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4" r:id="rId3"/>
    <p:sldId id="262" r:id="rId4"/>
    <p:sldId id="258" r:id="rId5"/>
    <p:sldId id="259" r:id="rId6"/>
    <p:sldId id="265" r:id="rId7"/>
    <p:sldId id="264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6CD2-BA2B-4448-A8B0-73A4FACF77F3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B4A7-0269-2344-A63A-7377D16D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Run 15: Polarized Protons</a:t>
            </a:r>
            <a:br>
              <a:rPr lang="en-US" dirty="0" smtClean="0"/>
            </a:br>
            <a:r>
              <a:rPr lang="en-US" dirty="0" smtClean="0"/>
              <a:t>100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Schoefer</a:t>
            </a:r>
          </a:p>
          <a:p>
            <a:r>
              <a:rPr lang="en-US" dirty="0" smtClean="0"/>
              <a:t>RHIC Retreat</a:t>
            </a:r>
          </a:p>
          <a:p>
            <a:r>
              <a:rPr lang="en-US" dirty="0" smtClean="0"/>
              <a:t>8/14/2014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BBB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(pickups and kickers in the injection area)</a:t>
            </a:r>
            <a:endParaRPr lang="en-US" dirty="0"/>
          </a:p>
        </p:txBody>
      </p:sp>
      <p:pic>
        <p:nvPicPr>
          <p:cNvPr id="4" name="Picture 3" descr="BBB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2238"/>
            <a:ext cx="8777816" cy="65833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5797298">
            <a:off x="4062268" y="2420419"/>
            <a:ext cx="381000" cy="2286000"/>
          </a:xfrm>
          <a:prstGeom prst="leftBrace">
            <a:avLst/>
          </a:prstGeom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9150" y="3886200"/>
            <a:ext cx="181661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Yellow BBB kicker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0800000">
            <a:off x="7620000" y="2667000"/>
            <a:ext cx="762000" cy="304800"/>
          </a:xfrm>
          <a:prstGeom prst="curvedConnector3">
            <a:avLst>
              <a:gd name="adj1" fmla="val 97895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3055972"/>
            <a:ext cx="63990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Y-arc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72200" y="2819400"/>
            <a:ext cx="1258326" cy="22371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3124200"/>
            <a:ext cx="1031690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Yel</a:t>
            </a:r>
            <a:r>
              <a:rPr lang="en-US" dirty="0" smtClean="0"/>
              <a:t> beam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338151" y="2438399"/>
            <a:ext cx="762001" cy="2"/>
          </a:xfrm>
          <a:prstGeom prst="straightConnector1">
            <a:avLst/>
          </a:prstGeom>
          <a:ln w="539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3625" y="1688067"/>
            <a:ext cx="162872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Blue BBB kicker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5221069"/>
            <a:ext cx="49056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PUE can be chosen between Q11 and Q15 (depends on lattice)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EB4E3"/>
          </a:solidFill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So, RHIC will handle higher intensity…</a:t>
            </a:r>
            <a:br>
              <a:rPr lang="en-US" sz="2600" dirty="0" smtClean="0"/>
            </a:br>
            <a:r>
              <a:rPr lang="en-US" sz="2600" dirty="0" smtClean="0"/>
              <a:t>can the injectors deliver?</a:t>
            </a:r>
            <a:br>
              <a:rPr lang="en-US" sz="2600" dirty="0" smtClean="0"/>
            </a:br>
            <a:r>
              <a:rPr lang="en-US" sz="2600" dirty="0" smtClean="0"/>
              <a:t>(an important measurement from Run 14)</a:t>
            </a:r>
            <a:endParaRPr lang="en-US" sz="2600" dirty="0"/>
          </a:p>
        </p:txBody>
      </p:sp>
      <p:pic>
        <p:nvPicPr>
          <p:cNvPr id="4" name="Content Placeholder 3" descr="Scrape_intensitie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4542" r="3279"/>
              <a:stretch>
                <a:fillRect/>
              </a:stretch>
            </p:blipFill>
          </mc:Choice>
          <mc:Fallback>
            <p:blipFill>
              <a:blip r:embed="rId3"/>
              <a:srcRect l="4542" r="3279"/>
              <a:stretch>
                <a:fillRect/>
              </a:stretch>
            </p:blipFill>
          </mc:Fallback>
        </mc:AlternateContent>
        <p:spPr>
          <a:xfrm>
            <a:off x="914400" y="1600200"/>
            <a:ext cx="5562600" cy="4525963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-25521" y="3378322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Intensity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71466" y="589533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AGS Cycle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249269"/>
            <a:ext cx="16594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Booster input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AGS Extractions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1926103"/>
            <a:ext cx="2760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source temp to get different input</a:t>
            </a:r>
          </a:p>
          <a:p>
            <a:endParaRPr lang="en-US" dirty="0" smtClean="0"/>
          </a:p>
          <a:p>
            <a:r>
              <a:rPr lang="en-US" dirty="0" smtClean="0"/>
              <a:t>Adjust scraping to keep AGS extraction intensity constant</a:t>
            </a:r>
          </a:p>
          <a:p>
            <a:endParaRPr lang="en-US" dirty="0" smtClean="0"/>
          </a:p>
          <a:p>
            <a:r>
              <a:rPr lang="en-US" dirty="0" smtClean="0"/>
              <a:t>Measure </a:t>
            </a:r>
            <a:r>
              <a:rPr lang="en-US" dirty="0" err="1" smtClean="0"/>
              <a:t>emittances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cut:</a:t>
            </a:r>
          </a:p>
          <a:p>
            <a:r>
              <a:rPr lang="en-US" dirty="0" smtClean="0"/>
              <a:t>AGS late = 2.0 +/- 0.05 e11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3657600"/>
            <a:ext cx="4707429" cy="381000"/>
          </a:xfrm>
          <a:prstGeom prst="rect">
            <a:avLst/>
          </a:prstGeom>
          <a:solidFill>
            <a:schemeClr val="accent6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6600"/>
                </a:solidFill>
              </a:rPr>
              <a:t>      Typical RHIC fills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257800"/>
            <a:ext cx="276017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More scraping = lower </a:t>
            </a:r>
            <a:r>
              <a:rPr lang="en-US" dirty="0" err="1" smtClean="0"/>
              <a:t>emittance</a:t>
            </a:r>
            <a:r>
              <a:rPr lang="en-US" dirty="0" smtClean="0"/>
              <a:t> ???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wEmits_by_Intensit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849" t="4714" r="-2679"/>
              <a:stretch>
                <a:fillRect/>
              </a:stretch>
            </p:blipFill>
          </mc:Choice>
          <mc:Fallback>
            <p:blipFill>
              <a:blip r:embed="rId3"/>
              <a:srcRect l="-3849" t="4714" r="-2679"/>
              <a:stretch>
                <a:fillRect/>
              </a:stretch>
            </p:blipFill>
          </mc:Fallback>
        </mc:AlternateContent>
        <p:spPr>
          <a:xfrm>
            <a:off x="76200" y="228600"/>
            <a:ext cx="4953000" cy="6160861"/>
          </a:xfrm>
        </p:spPr>
      </p:pic>
      <p:sp>
        <p:nvSpPr>
          <p:cNvPr id="5" name="TextBox 4"/>
          <p:cNvSpPr txBox="1"/>
          <p:nvPr/>
        </p:nvSpPr>
        <p:spPr>
          <a:xfrm>
            <a:off x="1809532" y="5867400"/>
            <a:ext cx="146706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Booster Input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260068"/>
            <a:ext cx="2199828" cy="369332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Increased scraping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522505" y="3048000"/>
            <a:ext cx="404727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(</a:t>
            </a:r>
            <a:r>
              <a:rPr lang="en-US" dirty="0" err="1" smtClean="0"/>
              <a:t>vert</a:t>
            </a:r>
            <a:r>
              <a:rPr lang="en-US" dirty="0" smtClean="0"/>
              <a:t>, 95% norm, pi-mm-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256305"/>
            <a:ext cx="9905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MW 006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659868"/>
            <a:ext cx="186090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AGS IPM injection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1024361"/>
            <a:ext cx="18596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AGS IPM FLATTOP</a:t>
            </a:r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cxnSp>
        <p:nvCxnSpPr>
          <p:cNvPr id="14" name="Straight Arrow Connector 13"/>
          <p:cNvCxnSpPr>
            <a:stCxn id="9" idx="0"/>
            <a:endCxn id="12" idx="2"/>
          </p:cNvCxnSpPr>
          <p:nvPr/>
        </p:nvCxnSpPr>
        <p:spPr>
          <a:xfrm rot="16200000" flipV="1">
            <a:off x="3792856" y="3026471"/>
            <a:ext cx="3266175" cy="620"/>
          </a:xfrm>
          <a:prstGeom prst="straightConnector1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100000">
                  <a:srgbClr val="FF6600"/>
                </a:gs>
              </a:gsLst>
              <a:lin ang="0" scaled="1"/>
              <a:tileRect/>
            </a:gra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81549" y="228600"/>
            <a:ext cx="209974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Absolute </a:t>
            </a:r>
            <a:r>
              <a:rPr lang="en-US" dirty="0" err="1" smtClean="0"/>
              <a:t>emittances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wEmits_by_Intensit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849" t="4714" r="-2679"/>
              <a:stretch>
                <a:fillRect/>
              </a:stretch>
            </p:blipFill>
          </mc:Choice>
          <mc:Fallback>
            <p:blipFill>
              <a:blip r:embed="rId3"/>
              <a:srcRect l="-3849" t="4714" r="-2679"/>
              <a:stretch>
                <a:fillRect/>
              </a:stretch>
            </p:blipFill>
          </mc:Fallback>
        </mc:AlternateContent>
        <p:spPr>
          <a:xfrm>
            <a:off x="76200" y="228600"/>
            <a:ext cx="4953000" cy="6160861"/>
          </a:xfrm>
        </p:spPr>
      </p:pic>
      <p:sp>
        <p:nvSpPr>
          <p:cNvPr id="5" name="TextBox 4"/>
          <p:cNvSpPr txBox="1"/>
          <p:nvPr/>
        </p:nvSpPr>
        <p:spPr>
          <a:xfrm>
            <a:off x="1809532" y="5867400"/>
            <a:ext cx="146706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Booster Input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260068"/>
            <a:ext cx="2199828" cy="369332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Increased scraping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522505" y="3048000"/>
            <a:ext cx="404727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(</a:t>
            </a:r>
            <a:r>
              <a:rPr lang="en-US" dirty="0" err="1" smtClean="0"/>
              <a:t>vert</a:t>
            </a:r>
            <a:r>
              <a:rPr lang="en-US" dirty="0" smtClean="0"/>
              <a:t>, 95% norm, pi-mm-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623206" y="1233800"/>
            <a:ext cx="1524000" cy="1588"/>
          </a:xfrm>
          <a:prstGeom prst="line">
            <a:avLst/>
          </a:prstGeom>
          <a:ln w="793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667000" y="2590800"/>
            <a:ext cx="1524000" cy="1588"/>
          </a:xfrm>
          <a:prstGeom prst="line">
            <a:avLst/>
          </a:prstGeom>
          <a:ln w="793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2667000" y="3122611"/>
            <a:ext cx="1524000" cy="1588"/>
          </a:xfrm>
          <a:prstGeom prst="line">
            <a:avLst/>
          </a:prstGeom>
          <a:ln w="793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667000" y="3579811"/>
            <a:ext cx="1524000" cy="1588"/>
          </a:xfrm>
          <a:prstGeom prst="line">
            <a:avLst/>
          </a:prstGeom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667001" y="4418011"/>
            <a:ext cx="1524000" cy="1588"/>
          </a:xfrm>
          <a:prstGeom prst="line">
            <a:avLst/>
          </a:prstGeom>
          <a:ln w="793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667001" y="4799011"/>
            <a:ext cx="1524000" cy="1588"/>
          </a:xfrm>
          <a:prstGeom prst="line">
            <a:avLst/>
          </a:prstGeom>
          <a:ln w="793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590801" y="5257800"/>
            <a:ext cx="1524000" cy="1588"/>
          </a:xfrm>
          <a:prstGeom prst="line">
            <a:avLst/>
          </a:prstGeom>
          <a:ln w="793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elEmits_by_Intens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4118" y="1371600"/>
            <a:ext cx="4569882" cy="34274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52932" y="4572000"/>
            <a:ext cx="146706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Booster Input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81549" y="228600"/>
            <a:ext cx="209974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Absolute </a:t>
            </a:r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1307068"/>
            <a:ext cx="201850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Relative </a:t>
            </a:r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62273" y="4941332"/>
            <a:ext cx="2199828" cy="369332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Increased scraping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Booster </a:t>
            </a:r>
            <a:r>
              <a:rPr lang="en-US" dirty="0" err="1" smtClean="0"/>
              <a:t>emittance</a:t>
            </a:r>
            <a:r>
              <a:rPr lang="en-US" dirty="0" smtClean="0"/>
              <a:t> dilution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If we cannot get </a:t>
            </a:r>
            <a:r>
              <a:rPr lang="en-US" i="1" dirty="0" smtClean="0"/>
              <a:t>brighter </a:t>
            </a:r>
            <a:r>
              <a:rPr lang="en-US" dirty="0" smtClean="0"/>
              <a:t>beam from the more </a:t>
            </a:r>
            <a:r>
              <a:rPr lang="en-US" i="1" dirty="0" smtClean="0"/>
              <a:t>intense </a:t>
            </a:r>
            <a:r>
              <a:rPr lang="en-US" dirty="0" smtClean="0"/>
              <a:t>beam, then we lose </a:t>
            </a:r>
            <a:r>
              <a:rPr lang="en-US" dirty="0" smtClean="0"/>
              <a:t>(</a:t>
            </a:r>
            <a:r>
              <a:rPr lang="en-US" dirty="0" err="1" smtClean="0"/>
              <a:t>lumi</a:t>
            </a:r>
            <a:r>
              <a:rPr lang="en-US" dirty="0" smtClean="0"/>
              <a:t> AND polarization</a:t>
            </a:r>
            <a:r>
              <a:rPr lang="en-US" dirty="0" smtClean="0"/>
              <a:t>)</a:t>
            </a:r>
          </a:p>
          <a:p>
            <a:endParaRPr lang="en-US" i="1" dirty="0" smtClean="0"/>
          </a:p>
          <a:p>
            <a:r>
              <a:rPr lang="en-US" dirty="0" smtClean="0"/>
              <a:t>Possible cures (all aimed at space charge driven problems):</a:t>
            </a:r>
          </a:p>
          <a:p>
            <a:pPr lvl="1"/>
            <a:r>
              <a:rPr lang="en-US" dirty="0" smtClean="0"/>
              <a:t>Second harmonic in RF (not two bunches, but flatter bunch)</a:t>
            </a:r>
          </a:p>
          <a:p>
            <a:pPr lvl="1"/>
            <a:r>
              <a:rPr lang="en-US" dirty="0" smtClean="0"/>
              <a:t>Altered scraping scheme</a:t>
            </a:r>
          </a:p>
          <a:p>
            <a:pPr lvl="2"/>
            <a:r>
              <a:rPr lang="en-US" dirty="0" smtClean="0"/>
              <a:t>Scrape earlier (pre blow-up), even just at injection (do not ever circulate in the Booster what we would scrape later)</a:t>
            </a:r>
          </a:p>
          <a:p>
            <a:pPr lvl="1"/>
            <a:r>
              <a:rPr lang="en-US" dirty="0" smtClean="0"/>
              <a:t>Two bunches in the Booster, merge in the AGS (?!)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Booster </a:t>
            </a:r>
            <a:r>
              <a:rPr lang="en-US" dirty="0" err="1" smtClean="0"/>
              <a:t>emittance</a:t>
            </a:r>
            <a:r>
              <a:rPr lang="en-US" dirty="0" smtClean="0"/>
              <a:t> dilution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If we cannot get </a:t>
            </a:r>
            <a:r>
              <a:rPr lang="en-US" i="1" dirty="0" smtClean="0"/>
              <a:t>brighter </a:t>
            </a:r>
            <a:r>
              <a:rPr lang="en-US" dirty="0" smtClean="0"/>
              <a:t>beam from the more </a:t>
            </a:r>
            <a:r>
              <a:rPr lang="en-US" i="1" dirty="0" smtClean="0"/>
              <a:t>intense </a:t>
            </a:r>
            <a:r>
              <a:rPr lang="en-US" dirty="0" smtClean="0"/>
              <a:t>beam, then we lose (to say nothing of polarization)</a:t>
            </a:r>
          </a:p>
          <a:p>
            <a:endParaRPr lang="en-US" i="1" dirty="0" smtClean="0"/>
          </a:p>
          <a:p>
            <a:r>
              <a:rPr lang="en-US" dirty="0" smtClean="0"/>
              <a:t>Possible cures (all aimed at space charge driven problems):</a:t>
            </a:r>
          </a:p>
          <a:p>
            <a:pPr lvl="1"/>
            <a:r>
              <a:rPr lang="en-US" dirty="0" smtClean="0"/>
              <a:t>Second harmonic in RF (not two bunches, but flatter bunch)</a:t>
            </a:r>
          </a:p>
          <a:p>
            <a:pPr lvl="1"/>
            <a:r>
              <a:rPr lang="en-US" dirty="0" smtClean="0"/>
              <a:t>Altered scraping scheme</a:t>
            </a:r>
          </a:p>
          <a:p>
            <a:pPr lvl="2"/>
            <a:r>
              <a:rPr lang="en-US" dirty="0" smtClean="0"/>
              <a:t>Scrape earlier (pre blow-up), even just at injection (do not ever circulate in the Booster what we would scrape later)</a:t>
            </a:r>
          </a:p>
          <a:p>
            <a:pPr lvl="1"/>
            <a:r>
              <a:rPr lang="en-US" dirty="0" smtClean="0"/>
              <a:t>Two bunches in the Booster, merge in the AGS (?!)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229600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Fixing this problem is crucial with or without the </a:t>
            </a:r>
            <a:r>
              <a:rPr lang="en-US" sz="3600" dirty="0" err="1" smtClean="0"/>
              <a:t>e</a:t>
            </a:r>
            <a:r>
              <a:rPr lang="en-US" sz="3600" dirty="0" smtClean="0"/>
              <a:t>-lens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lattice is in really good shape</a:t>
            </a:r>
          </a:p>
          <a:p>
            <a:pPr lvl="2"/>
            <a:r>
              <a:rPr lang="en-US" dirty="0" smtClean="0"/>
              <a:t>…and early</a:t>
            </a:r>
          </a:p>
          <a:p>
            <a:pPr lvl="2"/>
            <a:r>
              <a:rPr lang="en-US" dirty="0" smtClean="0"/>
              <a:t>…and well-documented</a:t>
            </a:r>
          </a:p>
          <a:p>
            <a:pPr lvl="2"/>
            <a:r>
              <a:rPr lang="en-US" dirty="0" smtClean="0"/>
              <a:t>…but needs to pass the spin test</a:t>
            </a:r>
          </a:p>
          <a:p>
            <a:pPr lvl="2"/>
            <a:r>
              <a:rPr lang="en-US" dirty="0" smtClean="0"/>
              <a:t>…but the Devil is always in the ramp </a:t>
            </a:r>
            <a:r>
              <a:rPr lang="en-US" dirty="0" err="1" smtClean="0"/>
              <a:t>implementaion</a:t>
            </a:r>
            <a:r>
              <a:rPr lang="en-US" dirty="0" smtClean="0"/>
              <a:t> details</a:t>
            </a:r>
          </a:p>
          <a:p>
            <a:r>
              <a:rPr lang="en-US" dirty="0" smtClean="0"/>
              <a:t>E-lens driven improvements in figure of merit will only happen with a real improvement in the injectors (the Booster in particular)</a:t>
            </a:r>
          </a:p>
          <a:p>
            <a:r>
              <a:rPr lang="en-US" dirty="0" smtClean="0"/>
              <a:t>Important things I did not mention</a:t>
            </a:r>
          </a:p>
          <a:p>
            <a:pPr lvl="1"/>
            <a:r>
              <a:rPr lang="en-US" dirty="0" err="1" smtClean="0"/>
              <a:t>eIPM</a:t>
            </a:r>
            <a:r>
              <a:rPr lang="en-US" dirty="0" smtClean="0"/>
              <a:t>: </a:t>
            </a:r>
            <a:r>
              <a:rPr lang="en-US" dirty="0" err="1" smtClean="0"/>
              <a:t>emittance</a:t>
            </a:r>
            <a:r>
              <a:rPr lang="en-US" dirty="0" smtClean="0"/>
              <a:t> understanding/preservation in AGS</a:t>
            </a:r>
          </a:p>
          <a:p>
            <a:pPr lvl="1"/>
            <a:r>
              <a:rPr lang="en-US" dirty="0" smtClean="0"/>
              <a:t>56 MHz: Is there are need for MD during pp?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1010"/>
            <a:ext cx="5772150" cy="6345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Last time on “100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GeV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Protons”…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YellowEmittance.gif"/>
          <p:cNvPicPr>
            <a:picLocks noChangeAspect="1"/>
          </p:cNvPicPr>
          <p:nvPr/>
        </p:nvPicPr>
        <p:blipFill>
          <a:blip r:embed="rId2" cstate="print"/>
          <a:srcRect l="2035" t="7778" r="5588" b="10000"/>
          <a:stretch>
            <a:fillRect/>
          </a:stretch>
        </p:blipFill>
        <p:spPr>
          <a:xfrm>
            <a:off x="3352800" y="1600200"/>
            <a:ext cx="5562600" cy="3958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1178174"/>
            <a:ext cx="11492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Vertical</a:t>
            </a:r>
          </a:p>
          <a:p>
            <a:r>
              <a:rPr lang="en-US" dirty="0" smtClean="0">
                <a:solidFill>
                  <a:srgbClr val="C09200"/>
                </a:solidFill>
              </a:rPr>
              <a:t>Horizontal</a:t>
            </a:r>
            <a:endParaRPr lang="en-US" dirty="0">
              <a:solidFill>
                <a:srgbClr val="C092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490246"/>
            <a:ext cx="2063257" cy="338554"/>
          </a:xfrm>
          <a:prstGeom prst="rect">
            <a:avLst/>
          </a:prstGeom>
          <a:solidFill>
            <a:schemeClr val="bg1"/>
          </a:solidFill>
          <a:ln>
            <a:solidFill>
              <a:srgbClr val="2F34FB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IPM </a:t>
            </a:r>
            <a:r>
              <a:rPr lang="en-US" sz="1600" dirty="0" err="1" smtClean="0"/>
              <a:t>Emittances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19200"/>
            <a:ext cx="3276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scraping being used to reduce beam loss during </a:t>
            </a:r>
            <a:r>
              <a:rPr lang="en-US" dirty="0" err="1" smtClean="0"/>
              <a:t>rebucketing</a:t>
            </a:r>
            <a:r>
              <a:rPr lang="en-US" dirty="0" smtClean="0"/>
              <a:t> at 100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Moving to a vertical-only scraping scheme increased beam-beam tune spread, </a:t>
            </a:r>
            <a:r>
              <a:rPr lang="en-US" dirty="0" smtClean="0">
                <a:sym typeface="Symbol"/>
              </a:rPr>
              <a:t></a:t>
            </a:r>
            <a:r>
              <a:rPr lang="en-US" dirty="0" err="1" smtClean="0">
                <a:sym typeface="Symbol"/>
              </a:rPr>
              <a:t>Q</a:t>
            </a:r>
            <a:r>
              <a:rPr lang="en-US" baseline="-25000" dirty="0" err="1" smtClean="0">
                <a:sym typeface="Symbol"/>
              </a:rPr>
              <a:t>bb</a:t>
            </a:r>
            <a:endParaRPr lang="en-US" baseline="-25000" dirty="0" smtClean="0">
              <a:sym typeface="Symbol"/>
            </a:endParaRPr>
          </a:p>
          <a:p>
            <a:endParaRPr lang="en-US" baseline="-25000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/>
              <a:t>Ran into the beam-beam limit: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Transverse </a:t>
            </a:r>
            <a:r>
              <a:rPr lang="en-US" dirty="0" err="1" smtClean="0"/>
              <a:t>emittance</a:t>
            </a:r>
            <a:r>
              <a:rPr lang="en-US" dirty="0" smtClean="0"/>
              <a:t> blowup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 in polarization decay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&gt;2%/hr, compared to ~1%/hr nominal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248870"/>
            <a:ext cx="3048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Diminishing tune spread from beam-beam is exactly the goal of the electron lens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4028" y="5833646"/>
            <a:ext cx="2081619" cy="338554"/>
          </a:xfrm>
          <a:prstGeom prst="rect">
            <a:avLst/>
          </a:prstGeom>
          <a:solidFill>
            <a:schemeClr val="bg1"/>
          </a:solidFill>
          <a:ln>
            <a:solidFill>
              <a:srgbClr val="2F34FB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Feb 28-Mar 11, Run 12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E-lens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E-lens proper (See earlier talk)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Lattice design for </a:t>
            </a:r>
            <a:r>
              <a:rPr lang="en-US" dirty="0" err="1" smtClean="0"/>
              <a:t>e</a:t>
            </a:r>
            <a:r>
              <a:rPr lang="en-US" dirty="0" smtClean="0"/>
              <a:t>-lens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First tried (and abandoned) in Run13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Reworked* using ATS principle for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Improved nonlinear </a:t>
            </a:r>
            <a:r>
              <a:rPr lang="en-US" dirty="0" err="1" smtClean="0"/>
              <a:t>chrom</a:t>
            </a:r>
            <a:endParaRPr lang="en-US" dirty="0" smtClean="0"/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Improved DA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Beam stability with </a:t>
            </a:r>
            <a:r>
              <a:rPr lang="en-US" dirty="0" err="1" smtClean="0"/>
              <a:t>e</a:t>
            </a:r>
            <a:r>
              <a:rPr lang="en-US" dirty="0" smtClean="0"/>
              <a:t>-lens/BBB damper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61606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*S. White, W. Fischer, Y.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Luo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“Optics solutions for pp operation with electron lenses at 100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” (C/AD Note)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031762"/>
          <a:ext cx="8229600" cy="484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Β</a:t>
                      </a:r>
                      <a:r>
                        <a:rPr lang="en-US" dirty="0" smtClean="0"/>
                        <a:t>* (IP6</a:t>
                      </a:r>
                      <a:r>
                        <a:rPr lang="en-US" baseline="0" dirty="0" smtClean="0"/>
                        <a:t> and 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 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Run</a:t>
                      </a:r>
                      <a:r>
                        <a:rPr lang="en-US" baseline="0" dirty="0" smtClean="0"/>
                        <a:t> 12, could push a little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Β</a:t>
                      </a:r>
                      <a:r>
                        <a:rPr lang="en-US" dirty="0" smtClean="0"/>
                        <a:t>* (IP10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as possible (20 </a:t>
                      </a:r>
                      <a:r>
                        <a:rPr lang="en-US" dirty="0" err="1" smtClean="0"/>
                        <a:t>m</a:t>
                      </a:r>
                      <a:r>
                        <a:rPr lang="en-US" dirty="0" smtClean="0"/>
                        <a:t> 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stability with 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-lens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ΔΦ</a:t>
                      </a:r>
                      <a:r>
                        <a:rPr lang="en-US" dirty="0" smtClean="0"/>
                        <a:t> (per</a:t>
                      </a:r>
                      <a:r>
                        <a:rPr lang="en-US" baseline="0" dirty="0" smtClean="0"/>
                        <a:t> cell)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π/2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Nonlinear </a:t>
                      </a:r>
                      <a:r>
                        <a:rPr lang="en-US" dirty="0" err="1" smtClean="0"/>
                        <a:t>chrom</a:t>
                      </a:r>
                      <a:r>
                        <a:rPr lang="en-US" dirty="0" smtClean="0"/>
                        <a:t> comp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ΔΦ(Elens</a:t>
                      </a:r>
                      <a:r>
                        <a:rPr lang="en-US" dirty="0" smtClean="0"/>
                        <a:t>-&gt;IP6)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E-lens</a:t>
                      </a:r>
                      <a:r>
                        <a:rPr lang="en-US" baseline="0" dirty="0" smtClean="0"/>
                        <a:t> kick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</a:t>
                      </a:r>
                      <a:r>
                        <a:rPr lang="en-US" dirty="0" err="1" smtClean="0"/>
                        <a:t>γ</a:t>
                      </a:r>
                      <a:r>
                        <a:rPr lang="en-US" baseline="-25000" dirty="0" err="1" smtClean="0"/>
                        <a:t>tr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near injection </a:t>
                      </a:r>
                      <a:r>
                        <a:rPr lang="en-US" dirty="0" err="1" smtClean="0"/>
                        <a:t>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Matching/stability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DA (on/off momentum)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 favorably</a:t>
                      </a:r>
                      <a:r>
                        <a:rPr lang="en-US" baseline="0" dirty="0" smtClean="0"/>
                        <a:t> to previous lattices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Spin resonance strengths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Compare favorably</a:t>
                      </a:r>
                      <a:r>
                        <a:rPr lang="en-US" baseline="0" dirty="0" smtClean="0"/>
                        <a:t> to previous lattices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STILL NEEDS CHECKING!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E-lens Lattice Requirements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867400"/>
            <a:ext cx="61606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*S. White, W. Fischer, Y.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Luo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“Optics solutions for pp operation with electron lenses at 100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” (C/AD Note)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8895"/>
          <a:stretch>
            <a:fillRect/>
          </a:stretch>
        </p:blipFill>
        <p:spPr>
          <a:xfrm>
            <a:off x="0" y="1850142"/>
            <a:ext cx="9067800" cy="32552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ATS Store Optics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8435" y="2743200"/>
            <a:ext cx="7849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ΔΦ</a:t>
            </a:r>
            <a:r>
              <a:rPr lang="en-US" dirty="0" smtClean="0"/>
              <a:t> =</a:t>
            </a:r>
            <a:r>
              <a:rPr lang="en-US" dirty="0" err="1" smtClean="0"/>
              <a:t>π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3352800"/>
            <a:ext cx="1066800" cy="1588"/>
          </a:xfrm>
          <a:prstGeom prst="straightConnector1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3293" y="5105400"/>
            <a:ext cx="13945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ΔΦ</a:t>
            </a:r>
            <a:r>
              <a:rPr lang="en-US" dirty="0" smtClean="0"/>
              <a:t>/cell =π/2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650468"/>
            <a:ext cx="404460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Integer tune increased (28,29)</a:t>
            </a:r>
            <a:r>
              <a:rPr lang="en-US" dirty="0" smtClean="0">
                <a:sym typeface="Wingdings"/>
              </a:rPr>
              <a:t>(29,30)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Injection 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tr</a:t>
            </a:r>
            <a:r>
              <a:rPr lang="en-US" dirty="0" smtClean="0"/>
              <a:t> refit to 23.5 (nominally 23.3)</a:t>
            </a:r>
          </a:p>
          <a:p>
            <a:r>
              <a:rPr lang="en-US" dirty="0" smtClean="0"/>
              <a:t>Injection </a:t>
            </a:r>
            <a:r>
              <a:rPr lang="en-US" dirty="0" err="1" smtClean="0"/>
              <a:t>Β</a:t>
            </a:r>
            <a:r>
              <a:rPr lang="en-US" dirty="0" smtClean="0"/>
              <a:t>* = 7.5 </a:t>
            </a:r>
            <a:r>
              <a:rPr lang="en-US" dirty="0" err="1" smtClean="0"/>
              <a:t>m</a:t>
            </a:r>
            <a:r>
              <a:rPr lang="en-US" dirty="0" smtClean="0"/>
              <a:t> (2/3 driving?)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8895"/>
          <a:stretch>
            <a:fillRect/>
          </a:stretch>
        </p:blipFill>
        <p:spPr>
          <a:xfrm>
            <a:off x="0" y="1850142"/>
            <a:ext cx="9067800" cy="32552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ATS Store Optics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736068"/>
            <a:ext cx="10001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Β</a:t>
            </a:r>
            <a:r>
              <a:rPr lang="en-US" dirty="0" smtClean="0"/>
              <a:t> = 20 </a:t>
            </a:r>
            <a:r>
              <a:rPr lang="en-US" dirty="0" err="1" smtClean="0"/>
              <a:t>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736068"/>
            <a:ext cx="11232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Β</a:t>
            </a:r>
            <a:r>
              <a:rPr lang="en-US" dirty="0" smtClean="0"/>
              <a:t> = 0.85m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346966" y="4196834"/>
            <a:ext cx="545068" cy="53340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rot="5400000" flipH="1" flipV="1">
            <a:off x="3922675" y="4182731"/>
            <a:ext cx="545068" cy="56160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rot="5400000" flipH="1" flipV="1">
            <a:off x="5180532" y="4463534"/>
            <a:ext cx="545068" cy="1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2800" y="5650468"/>
            <a:ext cx="54809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Lattice requires modification of Q-trim to make it bipolar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558ED5"/>
          </a:solidFill>
        </p:spPr>
        <p:txBody>
          <a:bodyPr>
            <a:normAutofit/>
          </a:bodyPr>
          <a:lstStyle/>
          <a:p>
            <a:r>
              <a:rPr lang="en-US" dirty="0" smtClean="0"/>
              <a:t>Nonlinear </a:t>
            </a:r>
            <a:r>
              <a:rPr lang="en-US" dirty="0" err="1" smtClean="0"/>
              <a:t>Chroms</a:t>
            </a:r>
            <a:r>
              <a:rPr lang="en-US" dirty="0" smtClean="0"/>
              <a:t> Improve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219200"/>
            <a:ext cx="8083550" cy="555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62600" y="1394619"/>
            <a:ext cx="3505200" cy="42441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0200"/>
            <a:ext cx="3048000" cy="1003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558ED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E-lens and transverse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2219"/>
            <a:ext cx="5181600" cy="49299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E-lens presents a substantial impedance to the beam* , “transverse mode coupling instability” (think head-tail instability)</a:t>
            </a:r>
          </a:p>
          <a:p>
            <a:r>
              <a:rPr lang="en-US" sz="2400" dirty="0" smtClean="0"/>
              <a:t>Primary stabilizing force is the </a:t>
            </a:r>
            <a:r>
              <a:rPr lang="en-US" sz="2400" dirty="0" err="1" smtClean="0"/>
              <a:t>solenoidal</a:t>
            </a:r>
            <a:r>
              <a:rPr lang="en-US" sz="2400" dirty="0" smtClean="0"/>
              <a:t> field at the </a:t>
            </a:r>
            <a:r>
              <a:rPr lang="en-US" sz="2400" dirty="0" err="1" smtClean="0"/>
              <a:t>e</a:t>
            </a:r>
            <a:r>
              <a:rPr lang="en-US" sz="2400" dirty="0" smtClean="0"/>
              <a:t>-lens (pins the electrons)</a:t>
            </a:r>
          </a:p>
          <a:p>
            <a:r>
              <a:rPr lang="en-US" sz="2400" dirty="0" smtClean="0"/>
              <a:t>Additional stabilizing (against all coherent instabilities, including </a:t>
            </a:r>
            <a:r>
              <a:rPr lang="en-US" sz="2400" dirty="0" err="1" smtClean="0"/>
              <a:t>e</a:t>
            </a:r>
            <a:r>
              <a:rPr lang="en-US" sz="2400" dirty="0" smtClean="0"/>
              <a:t>-lens) to be provided by the transverse BBB damper.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691981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*</a:t>
            </a:r>
            <a:r>
              <a:rPr lang="en-US" sz="3200" dirty="0" err="1" smtClean="0">
                <a:solidFill>
                  <a:srgbClr val="A6A6A6"/>
                </a:solidFill>
              </a:rPr>
              <a:t>Burov</a:t>
            </a:r>
            <a:r>
              <a:rPr lang="en-US" sz="3200" dirty="0" smtClean="0">
                <a:solidFill>
                  <a:srgbClr val="A6A6A6"/>
                </a:solidFill>
              </a:rPr>
              <a:t> et al, “Transverse beam stability with an ‘electron lens’” Phys. Rev. E, </a:t>
            </a:r>
            <a:r>
              <a:rPr lang="en-US" sz="3200" dirty="0" err="1" smtClean="0">
                <a:solidFill>
                  <a:srgbClr val="A6A6A6"/>
                </a:solidFill>
              </a:rPr>
              <a:t>Vol</a:t>
            </a:r>
            <a:r>
              <a:rPr lang="en-US" sz="3200" dirty="0" smtClean="0">
                <a:solidFill>
                  <a:srgbClr val="A6A6A6"/>
                </a:solidFill>
              </a:rPr>
              <a:t> 59, Num 3 (1999)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5832" y="3352800"/>
            <a:ext cx="3441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th</a:t>
            </a:r>
            <a:r>
              <a:rPr lang="en-US" dirty="0" smtClean="0"/>
              <a:t> = min solenoid field for stability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 = beam radius (controlled via </a:t>
            </a:r>
            <a:r>
              <a:rPr lang="en-US" dirty="0" err="1" smtClean="0"/>
              <a:t>β</a:t>
            </a:r>
            <a:r>
              <a:rPr lang="en-US" dirty="0" smtClean="0"/>
              <a:t>*)</a:t>
            </a:r>
          </a:p>
          <a:p>
            <a:endParaRPr lang="en-US" dirty="0" smtClean="0"/>
          </a:p>
          <a:p>
            <a:r>
              <a:rPr lang="en-US" dirty="0" smtClean="0"/>
              <a:t>ΔQ = |</a:t>
            </a:r>
            <a:r>
              <a:rPr lang="en-US" dirty="0" err="1" smtClean="0"/>
              <a:t>Qx</a:t>
            </a:r>
            <a:r>
              <a:rPr lang="en-US" dirty="0" smtClean="0"/>
              <a:t> – </a:t>
            </a:r>
            <a:r>
              <a:rPr lang="en-US" dirty="0" err="1" smtClean="0"/>
              <a:t>Qy</a:t>
            </a:r>
            <a:r>
              <a:rPr lang="en-US" dirty="0" smtClean="0"/>
              <a:t>| (assumed to be 0.01, could be a problem)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10400" y="2133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977</Words>
  <Application>Microsoft Macintosh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Run 15: Polarized Protons 100 GeV</vt:lpstr>
      <vt:lpstr>Slide 2</vt:lpstr>
      <vt:lpstr>Slide 3</vt:lpstr>
      <vt:lpstr>E-lens Effort</vt:lpstr>
      <vt:lpstr>E-lens Lattice Requirements</vt:lpstr>
      <vt:lpstr>ATS Store Optics</vt:lpstr>
      <vt:lpstr>ATS Store Optics</vt:lpstr>
      <vt:lpstr>Nonlinear Chroms Improve</vt:lpstr>
      <vt:lpstr>E-lens and transverse stability</vt:lpstr>
      <vt:lpstr>BBB Damper</vt:lpstr>
      <vt:lpstr>So, RHIC will handle higher intensity… can the injectors deliver? (an important measurement from Run 14)</vt:lpstr>
      <vt:lpstr>Slide 12</vt:lpstr>
      <vt:lpstr>Slide 13</vt:lpstr>
      <vt:lpstr>Booster emittance dilution</vt:lpstr>
      <vt:lpstr>Booster emittance dilution</vt:lpstr>
      <vt:lpstr>Conclusions</vt:lpstr>
    </vt:vector>
  </TitlesOfParts>
  <Company>Brookhaven National Laboratory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15: Polarized Protons 100 GeV</dc:title>
  <dc:creator>Vincent Schoefer</dc:creator>
  <cp:lastModifiedBy>Vincent Schoefer</cp:lastModifiedBy>
  <cp:revision>36</cp:revision>
  <dcterms:created xsi:type="dcterms:W3CDTF">2014-08-14T13:00:41Z</dcterms:created>
  <dcterms:modified xsi:type="dcterms:W3CDTF">2014-08-14T13:06:19Z</dcterms:modified>
</cp:coreProperties>
</file>