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57" r:id="rId4"/>
    <p:sldId id="259" r:id="rId5"/>
    <p:sldId id="267" r:id="rId6"/>
    <p:sldId id="258" r:id="rId7"/>
    <p:sldId id="275" r:id="rId8"/>
    <p:sldId id="268" r:id="rId9"/>
    <p:sldId id="269" r:id="rId10"/>
    <p:sldId id="261" r:id="rId11"/>
    <p:sldId id="262" r:id="rId12"/>
    <p:sldId id="277" r:id="rId13"/>
    <p:sldId id="273" r:id="rId14"/>
    <p:sldId id="270" r:id="rId15"/>
    <p:sldId id="271" r:id="rId16"/>
    <p:sldId id="276" r:id="rId17"/>
    <p:sldId id="272" r:id="rId18"/>
    <p:sldId id="264" r:id="rId19"/>
    <p:sldId id="279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4637" autoAdjust="0"/>
  </p:normalViewPr>
  <p:slideViewPr>
    <p:cSldViewPr>
      <p:cViewPr>
        <p:scale>
          <a:sx n="58" d="100"/>
          <a:sy n="58" d="100"/>
        </p:scale>
        <p:origin x="-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387C6-1885-40CA-A318-BF9D5AF5B5A2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0D9A7-34CF-4DA4-A63D-E740BE31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9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0D9A7-34CF-4DA4-A63D-E740BE31CE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56 MHz cavity commissioning, plans for shutdown and next run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Qiong Wu </a:t>
            </a:r>
          </a:p>
          <a:p>
            <a:r>
              <a:rPr lang="en-US" sz="2400" dirty="0" smtClean="0"/>
              <a:t>On behalf of the team</a:t>
            </a:r>
          </a:p>
          <a:p>
            <a:r>
              <a:rPr lang="en-US" sz="2400" dirty="0" smtClean="0"/>
              <a:t>August 14, 2014</a:t>
            </a:r>
          </a:p>
        </p:txBody>
      </p:sp>
    </p:spTree>
    <p:extLst>
      <p:ext uri="{BB962C8B-B14F-4D97-AF65-F5344CB8AC3E}">
        <p14:creationId xmlns:p14="http://schemas.microsoft.com/office/powerpoint/2010/main" val="19218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1584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56MHz Statistics for Run 14: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8941" y="457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 dedicated Machine Development time slots for 56 MHz SRF cavity with a total of 52.5 hours: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44153"/>
              </p:ext>
            </p:extLst>
          </p:nvPr>
        </p:nvGraphicFramePr>
        <p:xfrm>
          <a:off x="546279" y="1079500"/>
          <a:ext cx="8001000" cy="37211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96664"/>
                <a:gridCol w="1172560"/>
                <a:gridCol w="1103586"/>
                <a:gridCol w="82769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Duration</a:t>
                      </a:r>
                      <a:endParaRPr lang="en-US" sz="1200" b="0" i="0" u="none" strike="noStrike" dirty="0">
                        <a:solidFill>
                          <a:srgbClr val="2323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 did we do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21-Apr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10:00:00 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2:20:00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4:20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Conditioned cavity with PA up to HOM quench limit.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25-Apr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10:00:00 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11:46:00 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1:46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 not performed due to LLRF issues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28-Apr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12:00:00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5:40:00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5:40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fully conditioned 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multipacting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zones. Drove cavity up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pulsed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mode.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1-May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11:00:00 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4:00:00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5:00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beam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driven operation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1:00:00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6:00:00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5:00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IQ loop,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x 12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bunches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15-May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11:00:00 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7:00:00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8:00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close IQ loop with beam, Schottky measurement of cavity voltage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22-May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11:00:00 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6:30:00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7:30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tuner linear pot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position) for feedback loop, stability threshold studies,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x 56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bunches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28-May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12:30:00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7:00:00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6:30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time experienced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tuner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control</a:t>
                      </a:r>
                      <a:r>
                        <a:rPr lang="en-US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anomaly,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tuner feedback loop study, multipacting conditioning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5-Jun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12:30:00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9:15:00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8:45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 conditioning, first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 x 111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bunches at 7: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pm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measured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beam,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feedback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loop on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41" y="4876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 hours of RF development time on Maintenance Day: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96925"/>
              </p:ext>
            </p:extLst>
          </p:nvPr>
        </p:nvGraphicFramePr>
        <p:xfrm>
          <a:off x="533400" y="5263441"/>
          <a:ext cx="8001000" cy="1483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96664"/>
                <a:gridCol w="1172560"/>
                <a:gridCol w="1103586"/>
                <a:gridCol w="82769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Duration</a:t>
                      </a:r>
                      <a:endParaRPr lang="en-US" sz="1200" b="0" i="0" u="none" strike="noStrike" dirty="0">
                        <a:solidFill>
                          <a:srgbClr val="2323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 did we do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30-Apr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15:30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17:30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2:00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 cavity, fixing MPS problems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14-May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4:00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Piezo motion, tuner hysterresis solved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28-May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232323"/>
                          </a:solidFill>
                          <a:effectLst/>
                          <a:latin typeface="Calibri"/>
                        </a:rPr>
                        <a:t>1:00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tuner feedback loop study, tuner linear pot (voltage vs position)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Commissioning Problems (1): HOM Coupler Quench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0180"/>
            <a:ext cx="6176033" cy="317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4380"/>
            <a:ext cx="6286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838200"/>
            <a:ext cx="2362200" cy="2062103"/>
          </a:xfrm>
          <a:prstGeom prst="rect">
            <a:avLst/>
          </a:prstGeom>
          <a:noFill/>
          <a:ln w="19050" cap="rnd">
            <a:solidFill>
              <a:schemeClr val="accent3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The cavity voltage was limited by a quench in the HOM coupler assembly.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The maximum </a:t>
            </a:r>
            <a:r>
              <a:rPr lang="en-US" sz="1600" dirty="0">
                <a:solidFill>
                  <a:srgbClr val="0070C0"/>
                </a:solidFill>
              </a:rPr>
              <a:t>reached cavity </a:t>
            </a:r>
            <a:r>
              <a:rPr lang="en-US" sz="1600" dirty="0" smtClean="0">
                <a:solidFill>
                  <a:srgbClr val="0070C0"/>
                </a:solidFill>
              </a:rPr>
              <a:t>voltage was: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350 kV 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550 kV pulsed with amplifier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4362271"/>
            <a:ext cx="2179214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 LLRF measured voltage is 10% lower than the </a:t>
            </a:r>
            <a:r>
              <a:rPr lang="en-US" dirty="0" err="1" smtClean="0"/>
              <a:t>Schottky</a:t>
            </a:r>
            <a:r>
              <a:rPr lang="en-US" dirty="0"/>
              <a:t> </a:t>
            </a:r>
            <a:r>
              <a:rPr lang="en-US" dirty="0" smtClean="0"/>
              <a:t>calibration.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2" y="4475355"/>
            <a:ext cx="4449587" cy="1980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77" y="1524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Thermal analysis of the HOM coupler quench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867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Max: 8.5 K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Min: 4.5 K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8" name="Picture 4" descr="D:\Publication\journal\56MHz HOMD\pictures\iso_transparent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505200" cy="230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56MHz\Operation\System Integration Meeting\123113_couplerport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25426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3189982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HOM coupler has a sapphire RF window that is designed for separating the high-pass filter section from the cavity vacuum.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77614" y="1038761"/>
            <a:ext cx="1989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3D model of the HOM coupler assembly (left) and view after installed on the cavity (right).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1" y="4719697"/>
            <a:ext cx="42672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The braze material at the </a:t>
            </a:r>
            <a:r>
              <a:rPr lang="en-US" sz="1600" dirty="0" smtClean="0"/>
              <a:t>sapphire – </a:t>
            </a:r>
            <a:r>
              <a:rPr lang="en-US" sz="1600" dirty="0" err="1" smtClean="0"/>
              <a:t>Nb</a:t>
            </a:r>
            <a:r>
              <a:rPr lang="en-US" sz="1600" dirty="0" smtClean="0"/>
              <a:t> cuff joint is </a:t>
            </a:r>
            <a:r>
              <a:rPr lang="en-US" sz="1600" dirty="0" err="1" smtClean="0"/>
              <a:t>InCuSil</a:t>
            </a:r>
            <a:r>
              <a:rPr lang="en-US" sz="1600" dirty="0" smtClean="0"/>
              <a:t>, which is normal conducting at 4.5 K.</a:t>
            </a:r>
          </a:p>
          <a:p>
            <a:r>
              <a:rPr lang="en-US" sz="1600" dirty="0" smtClean="0"/>
              <a:t>Thermal analysis (Steve Bellavia) shows that at 1/6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the design field, the </a:t>
            </a:r>
            <a:r>
              <a:rPr lang="en-US" sz="1600" dirty="0" err="1" smtClean="0"/>
              <a:t>InCuSil</a:t>
            </a:r>
            <a:r>
              <a:rPr lang="en-US" sz="1600" dirty="0" smtClean="0"/>
              <a:t> material would bring the adjacent </a:t>
            </a:r>
            <a:r>
              <a:rPr lang="en-US" sz="1600" dirty="0" err="1" smtClean="0"/>
              <a:t>Nb</a:t>
            </a:r>
            <a:r>
              <a:rPr lang="en-US" sz="1600" dirty="0" smtClean="0"/>
              <a:t> (T</a:t>
            </a:r>
            <a:r>
              <a:rPr lang="en-US" sz="1600" baseline="-25000" dirty="0" smtClean="0"/>
              <a:t>c </a:t>
            </a:r>
            <a:r>
              <a:rPr lang="en-US" sz="1600" dirty="0" smtClean="0"/>
              <a:t>= 9.2 K) to 8.5 K. It is currently our best candidate for the quench.</a:t>
            </a:r>
            <a:endParaRPr lang="en-US" sz="1600" dirty="0"/>
          </a:p>
        </p:txBody>
      </p:sp>
      <p:pic>
        <p:nvPicPr>
          <p:cNvPr id="4" name="Picture 2" descr="D:\56MHz\Operation\System Integration Meeting\HOM@jlab\HOMNiowavewind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66" y="2479183"/>
            <a:ext cx="2661563" cy="199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5486400" y="3771900"/>
            <a:ext cx="152400" cy="1028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53000" y="3771900"/>
            <a:ext cx="685800" cy="10287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3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Commissioning Problems (2): MPS pulled the permit 4 times: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95449"/>
              </p:ext>
            </p:extLst>
          </p:nvPr>
        </p:nvGraphicFramePr>
        <p:xfrm>
          <a:off x="495300" y="1566277"/>
          <a:ext cx="8115301" cy="433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37"/>
                <a:gridCol w="1014413"/>
                <a:gridCol w="5782151"/>
              </a:tblGrid>
              <a:tr h="7072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 anchor="ctr"/>
                </a:tc>
              </a:tr>
              <a:tr h="707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1-May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9:09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MPS signal messed up</a:t>
                      </a:r>
                    </a:p>
                  </a:txBody>
                  <a:tcPr marL="7620" marR="7620" marT="7620" marB="0" anchor="ctr"/>
                </a:tc>
              </a:tr>
              <a:tr h="707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19-May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0:58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 temperature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rose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above threshold due to refilling valve was not open</a:t>
                      </a:r>
                    </a:p>
                  </a:txBody>
                  <a:tcPr marL="7620" marR="7620" marT="7620" marB="0" anchor="ctr"/>
                </a:tc>
              </a:tr>
              <a:tr h="123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30-Jun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14:52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 temperature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rose above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-interlock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limit. Tuner started random motion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moving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cavity resonance too close to beam h=720 line.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HOM temp threshold at MPS was changed to 15.8K in Chung Ho's </a:t>
                      </a:r>
                      <a:r>
                        <a:rPr lang="en-US" sz="1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LabView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 but show 8K at PET page.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Cavity quenched with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beam, burst disc vented Helium.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Cavity not operational for remainder of run.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Cavity tested on July 1</a:t>
                      </a:r>
                      <a:r>
                        <a:rPr lang="en-US" sz="1400" b="0" i="0" u="none" strike="noStrike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, no damage to cavity was observed.</a:t>
                      </a:r>
                      <a:endParaRPr lang="en-US" sz="1400" b="0" i="0" u="none" strike="noStrik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712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5-Jul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4:17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 temp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rose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above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-interlock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limit. Leak in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system causing boil up rate increase, need to open more valves to increase filling rate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57200" y="3657600"/>
            <a:ext cx="82296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77724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Commissioning Success: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First RHIC operation on June 12, 19:00, fill # 18414.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The cavity was parked at 300kV for the full store.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D:\56MHz\Operation\RHIC operation\RHICstore\fill18414_IonCa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27150"/>
            <a:ext cx="65024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657600"/>
            <a:ext cx="2839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There </a:t>
            </a:r>
            <a:r>
              <a:rPr lang="en-US" sz="1400" dirty="0"/>
              <a:t>was a short period of time </a:t>
            </a:r>
            <a:r>
              <a:rPr lang="en-US" sz="1400" dirty="0" smtClean="0"/>
              <a:t>during fill 18414 </a:t>
            </a:r>
            <a:r>
              <a:rPr lang="en-US" sz="1400" dirty="0"/>
              <a:t>where the cavity voltage was brought down to ~</a:t>
            </a:r>
            <a:r>
              <a:rPr lang="en-US" sz="1400" dirty="0" smtClean="0"/>
              <a:t>100 kV </a:t>
            </a:r>
            <a:r>
              <a:rPr lang="en-US" sz="1400" dirty="0"/>
              <a:t>intentionally, and back up to 300 kV </a:t>
            </a:r>
            <a:r>
              <a:rPr lang="en-US" sz="1400" dirty="0" smtClean="0"/>
              <a:t>after</a:t>
            </a:r>
            <a:r>
              <a:rPr lang="en-US" sz="1400" dirty="0"/>
              <a:t>:</a:t>
            </a:r>
            <a:endParaRPr lang="en-US" sz="1400" dirty="0" smtClean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The </a:t>
            </a:r>
            <a:r>
              <a:rPr lang="en-US" sz="1400" dirty="0">
                <a:solidFill>
                  <a:srgbClr val="FF0000"/>
                </a:solidFill>
              </a:rPr>
              <a:t>luminosity</a:t>
            </a:r>
            <a:r>
              <a:rPr lang="en-US" sz="1400" dirty="0"/>
              <a:t> in the physics experiments had a slight decrease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~3%</a:t>
            </a:r>
            <a:r>
              <a:rPr lang="en-US" sz="1400" dirty="0" smtClean="0"/>
              <a:t>) at </a:t>
            </a:r>
            <a:r>
              <a:rPr lang="en-US" sz="1400" dirty="0"/>
              <a:t>the same time and came back with the cavity voltage. </a:t>
            </a:r>
            <a:endParaRPr lang="en-US" sz="1400" dirty="0" smtClean="0"/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beam </a:t>
            </a:r>
            <a:r>
              <a:rPr lang="en-US" sz="1400" dirty="0">
                <a:solidFill>
                  <a:srgbClr val="FF0000"/>
                </a:solidFill>
              </a:rPr>
              <a:t>loss</a:t>
            </a:r>
            <a:r>
              <a:rPr lang="en-US" sz="1400" dirty="0"/>
              <a:t> in the blue ring increased </a:t>
            </a:r>
            <a:r>
              <a:rPr lang="en-US" sz="1400" dirty="0" smtClean="0"/>
              <a:t>from </a:t>
            </a:r>
            <a:r>
              <a:rPr lang="en-US" sz="1400" dirty="0" smtClean="0">
                <a:solidFill>
                  <a:srgbClr val="FF0000"/>
                </a:solidFill>
              </a:rPr>
              <a:t>14% to 17%</a:t>
            </a:r>
            <a:r>
              <a:rPr lang="en-US" sz="1400" dirty="0" smtClean="0"/>
              <a:t> </a:t>
            </a:r>
            <a:r>
              <a:rPr lang="en-US" sz="1400" dirty="0"/>
              <a:t>in the same period of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2094" y="1143000"/>
            <a:ext cx="2849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observed </a:t>
            </a:r>
            <a:r>
              <a:rPr lang="en-US" dirty="0"/>
              <a:t>change in the </a:t>
            </a:r>
            <a:r>
              <a:rPr lang="en-US" dirty="0" smtClean="0"/>
              <a:t>luminosity (increased by ~3%) </a:t>
            </a:r>
            <a:r>
              <a:rPr lang="en-US" dirty="0"/>
              <a:t>as well as bunch </a:t>
            </a:r>
            <a:r>
              <a:rPr lang="en-US" dirty="0" smtClean="0"/>
              <a:t>length (decreased by ~4.5%) </a:t>
            </a:r>
            <a:r>
              <a:rPr lang="en-US" dirty="0"/>
              <a:t>in both rings </a:t>
            </a:r>
            <a:r>
              <a:rPr lang="en-US" dirty="0" smtClean="0"/>
              <a:t>with the cavity slowly turned on. Fill 18415.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6634" y="381000"/>
            <a:ext cx="5810659" cy="3199537"/>
            <a:chOff x="2274171" y="3506063"/>
            <a:chExt cx="5810659" cy="3199537"/>
          </a:xfrm>
        </p:grpSpPr>
        <p:pic>
          <p:nvPicPr>
            <p:cNvPr id="2050" name="Picture 2" descr="D:\56MHz\Operation\RHIC operation\RHICstore\fill18415_LumiBunchlengthCav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1"/>
            <a:stretch/>
          </p:blipFill>
          <p:spPr bwMode="auto">
            <a:xfrm>
              <a:off x="2274171" y="3506063"/>
              <a:ext cx="5810659" cy="3199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724400" y="5867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Cavity voltage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94469" y="4724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Bunch length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20036" y="39740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Luminosity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34236" y="61076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300kV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0"/>
            </p:cNvCxnSpPr>
            <p:nvPr/>
          </p:nvCxnSpPr>
          <p:spPr>
            <a:xfrm flipV="1">
              <a:off x="3467636" y="5879068"/>
              <a:ext cx="418564" cy="228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898136" y="3705479"/>
            <a:ext cx="6163802" cy="3204345"/>
            <a:chOff x="-2060446" y="1271274"/>
            <a:chExt cx="6163802" cy="3204345"/>
          </a:xfrm>
        </p:grpSpPr>
        <p:grpSp>
          <p:nvGrpSpPr>
            <p:cNvPr id="2" name="Group 1"/>
            <p:cNvGrpSpPr/>
            <p:nvPr/>
          </p:nvGrpSpPr>
          <p:grpSpPr>
            <a:xfrm>
              <a:off x="-2060446" y="1271274"/>
              <a:ext cx="6163802" cy="3204345"/>
              <a:chOff x="30051" y="228600"/>
              <a:chExt cx="6163802" cy="3204345"/>
            </a:xfrm>
          </p:grpSpPr>
          <p:pic>
            <p:nvPicPr>
              <p:cNvPr id="2051" name="Picture 3" descr="D:\56MHz\Operation\RHIC operation\RHICstore\fill18414_DecayIntCav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946" y="228600"/>
                <a:ext cx="5886907" cy="2973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0051" y="2878947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300kV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63899" y="3063613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100kV</a:t>
                </a:r>
                <a:endParaRPr lang="en-US" dirty="0"/>
              </a:p>
            </p:txBody>
          </p:sp>
          <p:cxnSp>
            <p:nvCxnSpPr>
              <p:cNvPr id="11" name="Straight Arrow Connector 10"/>
              <p:cNvCxnSpPr>
                <a:stCxn id="13" idx="0"/>
              </p:cNvCxnSpPr>
              <p:nvPr/>
            </p:nvCxnSpPr>
            <p:spPr>
              <a:xfrm flipV="1">
                <a:off x="1997299" y="2687462"/>
                <a:ext cx="372414" cy="37615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" idx="0"/>
              </p:cNvCxnSpPr>
              <p:nvPr/>
            </p:nvCxnSpPr>
            <p:spPr>
              <a:xfrm flipV="1">
                <a:off x="563451" y="2312001"/>
                <a:ext cx="382073" cy="56694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2200892" y="3397597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Cavity voltage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8226" y="2741742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 decay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7092" y="1434674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Luminosity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" y="11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56 MHz Cavity effect on beam: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0107" y="6260068"/>
            <a:ext cx="803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hourglass effect is reduced by the 56 MHz cavity operated at 300 kV.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70" y="685800"/>
            <a:ext cx="3615882" cy="23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7" y="762000"/>
            <a:ext cx="3483088" cy="227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1" y="3209691"/>
            <a:ext cx="4155919" cy="28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84" y="3200676"/>
            <a:ext cx="4151916" cy="289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5800" y="228600"/>
            <a:ext cx="32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18411 without 56 MHz Cavity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1042" y="228600"/>
            <a:ext cx="32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18417 with 56 MHz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5257800"/>
            <a:ext cx="7696200" cy="646331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He3</a:t>
            </a:r>
            <a:r>
              <a:rPr lang="en-US" dirty="0" smtClean="0"/>
              <a:t> (blue) and </a:t>
            </a:r>
            <a:r>
              <a:rPr lang="en-US" dirty="0" smtClean="0">
                <a:solidFill>
                  <a:srgbClr val="FFC000"/>
                </a:solidFill>
              </a:rPr>
              <a:t>Au</a:t>
            </a:r>
            <a:r>
              <a:rPr lang="en-US" dirty="0" smtClean="0"/>
              <a:t> (yellow): </a:t>
            </a:r>
          </a:p>
          <a:p>
            <a:r>
              <a:rPr lang="en-US" dirty="0" smtClean="0"/>
              <a:t>Left: Fill 18476 without 56 MHz cavity	Right: Fill 18480 with 56 MHz cavity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3676" y="6019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the asymmetrical collisions, the cavity also operated at 300 kV. The population of Au beam in the satellite buckets is squeezed towards the center.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8001"/>
            <a:ext cx="4172308" cy="482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4" y="218001"/>
            <a:ext cx="4199675" cy="484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 for Run 15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6934200" cy="2514600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>
                <a:solidFill>
                  <a:srgbClr val="00B050"/>
                </a:solidFill>
              </a:rPr>
              <a:t>Plans on cavity and related systems:</a:t>
            </a:r>
          </a:p>
          <a:p>
            <a:pPr lvl="1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Complete commissioning and optimization of LLRF system.</a:t>
            </a:r>
          </a:p>
          <a:p>
            <a:pPr lvl="1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Continue investigation and remediation of beam driven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ponderomotive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instability.</a:t>
            </a:r>
          </a:p>
          <a:p>
            <a:pPr lvl="1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Complete commissioning of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LHe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system. Achieve quiet, stable operation.</a:t>
            </a:r>
          </a:p>
          <a:p>
            <a:pPr lvl="1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Commission robust protection of cavity and RHIC.</a:t>
            </a:r>
          </a:p>
          <a:p>
            <a:pPr marL="40005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93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 for Run 15 cont’d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  <a:noFill/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en-US" sz="1400" dirty="0">
                <a:solidFill>
                  <a:srgbClr val="00B050"/>
                </a:solidFill>
              </a:rPr>
              <a:t>Plans on HOM dampers</a:t>
            </a:r>
          </a:p>
          <a:p>
            <a:pPr lvl="1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No HOM damper installed</a:t>
            </a:r>
          </a:p>
          <a:p>
            <a:pPr marL="741363" lvl="1" indent="0">
              <a:buNone/>
            </a:pPr>
            <a:r>
              <a:rPr lang="en-US" sz="1400" i="1" dirty="0">
                <a:solidFill>
                  <a:srgbClr val="0070C0"/>
                </a:solidFill>
              </a:rPr>
              <a:t>Pros: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</a:p>
          <a:p>
            <a:pPr lvl="2"/>
            <a:r>
              <a:rPr lang="en-US" sz="1400" dirty="0">
                <a:solidFill>
                  <a:srgbClr val="0070C0"/>
                </a:solidFill>
              </a:rPr>
              <a:t>Cold cavity (4K SC or Gas Cooled NC) is benign to RHIC with FMD inserted.</a:t>
            </a:r>
          </a:p>
          <a:p>
            <a:pPr lvl="3"/>
            <a:r>
              <a:rPr lang="en-US" sz="1400" dirty="0">
                <a:solidFill>
                  <a:srgbClr val="0070C0"/>
                </a:solidFill>
              </a:rPr>
              <a:t>Damps fundamental and all HOMs.</a:t>
            </a:r>
          </a:p>
          <a:p>
            <a:pPr lvl="2"/>
            <a:r>
              <a:rPr lang="en-US" sz="1400" dirty="0">
                <a:solidFill>
                  <a:srgbClr val="0070C0"/>
                </a:solidFill>
              </a:rPr>
              <a:t>Guarantees HOM Damper does not limit operating voltage. Potential to:</a:t>
            </a:r>
          </a:p>
          <a:p>
            <a:pPr lvl="3"/>
            <a:r>
              <a:rPr lang="en-US" sz="1400" dirty="0">
                <a:solidFill>
                  <a:srgbClr val="0070C0"/>
                </a:solidFill>
              </a:rPr>
              <a:t>Achieve 2MV design voltage and investigate operating margin, or identify next limitation </a:t>
            </a:r>
          </a:p>
          <a:p>
            <a:pPr lvl="4"/>
            <a:r>
              <a:rPr lang="en-US" sz="1400" dirty="0">
                <a:solidFill>
                  <a:srgbClr val="0070C0"/>
                </a:solidFill>
              </a:rPr>
              <a:t>Can be done with and without beam</a:t>
            </a:r>
          </a:p>
          <a:p>
            <a:pPr lvl="3"/>
            <a:r>
              <a:rPr lang="en-US" sz="1400" dirty="0">
                <a:solidFill>
                  <a:srgbClr val="0070C0"/>
                </a:solidFill>
              </a:rPr>
              <a:t>Characterize HOMs and their impact on beam stability and lifetime.</a:t>
            </a:r>
          </a:p>
          <a:p>
            <a:pPr marL="400050" lvl="1" indent="341313">
              <a:buNone/>
            </a:pPr>
            <a:r>
              <a:rPr lang="en-US" sz="1400" i="1" dirty="0">
                <a:solidFill>
                  <a:srgbClr val="0070C0"/>
                </a:solidFill>
              </a:rPr>
              <a:t>Cons:</a:t>
            </a:r>
          </a:p>
          <a:p>
            <a:pPr lvl="2"/>
            <a:r>
              <a:rPr lang="en-US" sz="1400" dirty="0">
                <a:solidFill>
                  <a:srgbClr val="0070C0"/>
                </a:solidFill>
              </a:rPr>
              <a:t>May not have sufficient HOM damping to operate the cavity with beam</a:t>
            </a:r>
          </a:p>
          <a:p>
            <a:pPr lvl="2"/>
            <a:r>
              <a:rPr lang="en-US" sz="1400" dirty="0">
                <a:solidFill>
                  <a:srgbClr val="0070C0"/>
                </a:solidFill>
              </a:rPr>
              <a:t>Lean nothing about HOM damper</a:t>
            </a:r>
          </a:p>
          <a:p>
            <a:pPr lvl="1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With HOM damper(s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) installed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400050" lvl="1" indent="341313">
              <a:buNone/>
            </a:pPr>
            <a:r>
              <a:rPr lang="en-US" sz="1400" i="1" dirty="0">
                <a:solidFill>
                  <a:srgbClr val="0070C0"/>
                </a:solidFill>
              </a:rPr>
              <a:t>Pros:</a:t>
            </a:r>
          </a:p>
          <a:p>
            <a:pPr lvl="2"/>
            <a:r>
              <a:rPr lang="en-US" sz="1400" dirty="0">
                <a:solidFill>
                  <a:srgbClr val="0070C0"/>
                </a:solidFill>
              </a:rPr>
              <a:t>Provides </a:t>
            </a:r>
            <a:r>
              <a:rPr lang="en-US" sz="1400" dirty="0" smtClean="0">
                <a:solidFill>
                  <a:srgbClr val="0070C0"/>
                </a:solidFill>
              </a:rPr>
              <a:t>design HOM </a:t>
            </a:r>
            <a:r>
              <a:rPr lang="en-US" sz="1400" dirty="0">
                <a:solidFill>
                  <a:srgbClr val="0070C0"/>
                </a:solidFill>
              </a:rPr>
              <a:t>damping</a:t>
            </a:r>
          </a:p>
          <a:p>
            <a:pPr lvl="2"/>
            <a:r>
              <a:rPr lang="en-US" sz="1400" dirty="0">
                <a:solidFill>
                  <a:srgbClr val="0070C0"/>
                </a:solidFill>
              </a:rPr>
              <a:t>Provides validation of HOM damper mechanical and RF design</a:t>
            </a:r>
          </a:p>
          <a:p>
            <a:pPr lvl="2"/>
            <a:r>
              <a:rPr lang="en-US" sz="1400" i="1" dirty="0">
                <a:solidFill>
                  <a:srgbClr val="0070C0"/>
                </a:solidFill>
              </a:rPr>
              <a:t>Cons:</a:t>
            </a:r>
          </a:p>
          <a:p>
            <a:pPr lvl="2"/>
            <a:r>
              <a:rPr lang="en-US" sz="1400" dirty="0">
                <a:solidFill>
                  <a:srgbClr val="0070C0"/>
                </a:solidFill>
              </a:rPr>
              <a:t>If the HOM damper still limits the cavity, no progress will be made for Run 16.</a:t>
            </a:r>
          </a:p>
          <a:p>
            <a:pPr marL="400050" lvl="1" indent="341313">
              <a:buNone/>
            </a:pPr>
            <a:r>
              <a:rPr lang="en-US" sz="1400" i="1" dirty="0">
                <a:solidFill>
                  <a:srgbClr val="0070C0"/>
                </a:solidFill>
              </a:rPr>
              <a:t>Options:</a:t>
            </a:r>
          </a:p>
          <a:p>
            <a:pPr lvl="2"/>
            <a:r>
              <a:rPr lang="en-US" sz="1400" dirty="0">
                <a:solidFill>
                  <a:srgbClr val="0070C0"/>
                </a:solidFill>
              </a:rPr>
              <a:t>1 HOM coupler but change braze thickness, same penetration</a:t>
            </a:r>
          </a:p>
          <a:p>
            <a:pPr lvl="2"/>
            <a:r>
              <a:rPr lang="en-US" sz="1400" dirty="0">
                <a:solidFill>
                  <a:srgbClr val="0070C0"/>
                </a:solidFill>
              </a:rPr>
              <a:t>2 HOM couplers with retracted penetration (can also change braze thickness)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‘Our </a:t>
            </a:r>
            <a:r>
              <a:rPr lang="en-US" sz="1400" dirty="0">
                <a:solidFill>
                  <a:srgbClr val="00B050"/>
                </a:solidFill>
              </a:rPr>
              <a:t>decision (of having HOM dampers or not) needs to maximize the chance </a:t>
            </a:r>
            <a:r>
              <a:rPr lang="en-US" sz="1400" dirty="0" smtClean="0">
                <a:solidFill>
                  <a:srgbClr val="00B050"/>
                </a:solidFill>
              </a:rPr>
              <a:t>of </a:t>
            </a:r>
            <a:r>
              <a:rPr lang="en-US" sz="1400" dirty="0">
                <a:solidFill>
                  <a:srgbClr val="00B050"/>
                </a:solidFill>
              </a:rPr>
              <a:t>having an operating cavity in </a:t>
            </a:r>
            <a:r>
              <a:rPr lang="en-US" sz="1400" dirty="0" smtClean="0">
                <a:solidFill>
                  <a:srgbClr val="00B050"/>
                </a:solidFill>
              </a:rPr>
              <a:t>Run-16’ -- Wolfram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Need </a:t>
            </a:r>
            <a:r>
              <a:rPr lang="en-US" sz="1400" dirty="0">
                <a:solidFill>
                  <a:srgbClr val="00B050"/>
                </a:solidFill>
              </a:rPr>
              <a:t>final decision by September 15</a:t>
            </a:r>
            <a:r>
              <a:rPr lang="en-US" sz="1400" baseline="30000" dirty="0">
                <a:solidFill>
                  <a:srgbClr val="00B050"/>
                </a:solidFill>
              </a:rPr>
              <a:t>th</a:t>
            </a:r>
            <a:endParaRPr lang="en-US" sz="1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36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Team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Steve Bellavia, Sergey Belomestnykh, Ilan Ben-Zvi, Tony Curcio, Lenny DeSanto, </a:t>
            </a:r>
            <a:r>
              <a:rPr lang="en-US" sz="2000" dirty="0"/>
              <a:t>Rich </a:t>
            </a:r>
            <a:r>
              <a:rPr lang="en-US" sz="2000" dirty="0" err="1"/>
              <a:t>DiFranco</a:t>
            </a:r>
            <a:r>
              <a:rPr lang="en-US" sz="2000" dirty="0"/>
              <a:t>, Bill </a:t>
            </a:r>
            <a:r>
              <a:rPr lang="en-US" sz="2000" dirty="0" err="1"/>
              <a:t>Eisle</a:t>
            </a:r>
            <a:r>
              <a:rPr lang="en-US" sz="2000" dirty="0" smtClean="0"/>
              <a:t>, Charlie Folz, Darryl Goldberg, Manny Grau, Heather Hartmann, Peggy Harvey, Tom Hayes, Chung Ho, Jerry Huang, Jim Jamilkowski, Prerana Kankiya, Mike Mapes, Kevin Mernick, Gary McIntyre, Gary Miglionico, </a:t>
            </a:r>
            <a:r>
              <a:rPr lang="en-US" sz="2000" dirty="0" err="1"/>
              <a:t>Geetha</a:t>
            </a:r>
            <a:r>
              <a:rPr lang="en-US" sz="2000" dirty="0"/>
              <a:t> Narayan, Paul </a:t>
            </a:r>
            <a:r>
              <a:rPr lang="en-US" sz="2000" dirty="0" smtClean="0"/>
              <a:t>Orfin, Chien-Ih Pai, Jonathan Reich, Scott Seberg, Freddy Severino, Brian Sheehy, Loralie Smart, Kevin Smith, Tom Tallerico, Roberto Than, Charlie Theisen, Joe Tuozzolo, Dan Weiss, Qiong Wu, Alex Zaltsman, Yi Zhang, and more…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1355" y="44958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Special Thanks to Mike Blaskiewicz and Mike Brennan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56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276600" cy="868362"/>
          </a:xfrm>
        </p:spPr>
        <p:txBody>
          <a:bodyPr/>
          <a:lstStyle/>
          <a:p>
            <a:r>
              <a:rPr lang="en-US" dirty="0" smtClean="0"/>
              <a:t>The Cavity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4953000" cy="57912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1600" dirty="0" smtClean="0"/>
              <a:t>The 56 MHz cavity is a niobium superconducting quarter wave resonator. It </a:t>
            </a:r>
            <a:r>
              <a:rPr lang="en-US" sz="1600" dirty="0"/>
              <a:t>is a beam driven cavity</a:t>
            </a:r>
            <a:r>
              <a:rPr lang="en-US" sz="1600" dirty="0" smtClean="0"/>
              <a:t>.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The 56 MHz cavity will increase the RHIC luminosity by providing very large RF buckets to combat IBS diffusion.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The cavity does not have sufficient tuning range to follow the </a:t>
            </a:r>
            <a:r>
              <a:rPr lang="en-US" sz="1600" dirty="0"/>
              <a:t>large </a:t>
            </a:r>
            <a:r>
              <a:rPr lang="en-US" sz="1600" dirty="0" smtClean="0"/>
              <a:t>frequency change </a:t>
            </a:r>
            <a:r>
              <a:rPr lang="en-US" sz="1600" dirty="0"/>
              <a:t>during </a:t>
            </a:r>
            <a:r>
              <a:rPr lang="en-US" sz="1600" dirty="0" smtClean="0"/>
              <a:t>the energy ramp, so it is </a:t>
            </a:r>
            <a:r>
              <a:rPr lang="en-US" sz="1600" dirty="0"/>
              <a:t>turned on </a:t>
            </a:r>
            <a:r>
              <a:rPr lang="en-US" sz="1600" dirty="0" smtClean="0"/>
              <a:t>only after reaching store.</a:t>
            </a:r>
            <a:endParaRPr lang="en-US" sz="1600" dirty="0"/>
          </a:p>
          <a:p>
            <a:pPr>
              <a:buFont typeface="Wingdings" charset="2"/>
              <a:buChar char="§"/>
            </a:pPr>
            <a:r>
              <a:rPr lang="en-US" sz="1600" dirty="0"/>
              <a:t>The cavity fundamental mode is detuned and strongly damped during injection and acceleration.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A </a:t>
            </a:r>
            <a:r>
              <a:rPr lang="en-US" sz="1600" dirty="0"/>
              <a:t>1 kW amplifier is connected to the cavity to </a:t>
            </a:r>
            <a:r>
              <a:rPr lang="en-US" sz="1600" dirty="0" smtClean="0"/>
              <a:t>: </a:t>
            </a:r>
            <a:r>
              <a:rPr lang="en-US" sz="1600" dirty="0"/>
              <a:t>i</a:t>
            </a:r>
            <a:r>
              <a:rPr lang="en-US" sz="1600" dirty="0" smtClean="0"/>
              <a:t>) achieve </a:t>
            </a:r>
            <a:r>
              <a:rPr lang="en-US" sz="1600" dirty="0"/>
              <a:t>required amplitude and phase stability; ii</a:t>
            </a:r>
            <a:r>
              <a:rPr lang="en-US" sz="1600" dirty="0" smtClean="0"/>
              <a:t>) provide </a:t>
            </a:r>
            <a:r>
              <a:rPr lang="en-US" sz="1600" dirty="0"/>
              <a:t>conditioning capability; iii) make up power for intrinsic losses.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At store, </a:t>
            </a:r>
            <a:r>
              <a:rPr lang="en-US" sz="1600" dirty="0"/>
              <a:t>the </a:t>
            </a:r>
            <a:r>
              <a:rPr lang="en-US" sz="1600" dirty="0" smtClean="0"/>
              <a:t>fundamental </a:t>
            </a:r>
            <a:r>
              <a:rPr lang="en-US" sz="1600" dirty="0"/>
              <a:t>damper </a:t>
            </a:r>
            <a:r>
              <a:rPr lang="en-US" sz="1600" dirty="0" smtClean="0"/>
              <a:t>is withdrawn </a:t>
            </a:r>
            <a:r>
              <a:rPr lang="en-US" sz="1600" dirty="0"/>
              <a:t>and then the cavity frequency </a:t>
            </a:r>
            <a:r>
              <a:rPr lang="en-US" sz="1600" dirty="0" smtClean="0"/>
              <a:t>is tuned </a:t>
            </a:r>
            <a:r>
              <a:rPr lang="en-US" sz="1600" dirty="0"/>
              <a:t>(approaching from below the beam </a:t>
            </a:r>
            <a:r>
              <a:rPr lang="en-US" sz="1600" dirty="0" smtClean="0"/>
              <a:t>h=720 line) </a:t>
            </a:r>
            <a:r>
              <a:rPr lang="en-US" sz="1600" dirty="0"/>
              <a:t>to achieve </a:t>
            </a:r>
            <a:r>
              <a:rPr lang="en-US" sz="1600" dirty="0" smtClean="0"/>
              <a:t>an operating </a:t>
            </a:r>
            <a:r>
              <a:rPr lang="en-US" sz="1600" dirty="0"/>
              <a:t>voltage of </a:t>
            </a:r>
            <a:r>
              <a:rPr lang="en-US" sz="1600" dirty="0" smtClean="0"/>
              <a:t>2.0 MV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A </a:t>
            </a:r>
            <a:r>
              <a:rPr lang="en-US" sz="1600" dirty="0" err="1"/>
              <a:t>piezo</a:t>
            </a:r>
            <a:r>
              <a:rPr lang="en-US" sz="1600" dirty="0"/>
              <a:t> tuner </a:t>
            </a:r>
            <a:r>
              <a:rPr lang="en-US" sz="1600" dirty="0" smtClean="0"/>
              <a:t>is employed </a:t>
            </a:r>
            <a:r>
              <a:rPr lang="en-US" sz="1600" dirty="0"/>
              <a:t>to </a:t>
            </a:r>
            <a:r>
              <a:rPr lang="en-US" sz="1600" dirty="0" smtClean="0"/>
              <a:t>minimize wear on the stepper tuner and potentially compensate </a:t>
            </a:r>
            <a:r>
              <a:rPr lang="en-US" sz="1600" dirty="0" err="1" smtClean="0"/>
              <a:t>mocrophonics</a:t>
            </a:r>
            <a:r>
              <a:rPr lang="en-US" sz="1600" dirty="0" smtClean="0"/>
              <a:t>.</a:t>
            </a:r>
          </a:p>
          <a:p>
            <a:pPr>
              <a:buFont typeface="Wingdings" charset="2"/>
              <a:buChar char="§"/>
            </a:pPr>
            <a:endParaRPr lang="en-US" sz="1600" dirty="0" smtClean="0"/>
          </a:p>
          <a:p>
            <a:pPr>
              <a:buFont typeface="Wingdings" charset="2"/>
              <a:buChar char="§"/>
            </a:pPr>
            <a:endParaRPr lang="en-US" sz="1600" dirty="0" smtClean="0"/>
          </a:p>
        </p:txBody>
      </p:sp>
      <p:pic>
        <p:nvPicPr>
          <p:cNvPr id="5" name="Picture 4" descr="D:\56MHz\Photos\small size\IMG_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7338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788" y="313285"/>
            <a:ext cx="7569012" cy="5837069"/>
            <a:chOff x="957666" y="152399"/>
            <a:chExt cx="7569012" cy="5837069"/>
          </a:xfrm>
        </p:grpSpPr>
        <p:pic>
          <p:nvPicPr>
            <p:cNvPr id="5" name="Picture 2" descr="D:\56MHz\Photos+Pics\FullAssembly_small_0807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666" y="152399"/>
              <a:ext cx="7232596" cy="5837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059078" y="217065"/>
              <a:ext cx="7467600" cy="5072979"/>
              <a:chOff x="1025498" y="217065"/>
              <a:chExt cx="7467600" cy="5072979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871420" y="3470037"/>
                <a:ext cx="1959244" cy="148296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1223074" y="4920712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cavity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5676900" y="2992708"/>
                <a:ext cx="1520798" cy="112209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781800" y="4114800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fundamental damper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229350" y="878850"/>
                <a:ext cx="1021596" cy="7975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086600" y="217065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HOM coupler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124200" y="304800"/>
                <a:ext cx="1064217" cy="1524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828800" y="240268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helium supply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3505200" y="1066800"/>
                <a:ext cx="455908" cy="49393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165888" y="729734"/>
                <a:ext cx="1485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vacuum vessel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2819400" y="1600200"/>
                <a:ext cx="832388" cy="7180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871420" y="1183048"/>
                <a:ext cx="1485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helium vessel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1435530" y="1904300"/>
                <a:ext cx="168867" cy="5341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025498" y="1527218"/>
                <a:ext cx="845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tuning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6553200" y="3043796"/>
                <a:ext cx="533400" cy="63217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23" idx="1"/>
              </p:cNvCxnSpPr>
              <p:nvPr/>
            </p:nvCxnSpPr>
            <p:spPr>
              <a:xfrm flipH="1" flipV="1">
                <a:off x="6229350" y="3200400"/>
                <a:ext cx="862152" cy="4755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091502" y="3352800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magnetic shield (x2)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197698" y="2627348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Thermal shield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5" name="Straight Arrow Connector 24"/>
              <p:cNvCxnSpPr>
                <a:stCxn id="24" idx="1"/>
              </p:cNvCxnSpPr>
              <p:nvPr/>
            </p:nvCxnSpPr>
            <p:spPr>
              <a:xfrm flipH="1" flipV="1">
                <a:off x="6477000" y="2900052"/>
                <a:ext cx="720698" cy="5046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434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81590" y="395100"/>
            <a:ext cx="420981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Coupler Ports</a:t>
            </a:r>
            <a:endParaRPr lang="en-US" sz="36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07677" y="3321253"/>
            <a:ext cx="1435725" cy="1371600"/>
            <a:chOff x="3505200" y="1828800"/>
            <a:chExt cx="1291006" cy="1371600"/>
          </a:xfrm>
        </p:grpSpPr>
        <p:sp>
          <p:nvSpPr>
            <p:cNvPr id="6" name="Oval 5"/>
            <p:cNvSpPr/>
            <p:nvPr/>
          </p:nvSpPr>
          <p:spPr>
            <a:xfrm>
              <a:off x="3505200" y="1828800"/>
              <a:ext cx="1219200" cy="1371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77006" y="2094117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 Chemical cleaning ports</a:t>
              </a:r>
              <a:endParaRPr lang="en-US" dirty="0"/>
            </a:p>
          </p:txBody>
        </p:sp>
      </p:grpSp>
      <p:pic>
        <p:nvPicPr>
          <p:cNvPr id="8" name="Picture 4" descr="D:\56MHz\HOM Damper\reports\HOM filter\Report pictures\endpiec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5" y="4931881"/>
            <a:ext cx="1743519" cy="15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56MHz\HOM Damper\reports\HOM filter\Report pictures\endpiec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4943"/>
            <a:ext cx="1681079" cy="17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74644" y="1012379"/>
            <a:ext cx="6393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The cavity has 8 chemical cleaning ports at the rear end. The ports are occupied by 4 </a:t>
            </a:r>
            <a:r>
              <a:rPr lang="en-US" dirty="0">
                <a:solidFill>
                  <a:schemeClr val="accent2"/>
                </a:solidFill>
              </a:rPr>
              <a:t>HOM dampers, 1 fundamental power </a:t>
            </a:r>
            <a:r>
              <a:rPr lang="en-US" dirty="0" smtClean="0">
                <a:solidFill>
                  <a:schemeClr val="accent2"/>
                </a:solidFill>
              </a:rPr>
              <a:t>coupler (FPC), </a:t>
            </a:r>
            <a:r>
              <a:rPr lang="en-US" dirty="0">
                <a:solidFill>
                  <a:schemeClr val="accent2"/>
                </a:solidFill>
              </a:rPr>
              <a:t>1 pickup probe, and 2 IR quench </a:t>
            </a:r>
            <a:r>
              <a:rPr lang="en-US" dirty="0" smtClean="0">
                <a:solidFill>
                  <a:schemeClr val="accent2"/>
                </a:solidFill>
              </a:rPr>
              <a:t>detectors.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2538509" flipH="1">
            <a:off x="2623273" y="4490840"/>
            <a:ext cx="165582" cy="1331246"/>
          </a:xfrm>
          <a:prstGeom prst="downArrow">
            <a:avLst>
              <a:gd name="adj1" fmla="val 50000"/>
              <a:gd name="adj2" fmla="val 202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8126017">
            <a:off x="2489278" y="2324833"/>
            <a:ext cx="144202" cy="1366347"/>
          </a:xfrm>
          <a:prstGeom prst="downArrow">
            <a:avLst>
              <a:gd name="adj1" fmla="val 50000"/>
              <a:gd name="adj2" fmla="val 132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400000" flipH="1">
            <a:off x="2399705" y="3731595"/>
            <a:ext cx="184198" cy="653930"/>
          </a:xfrm>
          <a:prstGeom prst="downArrow">
            <a:avLst>
              <a:gd name="adj1" fmla="val 50000"/>
              <a:gd name="adj2" fmla="val 127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D:\Publication\journal\56MHz HOMD\pictures\end_ass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02" y="2833500"/>
            <a:ext cx="447253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486400" y="2681100"/>
            <a:ext cx="1066800" cy="5639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86400" y="2681100"/>
            <a:ext cx="152400" cy="15729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05350" y="2286026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 dampers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448550" y="2604900"/>
            <a:ext cx="0" cy="10942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06000" y="2235568"/>
            <a:ext cx="144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 detectors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429700" y="5142470"/>
            <a:ext cx="495100" cy="815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0" y="59577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FPC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3" idx="0"/>
          </p:cNvCxnSpPr>
          <p:nvPr/>
        </p:nvCxnSpPr>
        <p:spPr>
          <a:xfrm flipV="1">
            <a:off x="5795021" y="3699136"/>
            <a:ext cx="148579" cy="23347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90221" y="60339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</a:t>
            </a:r>
            <a:endParaRPr lang="en-US" dirty="0"/>
          </a:p>
        </p:txBody>
      </p:sp>
      <p:pic>
        <p:nvPicPr>
          <p:cNvPr id="24" name="Picture 7" descr="N:\Project Engineering\09-0037 56 MHz SRF Cavity for BNL\Photos\IMG_0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79" y="467688"/>
            <a:ext cx="2438584" cy="18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0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Cavity Parameters @ 2MV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595954"/>
              </p:ext>
            </p:extLst>
          </p:nvPr>
        </p:nvGraphicFramePr>
        <p:xfrm>
          <a:off x="381000" y="914400"/>
          <a:ext cx="8305800" cy="5562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29578"/>
                <a:gridCol w="1384300"/>
                <a:gridCol w="16919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Stored Energy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139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Joules 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dissipation (10n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 residual surface resistivity)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1.4E9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4E7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R/Q (accelerator notation)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Ω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surface electric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MV/m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surface magnetic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kA/m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Tuning rate of mechanical tuner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kHz/mm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Coarse tuning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Coarse</a:t>
                      </a:r>
                      <a:r>
                        <a:rPr lang="en-US" baseline="0" dirty="0" smtClean="0"/>
                        <a:t> tuning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Hz/sec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Tuning</a:t>
                      </a:r>
                      <a:r>
                        <a:rPr lang="en-US" baseline="0" dirty="0" smtClean="0"/>
                        <a:t>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Hz/um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Fine tuning range by </a:t>
                      </a:r>
                      <a:r>
                        <a:rPr lang="en-US" dirty="0" err="1" smtClean="0"/>
                        <a:t>piezo</a:t>
                      </a:r>
                      <a:r>
                        <a:rPr lang="en-US" dirty="0" smtClean="0"/>
                        <a:t> 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Fine</a:t>
                      </a:r>
                      <a:r>
                        <a:rPr lang="en-US" baseline="0" dirty="0" smtClean="0"/>
                        <a:t> t</a:t>
                      </a:r>
                      <a:r>
                        <a:rPr lang="en-US" dirty="0" smtClean="0"/>
                        <a:t>uning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Hz/Volt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Lorentz</a:t>
                      </a:r>
                      <a:r>
                        <a:rPr lang="en-US" baseline="0" dirty="0" smtClean="0"/>
                        <a:t> Detuning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8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Installation in RHIC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924346"/>
            <a:ext cx="7356143" cy="3179581"/>
            <a:chOff x="685800" y="1106732"/>
            <a:chExt cx="7356143" cy="3179581"/>
          </a:xfrm>
        </p:grpSpPr>
        <p:pic>
          <p:nvPicPr>
            <p:cNvPr id="3074" name="Picture 2" descr="D:\56MHz\Photos+Pics\IP4Layou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0" t="25123" r="6567" b="26767"/>
            <a:stretch/>
          </p:blipFill>
          <p:spPr bwMode="auto">
            <a:xfrm>
              <a:off x="685800" y="1106732"/>
              <a:ext cx="7356143" cy="3084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1276142" y="1983165"/>
              <a:ext cx="6021985" cy="2303148"/>
              <a:chOff x="899592" y="3523674"/>
              <a:chExt cx="6817341" cy="2554623"/>
            </a:xfrm>
          </p:grpSpPr>
          <p:grpSp>
            <p:nvGrpSpPr>
              <p:cNvPr id="10" name="Group 13"/>
              <p:cNvGrpSpPr>
                <a:grpSpLocks/>
              </p:cNvGrpSpPr>
              <p:nvPr/>
            </p:nvGrpSpPr>
            <p:grpSpPr bwMode="auto">
              <a:xfrm>
                <a:off x="899592" y="3789040"/>
                <a:ext cx="1187450" cy="763265"/>
                <a:chOff x="1007356" y="1058886"/>
                <a:chExt cx="1188132" cy="763703"/>
              </a:xfrm>
            </p:grpSpPr>
            <p:sp>
              <p:nvSpPr>
                <p:cNvPr id="2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007356" y="1532248"/>
                  <a:ext cx="1188132" cy="29034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latin typeface="+mn-lt"/>
                    </a:rPr>
                    <a:t>D0</a:t>
                  </a:r>
                  <a:endParaRPr lang="en-US" sz="1100" dirty="0">
                    <a:latin typeface="+mn-lt"/>
                  </a:endParaRPr>
                </a:p>
              </p:txBody>
            </p:sp>
            <p:cxnSp>
              <p:nvCxnSpPr>
                <p:cNvPr id="25" name="Straight Arrow Connector 24"/>
                <p:cNvCxnSpPr>
                  <a:stCxn id="24" idx="0"/>
                </p:cNvCxnSpPr>
                <p:nvPr/>
              </p:nvCxnSpPr>
              <p:spPr bwMode="auto">
                <a:xfrm flipV="1">
                  <a:off x="1601422" y="1058886"/>
                  <a:ext cx="234503" cy="473362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4"/>
              <p:cNvGrpSpPr>
                <a:grpSpLocks/>
              </p:cNvGrpSpPr>
              <p:nvPr/>
            </p:nvGrpSpPr>
            <p:grpSpPr bwMode="auto">
              <a:xfrm>
                <a:off x="5664297" y="3523674"/>
                <a:ext cx="2052636" cy="504826"/>
                <a:chOff x="659611" y="1571161"/>
                <a:chExt cx="2052227" cy="504057"/>
              </a:xfrm>
            </p:grpSpPr>
            <p:sp>
              <p:nvSpPr>
                <p:cNvPr id="22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523705" y="1571161"/>
                  <a:ext cx="1188133" cy="47720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r>
                    <a:rPr lang="en-US" sz="1100" dirty="0">
                      <a:latin typeface="+mn-lt"/>
                    </a:rPr>
                    <a:t>Quiet Helium Source</a:t>
                  </a:r>
                </a:p>
              </p:txBody>
            </p:sp>
            <p:cxnSp>
              <p:nvCxnSpPr>
                <p:cNvPr id="23" name="Straight Arrow Connector 22"/>
                <p:cNvCxnSpPr>
                  <a:stCxn id="22" idx="1"/>
                </p:cNvCxnSpPr>
                <p:nvPr/>
              </p:nvCxnSpPr>
              <p:spPr bwMode="auto">
                <a:xfrm flipH="1">
                  <a:off x="659611" y="1809765"/>
                  <a:ext cx="864094" cy="265453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>
                <a:off x="4308904" y="4603489"/>
                <a:ext cx="1362555" cy="1474808"/>
                <a:chOff x="131230" y="390756"/>
                <a:chExt cx="1363338" cy="1474420"/>
              </a:xfrm>
            </p:grpSpPr>
            <p:sp>
              <p:nvSpPr>
                <p:cNvPr id="2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31230" y="1387368"/>
                  <a:ext cx="1363338" cy="47780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r>
                    <a:rPr lang="en-US" sz="1100" dirty="0">
                      <a:latin typeface="+mn-lt"/>
                    </a:rPr>
                    <a:t>56 MHz Cavity Cryostat</a:t>
                  </a: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 bwMode="auto">
                <a:xfrm flipV="1">
                  <a:off x="756394" y="390756"/>
                  <a:ext cx="224761" cy="918992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2646676" y="4339079"/>
                <a:ext cx="1187452" cy="554586"/>
                <a:chOff x="702034" y="1270475"/>
                <a:chExt cx="1188134" cy="554904"/>
              </a:xfrm>
            </p:grpSpPr>
            <p:sp>
              <p:nvSpPr>
                <p:cNvPr id="16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702034" y="1535038"/>
                  <a:ext cx="1188132" cy="290341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sz="1100" dirty="0" smtClean="0">
                      <a:latin typeface="+mn-lt"/>
                    </a:rPr>
                    <a:t>DX</a:t>
                  </a:r>
                  <a:endParaRPr lang="en-US" sz="1100" dirty="0">
                    <a:latin typeface="+mn-lt"/>
                  </a:endParaRPr>
                </a:p>
              </p:txBody>
            </p:sp>
            <p:cxnSp>
              <p:nvCxnSpPr>
                <p:cNvPr id="17" name="Straight Arrow Connector 16"/>
                <p:cNvCxnSpPr>
                  <a:stCxn id="16" idx="0"/>
                </p:cNvCxnSpPr>
                <p:nvPr/>
              </p:nvCxnSpPr>
              <p:spPr bwMode="auto">
                <a:xfrm flipV="1">
                  <a:off x="1296100" y="1270475"/>
                  <a:ext cx="594068" cy="264562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6" name="Rectangle 25"/>
          <p:cNvSpPr/>
          <p:nvPr/>
        </p:nvSpPr>
        <p:spPr>
          <a:xfrm>
            <a:off x="990600" y="682823"/>
            <a:ext cx="7896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US" sz="1400" b="0" dirty="0">
                <a:latin typeface="+mn-lt"/>
                <a:cs typeface="Times New Roman" pitchFamily="18" charset="0"/>
              </a:rPr>
              <a:t>56 MHz cavity </a:t>
            </a:r>
            <a:r>
              <a:rPr lang="en-US" sz="1400" b="0" dirty="0" smtClean="0">
                <a:latin typeface="+mn-lt"/>
                <a:cs typeface="Times New Roman" pitchFamily="18" charset="0"/>
              </a:rPr>
              <a:t>is installed </a:t>
            </a:r>
            <a:r>
              <a:rPr lang="en-US" sz="1400" b="0" dirty="0">
                <a:latin typeface="+mn-lt"/>
                <a:cs typeface="Times New Roman" pitchFamily="18" charset="0"/>
              </a:rPr>
              <a:t>in the IP4 </a:t>
            </a:r>
            <a:r>
              <a:rPr lang="en-US" sz="1400" b="0" dirty="0" smtClean="0">
                <a:latin typeface="+mn-lt"/>
                <a:cs typeface="Times New Roman" pitchFamily="18" charset="0"/>
              </a:rPr>
              <a:t>area.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" b="43883"/>
          <a:stretch/>
        </p:blipFill>
        <p:spPr bwMode="auto">
          <a:xfrm>
            <a:off x="914400" y="4343400"/>
            <a:ext cx="8077200" cy="205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IP4with the 56 MHz cavity installed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2" descr="D:\56MHz\Operation\System Integration Meeting\56MHzCav_LoAuR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Belomestnykh: 56 MHz SRF cavity</a:t>
            </a:r>
            <a:endParaRPr lang="en-US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5105400" cy="7620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Cavity at IP4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hoto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5775" y="1247775"/>
            <a:ext cx="4495800" cy="337185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  <p:pic>
        <p:nvPicPr>
          <p:cNvPr id="6" name="Picture 5" descr="photo 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8425" y="2562225"/>
            <a:ext cx="4648200" cy="3486150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7" name="Picture 6" descr="photo 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274320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8310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7196</TotalTime>
  <Words>1425</Words>
  <Application>Microsoft Office PowerPoint</Application>
  <PresentationFormat>On-screen Show (4:3)</PresentationFormat>
  <Paragraphs>244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56 MHz cavity commissioning, plans for shutdown and next run</vt:lpstr>
      <vt:lpstr>The Team</vt:lpstr>
      <vt:lpstr>The Cavity</vt:lpstr>
      <vt:lpstr>PowerPoint Presentation</vt:lpstr>
      <vt:lpstr>Coupler Ports</vt:lpstr>
      <vt:lpstr>Cavity Parameters @ 2MV</vt:lpstr>
      <vt:lpstr>Installation in RHIC</vt:lpstr>
      <vt:lpstr>IP4with the 56 MHz cavity installed</vt:lpstr>
      <vt:lpstr>Cavity at IP4</vt:lpstr>
      <vt:lpstr>PowerPoint Presentation</vt:lpstr>
      <vt:lpstr>Commissioning Problems (1): HOM Coupler Quench</vt:lpstr>
      <vt:lpstr>Thermal analysis of the HOM coupler quench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Run 15</vt:lpstr>
      <vt:lpstr>Plan for Run 15 cont’d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56 MHz SRF Cavity Commissioning</dc:title>
  <dc:creator>Wu, Qiong</dc:creator>
  <cp:lastModifiedBy>qiowu</cp:lastModifiedBy>
  <cp:revision>71</cp:revision>
  <cp:lastPrinted>2014-08-06T19:18:36Z</cp:lastPrinted>
  <dcterms:created xsi:type="dcterms:W3CDTF">2006-08-16T00:00:00Z</dcterms:created>
  <dcterms:modified xsi:type="dcterms:W3CDTF">2014-08-14T01:15:12Z</dcterms:modified>
</cp:coreProperties>
</file>