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vml" ContentType="application/vnd.openxmlformats-officedocument.vmlDrawing"/>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1.bin" ContentType="application/vnd.openxmlformats-officedocument.oleObject"/>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7" r:id="rId2"/>
    <p:sldMasterId id="2147483656" r:id="rId3"/>
  </p:sldMasterIdLst>
  <p:notesMasterIdLst>
    <p:notesMasterId r:id="rId29"/>
  </p:notesMasterIdLst>
  <p:handoutMasterIdLst>
    <p:handoutMasterId r:id="rId30"/>
  </p:handoutMasterIdLst>
  <p:sldIdLst>
    <p:sldId id="759" r:id="rId4"/>
    <p:sldId id="917" r:id="rId5"/>
    <p:sldId id="920" r:id="rId6"/>
    <p:sldId id="928" r:id="rId7"/>
    <p:sldId id="921" r:id="rId8"/>
    <p:sldId id="925" r:id="rId9"/>
    <p:sldId id="903" r:id="rId10"/>
    <p:sldId id="929" r:id="rId11"/>
    <p:sldId id="777" r:id="rId12"/>
    <p:sldId id="791" r:id="rId13"/>
    <p:sldId id="868" r:id="rId14"/>
    <p:sldId id="869" r:id="rId15"/>
    <p:sldId id="930" r:id="rId16"/>
    <p:sldId id="788" r:id="rId17"/>
    <p:sldId id="931" r:id="rId18"/>
    <p:sldId id="915" r:id="rId19"/>
    <p:sldId id="924" r:id="rId20"/>
    <p:sldId id="926" r:id="rId21"/>
    <p:sldId id="895" r:id="rId22"/>
    <p:sldId id="923" r:id="rId23"/>
    <p:sldId id="916" r:id="rId24"/>
    <p:sldId id="855" r:id="rId25"/>
    <p:sldId id="863" r:id="rId26"/>
    <p:sldId id="927" r:id="rId27"/>
    <p:sldId id="854" r:id="rId28"/>
  </p:sldIdLst>
  <p:sldSz cx="9144000" cy="6858000" type="screen4x3"/>
  <p:notesSz cx="7010400" cy="9296400"/>
  <p:defaultTextStyle>
    <a:defPPr>
      <a:defRPr lang="en-US"/>
    </a:defPPr>
    <a:lvl1pPr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5pPr>
    <a:lvl6pPr marL="2286000" algn="l" defTabSz="914400" rtl="0" eaLnBrk="1" latinLnBrk="0" hangingPunct="1">
      <a:defRPr sz="2000" b="1" kern="1200">
        <a:solidFill>
          <a:schemeClr val="tx2"/>
        </a:solidFill>
        <a:latin typeface="Times New Roman" pitchFamily="18" charset="0"/>
        <a:ea typeface="ＭＳ Ｐゴシック" pitchFamily="50" charset="-128"/>
        <a:cs typeface="+mn-cs"/>
      </a:defRPr>
    </a:lvl6pPr>
    <a:lvl7pPr marL="2743200" algn="l" defTabSz="914400" rtl="0" eaLnBrk="1" latinLnBrk="0" hangingPunct="1">
      <a:defRPr sz="2000" b="1" kern="1200">
        <a:solidFill>
          <a:schemeClr val="tx2"/>
        </a:solidFill>
        <a:latin typeface="Times New Roman" pitchFamily="18" charset="0"/>
        <a:ea typeface="ＭＳ Ｐゴシック" pitchFamily="50" charset="-128"/>
        <a:cs typeface="+mn-cs"/>
      </a:defRPr>
    </a:lvl7pPr>
    <a:lvl8pPr marL="3200400" algn="l" defTabSz="914400" rtl="0" eaLnBrk="1" latinLnBrk="0" hangingPunct="1">
      <a:defRPr sz="2000" b="1" kern="1200">
        <a:solidFill>
          <a:schemeClr val="tx2"/>
        </a:solidFill>
        <a:latin typeface="Times New Roman" pitchFamily="18" charset="0"/>
        <a:ea typeface="ＭＳ Ｐゴシック" pitchFamily="50" charset="-128"/>
        <a:cs typeface="+mn-cs"/>
      </a:defRPr>
    </a:lvl8pPr>
    <a:lvl9pPr marL="3657600" algn="l" defTabSz="914400" rtl="0" eaLnBrk="1" latinLnBrk="0" hangingPunct="1">
      <a:defRPr sz="2000" b="1" kern="1200">
        <a:solidFill>
          <a:schemeClr val="tx2"/>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9EB"/>
    <a:srgbClr val="000066"/>
    <a:srgbClr val="000099"/>
    <a:srgbClr val="0000FF"/>
    <a:srgbClr val="FF5050"/>
    <a:srgbClr val="FF0000"/>
    <a:srgbClr val="003399"/>
    <a:srgbClr val="FF6600"/>
    <a:srgbClr val="FF3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464" autoAdjust="0"/>
    <p:restoredTop sz="94638" autoAdjust="0"/>
  </p:normalViewPr>
  <p:slideViewPr>
    <p:cSldViewPr>
      <p:cViewPr>
        <p:scale>
          <a:sx n="108" d="100"/>
          <a:sy n="108" d="100"/>
        </p:scale>
        <p:origin x="-928" y="-80"/>
      </p:cViewPr>
      <p:guideLst>
        <p:guide orient="horz" pos="2160"/>
        <p:guide pos="2880"/>
      </p:guideLst>
    </p:cSldViewPr>
  </p:slideViewPr>
  <p:outlineViewPr>
    <p:cViewPr>
      <p:scale>
        <a:sx n="33" d="100"/>
        <a:sy n="33" d="100"/>
      </p:scale>
      <p:origin x="0" y="296"/>
    </p:cViewPr>
  </p:outlineViewPr>
  <p:notesTextViewPr>
    <p:cViewPr>
      <p:scale>
        <a:sx n="100" d="100"/>
        <a:sy n="100" d="100"/>
      </p:scale>
      <p:origin x="0" y="0"/>
    </p:cViewPr>
  </p:notesTextViewPr>
  <p:sorterViewPr>
    <p:cViewPr>
      <p:scale>
        <a:sx n="89" d="100"/>
        <a:sy n="89" d="100"/>
      </p:scale>
      <p:origin x="0" y="0"/>
    </p:cViewPr>
  </p:sorterViewPr>
  <p:notesViewPr>
    <p:cSldViewPr>
      <p:cViewPr varScale="1">
        <p:scale>
          <a:sx n="89" d="100"/>
          <a:sy n="89" d="100"/>
        </p:scale>
        <p:origin x="-2672" y="-112"/>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defTabSz="925513">
              <a:defRPr kumimoji="1" sz="1000" b="0" smtClean="0">
                <a:solidFill>
                  <a:schemeClr val="tx1"/>
                </a:solidFill>
              </a:defRPr>
            </a:lvl1pPr>
          </a:lstStyle>
          <a:p>
            <a:pPr>
              <a:defRPr/>
            </a:pPr>
            <a:endParaRPr lang="en-US" altLang="ja-JP"/>
          </a:p>
        </p:txBody>
      </p:sp>
      <p:sp>
        <p:nvSpPr>
          <p:cNvPr id="4099" name="Rectangle 3"/>
          <p:cNvSpPr>
            <a:spLocks noGrp="1" noChangeArrowheads="1"/>
          </p:cNvSpPr>
          <p:nvPr>
            <p:ph type="dt" sz="quarter" idx="1"/>
          </p:nvPr>
        </p:nvSpPr>
        <p:spPr bwMode="auto">
          <a:xfrm>
            <a:off x="397510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algn="r" defTabSz="925513">
              <a:defRPr kumimoji="1" sz="1000" b="0" smtClean="0">
                <a:solidFill>
                  <a:schemeClr val="tx1"/>
                </a:solidFill>
              </a:defRPr>
            </a:lvl1pPr>
          </a:lstStyle>
          <a:p>
            <a:pPr>
              <a:defRPr/>
            </a:pPr>
            <a:fld id="{85623AF5-12F2-4016-A612-EEDEA7E4E8AB}" type="datetime1">
              <a:rPr lang="en-US"/>
              <a:pPr>
                <a:defRPr/>
              </a:pPr>
              <a:t>8/15/14</a:t>
            </a:fld>
            <a:endParaRPr lang="en-US" altLang="ja-JP"/>
          </a:p>
        </p:txBody>
      </p:sp>
      <p:sp>
        <p:nvSpPr>
          <p:cNvPr id="4100" name="Rectangle 4"/>
          <p:cNvSpPr>
            <a:spLocks noGrp="1" noChangeArrowheads="1"/>
          </p:cNvSpPr>
          <p:nvPr>
            <p:ph type="ftr" sz="quarter" idx="2"/>
          </p:nvPr>
        </p:nvSpPr>
        <p:spPr bwMode="auto">
          <a:xfrm>
            <a:off x="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defTabSz="925513">
              <a:defRPr kumimoji="1" sz="1000" b="0" smtClean="0">
                <a:solidFill>
                  <a:schemeClr val="tx1"/>
                </a:solidFill>
              </a:defRPr>
            </a:lvl1pPr>
          </a:lstStyle>
          <a:p>
            <a:pPr>
              <a:defRPr/>
            </a:pPr>
            <a:r>
              <a:rPr lang="ja-JP" altLang="en-US"/>
              <a:t>Haixin Huang/BNL</a:t>
            </a:r>
            <a:endParaRPr lang="en-US" altLang="ja-JP"/>
          </a:p>
        </p:txBody>
      </p:sp>
      <p:sp>
        <p:nvSpPr>
          <p:cNvPr id="4101" name="Rectangle 5"/>
          <p:cNvSpPr>
            <a:spLocks noGrp="1" noChangeArrowheads="1"/>
          </p:cNvSpPr>
          <p:nvPr>
            <p:ph type="sldNum" sz="quarter" idx="3"/>
          </p:nvPr>
        </p:nvSpPr>
        <p:spPr bwMode="auto">
          <a:xfrm>
            <a:off x="397510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algn="r" defTabSz="925513">
              <a:defRPr kumimoji="1" sz="1000" b="0" smtClean="0">
                <a:solidFill>
                  <a:schemeClr val="tx1"/>
                </a:solidFill>
              </a:defRPr>
            </a:lvl1pPr>
          </a:lstStyle>
          <a:p>
            <a:pPr>
              <a:defRPr/>
            </a:pPr>
            <a:fld id="{4FCE1070-60EE-4051-9E93-A88A4935380C}" type="slidenum">
              <a:rPr lang="ja-JP" altLang="en-US"/>
              <a:pPr>
                <a:defRPr/>
              </a:pPr>
              <a:t>‹#›</a:t>
            </a:fld>
            <a:endParaRPr lang="en-US" altLang="ja-JP"/>
          </a:p>
        </p:txBody>
      </p:sp>
    </p:spTree>
    <p:extLst>
      <p:ext uri="{BB962C8B-B14F-4D97-AF65-F5344CB8AC3E}">
        <p14:creationId xmlns:p14="http://schemas.microsoft.com/office/powerpoint/2010/main" val="3826399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defTabSz="925513">
              <a:defRPr kumimoji="1" sz="1000" b="0" smtClean="0">
                <a:solidFill>
                  <a:schemeClr val="tx1"/>
                </a:solidFill>
              </a:defRPr>
            </a:lvl1pPr>
          </a:lstStyle>
          <a:p>
            <a:pPr>
              <a:defRPr/>
            </a:pPr>
            <a:endParaRPr lang="en-US" altLang="ja-JP"/>
          </a:p>
        </p:txBody>
      </p:sp>
      <p:sp>
        <p:nvSpPr>
          <p:cNvPr id="6147" name="Rectangle 3"/>
          <p:cNvSpPr>
            <a:spLocks noGrp="1" noChangeArrowheads="1"/>
          </p:cNvSpPr>
          <p:nvPr>
            <p:ph type="dt" idx="1"/>
          </p:nvPr>
        </p:nvSpPr>
        <p:spPr bwMode="auto">
          <a:xfrm>
            <a:off x="397510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algn="r" defTabSz="925513">
              <a:defRPr kumimoji="1" sz="1000" b="0" smtClean="0">
                <a:solidFill>
                  <a:schemeClr val="tx1"/>
                </a:solidFill>
              </a:defRPr>
            </a:lvl1pPr>
          </a:lstStyle>
          <a:p>
            <a:pPr>
              <a:defRPr/>
            </a:pPr>
            <a:fld id="{324B36D4-73F9-4D8C-9508-4219A1413EEE}" type="datetime1">
              <a:rPr lang="en-US"/>
              <a:pPr>
                <a:defRPr/>
              </a:pPr>
              <a:t>8/15/14</a:t>
            </a:fld>
            <a:endParaRPr lang="en-US" altLang="ja-JP"/>
          </a:p>
        </p:txBody>
      </p:sp>
      <p:sp>
        <p:nvSpPr>
          <p:cNvPr id="23556" name="Rectangle 4"/>
          <p:cNvSpPr>
            <a:spLocks noGrp="1" noRot="1" noChangeAspect="1" noChangeArrowheads="1"/>
          </p:cNvSpPr>
          <p:nvPr>
            <p:ph type="sldImg" idx="2"/>
          </p:nvPr>
        </p:nvSpPr>
        <p:spPr bwMode="auto">
          <a:xfrm>
            <a:off x="1181100" y="698500"/>
            <a:ext cx="4646613" cy="348456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p>
            <a:pPr lvl="0"/>
            <a:r>
              <a:rPr lang="ja-JP" altLang="en-US" noProof="0" smtClean="0"/>
              <a:t>マスターテキストの書式設定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6150" name="Rectangle 6"/>
          <p:cNvSpPr>
            <a:spLocks noGrp="1" noChangeArrowheads="1"/>
          </p:cNvSpPr>
          <p:nvPr>
            <p:ph type="ftr" sz="quarter" idx="4"/>
          </p:nvPr>
        </p:nvSpPr>
        <p:spPr bwMode="auto">
          <a:xfrm>
            <a:off x="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defTabSz="925513">
              <a:defRPr kumimoji="1" sz="1000" b="0" smtClean="0">
                <a:solidFill>
                  <a:schemeClr val="tx1"/>
                </a:solidFill>
              </a:defRPr>
            </a:lvl1pPr>
          </a:lstStyle>
          <a:p>
            <a:pPr>
              <a:defRPr/>
            </a:pPr>
            <a:r>
              <a:rPr lang="ja-JP" altLang="en-US"/>
              <a:t>Haixin Huang/BNL</a:t>
            </a:r>
            <a:endParaRPr lang="en-US" altLang="ja-JP"/>
          </a:p>
        </p:txBody>
      </p:sp>
      <p:sp>
        <p:nvSpPr>
          <p:cNvPr id="6151" name="Rectangle 7"/>
          <p:cNvSpPr>
            <a:spLocks noGrp="1" noChangeArrowheads="1"/>
          </p:cNvSpPr>
          <p:nvPr>
            <p:ph type="sldNum" sz="quarter" idx="5"/>
          </p:nvPr>
        </p:nvSpPr>
        <p:spPr bwMode="auto">
          <a:xfrm>
            <a:off x="397510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algn="r" defTabSz="925513">
              <a:defRPr kumimoji="1" sz="1000" b="0" smtClean="0">
                <a:solidFill>
                  <a:schemeClr val="tx1"/>
                </a:solidFill>
              </a:defRPr>
            </a:lvl1pPr>
          </a:lstStyle>
          <a:p>
            <a:pPr>
              <a:defRPr/>
            </a:pPr>
            <a:fld id="{78FB250A-6110-4A30-887A-323FA75147A9}" type="slidenum">
              <a:rPr lang="ja-JP" altLang="en-US"/>
              <a:pPr>
                <a:defRPr/>
              </a:pPr>
              <a:t>‹#›</a:t>
            </a:fld>
            <a:endParaRPr lang="en-US" altLang="ja-JP"/>
          </a:p>
        </p:txBody>
      </p:sp>
    </p:spTree>
    <p:extLst>
      <p:ext uri="{BB962C8B-B14F-4D97-AF65-F5344CB8AC3E}">
        <p14:creationId xmlns:p14="http://schemas.microsoft.com/office/powerpoint/2010/main" val="13780281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0" y="307975"/>
            <a:ext cx="1588" cy="1588"/>
          </a:xfrm>
          <a:solidFill>
            <a:srgbClr val="FFFFFF"/>
          </a:solidFill>
          <a:ln/>
        </p:spPr>
      </p:sp>
      <p:sp>
        <p:nvSpPr>
          <p:cNvPr id="24579" name="Rectangle 3"/>
          <p:cNvSpPr>
            <a:spLocks noGrp="1" noChangeArrowheads="1"/>
          </p:cNvSpPr>
          <p:nvPr>
            <p:ph type="body" idx="1"/>
          </p:nvPr>
        </p:nvSpPr>
        <p:spPr>
          <a:xfrm>
            <a:off x="514350" y="4387850"/>
            <a:ext cx="5986463" cy="4129088"/>
          </a:xfrm>
          <a:noFill/>
          <a:ln/>
        </p:spPr>
        <p:txBody>
          <a:bodyPr wrap="none" anchor="ct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0" y="307975"/>
            <a:ext cx="1588" cy="1588"/>
          </a:xfrm>
          <a:solidFill>
            <a:srgbClr val="FFFFFF"/>
          </a:solidFill>
          <a:ln/>
        </p:spPr>
      </p:sp>
      <p:sp>
        <p:nvSpPr>
          <p:cNvPr id="24579" name="Rectangle 3"/>
          <p:cNvSpPr>
            <a:spLocks noGrp="1" noChangeArrowheads="1"/>
          </p:cNvSpPr>
          <p:nvPr>
            <p:ph type="body" idx="1"/>
          </p:nvPr>
        </p:nvSpPr>
        <p:spPr>
          <a:xfrm>
            <a:off x="514350" y="4387850"/>
            <a:ext cx="5986463" cy="4129088"/>
          </a:xfrm>
          <a:noFill/>
          <a:ln/>
        </p:spPr>
        <p:txBody>
          <a:bodyPr wrap="none" anchor="ct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0" y="307975"/>
            <a:ext cx="1588" cy="1588"/>
          </a:xfrm>
          <a:solidFill>
            <a:srgbClr val="FFFFFF"/>
          </a:solidFill>
          <a:ln/>
        </p:spPr>
      </p:sp>
      <p:sp>
        <p:nvSpPr>
          <p:cNvPr id="24579" name="Rectangle 3"/>
          <p:cNvSpPr>
            <a:spLocks noGrp="1" noChangeArrowheads="1"/>
          </p:cNvSpPr>
          <p:nvPr>
            <p:ph type="body" idx="1"/>
          </p:nvPr>
        </p:nvSpPr>
        <p:spPr>
          <a:xfrm>
            <a:off x="514350" y="4387850"/>
            <a:ext cx="5986463" cy="4129088"/>
          </a:xfrm>
          <a:noFill/>
          <a:ln/>
        </p:spPr>
        <p:txBody>
          <a:bodyPr wrap="none" anchor="ct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0" y="307975"/>
            <a:ext cx="1588" cy="1588"/>
          </a:xfrm>
          <a:solidFill>
            <a:srgbClr val="FFFFFF"/>
          </a:solidFill>
          <a:ln/>
        </p:spPr>
      </p:sp>
      <p:sp>
        <p:nvSpPr>
          <p:cNvPr id="24579" name="Rectangle 3"/>
          <p:cNvSpPr>
            <a:spLocks noGrp="1" noChangeArrowheads="1"/>
          </p:cNvSpPr>
          <p:nvPr>
            <p:ph type="body" idx="1"/>
          </p:nvPr>
        </p:nvSpPr>
        <p:spPr>
          <a:xfrm>
            <a:off x="514350" y="4387850"/>
            <a:ext cx="5986463" cy="4129088"/>
          </a:xfrm>
          <a:noFill/>
          <a:ln/>
        </p:spPr>
        <p:txBody>
          <a:bodyPr wrap="none" anchor="ct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xfrm>
            <a:off x="1181100" y="696913"/>
            <a:ext cx="4648200" cy="3486150"/>
          </a:xfrm>
          <a:ln/>
        </p:spPr>
      </p:sp>
      <p:sp>
        <p:nvSpPr>
          <p:cNvPr id="53250" name="Rectangle 3"/>
          <p:cNvSpPr>
            <a:spLocks noGrp="1" noChangeArrowheads="1"/>
          </p:cNvSpPr>
          <p:nvPr>
            <p:ph type="body" idx="1"/>
          </p:nvPr>
        </p:nvSpPr>
        <p:spPr>
          <a:xfrm>
            <a:off x="701675" y="4416425"/>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a typeface="ＭＳ Ｐ明朝"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0" y="307975"/>
            <a:ext cx="1588" cy="1588"/>
          </a:xfrm>
          <a:solidFill>
            <a:srgbClr val="FFFFFF"/>
          </a:solidFill>
          <a:ln/>
        </p:spPr>
      </p:sp>
      <p:sp>
        <p:nvSpPr>
          <p:cNvPr id="24579" name="Rectangle 3"/>
          <p:cNvSpPr>
            <a:spLocks noGrp="1" noChangeArrowheads="1"/>
          </p:cNvSpPr>
          <p:nvPr>
            <p:ph type="body" idx="1"/>
          </p:nvPr>
        </p:nvSpPr>
        <p:spPr>
          <a:xfrm>
            <a:off x="514350" y="4387850"/>
            <a:ext cx="5986463" cy="4129088"/>
          </a:xfrm>
          <a:noFill/>
          <a:ln/>
        </p:spPr>
        <p:txBody>
          <a:bodyPr wrap="none" anchor="ct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685800"/>
            <a:ext cx="7721600" cy="1143000"/>
          </a:xfrm>
        </p:spPr>
        <p:txBody>
          <a:bodyPr/>
          <a:lstStyle>
            <a:lvl1pPr>
              <a:defRPr/>
            </a:lvl1pPr>
          </a:lstStyle>
          <a:p>
            <a:endParaRPr lang="ja-JP" altLang="en-US"/>
          </a:p>
        </p:txBody>
      </p:sp>
      <p:sp>
        <p:nvSpPr>
          <p:cNvPr id="3075" name="Rectangle 3"/>
          <p:cNvSpPr>
            <a:spLocks noGrp="1" noChangeArrowheads="1"/>
          </p:cNvSpPr>
          <p:nvPr>
            <p:ph type="subTitle" idx="1"/>
          </p:nvPr>
        </p:nvSpPr>
        <p:spPr>
          <a:xfrm>
            <a:off x="1828800" y="2286000"/>
            <a:ext cx="6400800" cy="3581400"/>
          </a:xfrm>
        </p:spPr>
        <p:txBody>
          <a:bodyPr/>
          <a:lstStyle>
            <a:lvl1pPr marL="0" indent="0">
              <a:buFont typeface="Monotype Sorts" pitchFamily="2" charset="2"/>
              <a:buNone/>
              <a:defRPr>
                <a:latin typeface="Times New Roman" pitchFamily="18" charset="0"/>
              </a:defRPr>
            </a:lvl1pPr>
          </a:lstStyle>
          <a:p>
            <a:endParaRPr lang="ja-JP" altLang="en-US"/>
          </a:p>
        </p:txBody>
      </p:sp>
      <p:sp>
        <p:nvSpPr>
          <p:cNvPr id="4" name="Rectangle 4"/>
          <p:cNvSpPr>
            <a:spLocks noGrp="1" noChangeArrowheads="1"/>
          </p:cNvSpPr>
          <p:nvPr>
            <p:ph type="dt" sz="half" idx="10"/>
          </p:nvPr>
        </p:nvSpPr>
        <p:spPr>
          <a:xfrm>
            <a:off x="304800" y="6096000"/>
            <a:ext cx="1930400" cy="514350"/>
          </a:xfrm>
        </p:spPr>
        <p:txBody>
          <a:bodyPr/>
          <a:lstStyle>
            <a:lvl1pPr>
              <a:defRPr smtClean="0">
                <a:solidFill>
                  <a:srgbClr val="5E574E"/>
                </a:solidFill>
              </a:defRPr>
            </a:lvl1pPr>
          </a:lstStyle>
          <a:p>
            <a:pPr>
              <a:defRPr/>
            </a:pPr>
            <a:r>
              <a:rPr lang="en-US"/>
              <a:t>09/02/02</a:t>
            </a:r>
            <a:endParaRPr lang="en-US" altLang="ja-JP"/>
          </a:p>
        </p:txBody>
      </p:sp>
      <p:sp>
        <p:nvSpPr>
          <p:cNvPr id="5" name="Rectangle 5"/>
          <p:cNvSpPr>
            <a:spLocks noGrp="1" noChangeArrowheads="1"/>
          </p:cNvSpPr>
          <p:nvPr>
            <p:ph type="ftr" sz="quarter" idx="11"/>
          </p:nvPr>
        </p:nvSpPr>
        <p:spPr>
          <a:xfrm>
            <a:off x="4572000" y="6096000"/>
            <a:ext cx="2844800" cy="514350"/>
          </a:xfrm>
          <a:prstGeom prst="rect">
            <a:avLst/>
          </a:prstGeom>
        </p:spPr>
        <p:txBody>
          <a:bodyPr/>
          <a:lstStyle>
            <a:lvl1pPr>
              <a:defRPr smtClean="0">
                <a:solidFill>
                  <a:srgbClr val="5E574E"/>
                </a:solidFill>
                <a:latin typeface="Arial" charset="0"/>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xfrm>
            <a:off x="2514600" y="6096000"/>
            <a:ext cx="1828800" cy="514350"/>
          </a:xfrm>
        </p:spPr>
        <p:txBody>
          <a:bodyPr/>
          <a:lstStyle>
            <a:lvl1pPr>
              <a:defRPr smtClean="0">
                <a:solidFill>
                  <a:srgbClr val="5E574E"/>
                </a:solidFill>
              </a:defRPr>
            </a:lvl1pPr>
          </a:lstStyle>
          <a:p>
            <a:pPr>
              <a:defRPr/>
            </a:pPr>
            <a:fld id="{BDC8804A-D6AE-40EC-A76E-33EB74273E1A}" type="slidenum">
              <a:rPr lang="ja-JP" altLang="en-US"/>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F946B79-B1C7-4DE2-B121-87301ABDE90E}" type="slidenum">
              <a:rPr lang="ja-JP" altLang="en-US"/>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91250" y="533400"/>
            <a:ext cx="19621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5334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5D7795D-0C08-429E-8A5E-085A838DA741}" type="slidenum">
              <a:rPr lang="ja-JP" altLang="en-US"/>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5DC255F8-FB59-4AEB-9DA5-B00A4EA7DEA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A31A58C5-F21E-4DE9-BE1F-4305ED8D9AA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733054EF-208C-4F5F-83B0-2861F0355E1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17D78A43-1F42-430E-8812-7EA10C0FC21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9" name="Rectangle 6"/>
          <p:cNvSpPr>
            <a:spLocks noGrp="1" noChangeArrowheads="1"/>
          </p:cNvSpPr>
          <p:nvPr>
            <p:ph type="sldNum" sz="quarter" idx="12"/>
          </p:nvPr>
        </p:nvSpPr>
        <p:spPr>
          <a:ln/>
        </p:spPr>
        <p:txBody>
          <a:bodyPr/>
          <a:lstStyle>
            <a:lvl1pPr>
              <a:defRPr/>
            </a:lvl1pPr>
          </a:lstStyle>
          <a:p>
            <a:pPr>
              <a:defRPr/>
            </a:pPr>
            <a:fld id="{87B7A3ED-BCFB-4EC1-ABED-E2200F78707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5" name="Rectangle 6"/>
          <p:cNvSpPr>
            <a:spLocks noGrp="1" noChangeArrowheads="1"/>
          </p:cNvSpPr>
          <p:nvPr>
            <p:ph type="sldNum" sz="quarter" idx="12"/>
          </p:nvPr>
        </p:nvSpPr>
        <p:spPr>
          <a:ln/>
        </p:spPr>
        <p:txBody>
          <a:bodyPr/>
          <a:lstStyle>
            <a:lvl1pPr>
              <a:defRPr/>
            </a:lvl1pPr>
          </a:lstStyle>
          <a:p>
            <a:pPr>
              <a:defRPr/>
            </a:pPr>
            <a:fld id="{19FA0DB9-234B-4C90-A829-E9FE2079C2A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4" name="Rectangle 6"/>
          <p:cNvSpPr>
            <a:spLocks noGrp="1" noChangeArrowheads="1"/>
          </p:cNvSpPr>
          <p:nvPr>
            <p:ph type="sldNum" sz="quarter" idx="12"/>
          </p:nvPr>
        </p:nvSpPr>
        <p:spPr>
          <a:ln/>
        </p:spPr>
        <p:txBody>
          <a:bodyPr/>
          <a:lstStyle>
            <a:lvl1pPr>
              <a:defRPr/>
            </a:lvl1pPr>
          </a:lstStyle>
          <a:p>
            <a:pPr>
              <a:defRPr/>
            </a:pPr>
            <a:fld id="{D3D0FDFA-186B-4711-97B8-67752D50CFC1}"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A9B39BA7-4A51-40E6-BC41-995CC9EE36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FD0FAA2-0353-4E4B-9D82-7D7E4F87B0F3}" type="slidenum">
              <a:rPr lang="ja-JP" altLang="en-US"/>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C7C15977-48C1-4E9B-9F05-6D355BEA08FD}"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DA1B0D89-BB5C-446A-A938-CD5D8062C669}"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1A62DBDE-ED71-4B4C-A4B9-7E22DEA19BE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6380684D-8265-4A48-9AC0-B134A6E8F99A}"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8F73BE78-D8CE-4EE1-B3DE-C1A0EC752DE4}"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C68C8AA9-073B-4194-975D-E95D41CF24D3}"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3C8E4895-3A5D-4B3E-AC62-9EDDAB5A12CB}"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9" name="Rectangle 6"/>
          <p:cNvSpPr>
            <a:spLocks noGrp="1" noChangeArrowheads="1"/>
          </p:cNvSpPr>
          <p:nvPr>
            <p:ph type="sldNum" sz="quarter" idx="12"/>
          </p:nvPr>
        </p:nvSpPr>
        <p:spPr>
          <a:ln/>
        </p:spPr>
        <p:txBody>
          <a:bodyPr/>
          <a:lstStyle>
            <a:lvl1pPr>
              <a:defRPr/>
            </a:lvl1pPr>
          </a:lstStyle>
          <a:p>
            <a:pPr>
              <a:defRPr/>
            </a:pPr>
            <a:fld id="{3B4D7CB0-0FDE-48E0-9A5A-E932418B75DF}"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5" name="Rectangle 6"/>
          <p:cNvSpPr>
            <a:spLocks noGrp="1" noChangeArrowheads="1"/>
          </p:cNvSpPr>
          <p:nvPr>
            <p:ph type="sldNum" sz="quarter" idx="12"/>
          </p:nvPr>
        </p:nvSpPr>
        <p:spPr>
          <a:ln/>
        </p:spPr>
        <p:txBody>
          <a:bodyPr/>
          <a:lstStyle>
            <a:lvl1pPr>
              <a:defRPr/>
            </a:lvl1pPr>
          </a:lstStyle>
          <a:p>
            <a:pPr>
              <a:defRPr/>
            </a:pPr>
            <a:fld id="{64AF5478-42A2-4623-9FB3-3D424DC9415B}"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4" name="Rectangle 6"/>
          <p:cNvSpPr>
            <a:spLocks noGrp="1" noChangeArrowheads="1"/>
          </p:cNvSpPr>
          <p:nvPr>
            <p:ph type="sldNum" sz="quarter" idx="12"/>
          </p:nvPr>
        </p:nvSpPr>
        <p:spPr>
          <a:ln/>
        </p:spPr>
        <p:txBody>
          <a:bodyPr/>
          <a:lstStyle>
            <a:lvl1pPr>
              <a:defRPr/>
            </a:lvl1pPr>
          </a:lstStyle>
          <a:p>
            <a:pPr>
              <a:defRPr/>
            </a:pPr>
            <a:fld id="{159D06C1-DFEB-4870-87B3-F26A822A65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7D5975C-D78D-41E8-A6BE-D32B543B004E}" type="slidenum">
              <a:rPr lang="ja-JP" altLang="en-US"/>
              <a:pPr>
                <a:defRPr/>
              </a:pPr>
              <a:t>‹#›</a:t>
            </a:fld>
            <a:endParaRPr lang="en-US" altLang="ja-JP"/>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85433DD6-4A84-462B-88CC-259830F10E4A}"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A1C672ED-878B-43A6-B805-9028C3D765B0}"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DFC8B7CA-1A8D-40FA-B039-4765CB9149FA}"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BA3DDC27-2AD5-40D1-8D54-A8643432A93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434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6" name="Footer Placeholder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4DBDF32-32B8-441C-8015-52C3DFFA0B20}" type="slidenum">
              <a:rPr lang="ja-JP" altLang="en-US"/>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8"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A34D0B3-E85E-4202-8D90-F76D865EAB49}" type="slidenum">
              <a:rPr lang="ja-JP" altLang="en-US"/>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4"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EC70B1E-DBC7-45C4-8DCA-F537E296D8CB}" type="slidenum">
              <a:rPr lang="ja-JP" altLang="en-US"/>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3"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FC2FF17-1460-4F4B-AA2C-6A5AA4E00580}" type="slidenum">
              <a:rPr lang="ja-JP" altLang="en-US"/>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6" name="Footer Placeholder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AE9A0C7-A371-4456-A1A1-3F6041D2EA51}" type="slidenum">
              <a:rPr lang="ja-JP" altLang="en-US"/>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6" name="Footer Placeholder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AD97E09-00ED-4FA8-AAC5-E18221A57490}" type="slidenum">
              <a:rPr lang="ja-JP" altLang="en-US"/>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04800" y="533400"/>
            <a:ext cx="7772400" cy="533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endParaRPr lang="ja-JP" altLang="en-US" smtClean="0"/>
          </a:p>
        </p:txBody>
      </p:sp>
      <p:sp>
        <p:nvSpPr>
          <p:cNvPr id="4099" name="Rectangle 3"/>
          <p:cNvSpPr>
            <a:spLocks noGrp="1" noChangeArrowheads="1"/>
          </p:cNvSpPr>
          <p:nvPr>
            <p:ph type="body" idx="1"/>
          </p:nvPr>
        </p:nvSpPr>
        <p:spPr bwMode="auto">
          <a:xfrm>
            <a:off x="381000" y="1295400"/>
            <a:ext cx="7772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ja-JP" altLang="en-US" smtClean="0"/>
          </a:p>
        </p:txBody>
      </p:sp>
      <p:sp>
        <p:nvSpPr>
          <p:cNvPr id="2052" name="Rectangle 4"/>
          <p:cNvSpPr>
            <a:spLocks noGrp="1" noChangeArrowheads="1"/>
          </p:cNvSpPr>
          <p:nvPr>
            <p:ph type="dt" sz="half" idx="2"/>
          </p:nvPr>
        </p:nvSpPr>
        <p:spPr bwMode="auto">
          <a:xfrm>
            <a:off x="431800" y="6324600"/>
            <a:ext cx="1397000" cy="3619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b="0" smtClean="0">
                <a:solidFill>
                  <a:schemeClr val="bg2"/>
                </a:solidFill>
                <a:latin typeface="Arial" charset="0"/>
              </a:defRPr>
            </a:lvl1pPr>
          </a:lstStyle>
          <a:p>
            <a:pPr>
              <a:defRPr/>
            </a:pPr>
            <a:r>
              <a:rPr lang="en-US"/>
              <a:t>09/02/02</a:t>
            </a:r>
            <a:endParaRPr lang="en-US" altLang="ja-JP"/>
          </a:p>
          <a:p>
            <a:pPr>
              <a:defRPr/>
            </a:pPr>
            <a:endParaRPr lang="en-US" altLang="ja-JP"/>
          </a:p>
        </p:txBody>
      </p:sp>
      <p:sp>
        <p:nvSpPr>
          <p:cNvPr id="2054" name="Rectangle 6"/>
          <p:cNvSpPr>
            <a:spLocks noGrp="1" noChangeArrowheads="1"/>
          </p:cNvSpPr>
          <p:nvPr>
            <p:ph type="sldNum" sz="quarter" idx="4"/>
          </p:nvPr>
        </p:nvSpPr>
        <p:spPr bwMode="auto">
          <a:xfrm>
            <a:off x="2057400" y="6400800"/>
            <a:ext cx="1524000" cy="228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b="0" smtClean="0">
                <a:solidFill>
                  <a:schemeClr val="bg2"/>
                </a:solidFill>
                <a:latin typeface="Arial" charset="0"/>
              </a:defRPr>
            </a:lvl1pPr>
          </a:lstStyle>
          <a:p>
            <a:pPr>
              <a:defRPr/>
            </a:pPr>
            <a:fld id="{9D4F52F1-AEB0-4C63-9691-29BD6DB0FD64}" type="slidenum">
              <a:rPr lang="ja-JP" altLang="en-US"/>
              <a:pPr>
                <a:defRPr/>
              </a:pPr>
              <a:t>‹#›</a:t>
            </a:fld>
            <a:endParaRPr lang="en-US" altLang="ja-JP"/>
          </a:p>
        </p:txBody>
      </p:sp>
      <p:pic>
        <p:nvPicPr>
          <p:cNvPr id="4103" name="Picture 10" descr="logo2"/>
          <p:cNvPicPr>
            <a:picLocks noChangeAspect="1" noChangeArrowheads="1"/>
          </p:cNvPicPr>
          <p:nvPr/>
        </p:nvPicPr>
        <p:blipFill>
          <a:blip r:embed="rId13" cstate="print"/>
          <a:srcRect/>
          <a:stretch>
            <a:fillRect/>
          </a:stretch>
        </p:blipFill>
        <p:spPr bwMode="auto">
          <a:xfrm>
            <a:off x="6629400" y="6200775"/>
            <a:ext cx="1676400" cy="657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2pPr>
      <a:lvl3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3pPr>
      <a:lvl4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4pPr>
      <a:lvl5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5pPr>
      <a:lvl6pPr marL="457200" algn="l" rtl="0" fontAlgn="base">
        <a:spcBef>
          <a:spcPct val="0"/>
        </a:spcBef>
        <a:spcAft>
          <a:spcPct val="0"/>
        </a:spcAft>
        <a:defRPr kumimoji="1" sz="4000">
          <a:solidFill>
            <a:schemeClr val="tx2"/>
          </a:solidFill>
          <a:latin typeface="Times New Roman" pitchFamily="18" charset="0"/>
          <a:ea typeface="ＭＳ Ｐゴシック" pitchFamily="50" charset="-128"/>
        </a:defRPr>
      </a:lvl6pPr>
      <a:lvl7pPr marL="914400" algn="l" rtl="0" fontAlgn="base">
        <a:spcBef>
          <a:spcPct val="0"/>
        </a:spcBef>
        <a:spcAft>
          <a:spcPct val="0"/>
        </a:spcAft>
        <a:defRPr kumimoji="1" sz="4000">
          <a:solidFill>
            <a:schemeClr val="tx2"/>
          </a:solidFill>
          <a:latin typeface="Times New Roman" pitchFamily="18" charset="0"/>
          <a:ea typeface="ＭＳ Ｐゴシック" pitchFamily="50" charset="-128"/>
        </a:defRPr>
      </a:lvl7pPr>
      <a:lvl8pPr marL="1371600" algn="l" rtl="0" fontAlgn="base">
        <a:spcBef>
          <a:spcPct val="0"/>
        </a:spcBef>
        <a:spcAft>
          <a:spcPct val="0"/>
        </a:spcAft>
        <a:defRPr kumimoji="1" sz="4000">
          <a:solidFill>
            <a:schemeClr val="tx2"/>
          </a:solidFill>
          <a:latin typeface="Times New Roman" pitchFamily="18" charset="0"/>
          <a:ea typeface="ＭＳ Ｐゴシック" pitchFamily="50" charset="-128"/>
        </a:defRPr>
      </a:lvl8pPr>
      <a:lvl9pPr marL="1828800" algn="l" rtl="0" fontAlgn="base">
        <a:spcBef>
          <a:spcPct val="0"/>
        </a:spcBef>
        <a:spcAft>
          <a:spcPct val="0"/>
        </a:spcAft>
        <a:defRPr kumimoji="1" sz="40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lr>
          <a:srgbClr val="FF3300"/>
        </a:buClr>
        <a:buFont typeface="Monotype Sort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70000"/>
        <a:buFont typeface="Monotype Sorts" pitchFamily="2" charset="2"/>
        <a:buChar char="l"/>
        <a:defRPr kumimoji="1" sz="2800">
          <a:solidFill>
            <a:schemeClr val="tx1"/>
          </a:solidFill>
          <a:latin typeface="+mn-lt"/>
          <a:ea typeface="+mn-ea"/>
        </a:defRPr>
      </a:lvl2pPr>
      <a:lvl3pPr marL="1143000" indent="-228600" algn="l" rtl="0" eaLnBrk="0" fontAlgn="base" hangingPunct="0">
        <a:spcBef>
          <a:spcPct val="20000"/>
        </a:spcBef>
        <a:spcAft>
          <a:spcPct val="0"/>
        </a:spcAft>
        <a:buClr>
          <a:srgbClr val="FF6600"/>
        </a:buClr>
        <a:buSzPct val="50000"/>
        <a:buFont typeface="Monotype Sort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rgbClr val="FF6600"/>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5pPr>
      <a:lvl6pPr marL="25146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6pPr>
      <a:lvl7pPr marL="29718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7pPr>
      <a:lvl8pPr marL="34290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8pPr>
      <a:lvl9pPr marL="38862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56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solidFill>
                  <a:schemeClr val="tx1"/>
                </a:solidFill>
              </a:defRPr>
            </a:lvl1pPr>
          </a:lstStyle>
          <a:p>
            <a:pPr>
              <a:defRPr/>
            </a:pPr>
            <a:r>
              <a:rPr lang="en-US"/>
              <a:t>09/02/02</a:t>
            </a:r>
          </a:p>
        </p:txBody>
      </p:sp>
      <p:sp>
        <p:nvSpPr>
          <p:cNvPr id="9656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solidFill>
                  <a:schemeClr val="tx1"/>
                </a:solidFill>
              </a:defRPr>
            </a:lvl1pPr>
          </a:lstStyle>
          <a:p>
            <a:pPr>
              <a:defRPr/>
            </a:pPr>
            <a:r>
              <a:rPr lang="en-US"/>
              <a:t>Haixin Huang</a:t>
            </a:r>
          </a:p>
        </p:txBody>
      </p:sp>
      <p:sp>
        <p:nvSpPr>
          <p:cNvPr id="9656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solidFill>
                  <a:schemeClr val="tx1"/>
                </a:solidFill>
              </a:defRPr>
            </a:lvl1pPr>
          </a:lstStyle>
          <a:p>
            <a:pPr>
              <a:defRPr/>
            </a:pPr>
            <a:fld id="{A6627FA0-8F89-4BEF-A8AE-C641C92295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41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solidFill>
                  <a:schemeClr val="tx1"/>
                </a:solidFill>
              </a:defRPr>
            </a:lvl1pPr>
          </a:lstStyle>
          <a:p>
            <a:pPr>
              <a:defRPr/>
            </a:pPr>
            <a:r>
              <a:rPr lang="en-US"/>
              <a:t>09/02/02</a:t>
            </a:r>
          </a:p>
        </p:txBody>
      </p:sp>
      <p:sp>
        <p:nvSpPr>
          <p:cNvPr id="8417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solidFill>
                  <a:schemeClr val="tx1"/>
                </a:solidFill>
              </a:defRPr>
            </a:lvl1pPr>
          </a:lstStyle>
          <a:p>
            <a:pPr>
              <a:defRPr/>
            </a:pPr>
            <a:r>
              <a:rPr lang="en-US"/>
              <a:t>Haixin Huang</a:t>
            </a:r>
          </a:p>
        </p:txBody>
      </p:sp>
      <p:sp>
        <p:nvSpPr>
          <p:cNvPr id="8417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solidFill>
                  <a:schemeClr val="tx1"/>
                </a:solidFill>
              </a:defRPr>
            </a:lvl1pPr>
          </a:lstStyle>
          <a:p>
            <a:pPr>
              <a:defRPr/>
            </a:pPr>
            <a:fld id="{6ED69BE2-795C-403D-BD88-72E48E608F7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8.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10.gif"/><Relationship Id="rId4" Type="http://schemas.openxmlformats.org/officeDocument/2006/relationships/image" Target="../media/image11.gif"/><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2.gi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1.bin"/><Relationship Id="rId5"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 y="381000"/>
            <a:ext cx="9144000" cy="1470025"/>
          </a:xfrm>
        </p:spPr>
        <p:txBody>
          <a:bodyPr lIns="90000" tIns="46800" rIns="90000" bIns="46800" anchor="ctr"/>
          <a:lstStyle/>
          <a:p>
            <a:pPr algn="ctr" defTabSz="457200" eaLnBrk="1" hangingPunct="1">
              <a:buClr>
                <a:srgbClr val="FF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kumimoji="0" lang="en-GB" b="1" dirty="0" smtClean="0">
                <a:solidFill>
                  <a:srgbClr val="FF0000"/>
                </a:solidFill>
              </a:rPr>
              <a:t>AGS/Booster </a:t>
            </a:r>
            <a:r>
              <a:rPr kumimoji="0" lang="en-GB" b="1" dirty="0" err="1" smtClean="0">
                <a:solidFill>
                  <a:srgbClr val="FF0000"/>
                </a:solidFill>
              </a:rPr>
              <a:t>pp</a:t>
            </a:r>
            <a:r>
              <a:rPr kumimoji="0" lang="en-GB" b="1" dirty="0" smtClean="0">
                <a:solidFill>
                  <a:srgbClr val="FF0000"/>
                </a:solidFill>
              </a:rPr>
              <a:t> Study</a:t>
            </a:r>
            <a:endParaRPr kumimoji="0" lang="en-GB" sz="3200" b="1" dirty="0" smtClean="0">
              <a:solidFill>
                <a:srgbClr val="FF0000"/>
              </a:solidFill>
            </a:endParaRPr>
          </a:p>
        </p:txBody>
      </p:sp>
      <p:grpSp>
        <p:nvGrpSpPr>
          <p:cNvPr id="8195" name="Group 3"/>
          <p:cNvGrpSpPr>
            <a:grpSpLocks/>
          </p:cNvGrpSpPr>
          <p:nvPr/>
        </p:nvGrpSpPr>
        <p:grpSpPr bwMode="auto">
          <a:xfrm>
            <a:off x="838200" y="5638800"/>
            <a:ext cx="2419350" cy="833438"/>
            <a:chOff x="528" y="3552"/>
            <a:chExt cx="1524" cy="525"/>
          </a:xfrm>
        </p:grpSpPr>
        <p:sp>
          <p:nvSpPr>
            <p:cNvPr id="8199" name="AutoShape 4"/>
            <p:cNvSpPr>
              <a:spLocks noChangeArrowheads="1"/>
            </p:cNvSpPr>
            <p:nvPr/>
          </p:nvSpPr>
          <p:spPr bwMode="auto">
            <a:xfrm>
              <a:off x="912" y="3552"/>
              <a:ext cx="1140" cy="288"/>
            </a:xfrm>
            <a:prstGeom prst="roundRect">
              <a:avLst>
                <a:gd name="adj" fmla="val 347"/>
              </a:avLst>
            </a:prstGeom>
            <a:noFill/>
            <a:ln w="9525">
              <a:noFill/>
              <a:round/>
              <a:headEnd/>
              <a:tailEnd/>
            </a:ln>
          </p:spPr>
          <p:txBody>
            <a:bodyPr wrap="none" anchor="ctr"/>
            <a:lstStyle/>
            <a:p>
              <a:endParaRPr lang="en-US"/>
            </a:p>
          </p:txBody>
        </p:sp>
        <p:sp>
          <p:nvSpPr>
            <p:cNvPr id="8200" name="AutoShape 5"/>
            <p:cNvSpPr>
              <a:spLocks noChangeArrowheads="1"/>
            </p:cNvSpPr>
            <p:nvPr/>
          </p:nvSpPr>
          <p:spPr bwMode="auto">
            <a:xfrm>
              <a:off x="528" y="3552"/>
              <a:ext cx="1410" cy="525"/>
            </a:xfrm>
            <a:prstGeom prst="roundRect">
              <a:avLst>
                <a:gd name="adj" fmla="val 347"/>
              </a:avLst>
            </a:prstGeom>
            <a:noFill/>
            <a:ln w="9525">
              <a:noFill/>
              <a:round/>
              <a:headEnd/>
              <a:tailEnd/>
            </a:ln>
          </p:spPr>
          <p:txBody>
            <a:bodyPr wrap="none" lIns="90000" tIns="46800" rIns="90000" bIns="46800">
              <a:spAutoFit/>
            </a:bodyPr>
            <a:lstStyle/>
            <a:p>
              <a:pPr eaLnBrk="1" hangingPunct="1">
                <a:buClr>
                  <a:srgbClr val="0000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0" dirty="0" smtClean="0">
                  <a:solidFill>
                    <a:srgbClr val="000099"/>
                  </a:solidFill>
                </a:rPr>
                <a:t>August </a:t>
              </a:r>
              <a:r>
                <a:rPr lang="en-GB" sz="2400" b="0" dirty="0">
                  <a:solidFill>
                    <a:srgbClr val="000099"/>
                  </a:solidFill>
                </a:rPr>
                <a:t>1</a:t>
              </a:r>
              <a:r>
                <a:rPr lang="en-GB" sz="2400" b="0" dirty="0" smtClean="0">
                  <a:solidFill>
                    <a:srgbClr val="000099"/>
                  </a:solidFill>
                </a:rPr>
                <a:t>4, 2014</a:t>
              </a:r>
            </a:p>
            <a:p>
              <a:pPr eaLnBrk="1" hangingPunct="1">
                <a:buClr>
                  <a:srgbClr val="0000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0" dirty="0" smtClean="0">
                  <a:solidFill>
                    <a:srgbClr val="000099"/>
                  </a:solidFill>
                </a:rPr>
                <a:t>RHIC retreat</a:t>
              </a:r>
            </a:p>
          </p:txBody>
        </p:sp>
      </p:grpSp>
      <p:grpSp>
        <p:nvGrpSpPr>
          <p:cNvPr id="8196" name="Group 6"/>
          <p:cNvGrpSpPr>
            <a:grpSpLocks/>
          </p:cNvGrpSpPr>
          <p:nvPr/>
        </p:nvGrpSpPr>
        <p:grpSpPr bwMode="auto">
          <a:xfrm>
            <a:off x="762478" y="1981197"/>
            <a:ext cx="8076722" cy="2408242"/>
            <a:chOff x="1864" y="1392"/>
            <a:chExt cx="5529" cy="1517"/>
          </a:xfrm>
        </p:grpSpPr>
        <p:sp>
          <p:nvSpPr>
            <p:cNvPr id="8197" name="AutoShape 7"/>
            <p:cNvSpPr>
              <a:spLocks noChangeArrowheads="1"/>
            </p:cNvSpPr>
            <p:nvPr/>
          </p:nvSpPr>
          <p:spPr bwMode="auto">
            <a:xfrm>
              <a:off x="1968" y="2544"/>
              <a:ext cx="1560" cy="365"/>
            </a:xfrm>
            <a:prstGeom prst="roundRect">
              <a:avLst>
                <a:gd name="adj" fmla="val 273"/>
              </a:avLst>
            </a:prstGeom>
            <a:noFill/>
            <a:ln w="9525">
              <a:noFill/>
              <a:round/>
              <a:headEnd/>
              <a:tailEnd/>
            </a:ln>
          </p:spPr>
          <p:txBody>
            <a:bodyPr wrap="none" anchor="ctr"/>
            <a:lstStyle/>
            <a:p>
              <a:endParaRPr lang="en-US"/>
            </a:p>
          </p:txBody>
        </p:sp>
        <p:sp>
          <p:nvSpPr>
            <p:cNvPr id="8198" name="AutoShape 8"/>
            <p:cNvSpPr>
              <a:spLocks noChangeArrowheads="1"/>
            </p:cNvSpPr>
            <p:nvPr/>
          </p:nvSpPr>
          <p:spPr bwMode="auto">
            <a:xfrm>
              <a:off x="1864" y="1392"/>
              <a:ext cx="5529" cy="1494"/>
            </a:xfrm>
            <a:prstGeom prst="roundRect">
              <a:avLst>
                <a:gd name="adj" fmla="val 273"/>
              </a:avLst>
            </a:prstGeom>
            <a:noFill/>
            <a:ln w="9525">
              <a:noFill/>
              <a:round/>
              <a:headEnd/>
              <a:tailEnd/>
            </a:ln>
          </p:spPr>
          <p:txBody>
            <a:bodyPr wrap="square" lIns="90000" tIns="46800" rIns="90000" bIns="46800">
              <a:spAutoFit/>
            </a:bodyPr>
            <a:lstStyle/>
            <a:p>
              <a:pPr algn="ctr" eaLnBrk="1" hangingPunct="1">
                <a:buClr>
                  <a:srgbClr val="0099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0" dirty="0" smtClean="0">
                  <a:solidFill>
                    <a:srgbClr val="000090"/>
                  </a:solidFill>
                </a:rPr>
                <a:t>Haixin</a:t>
              </a:r>
              <a:r>
                <a:rPr lang="en-GB" sz="3200" b="0" dirty="0">
                  <a:solidFill>
                    <a:srgbClr val="000090"/>
                  </a:solidFill>
                </a:rPr>
                <a:t> </a:t>
              </a:r>
              <a:r>
                <a:rPr lang="en-GB" sz="3200" b="0" dirty="0" smtClean="0">
                  <a:solidFill>
                    <a:srgbClr val="000090"/>
                  </a:solidFill>
                </a:rPr>
                <a:t>Huang</a:t>
              </a:r>
            </a:p>
            <a:p>
              <a:pPr algn="ctr" eaLnBrk="1" hangingPunct="1">
                <a:buClr>
                  <a:srgbClr val="0099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3200" b="0" dirty="0" smtClean="0">
                <a:solidFill>
                  <a:srgbClr val="009999"/>
                </a:solidFill>
              </a:endParaRPr>
            </a:p>
            <a:p>
              <a:pPr eaLnBrk="1" hangingPunct="1">
                <a:buClr>
                  <a:srgbClr val="0099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800" b="0" dirty="0" smtClean="0">
                  <a:solidFill>
                    <a:schemeClr val="tx1"/>
                  </a:solidFill>
                </a:rPr>
                <a:t>(with inputs from L. Ahrens, Y. </a:t>
              </a:r>
              <a:r>
                <a:rPr lang="en-GB" sz="2800" b="0" dirty="0" err="1" smtClean="0">
                  <a:solidFill>
                    <a:schemeClr val="tx1"/>
                  </a:solidFill>
                </a:rPr>
                <a:t>Dutheil</a:t>
              </a:r>
              <a:r>
                <a:rPr lang="en-GB" sz="2800" b="0" dirty="0" smtClean="0">
                  <a:solidFill>
                    <a:schemeClr val="tx1"/>
                  </a:solidFill>
                </a:rPr>
                <a:t>, C. Gardner, C. Harper, B. Martin, D. </a:t>
              </a:r>
              <a:r>
                <a:rPr lang="en-GB" sz="2800" b="0" dirty="0" err="1" smtClean="0">
                  <a:solidFill>
                    <a:schemeClr val="tx1"/>
                  </a:solidFill>
                </a:rPr>
                <a:t>Raparia</a:t>
              </a:r>
              <a:r>
                <a:rPr lang="en-GB" sz="2800" b="0" dirty="0" smtClean="0">
                  <a:solidFill>
                    <a:schemeClr val="tx1"/>
                  </a:solidFill>
                </a:rPr>
                <a:t>, V. </a:t>
              </a:r>
              <a:r>
                <a:rPr lang="en-GB" sz="2800" b="0" dirty="0" err="1" smtClean="0">
                  <a:solidFill>
                    <a:schemeClr val="tx1"/>
                  </a:solidFill>
                </a:rPr>
                <a:t>Schoefer</a:t>
              </a:r>
              <a:r>
                <a:rPr lang="en-GB" sz="2800" b="0" dirty="0" smtClean="0">
                  <a:solidFill>
                    <a:schemeClr val="tx1"/>
                  </a:solidFill>
                </a:rPr>
                <a:t>, K. Zeno, S.Y. Zhang)   </a:t>
              </a:r>
              <a:endParaRPr lang="en-GB" sz="2800" b="0" dirty="0">
                <a:solidFill>
                  <a:schemeClr val="tx1"/>
                </a:solidFill>
              </a:endParaRPr>
            </a:p>
          </p:txBody>
        </p:sp>
      </p:gr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10</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000" b="1" dirty="0" smtClean="0">
                <a:solidFill>
                  <a:srgbClr val="FF0000"/>
                </a:solidFill>
              </a:rPr>
              <a:t>Vertical Emittance and Booster Input Intensity</a:t>
            </a:r>
          </a:p>
        </p:txBody>
      </p:sp>
      <p:pic>
        <p:nvPicPr>
          <p:cNvPr id="3" name="Content Placeholder 2" descr="Tue_May_13_11:51:29_2014.gif"/>
          <p:cNvPicPr>
            <a:picLocks noGrp="1" noChangeAspect="1"/>
          </p:cNvPicPr>
          <p:nvPr>
            <p:ph idx="1"/>
          </p:nvPr>
        </p:nvPicPr>
        <p:blipFill>
          <a:blip r:embed="rId3">
            <a:extLst>
              <a:ext uri="{28A0092B-C50C-407E-A947-70E740481C1C}">
                <a14:useLocalDpi xmlns:a14="http://schemas.microsoft.com/office/drawing/2010/main" val="0"/>
              </a:ext>
            </a:extLst>
          </a:blip>
          <a:srcRect l="-14730" r="-14730"/>
          <a:stretch>
            <a:fillRect/>
          </a:stretch>
        </p:blipFill>
        <p:spPr>
          <a:xfrm>
            <a:off x="-1143000" y="533400"/>
            <a:ext cx="11430000" cy="5562600"/>
          </a:xfrm>
        </p:spPr>
      </p:pic>
      <p:sp>
        <p:nvSpPr>
          <p:cNvPr id="2" name="TextBox 1"/>
          <p:cNvSpPr txBox="1"/>
          <p:nvPr/>
        </p:nvSpPr>
        <p:spPr>
          <a:xfrm>
            <a:off x="152400" y="5543028"/>
            <a:ext cx="8991600" cy="1323439"/>
          </a:xfrm>
          <a:prstGeom prst="rect">
            <a:avLst/>
          </a:prstGeom>
          <a:solidFill>
            <a:schemeClr val="bg1"/>
          </a:solidFill>
        </p:spPr>
        <p:txBody>
          <a:bodyPr wrap="square" rtlCol="0">
            <a:spAutoFit/>
          </a:bodyPr>
          <a:lstStyle/>
          <a:p>
            <a:r>
              <a:rPr lang="en-US" dirty="0">
                <a:solidFill>
                  <a:srgbClr val="003399"/>
                </a:solidFill>
              </a:rPr>
              <a:t>Vary Booster input  from 4 to 8*10</a:t>
            </a:r>
            <a:r>
              <a:rPr lang="en-US" baseline="30000" dirty="0">
                <a:solidFill>
                  <a:srgbClr val="003399"/>
                </a:solidFill>
              </a:rPr>
              <a:t>11</a:t>
            </a:r>
            <a:r>
              <a:rPr lang="en-US" dirty="0">
                <a:solidFill>
                  <a:srgbClr val="003399"/>
                </a:solidFill>
              </a:rPr>
              <a:t> and maintain the AGS late as 2*10</a:t>
            </a:r>
            <a:r>
              <a:rPr lang="en-US" baseline="30000" dirty="0">
                <a:solidFill>
                  <a:srgbClr val="003399"/>
                </a:solidFill>
              </a:rPr>
              <a:t>11</a:t>
            </a:r>
            <a:r>
              <a:rPr lang="en-US" dirty="0">
                <a:solidFill>
                  <a:srgbClr val="003399"/>
                </a:solidFill>
              </a:rPr>
              <a:t>.  Polarization and emittance were measured.  There were no difference in the polarization and horizontal emittance, but the vertical emittance is reduced by about 10-15%. Probably source polarization is lower with higher intensity. </a:t>
            </a:r>
            <a:endParaRPr lang="en-US" dirty="0"/>
          </a:p>
        </p:txBody>
      </p:sp>
    </p:spTree>
    <p:extLst>
      <p:ext uri="{BB962C8B-B14F-4D97-AF65-F5344CB8AC3E}">
        <p14:creationId xmlns:p14="http://schemas.microsoft.com/office/powerpoint/2010/main" val="3404409309"/>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11</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457200"/>
          </a:xfrm>
        </p:spPr>
        <p:txBody>
          <a:bodyPr/>
          <a:lstStyle/>
          <a:p>
            <a:pPr eaLnBrk="1" hangingPunct="1"/>
            <a:r>
              <a:rPr lang="en-US" sz="2800" b="1" dirty="0" smtClean="0">
                <a:solidFill>
                  <a:srgbClr val="FF0000"/>
                </a:solidFill>
              </a:rPr>
              <a:t>Not Much  Change in Horizontal Emit. with 8*10</a:t>
            </a:r>
            <a:r>
              <a:rPr lang="en-US" sz="2800" b="1" baseline="30000" dirty="0" smtClean="0">
                <a:solidFill>
                  <a:srgbClr val="FF0000"/>
                </a:solidFill>
              </a:rPr>
              <a:t>11 </a:t>
            </a:r>
            <a:r>
              <a:rPr lang="en-US" sz="2800" b="1" dirty="0" smtClean="0">
                <a:solidFill>
                  <a:srgbClr val="FF0000"/>
                </a:solidFill>
              </a:rPr>
              <a:t>Input</a:t>
            </a:r>
          </a:p>
        </p:txBody>
      </p:sp>
      <p:pic>
        <p:nvPicPr>
          <p:cNvPr id="6" name="Content Placeholder 5" descr="Tue_May_13_2014_104416_24779.gif"/>
          <p:cNvPicPr>
            <a:picLocks noGrp="1" noChangeAspect="1"/>
          </p:cNvPicPr>
          <p:nvPr>
            <p:ph idx="1"/>
          </p:nvPr>
        </p:nvPicPr>
        <p:blipFill>
          <a:blip r:embed="rId3">
            <a:extLst>
              <a:ext uri="{28A0092B-C50C-407E-A947-70E740481C1C}">
                <a14:useLocalDpi xmlns:a14="http://schemas.microsoft.com/office/drawing/2010/main" val="0"/>
              </a:ext>
            </a:extLst>
          </a:blip>
          <a:srcRect l="-14730" r="-14730"/>
          <a:stretch>
            <a:fillRect/>
          </a:stretch>
        </p:blipFill>
        <p:spPr>
          <a:xfrm>
            <a:off x="-533400" y="685800"/>
            <a:ext cx="10363200" cy="6024282"/>
          </a:xfrm>
        </p:spPr>
      </p:pic>
      <p:sp>
        <p:nvSpPr>
          <p:cNvPr id="7" name="TextBox 6"/>
          <p:cNvSpPr txBox="1"/>
          <p:nvPr/>
        </p:nvSpPr>
        <p:spPr>
          <a:xfrm>
            <a:off x="152400" y="533400"/>
            <a:ext cx="8839200" cy="707886"/>
          </a:xfrm>
          <a:prstGeom prst="rect">
            <a:avLst/>
          </a:prstGeom>
          <a:solidFill>
            <a:schemeClr val="bg1"/>
          </a:solidFill>
        </p:spPr>
        <p:txBody>
          <a:bodyPr wrap="square" rtlCol="0">
            <a:spAutoFit/>
          </a:bodyPr>
          <a:lstStyle/>
          <a:p>
            <a:r>
              <a:rPr lang="en-US" b="0" dirty="0" smtClean="0"/>
              <a:t>Coming in with smaller emit with heavier scraping, but diminished at flattop. Is there  a growth scheme associated with brightness? Or/and a limiting aperture?</a:t>
            </a:r>
            <a:endParaRPr lang="en-US" b="0" dirty="0"/>
          </a:p>
        </p:txBody>
      </p:sp>
    </p:spTree>
    <p:extLst>
      <p:ext uri="{BB962C8B-B14F-4D97-AF65-F5344CB8AC3E}">
        <p14:creationId xmlns:p14="http://schemas.microsoft.com/office/powerpoint/2010/main" val="391993810"/>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12</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2800" b="1" dirty="0" smtClean="0">
                <a:solidFill>
                  <a:srgbClr val="FF0000"/>
                </a:solidFill>
              </a:rPr>
              <a:t>Horizontal Emittance vs. Booster Input Intensity</a:t>
            </a:r>
          </a:p>
        </p:txBody>
      </p:sp>
      <p:pic>
        <p:nvPicPr>
          <p:cNvPr id="3" name="Content Placeholder 2" descr="Tue_May_13_2014_104424_24800.gif"/>
          <p:cNvPicPr>
            <a:picLocks noGrp="1" noChangeAspect="1"/>
          </p:cNvPicPr>
          <p:nvPr>
            <p:ph idx="1"/>
          </p:nvPr>
        </p:nvPicPr>
        <p:blipFill>
          <a:blip r:embed="rId3">
            <a:extLst>
              <a:ext uri="{28A0092B-C50C-407E-A947-70E740481C1C}">
                <a14:useLocalDpi xmlns:a14="http://schemas.microsoft.com/office/drawing/2010/main" val="0"/>
              </a:ext>
            </a:extLst>
          </a:blip>
          <a:srcRect l="-11648" r="-11648"/>
          <a:stretch>
            <a:fillRect/>
          </a:stretch>
        </p:blipFill>
        <p:spPr>
          <a:xfrm>
            <a:off x="-381000" y="838200"/>
            <a:ext cx="9129486" cy="5638800"/>
          </a:xfrm>
        </p:spPr>
      </p:pic>
      <p:sp>
        <p:nvSpPr>
          <p:cNvPr id="5" name="TextBox 4"/>
          <p:cNvSpPr txBox="1"/>
          <p:nvPr/>
        </p:nvSpPr>
        <p:spPr>
          <a:xfrm>
            <a:off x="4114800" y="762000"/>
            <a:ext cx="4572000" cy="1015663"/>
          </a:xfrm>
          <a:prstGeom prst="rect">
            <a:avLst/>
          </a:prstGeom>
          <a:solidFill>
            <a:schemeClr val="bg1"/>
          </a:solidFill>
        </p:spPr>
        <p:txBody>
          <a:bodyPr wrap="square" rtlCol="0">
            <a:spAutoFit/>
          </a:bodyPr>
          <a:lstStyle/>
          <a:p>
            <a:r>
              <a:rPr lang="en-US" dirty="0" smtClean="0"/>
              <a:t>The larger injected emittance with lower Booster input diminished at flattop (yellow trace).</a:t>
            </a:r>
            <a:endParaRPr lang="en-US" dirty="0"/>
          </a:p>
        </p:txBody>
      </p:sp>
    </p:spTree>
    <p:extLst>
      <p:ext uri="{BB962C8B-B14F-4D97-AF65-F5344CB8AC3E}">
        <p14:creationId xmlns:p14="http://schemas.microsoft.com/office/powerpoint/2010/main" val="459281634"/>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057400"/>
            <a:ext cx="9144000" cy="1470025"/>
          </a:xfrm>
        </p:spPr>
        <p:txBody>
          <a:bodyPr lIns="90000" tIns="46800" rIns="90000" bIns="46800" anchor="ctr"/>
          <a:lstStyle/>
          <a:p>
            <a:pPr algn="ctr" defTabSz="457200" eaLnBrk="1" hangingPunct="1">
              <a:buClr>
                <a:srgbClr val="FF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kumimoji="0" lang="en-GB" b="1" dirty="0" smtClean="0">
                <a:solidFill>
                  <a:srgbClr val="000090"/>
                </a:solidFill>
              </a:rPr>
              <a:t>Vertical </a:t>
            </a:r>
            <a:r>
              <a:rPr kumimoji="0" lang="en-GB" b="1" dirty="0" err="1" smtClean="0">
                <a:solidFill>
                  <a:srgbClr val="000090"/>
                </a:solidFill>
              </a:rPr>
              <a:t>eIPM</a:t>
            </a:r>
            <a:endParaRPr kumimoji="0" lang="en-GB" sz="3200" b="1" dirty="0" smtClean="0">
              <a:solidFill>
                <a:srgbClr val="000090"/>
              </a:solidFill>
            </a:endParaRPr>
          </a:p>
        </p:txBody>
      </p:sp>
    </p:spTree>
    <p:extLst>
      <p:ext uri="{BB962C8B-B14F-4D97-AF65-F5344CB8AC3E}">
        <p14:creationId xmlns:p14="http://schemas.microsoft.com/office/powerpoint/2010/main" val="335650625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eipmv.jpg"/>
          <p:cNvPicPr>
            <a:picLocks noGrp="1" noChangeAspect="1"/>
          </p:cNvPicPr>
          <p:nvPr>
            <p:ph idx="1"/>
          </p:nvPr>
        </p:nvPicPr>
        <p:blipFill>
          <a:blip r:embed="rId3">
            <a:extLst>
              <a:ext uri="{28A0092B-C50C-407E-A947-70E740481C1C}">
                <a14:useLocalDpi xmlns:a14="http://schemas.microsoft.com/office/drawing/2010/main" val="0"/>
              </a:ext>
            </a:extLst>
          </a:blip>
          <a:srcRect l="-82580" r="-82580"/>
          <a:stretch>
            <a:fillRect/>
          </a:stretch>
        </p:blipFill>
        <p:spPr>
          <a:xfrm>
            <a:off x="1905000" y="609600"/>
            <a:ext cx="9869714" cy="6096000"/>
          </a:xfrm>
        </p:spPr>
      </p:pic>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14</a:t>
            </a:fld>
            <a:endParaRPr lang="en-US" altLang="ja-JP">
              <a:latin typeface="Arial" pitchFamily="34" charset="0"/>
            </a:endParaRPr>
          </a:p>
        </p:txBody>
      </p:sp>
      <p:sp>
        <p:nvSpPr>
          <p:cNvPr id="9220" name="Rectangle 2"/>
          <p:cNvSpPr>
            <a:spLocks noGrp="1" noChangeArrowheads="1"/>
          </p:cNvSpPr>
          <p:nvPr>
            <p:ph type="title"/>
          </p:nvPr>
        </p:nvSpPr>
        <p:spPr>
          <a:xfrm>
            <a:off x="38100" y="152400"/>
            <a:ext cx="8915400" cy="914400"/>
          </a:xfrm>
        </p:spPr>
        <p:txBody>
          <a:bodyPr/>
          <a:lstStyle/>
          <a:p>
            <a:pPr eaLnBrk="1" hangingPunct="1"/>
            <a:r>
              <a:rPr lang="en-US" sz="3200" b="1" dirty="0" err="1" smtClean="0">
                <a:solidFill>
                  <a:srgbClr val="FF0000"/>
                </a:solidFill>
              </a:rPr>
              <a:t>eIPM</a:t>
            </a:r>
            <a:r>
              <a:rPr lang="en-US" sz="3200" b="1" dirty="0" smtClean="0">
                <a:solidFill>
                  <a:srgbClr val="FF0000"/>
                </a:solidFill>
              </a:rPr>
              <a:t> Multiple Vertical Emittance Measurements in One AGS Cycle</a:t>
            </a:r>
          </a:p>
        </p:txBody>
      </p:sp>
      <p:sp>
        <p:nvSpPr>
          <p:cNvPr id="4" name="TextBox 3"/>
          <p:cNvSpPr txBox="1"/>
          <p:nvPr/>
        </p:nvSpPr>
        <p:spPr>
          <a:xfrm>
            <a:off x="228600" y="5334000"/>
            <a:ext cx="4343400" cy="1015663"/>
          </a:xfrm>
          <a:prstGeom prst="rect">
            <a:avLst/>
          </a:prstGeom>
          <a:solidFill>
            <a:schemeClr val="bg1"/>
          </a:solidFill>
        </p:spPr>
        <p:txBody>
          <a:bodyPr wrap="square" rtlCol="0">
            <a:spAutoFit/>
          </a:bodyPr>
          <a:lstStyle/>
          <a:p>
            <a:r>
              <a:rPr lang="en-US" dirty="0"/>
              <a:t>D</a:t>
            </a:r>
            <a:r>
              <a:rPr lang="en-US" dirty="0" smtClean="0"/>
              <a:t>one by Roger Connolly, Steve </a:t>
            </a:r>
            <a:r>
              <a:rPr lang="en-US" dirty="0" err="1" smtClean="0"/>
              <a:t>Tepikian</a:t>
            </a:r>
            <a:r>
              <a:rPr lang="en-US" dirty="0" smtClean="0"/>
              <a:t>, Rob </a:t>
            </a:r>
            <a:r>
              <a:rPr lang="en-US" dirty="0" err="1" smtClean="0"/>
              <a:t>Michnoff</a:t>
            </a:r>
            <a:r>
              <a:rPr lang="en-US" dirty="0" smtClean="0"/>
              <a:t>, Steve </a:t>
            </a:r>
            <a:r>
              <a:rPr lang="en-US" dirty="0" err="1" smtClean="0"/>
              <a:t>Jao</a:t>
            </a:r>
            <a:r>
              <a:rPr lang="en-US" dirty="0" smtClean="0"/>
              <a:t> and many others.</a:t>
            </a:r>
            <a:endParaRPr lang="en-US" dirty="0"/>
          </a:p>
        </p:txBody>
      </p:sp>
      <p:sp>
        <p:nvSpPr>
          <p:cNvPr id="6" name="TextBox 5"/>
          <p:cNvSpPr txBox="1"/>
          <p:nvPr/>
        </p:nvSpPr>
        <p:spPr>
          <a:xfrm>
            <a:off x="228600" y="1066800"/>
            <a:ext cx="4495800" cy="2554545"/>
          </a:xfrm>
          <a:prstGeom prst="rect">
            <a:avLst/>
          </a:prstGeom>
          <a:noFill/>
        </p:spPr>
        <p:txBody>
          <a:bodyPr wrap="square" rtlCol="0">
            <a:spAutoFit/>
          </a:bodyPr>
          <a:lstStyle/>
          <a:p>
            <a:r>
              <a:rPr lang="en-US" dirty="0" smtClean="0">
                <a:solidFill>
                  <a:srgbClr val="000099"/>
                </a:solidFill>
              </a:rPr>
              <a:t>Beam profiles are on the top; beam size and emittance (constant beta function 22m is assumed) are in the bottom. </a:t>
            </a:r>
          </a:p>
          <a:p>
            <a:r>
              <a:rPr lang="en-US" dirty="0" smtClean="0">
                <a:solidFill>
                  <a:srgbClr val="000099"/>
                </a:solidFill>
              </a:rPr>
              <a:t>The beta function have been measured to get the true emittance. But the data (tune, orbit motion) quality is questionable and the analysis is still ongoing. </a:t>
            </a:r>
            <a:endParaRPr lang="en-US" dirty="0">
              <a:solidFill>
                <a:srgbClr val="000099"/>
              </a:solidFill>
            </a:endParaRPr>
          </a:p>
        </p:txBody>
      </p:sp>
    </p:spTree>
    <p:extLst>
      <p:ext uri="{BB962C8B-B14F-4D97-AF65-F5344CB8AC3E}">
        <p14:creationId xmlns:p14="http://schemas.microsoft.com/office/powerpoint/2010/main" val="3351592103"/>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attachment.ashx.png"/>
          <p:cNvPicPr>
            <a:picLocks noGrp="1" noChangeAspect="1"/>
          </p:cNvPicPr>
          <p:nvPr>
            <p:ph idx="1"/>
          </p:nvPr>
        </p:nvPicPr>
        <p:blipFill>
          <a:blip r:embed="rId3">
            <a:extLst>
              <a:ext uri="{28A0092B-C50C-407E-A947-70E740481C1C}">
                <a14:useLocalDpi xmlns:a14="http://schemas.microsoft.com/office/drawing/2010/main" val="0"/>
              </a:ext>
            </a:extLst>
          </a:blip>
          <a:srcRect l="-12554" r="-12554"/>
          <a:stretch>
            <a:fillRect/>
          </a:stretch>
        </p:blipFill>
        <p:spPr>
          <a:xfrm>
            <a:off x="381000" y="1066800"/>
            <a:ext cx="9129486" cy="5638800"/>
          </a:xfrm>
        </p:spPr>
      </p:pic>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15</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2800" b="1" dirty="0" smtClean="0">
                <a:solidFill>
                  <a:srgbClr val="FF0000"/>
                </a:solidFill>
              </a:rPr>
              <a:t>Vertical Emittance on the Ramp</a:t>
            </a:r>
          </a:p>
        </p:txBody>
      </p:sp>
      <p:sp>
        <p:nvSpPr>
          <p:cNvPr id="5" name="TextBox 4"/>
          <p:cNvSpPr txBox="1"/>
          <p:nvPr/>
        </p:nvSpPr>
        <p:spPr>
          <a:xfrm>
            <a:off x="152400" y="6248400"/>
            <a:ext cx="1685077" cy="400110"/>
          </a:xfrm>
          <a:prstGeom prst="rect">
            <a:avLst/>
          </a:prstGeom>
          <a:noFill/>
        </p:spPr>
        <p:txBody>
          <a:bodyPr wrap="none" rtlCol="0">
            <a:spAutoFit/>
          </a:bodyPr>
          <a:lstStyle/>
          <a:p>
            <a:r>
              <a:rPr lang="en-US" dirty="0" smtClean="0"/>
              <a:t>(Preliminary)</a:t>
            </a:r>
            <a:endParaRPr lang="en-US" dirty="0"/>
          </a:p>
        </p:txBody>
      </p:sp>
      <p:sp>
        <p:nvSpPr>
          <p:cNvPr id="6" name="TextBox 5"/>
          <p:cNvSpPr txBox="1"/>
          <p:nvPr/>
        </p:nvSpPr>
        <p:spPr>
          <a:xfrm>
            <a:off x="304800" y="533400"/>
            <a:ext cx="8534400" cy="1323439"/>
          </a:xfrm>
          <a:prstGeom prst="rect">
            <a:avLst/>
          </a:prstGeom>
          <a:solidFill>
            <a:schemeClr val="bg1"/>
          </a:solidFill>
        </p:spPr>
        <p:txBody>
          <a:bodyPr wrap="square" rtlCol="0">
            <a:spAutoFit/>
          </a:bodyPr>
          <a:lstStyle/>
          <a:p>
            <a:r>
              <a:rPr lang="en-US" b="0" dirty="0" err="1" smtClean="0"/>
              <a:t>eIPM</a:t>
            </a:r>
            <a:r>
              <a:rPr lang="en-US" b="0" dirty="0" smtClean="0"/>
              <a:t> and IPM in one AGS cycle. Beta function at both devices might be different near injection. RF off at flattop with old IPM gives 18-24pi for 2*10</a:t>
            </a:r>
            <a:r>
              <a:rPr lang="en-US" b="0" baseline="30000" dirty="0" smtClean="0"/>
              <a:t>11</a:t>
            </a:r>
            <a:r>
              <a:rPr lang="en-US" b="0" dirty="0" smtClean="0"/>
              <a:t>. Both devices give vertical emittance of ~20π at flattop,</a:t>
            </a:r>
            <a:r>
              <a:rPr lang="en-US" b="0" dirty="0"/>
              <a:t> </a:t>
            </a:r>
            <a:r>
              <a:rPr lang="en-US" b="0" dirty="0" smtClean="0"/>
              <a:t>which demonstrated larger  emittance than MW006 or injection. There is vertical emittance growth in AGS.</a:t>
            </a:r>
            <a:endParaRPr lang="en-US" b="0" dirty="0"/>
          </a:p>
        </p:txBody>
      </p:sp>
    </p:spTree>
    <p:extLst>
      <p:ext uri="{BB962C8B-B14F-4D97-AF65-F5344CB8AC3E}">
        <p14:creationId xmlns:p14="http://schemas.microsoft.com/office/powerpoint/2010/main" val="2957495203"/>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16</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Comments about  </a:t>
            </a:r>
            <a:r>
              <a:rPr lang="en-US" sz="3200" b="1" dirty="0" err="1" smtClean="0">
                <a:solidFill>
                  <a:srgbClr val="FF0000"/>
                </a:solidFill>
              </a:rPr>
              <a:t>eIPM</a:t>
            </a:r>
            <a:endParaRPr lang="en-US" sz="3200" b="1" dirty="0" smtClean="0">
              <a:solidFill>
                <a:srgbClr val="FF0000"/>
              </a:solidFill>
            </a:endParaRPr>
          </a:p>
        </p:txBody>
      </p:sp>
      <p:sp>
        <p:nvSpPr>
          <p:cNvPr id="9221" name="Rectangle 3"/>
          <p:cNvSpPr>
            <a:spLocks noGrp="1" noChangeArrowheads="1"/>
          </p:cNvSpPr>
          <p:nvPr>
            <p:ph type="body" idx="1"/>
          </p:nvPr>
        </p:nvSpPr>
        <p:spPr>
          <a:xfrm>
            <a:off x="0" y="533400"/>
            <a:ext cx="9144000" cy="5867400"/>
          </a:xfrm>
          <a:ln>
            <a:solidFill>
              <a:schemeClr val="bg1"/>
            </a:solidFill>
          </a:ln>
        </p:spPr>
        <p:txBody>
          <a:bodyPr/>
          <a:lstStyle/>
          <a:p>
            <a:pPr>
              <a:buSzPct val="66000"/>
            </a:pPr>
            <a:r>
              <a:rPr lang="en-US" sz="2400" dirty="0" smtClean="0">
                <a:solidFill>
                  <a:srgbClr val="003399"/>
                </a:solidFill>
                <a:latin typeface="+mj-lt"/>
              </a:rPr>
              <a:t>It is a success with the short commissioning time.</a:t>
            </a:r>
          </a:p>
          <a:p>
            <a:pPr>
              <a:buSzPct val="66000"/>
            </a:pPr>
            <a:r>
              <a:rPr lang="en-US" sz="2400" dirty="0" smtClean="0">
                <a:solidFill>
                  <a:srgbClr val="003399"/>
                </a:solidFill>
                <a:latin typeface="+mj-lt"/>
              </a:rPr>
              <a:t> The bias voltage for the MCP can not be adjusted fast enough on the ramp to give good profiles along the ramp: either too low at injection or too high at flattop.</a:t>
            </a:r>
          </a:p>
          <a:p>
            <a:pPr>
              <a:buSzPct val="66000"/>
            </a:pPr>
            <a:r>
              <a:rPr lang="en-US" sz="2400" dirty="0" smtClean="0">
                <a:solidFill>
                  <a:srgbClr val="003399"/>
                </a:solidFill>
                <a:latin typeface="+mj-lt"/>
              </a:rPr>
              <a:t>It requires gas leak for good profiles. How to deal with Au beam need more study.</a:t>
            </a:r>
          </a:p>
          <a:p>
            <a:pPr>
              <a:buSzPct val="66000"/>
            </a:pPr>
            <a:r>
              <a:rPr lang="en-US" sz="2400" dirty="0" smtClean="0">
                <a:solidFill>
                  <a:srgbClr val="003399"/>
                </a:solidFill>
                <a:latin typeface="+mj-lt"/>
              </a:rPr>
              <a:t>The range does not cover the injection part without a local orbit bump.</a:t>
            </a:r>
          </a:p>
          <a:p>
            <a:pPr>
              <a:buSzPct val="66000"/>
            </a:pPr>
            <a:r>
              <a:rPr lang="en-US" sz="2400" dirty="0" smtClean="0">
                <a:solidFill>
                  <a:srgbClr val="003399"/>
                </a:solidFill>
                <a:latin typeface="+mj-lt"/>
              </a:rPr>
              <a:t>Some noise was observed in horizontal </a:t>
            </a:r>
            <a:r>
              <a:rPr lang="en-US" sz="2400" dirty="0" err="1" smtClean="0">
                <a:solidFill>
                  <a:srgbClr val="003399"/>
                </a:solidFill>
                <a:latin typeface="+mj-lt"/>
              </a:rPr>
              <a:t>eIPM</a:t>
            </a:r>
            <a:r>
              <a:rPr lang="en-US" sz="2400" dirty="0" smtClean="0">
                <a:solidFill>
                  <a:srgbClr val="003399"/>
                </a:solidFill>
                <a:latin typeface="+mj-lt"/>
              </a:rPr>
              <a:t>. Adding lead blanket did not eliminate the problem. </a:t>
            </a:r>
          </a:p>
          <a:p>
            <a:pPr>
              <a:buSzPct val="66000"/>
            </a:pPr>
            <a:r>
              <a:rPr lang="en-US" sz="2400" dirty="0" smtClean="0">
                <a:solidFill>
                  <a:srgbClr val="003399"/>
                </a:solidFill>
                <a:latin typeface="+mj-lt"/>
              </a:rPr>
              <a:t>Preamp circuit needs to be modified </a:t>
            </a:r>
            <a:r>
              <a:rPr lang="en-US" sz="2400" smtClean="0">
                <a:solidFill>
                  <a:srgbClr val="003399"/>
                </a:solidFill>
                <a:latin typeface="+mj-lt"/>
              </a:rPr>
              <a:t>for  </a:t>
            </a:r>
            <a:r>
              <a:rPr lang="en-US" sz="2400" smtClean="0">
                <a:solidFill>
                  <a:srgbClr val="003399"/>
                </a:solidFill>
                <a:latin typeface="+mj-lt"/>
              </a:rPr>
              <a:t>ramp </a:t>
            </a:r>
            <a:r>
              <a:rPr lang="en-US" sz="2400" dirty="0" smtClean="0">
                <a:solidFill>
                  <a:srgbClr val="003399"/>
                </a:solidFill>
                <a:latin typeface="+mj-lt"/>
              </a:rPr>
              <a:t>measurement.</a:t>
            </a:r>
            <a:endParaRPr lang="en-US" sz="2400" dirty="0">
              <a:solidFill>
                <a:srgbClr val="003399"/>
              </a:solidFill>
              <a:latin typeface="+mj-lt"/>
            </a:endParaRPr>
          </a:p>
        </p:txBody>
      </p:sp>
    </p:spTree>
    <p:extLst>
      <p:ext uri="{BB962C8B-B14F-4D97-AF65-F5344CB8AC3E}">
        <p14:creationId xmlns:p14="http://schemas.microsoft.com/office/powerpoint/2010/main" val="2738189657"/>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17</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Booster Scraping Schemes</a:t>
            </a:r>
          </a:p>
        </p:txBody>
      </p:sp>
      <p:sp>
        <p:nvSpPr>
          <p:cNvPr id="9221" name="Rectangle 3"/>
          <p:cNvSpPr>
            <a:spLocks noGrp="1" noChangeArrowheads="1"/>
          </p:cNvSpPr>
          <p:nvPr>
            <p:ph type="body" idx="1"/>
          </p:nvPr>
        </p:nvSpPr>
        <p:spPr>
          <a:xfrm>
            <a:off x="0" y="533400"/>
            <a:ext cx="9144000" cy="5867400"/>
          </a:xfrm>
          <a:ln>
            <a:solidFill>
              <a:schemeClr val="bg1"/>
            </a:solidFill>
          </a:ln>
        </p:spPr>
        <p:txBody>
          <a:bodyPr/>
          <a:lstStyle/>
          <a:p>
            <a:pPr>
              <a:buSzPct val="66000"/>
            </a:pPr>
            <a:r>
              <a:rPr lang="en-US" sz="2400" dirty="0" smtClean="0">
                <a:solidFill>
                  <a:srgbClr val="003399"/>
                </a:solidFill>
                <a:latin typeface="+mj-lt"/>
              </a:rPr>
              <a:t>Vertical scraping at 131ms is used.</a:t>
            </a:r>
          </a:p>
          <a:p>
            <a:pPr>
              <a:buSzPct val="66000"/>
            </a:pPr>
            <a:r>
              <a:rPr lang="en-US" sz="2400" dirty="0" smtClean="0">
                <a:solidFill>
                  <a:srgbClr val="003399"/>
                </a:solidFill>
                <a:latin typeface="+mj-lt"/>
              </a:rPr>
              <a:t>The effect can be adjusted by changing tunes on the ramp (coupling effect). One can adjust the relative size of vertical and horizontal.</a:t>
            </a:r>
          </a:p>
          <a:p>
            <a:pPr>
              <a:buSzPct val="66000"/>
            </a:pPr>
            <a:r>
              <a:rPr lang="en-US" sz="2400" dirty="0" smtClean="0">
                <a:solidFill>
                  <a:srgbClr val="003399"/>
                </a:solidFill>
                <a:latin typeface="+mj-lt"/>
              </a:rPr>
              <a:t>An earlier scraping was also tested in run13 (3/19). Beam is more like a Gaussian. Beam is smaller vertically for later scraping, but is smaller horizontally for earlier scraping. It was a brief test and the results are preliminary.</a:t>
            </a:r>
          </a:p>
          <a:p>
            <a:pPr>
              <a:buSzPct val="66000"/>
            </a:pPr>
            <a:r>
              <a:rPr lang="en-US" sz="2400" dirty="0" smtClean="0">
                <a:solidFill>
                  <a:srgbClr val="003399"/>
                </a:solidFill>
                <a:latin typeface="+mj-lt"/>
              </a:rPr>
              <a:t>The need of  beam scraping (for polarization and emittance reason) suggests that we have emittance blowup in the Booster. The fact of scraping at different time gave different profiles implies that there are still some emittance blowup/exchange going on at later time.</a:t>
            </a:r>
          </a:p>
          <a:p>
            <a:pPr>
              <a:buSzPct val="66000"/>
            </a:pPr>
            <a:r>
              <a:rPr lang="en-US" sz="2400" dirty="0" smtClean="0">
                <a:solidFill>
                  <a:srgbClr val="003399"/>
                </a:solidFill>
                <a:latin typeface="+mj-lt"/>
              </a:rPr>
              <a:t>More study on the timing of the scraping should be done in the coming run.</a:t>
            </a:r>
          </a:p>
        </p:txBody>
      </p:sp>
    </p:spTree>
    <p:extLst>
      <p:ext uri="{BB962C8B-B14F-4D97-AF65-F5344CB8AC3E}">
        <p14:creationId xmlns:p14="http://schemas.microsoft.com/office/powerpoint/2010/main" val="2393602308"/>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18</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Plan for the Coming Run</a:t>
            </a:r>
          </a:p>
        </p:txBody>
      </p:sp>
      <p:sp>
        <p:nvSpPr>
          <p:cNvPr id="9221" name="Rectangle 3"/>
          <p:cNvSpPr>
            <a:spLocks noGrp="1" noChangeArrowheads="1"/>
          </p:cNvSpPr>
          <p:nvPr>
            <p:ph type="body" idx="1"/>
          </p:nvPr>
        </p:nvSpPr>
        <p:spPr>
          <a:xfrm>
            <a:off x="0" y="533400"/>
            <a:ext cx="9144000" cy="5867400"/>
          </a:xfrm>
          <a:ln>
            <a:solidFill>
              <a:schemeClr val="bg1"/>
            </a:solidFill>
          </a:ln>
        </p:spPr>
        <p:txBody>
          <a:bodyPr/>
          <a:lstStyle/>
          <a:p>
            <a:pPr marL="457200" indent="-457200">
              <a:buSzPct val="66000"/>
              <a:buFont typeface="+mj-lt"/>
              <a:buAutoNum type="arabicPeriod"/>
            </a:pPr>
            <a:r>
              <a:rPr lang="en-US" sz="2100" dirty="0" smtClean="0">
                <a:solidFill>
                  <a:srgbClr val="003399"/>
                </a:solidFill>
                <a:latin typeface="+mj-lt"/>
              </a:rPr>
              <a:t>Use double harmonic (h=1 and h=2) RF cavities in the Booster to reduce the peak current. RF group confirmed that the capability is still there after so many changes over these years.</a:t>
            </a:r>
          </a:p>
          <a:p>
            <a:pPr marL="457200" indent="-457200">
              <a:buSzPct val="66000"/>
              <a:buFont typeface="+mj-lt"/>
              <a:buAutoNum type="arabicPeriod"/>
            </a:pPr>
            <a:r>
              <a:rPr lang="en-US" sz="2100" dirty="0">
                <a:solidFill>
                  <a:srgbClr val="003399"/>
                </a:solidFill>
                <a:latin typeface="+mj-lt"/>
              </a:rPr>
              <a:t>Keith tuned the Booster injection and 20ms nearby. The emittance increase with intensity out of Booster is weaker. We will revisit this with higher input intensity, in hope of brighter </a:t>
            </a:r>
            <a:r>
              <a:rPr lang="en-US" sz="2100" dirty="0" smtClean="0">
                <a:solidFill>
                  <a:srgbClr val="003399"/>
                </a:solidFill>
                <a:latin typeface="+mj-lt"/>
              </a:rPr>
              <a:t>beam. </a:t>
            </a:r>
          </a:p>
          <a:p>
            <a:pPr marL="457200" indent="-457200">
              <a:buSzPct val="66000"/>
              <a:buFont typeface="+mj-lt"/>
              <a:buAutoNum type="arabicPeriod"/>
            </a:pPr>
            <a:r>
              <a:rPr lang="en-US" sz="2100" dirty="0" smtClean="0">
                <a:solidFill>
                  <a:srgbClr val="003399"/>
                </a:solidFill>
                <a:latin typeface="+mj-lt"/>
              </a:rPr>
              <a:t>The h=2 in the Booster was tested in run13 but with less Booster input than now. With more intensity coming in, more Booster scraping can be applied. Check emittance and polarization.</a:t>
            </a:r>
          </a:p>
          <a:p>
            <a:pPr marL="457200" indent="-457200">
              <a:buSzPct val="66000"/>
              <a:buFont typeface="+mj-lt"/>
              <a:buAutoNum type="arabicPeriod"/>
            </a:pPr>
            <a:r>
              <a:rPr lang="en-US" sz="2100" dirty="0" smtClean="0">
                <a:solidFill>
                  <a:srgbClr val="003399"/>
                </a:solidFill>
                <a:latin typeface="+mj-lt"/>
              </a:rPr>
              <a:t>With h=2 in the Booster,  do bunch merge in the AGS. The bunch merge at AGS flattop takes too long (~1 sec).  Test merge at AGS injection  to see if it is beneficial(emit/polarization). Items 3 and 4  are exclusive to the first two.</a:t>
            </a:r>
          </a:p>
          <a:p>
            <a:pPr marL="457200" indent="-457200">
              <a:buSzPct val="66000"/>
              <a:buFont typeface="+mj-lt"/>
              <a:buAutoNum type="arabicPeriod"/>
            </a:pPr>
            <a:r>
              <a:rPr lang="en-US" sz="2100" dirty="0">
                <a:solidFill>
                  <a:srgbClr val="003399"/>
                </a:solidFill>
                <a:latin typeface="+mj-lt"/>
              </a:rPr>
              <a:t>Wider source pulse (400μs vs. 300μs) was tested. No difference after vertical scraping. This was done without adjusting the injection setting</a:t>
            </a:r>
            <a:r>
              <a:rPr lang="en-US" sz="2100" dirty="0" smtClean="0">
                <a:solidFill>
                  <a:srgbClr val="003399"/>
                </a:solidFill>
                <a:latin typeface="+mj-lt"/>
              </a:rPr>
              <a:t>. More testing will be in next run.</a:t>
            </a:r>
            <a:endParaRPr lang="en-US" sz="2100" dirty="0">
              <a:solidFill>
                <a:srgbClr val="003399"/>
              </a:solidFill>
              <a:latin typeface="+mj-lt"/>
            </a:endParaRPr>
          </a:p>
          <a:p>
            <a:pPr marL="457200" indent="-457200">
              <a:buSzPct val="66000"/>
              <a:buFont typeface="+mj-lt"/>
              <a:buAutoNum type="arabicPeriod"/>
            </a:pPr>
            <a:r>
              <a:rPr lang="en-US" sz="2100" dirty="0" smtClean="0">
                <a:solidFill>
                  <a:srgbClr val="003399"/>
                </a:solidFill>
                <a:latin typeface="+mj-lt"/>
              </a:rPr>
              <a:t>Simulation and modeling  are needed for the Booster and AGS emittance.</a:t>
            </a:r>
          </a:p>
          <a:p>
            <a:pPr>
              <a:buSzPct val="66000"/>
            </a:pPr>
            <a:endParaRPr lang="en-US" sz="2400" dirty="0" smtClean="0">
              <a:solidFill>
                <a:srgbClr val="000099"/>
              </a:solidFill>
              <a:latin typeface="+mj-lt"/>
            </a:endParaRPr>
          </a:p>
        </p:txBody>
      </p:sp>
    </p:spTree>
    <p:extLst>
      <p:ext uri="{BB962C8B-B14F-4D97-AF65-F5344CB8AC3E}">
        <p14:creationId xmlns:p14="http://schemas.microsoft.com/office/powerpoint/2010/main" val="2127934403"/>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057400"/>
            <a:ext cx="9144000" cy="1470025"/>
          </a:xfrm>
        </p:spPr>
        <p:txBody>
          <a:bodyPr lIns="90000" tIns="46800" rIns="90000" bIns="46800" anchor="ctr"/>
          <a:lstStyle/>
          <a:p>
            <a:pPr algn="ctr" defTabSz="457200" eaLnBrk="1" hangingPunct="1">
              <a:buClr>
                <a:srgbClr val="FF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kumimoji="0" lang="en-GB" b="1" dirty="0" smtClean="0">
                <a:solidFill>
                  <a:srgbClr val="000090"/>
                </a:solidFill>
              </a:rPr>
              <a:t>Backup Slides </a:t>
            </a:r>
            <a:endParaRPr kumimoji="0" lang="en-GB" sz="3200" b="1" dirty="0" smtClean="0">
              <a:solidFill>
                <a:srgbClr val="00009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2</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Goals (and Results) of AGS </a:t>
            </a:r>
            <a:r>
              <a:rPr lang="en-US" sz="3200" b="1" dirty="0" err="1" smtClean="0">
                <a:solidFill>
                  <a:srgbClr val="FF0000"/>
                </a:solidFill>
              </a:rPr>
              <a:t>pp</a:t>
            </a:r>
            <a:r>
              <a:rPr lang="en-US" sz="3200" b="1" dirty="0">
                <a:solidFill>
                  <a:srgbClr val="FF0000"/>
                </a:solidFill>
              </a:rPr>
              <a:t> </a:t>
            </a:r>
            <a:r>
              <a:rPr lang="en-US" sz="3200" b="1" dirty="0" smtClean="0">
                <a:solidFill>
                  <a:srgbClr val="FF0000"/>
                </a:solidFill>
              </a:rPr>
              <a:t>Run</a:t>
            </a:r>
          </a:p>
        </p:txBody>
      </p:sp>
      <p:sp>
        <p:nvSpPr>
          <p:cNvPr id="9221" name="Rectangle 3"/>
          <p:cNvSpPr>
            <a:spLocks noGrp="1" noChangeArrowheads="1"/>
          </p:cNvSpPr>
          <p:nvPr>
            <p:ph type="body" idx="1"/>
          </p:nvPr>
        </p:nvSpPr>
        <p:spPr>
          <a:xfrm>
            <a:off x="0" y="533400"/>
            <a:ext cx="9144000" cy="5867400"/>
          </a:xfrm>
          <a:ln>
            <a:solidFill>
              <a:schemeClr val="bg1"/>
            </a:solidFill>
          </a:ln>
        </p:spPr>
        <p:txBody>
          <a:bodyPr/>
          <a:lstStyle/>
          <a:p>
            <a:pPr>
              <a:buSzPct val="66000"/>
            </a:pPr>
            <a:r>
              <a:rPr lang="en-US" sz="2400" dirty="0" smtClean="0">
                <a:solidFill>
                  <a:srgbClr val="003399"/>
                </a:solidFill>
                <a:latin typeface="+mj-lt"/>
              </a:rPr>
              <a:t>Test the robustness of jump quad timing determination (new application to fit the measurements of energies, frequency, radius, tune and derive the jump quads timing). </a:t>
            </a:r>
            <a:r>
              <a:rPr lang="en-US" sz="2400" dirty="0" smtClean="0">
                <a:solidFill>
                  <a:srgbClr val="FF0000"/>
                </a:solidFill>
                <a:latin typeface="+mj-lt"/>
              </a:rPr>
              <a:t>Done, worked well.</a:t>
            </a:r>
          </a:p>
          <a:p>
            <a:pPr>
              <a:buSzPct val="66000"/>
            </a:pPr>
            <a:r>
              <a:rPr lang="en-US" sz="2400" dirty="0" smtClean="0">
                <a:solidFill>
                  <a:srgbClr val="003399"/>
                </a:solidFill>
                <a:latin typeface="+mj-lt"/>
              </a:rPr>
              <a:t>Commissioning AGS vertical </a:t>
            </a:r>
            <a:r>
              <a:rPr lang="en-US" sz="2400" dirty="0" err="1" smtClean="0">
                <a:solidFill>
                  <a:srgbClr val="003399"/>
                </a:solidFill>
                <a:latin typeface="+mj-lt"/>
              </a:rPr>
              <a:t>eIPM</a:t>
            </a:r>
            <a:r>
              <a:rPr lang="en-US" sz="2400" dirty="0" smtClean="0">
                <a:solidFill>
                  <a:srgbClr val="003399"/>
                </a:solidFill>
                <a:latin typeface="+mj-lt"/>
              </a:rPr>
              <a:t>. Get vertical emittance information. </a:t>
            </a:r>
            <a:r>
              <a:rPr lang="en-US" sz="2400" dirty="0" smtClean="0">
                <a:solidFill>
                  <a:srgbClr val="FF0000"/>
                </a:solidFill>
                <a:latin typeface="+mj-lt"/>
              </a:rPr>
              <a:t>Get profiles but need more work to get beta function and  measurement automation done. </a:t>
            </a:r>
          </a:p>
          <a:p>
            <a:pPr>
              <a:buSzPct val="66000"/>
            </a:pPr>
            <a:r>
              <a:rPr lang="en-US" sz="2400" dirty="0" smtClean="0">
                <a:solidFill>
                  <a:srgbClr val="003399"/>
                </a:solidFill>
                <a:latin typeface="+mj-lt"/>
              </a:rPr>
              <a:t>With more intensity available from upgraded source, scrape more beam away to get brighter beam and higher polarization. </a:t>
            </a:r>
            <a:r>
              <a:rPr lang="en-US" sz="2400" dirty="0" smtClean="0">
                <a:solidFill>
                  <a:srgbClr val="FF0000"/>
                </a:solidFill>
                <a:latin typeface="+mj-lt"/>
              </a:rPr>
              <a:t>Test showed no reduction in emittance. More study is needed.</a:t>
            </a:r>
          </a:p>
        </p:txBody>
      </p:sp>
    </p:spTree>
    <p:extLst>
      <p:ext uri="{BB962C8B-B14F-4D97-AF65-F5344CB8AC3E}">
        <p14:creationId xmlns:p14="http://schemas.microsoft.com/office/powerpoint/2010/main" val="1885164429"/>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20</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Study List</a:t>
            </a:r>
          </a:p>
        </p:txBody>
      </p:sp>
      <p:sp>
        <p:nvSpPr>
          <p:cNvPr id="9221" name="Rectangle 3"/>
          <p:cNvSpPr>
            <a:spLocks noGrp="1" noChangeArrowheads="1"/>
          </p:cNvSpPr>
          <p:nvPr>
            <p:ph type="body" idx="1"/>
          </p:nvPr>
        </p:nvSpPr>
        <p:spPr>
          <a:xfrm>
            <a:off x="0" y="533400"/>
            <a:ext cx="9144000" cy="5867400"/>
          </a:xfrm>
          <a:ln>
            <a:solidFill>
              <a:schemeClr val="bg1"/>
            </a:solidFill>
          </a:ln>
        </p:spPr>
        <p:txBody>
          <a:bodyPr/>
          <a:lstStyle/>
          <a:p>
            <a:pPr>
              <a:buSzPct val="66000"/>
            </a:pPr>
            <a:r>
              <a:rPr lang="en-US" sz="2200" dirty="0" smtClean="0">
                <a:solidFill>
                  <a:srgbClr val="003399"/>
                </a:solidFill>
                <a:latin typeface="+mj-lt"/>
              </a:rPr>
              <a:t>Beta function measurement at IPM and </a:t>
            </a:r>
            <a:r>
              <a:rPr lang="en-US" sz="2200" dirty="0" err="1" smtClean="0">
                <a:solidFill>
                  <a:srgbClr val="003399"/>
                </a:solidFill>
                <a:latin typeface="+mj-lt"/>
              </a:rPr>
              <a:t>eIPM</a:t>
            </a:r>
            <a:r>
              <a:rPr lang="en-US" sz="2200" dirty="0" smtClean="0">
                <a:solidFill>
                  <a:srgbClr val="003399"/>
                </a:solidFill>
                <a:latin typeface="+mj-lt"/>
              </a:rPr>
              <a:t> locations.</a:t>
            </a:r>
          </a:p>
          <a:p>
            <a:pPr>
              <a:buSzPct val="66000"/>
            </a:pPr>
            <a:r>
              <a:rPr lang="en-US" sz="2200" dirty="0" smtClean="0">
                <a:solidFill>
                  <a:srgbClr val="003399"/>
                </a:solidFill>
                <a:latin typeface="+mj-lt"/>
              </a:rPr>
              <a:t>Coupling (</a:t>
            </a:r>
            <a:r>
              <a:rPr lang="en-US" sz="2200" dirty="0" err="1" smtClean="0">
                <a:solidFill>
                  <a:srgbClr val="003399"/>
                </a:solidFill>
                <a:latin typeface="+mj-lt"/>
              </a:rPr>
              <a:t>dQmin</a:t>
            </a:r>
            <a:r>
              <a:rPr lang="en-US" sz="2200" dirty="0" smtClean="0">
                <a:solidFill>
                  <a:srgbClr val="003399"/>
                </a:solidFill>
                <a:latin typeface="+mj-lt"/>
              </a:rPr>
              <a:t>) measurements at various energies on the ramp as </a:t>
            </a:r>
            <a:r>
              <a:rPr lang="en-US" sz="2200" dirty="0" err="1" smtClean="0">
                <a:solidFill>
                  <a:srgbClr val="003399"/>
                </a:solidFill>
                <a:latin typeface="+mj-lt"/>
              </a:rPr>
              <a:t>fucntion</a:t>
            </a:r>
            <a:r>
              <a:rPr lang="en-US" sz="2200" dirty="0" smtClean="0">
                <a:solidFill>
                  <a:srgbClr val="003399"/>
                </a:solidFill>
                <a:latin typeface="+mj-lt"/>
              </a:rPr>
              <a:t> of skew quad current.</a:t>
            </a:r>
          </a:p>
          <a:p>
            <a:pPr>
              <a:buSzPct val="66000"/>
            </a:pPr>
            <a:r>
              <a:rPr lang="en-US" sz="2200" dirty="0" smtClean="0">
                <a:solidFill>
                  <a:srgbClr val="003399"/>
                </a:solidFill>
                <a:latin typeface="+mj-lt"/>
              </a:rPr>
              <a:t>ORM measurements at injection, a few points on the ramp.</a:t>
            </a:r>
          </a:p>
          <a:p>
            <a:pPr>
              <a:buSzPct val="66000"/>
            </a:pPr>
            <a:r>
              <a:rPr lang="en-US" sz="2200" dirty="0" smtClean="0">
                <a:solidFill>
                  <a:srgbClr val="003399"/>
                </a:solidFill>
                <a:latin typeface="+mj-lt"/>
              </a:rPr>
              <a:t>Booster input intensity scan (check both intensity and emittance).</a:t>
            </a:r>
          </a:p>
          <a:p>
            <a:pPr>
              <a:buSzPct val="66000"/>
            </a:pPr>
            <a:r>
              <a:rPr lang="en-US" sz="2200" dirty="0" smtClean="0">
                <a:solidFill>
                  <a:srgbClr val="003399"/>
                </a:solidFill>
                <a:latin typeface="+mj-lt"/>
              </a:rPr>
              <a:t>Turn by turn emittance measurement at AGS injection with </a:t>
            </a:r>
            <a:r>
              <a:rPr lang="en-US" sz="2200" dirty="0" err="1" smtClean="0">
                <a:solidFill>
                  <a:srgbClr val="003399"/>
                </a:solidFill>
                <a:latin typeface="+mj-lt"/>
              </a:rPr>
              <a:t>eIPM</a:t>
            </a:r>
            <a:r>
              <a:rPr lang="en-US" sz="2200" dirty="0" smtClean="0">
                <a:solidFill>
                  <a:srgbClr val="003399"/>
                </a:solidFill>
                <a:latin typeface="+mj-lt"/>
              </a:rPr>
              <a:t>.</a:t>
            </a:r>
          </a:p>
          <a:p>
            <a:pPr>
              <a:buSzPct val="66000"/>
            </a:pPr>
            <a:r>
              <a:rPr lang="en-US" sz="2200" dirty="0" smtClean="0">
                <a:solidFill>
                  <a:srgbClr val="003399"/>
                </a:solidFill>
                <a:latin typeface="+mj-lt"/>
              </a:rPr>
              <a:t>Gain calibration for all wires of </a:t>
            </a:r>
            <a:r>
              <a:rPr lang="en-US" sz="2200" dirty="0" err="1" smtClean="0">
                <a:solidFill>
                  <a:srgbClr val="003399"/>
                </a:solidFill>
                <a:latin typeface="+mj-lt"/>
              </a:rPr>
              <a:t>BtA</a:t>
            </a:r>
            <a:r>
              <a:rPr lang="en-US" sz="2200" dirty="0" smtClean="0">
                <a:solidFill>
                  <a:srgbClr val="003399"/>
                </a:solidFill>
                <a:latin typeface="+mj-lt"/>
              </a:rPr>
              <a:t> MW006.</a:t>
            </a:r>
          </a:p>
          <a:p>
            <a:pPr>
              <a:buSzPct val="66000"/>
            </a:pPr>
            <a:r>
              <a:rPr lang="en-US" sz="2200" dirty="0" smtClean="0">
                <a:solidFill>
                  <a:srgbClr val="003399"/>
                </a:solidFill>
                <a:latin typeface="+mj-lt"/>
              </a:rPr>
              <a:t>Gain calibration for all wires of AGS IPM.</a:t>
            </a:r>
          </a:p>
          <a:p>
            <a:pPr>
              <a:buSzPct val="66000"/>
            </a:pPr>
            <a:r>
              <a:rPr lang="en-US" sz="2200" dirty="0" smtClean="0">
                <a:solidFill>
                  <a:srgbClr val="003399"/>
                </a:solidFill>
                <a:latin typeface="+mj-lt"/>
              </a:rPr>
              <a:t>Using horizontal tune jump system to do vertical tune jump near </a:t>
            </a:r>
            <a:r>
              <a:rPr lang="en-US" sz="2200" dirty="0" err="1" smtClean="0">
                <a:solidFill>
                  <a:srgbClr val="003399"/>
                </a:solidFill>
                <a:latin typeface="+mj-lt"/>
              </a:rPr>
              <a:t>Gγ</a:t>
            </a:r>
            <a:r>
              <a:rPr lang="en-US" sz="2200" dirty="0" smtClean="0">
                <a:solidFill>
                  <a:srgbClr val="003399"/>
                </a:solidFill>
                <a:latin typeface="+mj-lt"/>
              </a:rPr>
              <a:t>=5.</a:t>
            </a:r>
          </a:p>
          <a:p>
            <a:pPr>
              <a:buSzPct val="66000"/>
            </a:pPr>
            <a:r>
              <a:rPr lang="en-US" sz="2200" dirty="0" smtClean="0">
                <a:solidFill>
                  <a:srgbClr val="003399"/>
                </a:solidFill>
                <a:latin typeface="+mj-lt"/>
              </a:rPr>
              <a:t>Test the new jump quad timing determination system.</a:t>
            </a:r>
          </a:p>
          <a:p>
            <a:pPr>
              <a:buSzPct val="66000"/>
            </a:pPr>
            <a:r>
              <a:rPr lang="en-US" sz="2200" dirty="0" smtClean="0">
                <a:solidFill>
                  <a:srgbClr val="003399"/>
                </a:solidFill>
                <a:latin typeface="+mj-lt"/>
              </a:rPr>
              <a:t>Polarization ramp measurement with real time instead of Gauss Clock Count. </a:t>
            </a:r>
          </a:p>
          <a:p>
            <a:pPr>
              <a:buSzPct val="66000"/>
            </a:pPr>
            <a:r>
              <a:rPr lang="en-US" sz="2200" dirty="0" smtClean="0">
                <a:solidFill>
                  <a:srgbClr val="003399"/>
                </a:solidFill>
                <a:latin typeface="+mj-lt"/>
              </a:rPr>
              <a:t>Polarization profile measurements (both horizontal and vertical).</a:t>
            </a:r>
          </a:p>
          <a:p>
            <a:pPr>
              <a:buSzPct val="66000"/>
            </a:pPr>
            <a:endParaRPr lang="en-US" sz="2200" dirty="0" smtClean="0">
              <a:solidFill>
                <a:srgbClr val="003399"/>
              </a:solidFill>
              <a:latin typeface="+mj-lt"/>
            </a:endParaRPr>
          </a:p>
          <a:p>
            <a:pPr>
              <a:buSzPct val="66000"/>
            </a:pPr>
            <a:endParaRPr lang="en-US" sz="2200" dirty="0" smtClean="0">
              <a:solidFill>
                <a:srgbClr val="003399"/>
              </a:solidFill>
              <a:latin typeface="+mj-lt"/>
            </a:endParaRPr>
          </a:p>
          <a:p>
            <a:pPr>
              <a:buSzPct val="66000"/>
            </a:pPr>
            <a:endParaRPr lang="en-US" sz="2200" dirty="0">
              <a:solidFill>
                <a:srgbClr val="003399"/>
              </a:solidFill>
              <a:latin typeface="+mj-lt"/>
            </a:endParaRPr>
          </a:p>
        </p:txBody>
      </p:sp>
    </p:spTree>
    <p:extLst>
      <p:ext uri="{BB962C8B-B14F-4D97-AF65-F5344CB8AC3E}">
        <p14:creationId xmlns:p14="http://schemas.microsoft.com/office/powerpoint/2010/main" val="156451134"/>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21</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Timeline</a:t>
            </a:r>
          </a:p>
        </p:txBody>
      </p:sp>
      <p:sp>
        <p:nvSpPr>
          <p:cNvPr id="9221" name="Rectangle 3"/>
          <p:cNvSpPr>
            <a:spLocks noGrp="1" noChangeArrowheads="1"/>
          </p:cNvSpPr>
          <p:nvPr>
            <p:ph type="body" idx="1"/>
          </p:nvPr>
        </p:nvSpPr>
        <p:spPr>
          <a:xfrm>
            <a:off x="0" y="533400"/>
            <a:ext cx="9144000" cy="5867400"/>
          </a:xfrm>
          <a:ln>
            <a:solidFill>
              <a:schemeClr val="bg1"/>
            </a:solidFill>
          </a:ln>
        </p:spPr>
        <p:txBody>
          <a:bodyPr/>
          <a:lstStyle/>
          <a:p>
            <a:pPr>
              <a:buSzPct val="66000"/>
            </a:pPr>
            <a:r>
              <a:rPr lang="en-US" sz="2200" dirty="0" smtClean="0">
                <a:solidFill>
                  <a:srgbClr val="003399"/>
                </a:solidFill>
                <a:latin typeface="+mj-lt"/>
              </a:rPr>
              <a:t>April 10: The AGS/Booster </a:t>
            </a:r>
            <a:r>
              <a:rPr lang="en-US" sz="2200" dirty="0" err="1" smtClean="0">
                <a:solidFill>
                  <a:srgbClr val="003399"/>
                </a:solidFill>
                <a:latin typeface="+mj-lt"/>
              </a:rPr>
              <a:t>pp</a:t>
            </a:r>
            <a:r>
              <a:rPr lang="en-US" sz="2200" dirty="0" smtClean="0">
                <a:solidFill>
                  <a:srgbClr val="003399"/>
                </a:solidFill>
                <a:latin typeface="+mj-lt"/>
              </a:rPr>
              <a:t> setup started after RHIC is in physics mode and AGS cold snake is ready.</a:t>
            </a:r>
          </a:p>
          <a:p>
            <a:pPr>
              <a:buSzPct val="66000"/>
            </a:pPr>
            <a:r>
              <a:rPr lang="en-US" sz="2200" dirty="0" smtClean="0">
                <a:solidFill>
                  <a:srgbClr val="003399"/>
                </a:solidFill>
                <a:latin typeface="+mj-lt"/>
              </a:rPr>
              <a:t>April 15: Turn on cold snake.</a:t>
            </a:r>
          </a:p>
          <a:p>
            <a:pPr>
              <a:buSzPct val="66000"/>
            </a:pPr>
            <a:r>
              <a:rPr lang="en-US" sz="2200" dirty="0" smtClean="0">
                <a:solidFill>
                  <a:srgbClr val="003399"/>
                </a:solidFill>
                <a:latin typeface="+mj-lt"/>
              </a:rPr>
              <a:t>April 29: 60% polarization with  2*10</a:t>
            </a:r>
            <a:r>
              <a:rPr lang="en-US" sz="2200" baseline="30000" dirty="0" smtClean="0">
                <a:solidFill>
                  <a:srgbClr val="003399"/>
                </a:solidFill>
                <a:latin typeface="+mj-lt"/>
              </a:rPr>
              <a:t>11</a:t>
            </a:r>
            <a:r>
              <a:rPr lang="en-US" sz="2200" dirty="0" smtClean="0">
                <a:solidFill>
                  <a:srgbClr val="003399"/>
                </a:solidFill>
                <a:latin typeface="+mj-lt"/>
              </a:rPr>
              <a:t>. Due to Siemens regulator issue, we stayed on slower ramp rate for April.</a:t>
            </a:r>
          </a:p>
          <a:p>
            <a:pPr>
              <a:buSzPct val="66000"/>
            </a:pPr>
            <a:r>
              <a:rPr lang="en-US" sz="2200" dirty="0">
                <a:solidFill>
                  <a:srgbClr val="003399"/>
                </a:solidFill>
                <a:latin typeface="+mj-lt"/>
              </a:rPr>
              <a:t>April 30: AGS vertical </a:t>
            </a:r>
            <a:r>
              <a:rPr lang="en-US" sz="2200" dirty="0" err="1">
                <a:solidFill>
                  <a:srgbClr val="003399"/>
                </a:solidFill>
                <a:latin typeface="+mj-lt"/>
              </a:rPr>
              <a:t>eIPM</a:t>
            </a:r>
            <a:r>
              <a:rPr lang="en-US" sz="2200" dirty="0">
                <a:solidFill>
                  <a:srgbClr val="003399"/>
                </a:solidFill>
                <a:latin typeface="+mj-lt"/>
              </a:rPr>
              <a:t> installation done.  Commissioning started.</a:t>
            </a:r>
          </a:p>
          <a:p>
            <a:pPr>
              <a:buSzPct val="66000"/>
            </a:pPr>
            <a:r>
              <a:rPr lang="en-US" sz="2200" dirty="0" smtClean="0">
                <a:solidFill>
                  <a:srgbClr val="003399"/>
                </a:solidFill>
                <a:latin typeface="+mj-lt"/>
              </a:rPr>
              <a:t>May 2: </a:t>
            </a:r>
            <a:r>
              <a:rPr lang="en-US" sz="2200" dirty="0">
                <a:solidFill>
                  <a:srgbClr val="003399"/>
                </a:solidFill>
                <a:latin typeface="+mj-lt"/>
              </a:rPr>
              <a:t>S</a:t>
            </a:r>
            <a:r>
              <a:rPr lang="en-US" sz="2200" dirty="0" smtClean="0">
                <a:solidFill>
                  <a:srgbClr val="003399"/>
                </a:solidFill>
                <a:latin typeface="+mj-lt"/>
              </a:rPr>
              <a:t>witched to regular ramp rate on May 2. </a:t>
            </a:r>
            <a:r>
              <a:rPr lang="en-US" sz="2200" dirty="0">
                <a:solidFill>
                  <a:srgbClr val="003399"/>
                </a:solidFill>
                <a:latin typeface="+mj-lt"/>
              </a:rPr>
              <a:t>Polarization with JQ on is about 62-64% with 2-2.5*10</a:t>
            </a:r>
            <a:r>
              <a:rPr lang="en-US" sz="2200" baseline="30000" dirty="0">
                <a:solidFill>
                  <a:srgbClr val="003399"/>
                </a:solidFill>
                <a:latin typeface="+mj-lt"/>
              </a:rPr>
              <a:t>11</a:t>
            </a:r>
            <a:r>
              <a:rPr lang="en-US" sz="2200" dirty="0">
                <a:solidFill>
                  <a:srgbClr val="003399"/>
                </a:solidFill>
                <a:latin typeface="+mj-lt"/>
              </a:rPr>
              <a:t>. </a:t>
            </a:r>
            <a:endParaRPr lang="en-US" sz="2200" dirty="0" smtClean="0">
              <a:solidFill>
                <a:srgbClr val="003399"/>
              </a:solidFill>
              <a:latin typeface="+mj-lt"/>
            </a:endParaRPr>
          </a:p>
          <a:p>
            <a:pPr>
              <a:buSzPct val="66000"/>
            </a:pPr>
            <a:r>
              <a:rPr lang="en-US" sz="2200" dirty="0" smtClean="0">
                <a:solidFill>
                  <a:srgbClr val="003399"/>
                </a:solidFill>
                <a:latin typeface="+mj-lt"/>
              </a:rPr>
              <a:t>May 10: Booster scraping test.</a:t>
            </a:r>
          </a:p>
          <a:p>
            <a:pPr>
              <a:buSzPct val="66000"/>
            </a:pPr>
            <a:r>
              <a:rPr lang="en-US" sz="2200" dirty="0" smtClean="0">
                <a:solidFill>
                  <a:srgbClr val="003399"/>
                </a:solidFill>
                <a:latin typeface="+mj-lt"/>
              </a:rPr>
              <a:t>May 19-23: He3 beam test for one week in the middle of proton operation.</a:t>
            </a:r>
          </a:p>
          <a:p>
            <a:pPr>
              <a:buSzPct val="66000"/>
            </a:pPr>
            <a:r>
              <a:rPr lang="en-US" sz="2200" dirty="0" smtClean="0">
                <a:solidFill>
                  <a:srgbClr val="003399"/>
                </a:solidFill>
                <a:latin typeface="+mj-lt"/>
              </a:rPr>
              <a:t>May 25: change focus to </a:t>
            </a:r>
            <a:r>
              <a:rPr lang="en-US" sz="2200" dirty="0" err="1" smtClean="0">
                <a:solidFill>
                  <a:srgbClr val="003399"/>
                </a:solidFill>
                <a:latin typeface="+mj-lt"/>
              </a:rPr>
              <a:t>eIPM</a:t>
            </a:r>
            <a:r>
              <a:rPr lang="en-US" sz="2200" dirty="0" smtClean="0">
                <a:solidFill>
                  <a:srgbClr val="003399"/>
                </a:solidFill>
                <a:latin typeface="+mj-lt"/>
              </a:rPr>
              <a:t> commissioning, beta function measurement. Beta function measurements at IPM and </a:t>
            </a:r>
            <a:r>
              <a:rPr lang="en-US" sz="2200" dirty="0" err="1" smtClean="0">
                <a:solidFill>
                  <a:srgbClr val="003399"/>
                </a:solidFill>
                <a:latin typeface="+mj-lt"/>
              </a:rPr>
              <a:t>eIPM</a:t>
            </a:r>
            <a:r>
              <a:rPr lang="en-US" sz="2200" dirty="0" smtClean="0">
                <a:solidFill>
                  <a:srgbClr val="003399"/>
                </a:solidFill>
                <a:latin typeface="+mj-lt"/>
              </a:rPr>
              <a:t> were done. But we do have issues with these data. This prevented us from assess the vertical emittance at this point.</a:t>
            </a:r>
          </a:p>
          <a:p>
            <a:pPr>
              <a:buSzPct val="66000"/>
            </a:pPr>
            <a:r>
              <a:rPr lang="en-US" sz="2200" dirty="0" smtClean="0">
                <a:solidFill>
                  <a:srgbClr val="003399"/>
                </a:solidFill>
                <a:latin typeface="+mj-lt"/>
              </a:rPr>
              <a:t>June 4: The </a:t>
            </a:r>
            <a:r>
              <a:rPr lang="en-US" sz="2200" dirty="0" err="1" smtClean="0">
                <a:solidFill>
                  <a:srgbClr val="003399"/>
                </a:solidFill>
                <a:latin typeface="+mj-lt"/>
              </a:rPr>
              <a:t>pp</a:t>
            </a:r>
            <a:r>
              <a:rPr lang="en-US" sz="2200" dirty="0" smtClean="0">
                <a:solidFill>
                  <a:srgbClr val="003399"/>
                </a:solidFill>
                <a:latin typeface="+mj-lt"/>
              </a:rPr>
              <a:t> run finished.</a:t>
            </a:r>
            <a:endParaRPr lang="en-US" sz="2200" dirty="0">
              <a:solidFill>
                <a:srgbClr val="003399"/>
              </a:solidFill>
              <a:latin typeface="+mj-lt"/>
            </a:endParaRPr>
          </a:p>
        </p:txBody>
      </p:sp>
    </p:spTree>
    <p:extLst>
      <p:ext uri="{BB962C8B-B14F-4D97-AF65-F5344CB8AC3E}">
        <p14:creationId xmlns:p14="http://schemas.microsoft.com/office/powerpoint/2010/main" val="4091006311"/>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22</a:t>
            </a:fld>
            <a:endParaRPr lang="en-US" altLang="ja-JP">
              <a:latin typeface="Arial" pitchFamily="34" charset="0"/>
            </a:endParaRPr>
          </a:p>
        </p:txBody>
      </p:sp>
      <p:sp>
        <p:nvSpPr>
          <p:cNvPr id="9220" name="Rectangle 2"/>
          <p:cNvSpPr>
            <a:spLocks noGrp="1" noChangeArrowheads="1"/>
          </p:cNvSpPr>
          <p:nvPr>
            <p:ph type="title"/>
          </p:nvPr>
        </p:nvSpPr>
        <p:spPr>
          <a:xfrm>
            <a:off x="0" y="0"/>
            <a:ext cx="8915400" cy="533400"/>
          </a:xfrm>
        </p:spPr>
        <p:txBody>
          <a:bodyPr/>
          <a:lstStyle/>
          <a:p>
            <a:pPr eaLnBrk="1" hangingPunct="1"/>
            <a:r>
              <a:rPr lang="en-US" sz="3200" b="1" dirty="0" smtClean="0">
                <a:solidFill>
                  <a:srgbClr val="FF0000"/>
                </a:solidFill>
              </a:rPr>
              <a:t>Polarization @ Injection</a:t>
            </a:r>
          </a:p>
        </p:txBody>
      </p:sp>
      <p:sp>
        <p:nvSpPr>
          <p:cNvPr id="9221" name="Rectangle 3"/>
          <p:cNvSpPr>
            <a:spLocks noGrp="1" noChangeArrowheads="1"/>
          </p:cNvSpPr>
          <p:nvPr>
            <p:ph type="body" idx="1"/>
          </p:nvPr>
        </p:nvSpPr>
        <p:spPr>
          <a:xfrm>
            <a:off x="0" y="457200"/>
            <a:ext cx="4800600" cy="6400800"/>
          </a:xfrm>
          <a:ln>
            <a:solidFill>
              <a:schemeClr val="bg1"/>
            </a:solidFill>
          </a:ln>
        </p:spPr>
        <p:txBody>
          <a:bodyPr/>
          <a:lstStyle/>
          <a:p>
            <a:pPr marL="0" indent="0">
              <a:buNone/>
            </a:pPr>
            <a:r>
              <a:rPr lang="en-US" sz="2200" dirty="0" smtClean="0">
                <a:latin typeface="+mj-lt"/>
              </a:rPr>
              <a:t>Last year: asymmetries ranged from 648 to 775 with various targets. But if limit to 45 deg. detectors and good amplitude selection,  the range narrows to 735 to 775.</a:t>
            </a:r>
          </a:p>
          <a:p>
            <a:pPr marL="0" indent="0">
              <a:buNone/>
            </a:pPr>
            <a:r>
              <a:rPr lang="en-US" sz="2200" dirty="0" smtClean="0">
                <a:latin typeface="+mj-lt"/>
              </a:rPr>
              <a:t>This year: asymmetry at 700. </a:t>
            </a:r>
          </a:p>
          <a:p>
            <a:pPr marL="0" indent="0">
              <a:buNone/>
            </a:pPr>
            <a:r>
              <a:rPr lang="en-US" sz="2200" dirty="0" smtClean="0">
                <a:latin typeface="+mj-lt"/>
              </a:rPr>
              <a:t>Possible difference: 1. external clock 2.96MHz vs. 4.44MHz; 2. different 90 deg. detectors; 3. different amplitude range; 4. different target positions.</a:t>
            </a:r>
            <a:endParaRPr lang="en-US" sz="2200" dirty="0">
              <a:solidFill>
                <a:srgbClr val="003399"/>
              </a:solidFill>
              <a:latin typeface="+mj-lt"/>
            </a:endParaRPr>
          </a:p>
          <a:p>
            <a:pPr marL="0" indent="0">
              <a:buNone/>
            </a:pPr>
            <a:r>
              <a:rPr lang="en-US" sz="2200" dirty="0" smtClean="0">
                <a:solidFill>
                  <a:srgbClr val="003399"/>
                </a:solidFill>
                <a:latin typeface="+mj-lt"/>
              </a:rPr>
              <a:t>Because of longer bunch, the carbon banana selection is trickier than at flattop. We are going to analyze data using the core part of the amplitude range for last year and this year.</a:t>
            </a:r>
          </a:p>
        </p:txBody>
      </p:sp>
      <p:pic>
        <p:nvPicPr>
          <p:cNvPr id="7" name="Picture 6" descr="cos3v.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356" y="609600"/>
            <a:ext cx="3483244" cy="2362200"/>
          </a:xfrm>
          <a:prstGeom prst="rect">
            <a:avLst/>
          </a:prstGeom>
        </p:spPr>
      </p:pic>
      <p:pic>
        <p:nvPicPr>
          <p:cNvPr id="8" name="Content Placeholder 7" descr="sin3v.gif"/>
          <p:cNvPicPr>
            <a:picLocks noChangeAspect="1"/>
          </p:cNvPicPr>
          <p:nvPr/>
        </p:nvPicPr>
        <p:blipFill>
          <a:blip r:embed="rId4">
            <a:extLst>
              <a:ext uri="{28A0092B-C50C-407E-A947-70E740481C1C}">
                <a14:useLocalDpi xmlns:a14="http://schemas.microsoft.com/office/drawing/2010/main" val="0"/>
              </a:ext>
            </a:extLst>
          </a:blip>
          <a:srcRect l="-4899" r="-4899"/>
          <a:stretch>
            <a:fillRect/>
          </a:stretch>
        </p:blipFill>
        <p:spPr bwMode="auto">
          <a:xfrm>
            <a:off x="5334000" y="3276600"/>
            <a:ext cx="3947886" cy="2438400"/>
          </a:xfrm>
          <a:prstGeom prst="rect">
            <a:avLst/>
          </a:prstGeom>
          <a:noFill/>
          <a:ln w="9525">
            <a:noFill/>
            <a:miter lim="800000"/>
            <a:headEnd/>
            <a:tailEnd/>
          </a:ln>
        </p:spPr>
      </p:pic>
    </p:spTree>
    <p:extLst>
      <p:ext uri="{BB962C8B-B14F-4D97-AF65-F5344CB8AC3E}">
        <p14:creationId xmlns:p14="http://schemas.microsoft.com/office/powerpoint/2010/main" val="1115608434"/>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23</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Booster Input Scan</a:t>
            </a:r>
          </a:p>
        </p:txBody>
      </p:sp>
      <p:sp>
        <p:nvSpPr>
          <p:cNvPr id="9221" name="Rectangle 3"/>
          <p:cNvSpPr>
            <a:spLocks noGrp="1" noChangeArrowheads="1"/>
          </p:cNvSpPr>
          <p:nvPr>
            <p:ph type="body" idx="1"/>
          </p:nvPr>
        </p:nvSpPr>
        <p:spPr>
          <a:xfrm>
            <a:off x="0" y="609600"/>
            <a:ext cx="9144000" cy="5867400"/>
          </a:xfrm>
          <a:ln>
            <a:solidFill>
              <a:schemeClr val="bg1"/>
            </a:solidFill>
          </a:ln>
        </p:spPr>
        <p:txBody>
          <a:bodyPr/>
          <a:lstStyle/>
          <a:p>
            <a:pPr marL="0" indent="0">
              <a:buNone/>
            </a:pPr>
            <a:r>
              <a:rPr lang="en-US" sz="2200" dirty="0" err="1" smtClean="0">
                <a:solidFill>
                  <a:srgbClr val="003399"/>
                </a:solidFill>
                <a:latin typeface="+mj-lt"/>
              </a:rPr>
              <a:t>B_Input</a:t>
            </a:r>
            <a:r>
              <a:rPr lang="en-US" sz="2200" dirty="0" smtClean="0">
                <a:solidFill>
                  <a:srgbClr val="003399"/>
                </a:solidFill>
                <a:latin typeface="+mj-lt"/>
              </a:rPr>
              <a:t>    AGS late       Polarization  	MW006 </a:t>
            </a:r>
            <a:r>
              <a:rPr lang="en-US" sz="2200" dirty="0" err="1" smtClean="0">
                <a:solidFill>
                  <a:srgbClr val="003399"/>
                </a:solidFill>
                <a:latin typeface="+mj-lt"/>
              </a:rPr>
              <a:t>hori</a:t>
            </a:r>
            <a:r>
              <a:rPr lang="en-US" sz="2200" dirty="0" smtClean="0">
                <a:solidFill>
                  <a:srgbClr val="003399"/>
                </a:solidFill>
                <a:latin typeface="+mj-lt"/>
              </a:rPr>
              <a:t> </a:t>
            </a:r>
            <a:r>
              <a:rPr lang="en-US" sz="2200" dirty="0" err="1" smtClean="0">
                <a:solidFill>
                  <a:srgbClr val="003399"/>
                </a:solidFill>
                <a:latin typeface="+mj-lt"/>
              </a:rPr>
              <a:t>σ</a:t>
            </a:r>
            <a:r>
              <a:rPr lang="en-US" sz="2200" dirty="0" smtClean="0">
                <a:solidFill>
                  <a:srgbClr val="003399"/>
                </a:solidFill>
                <a:latin typeface="+mj-lt"/>
              </a:rPr>
              <a:t>     MW 006 vert. </a:t>
            </a:r>
            <a:r>
              <a:rPr lang="en-US" sz="2200" dirty="0" err="1">
                <a:solidFill>
                  <a:srgbClr val="003399"/>
                </a:solidFill>
                <a:latin typeface="+mj-lt"/>
              </a:rPr>
              <a:t>σ</a:t>
            </a:r>
            <a:endParaRPr lang="en-US" sz="2200" dirty="0" smtClean="0">
              <a:solidFill>
                <a:srgbClr val="003399"/>
              </a:solidFill>
              <a:latin typeface="+mj-lt"/>
            </a:endParaRPr>
          </a:p>
          <a:p>
            <a:pPr marL="0" indent="0">
              <a:buNone/>
            </a:pPr>
            <a:r>
              <a:rPr lang="en-US" sz="2200" dirty="0" smtClean="0">
                <a:solidFill>
                  <a:srgbClr val="003399"/>
                </a:solidFill>
                <a:latin typeface="+mj-lt"/>
              </a:rPr>
              <a:t>8   		2.	65.1+-1%                1.924	  	1.907	</a:t>
            </a:r>
          </a:p>
          <a:p>
            <a:pPr marL="0" indent="0">
              <a:buNone/>
            </a:pPr>
            <a:r>
              <a:rPr lang="en-US" sz="2200" dirty="0" smtClean="0">
                <a:solidFill>
                  <a:srgbClr val="003399"/>
                </a:solidFill>
                <a:latin typeface="+mj-lt"/>
              </a:rPr>
              <a:t>7   		2.	65.3</a:t>
            </a:r>
            <a:r>
              <a:rPr lang="en-US" sz="2200" dirty="0">
                <a:solidFill>
                  <a:srgbClr val="003399"/>
                </a:solidFill>
                <a:latin typeface="+mj-lt"/>
              </a:rPr>
              <a:t>+-1</a:t>
            </a:r>
            <a:r>
              <a:rPr lang="en-US" sz="2200" dirty="0" smtClean="0">
                <a:solidFill>
                  <a:srgbClr val="003399"/>
                </a:solidFill>
                <a:latin typeface="+mj-lt"/>
              </a:rPr>
              <a:t>%	      1.898		1.964	</a:t>
            </a:r>
            <a:endParaRPr lang="en-US" sz="2200" dirty="0">
              <a:solidFill>
                <a:srgbClr val="003399"/>
              </a:solidFill>
              <a:latin typeface="+mj-lt"/>
            </a:endParaRPr>
          </a:p>
          <a:p>
            <a:pPr marL="0" indent="0">
              <a:buNone/>
            </a:pPr>
            <a:r>
              <a:rPr lang="en-US" sz="2200" dirty="0" smtClean="0">
                <a:solidFill>
                  <a:srgbClr val="003399"/>
                </a:solidFill>
                <a:latin typeface="+mj-lt"/>
              </a:rPr>
              <a:t>6  		2	 64.7</a:t>
            </a:r>
            <a:r>
              <a:rPr lang="en-US" sz="2200" dirty="0">
                <a:solidFill>
                  <a:srgbClr val="003399"/>
                </a:solidFill>
                <a:latin typeface="+mj-lt"/>
              </a:rPr>
              <a:t>+-1</a:t>
            </a:r>
            <a:r>
              <a:rPr lang="en-US" sz="2200" dirty="0" smtClean="0">
                <a:solidFill>
                  <a:srgbClr val="003399"/>
                </a:solidFill>
                <a:latin typeface="+mj-lt"/>
              </a:rPr>
              <a:t>%	      1.892		1.955	</a:t>
            </a:r>
            <a:endParaRPr lang="en-US" sz="2200" dirty="0">
              <a:solidFill>
                <a:srgbClr val="003399"/>
              </a:solidFill>
              <a:latin typeface="+mj-lt"/>
            </a:endParaRPr>
          </a:p>
          <a:p>
            <a:pPr marL="0" indent="0">
              <a:buNone/>
            </a:pPr>
            <a:r>
              <a:rPr lang="en-US" sz="2200" dirty="0" smtClean="0">
                <a:solidFill>
                  <a:srgbClr val="003399"/>
                </a:solidFill>
                <a:latin typeface="+mj-lt"/>
              </a:rPr>
              <a:t>5  		2	 66.1</a:t>
            </a:r>
            <a:r>
              <a:rPr lang="en-US" sz="2200" dirty="0">
                <a:solidFill>
                  <a:srgbClr val="003399"/>
                </a:solidFill>
                <a:latin typeface="+mj-lt"/>
              </a:rPr>
              <a:t>+-1</a:t>
            </a:r>
            <a:r>
              <a:rPr lang="en-US" sz="2200" dirty="0" smtClean="0">
                <a:solidFill>
                  <a:srgbClr val="003399"/>
                </a:solidFill>
                <a:latin typeface="+mj-lt"/>
              </a:rPr>
              <a:t>%	      1.817		2.132	</a:t>
            </a:r>
            <a:endParaRPr lang="en-US" sz="2200" dirty="0">
              <a:solidFill>
                <a:srgbClr val="003399"/>
              </a:solidFill>
              <a:latin typeface="+mj-lt"/>
            </a:endParaRPr>
          </a:p>
          <a:p>
            <a:pPr marL="0" indent="0">
              <a:buNone/>
            </a:pPr>
            <a:r>
              <a:rPr lang="en-US" sz="2200" dirty="0" smtClean="0">
                <a:solidFill>
                  <a:srgbClr val="003399"/>
                </a:solidFill>
                <a:latin typeface="+mj-lt"/>
              </a:rPr>
              <a:t>4   		2	68.8</a:t>
            </a:r>
            <a:r>
              <a:rPr lang="en-US" sz="2200" dirty="0">
                <a:solidFill>
                  <a:srgbClr val="003399"/>
                </a:solidFill>
                <a:latin typeface="+mj-lt"/>
              </a:rPr>
              <a:t>+-1</a:t>
            </a:r>
            <a:r>
              <a:rPr lang="en-US" sz="2200" dirty="0" smtClean="0">
                <a:solidFill>
                  <a:srgbClr val="003399"/>
                </a:solidFill>
                <a:latin typeface="+mj-lt"/>
              </a:rPr>
              <a:t>%	      1.729		2.477	</a:t>
            </a:r>
            <a:endParaRPr lang="en-US" sz="2200" dirty="0">
              <a:solidFill>
                <a:srgbClr val="003399"/>
              </a:solidFill>
              <a:latin typeface="+mj-lt"/>
            </a:endParaRPr>
          </a:p>
          <a:p>
            <a:pPr marL="0" indent="0">
              <a:buNone/>
            </a:pPr>
            <a:r>
              <a:rPr lang="en-US" sz="2200" dirty="0" smtClean="0">
                <a:solidFill>
                  <a:srgbClr val="003399"/>
                </a:solidFill>
                <a:latin typeface="+mj-lt"/>
              </a:rPr>
              <a:t>3   		1.8	66.5</a:t>
            </a:r>
            <a:r>
              <a:rPr lang="en-US" sz="2200" dirty="0">
                <a:solidFill>
                  <a:srgbClr val="003399"/>
                </a:solidFill>
                <a:latin typeface="+mj-lt"/>
              </a:rPr>
              <a:t>+-1</a:t>
            </a:r>
            <a:r>
              <a:rPr lang="en-US" sz="2200" dirty="0" smtClean="0">
                <a:solidFill>
                  <a:srgbClr val="003399"/>
                </a:solidFill>
                <a:latin typeface="+mj-lt"/>
              </a:rPr>
              <a:t>%	      1.690		3.483	</a:t>
            </a:r>
            <a:endParaRPr lang="en-US" sz="2200" dirty="0">
              <a:solidFill>
                <a:srgbClr val="003399"/>
              </a:solidFill>
              <a:latin typeface="+mj-lt"/>
            </a:endParaRPr>
          </a:p>
          <a:p>
            <a:pPr marL="457200" indent="-457200">
              <a:buAutoNum type="arabicPeriod"/>
            </a:pPr>
            <a:r>
              <a:rPr lang="en-US" sz="2200" dirty="0" smtClean="0">
                <a:solidFill>
                  <a:srgbClr val="003399"/>
                </a:solidFill>
                <a:latin typeface="+mj-lt"/>
              </a:rPr>
              <a:t>Overall AGS late intensity was around 2, except the case with </a:t>
            </a:r>
            <a:r>
              <a:rPr lang="en-US" sz="2200" dirty="0" err="1" smtClean="0">
                <a:solidFill>
                  <a:srgbClr val="003399"/>
                </a:solidFill>
                <a:latin typeface="+mj-lt"/>
              </a:rPr>
              <a:t>B_input</a:t>
            </a:r>
            <a:r>
              <a:rPr lang="en-US" sz="2200" dirty="0" smtClean="0">
                <a:solidFill>
                  <a:srgbClr val="003399"/>
                </a:solidFill>
                <a:latin typeface="+mj-lt"/>
              </a:rPr>
              <a:t> as 3.</a:t>
            </a:r>
          </a:p>
          <a:p>
            <a:pPr marL="457200" indent="-457200">
              <a:buAutoNum type="arabicPeriod"/>
            </a:pPr>
            <a:r>
              <a:rPr lang="en-US" sz="2200" dirty="0" smtClean="0">
                <a:solidFill>
                  <a:srgbClr val="003399"/>
                </a:solidFill>
                <a:latin typeface="+mj-lt"/>
              </a:rPr>
              <a:t> When </a:t>
            </a:r>
            <a:r>
              <a:rPr lang="en-US" sz="2200" dirty="0" err="1" smtClean="0">
                <a:solidFill>
                  <a:srgbClr val="003399"/>
                </a:solidFill>
                <a:latin typeface="+mj-lt"/>
              </a:rPr>
              <a:t>B_input</a:t>
            </a:r>
            <a:r>
              <a:rPr lang="en-US" sz="2200" dirty="0" smtClean="0">
                <a:solidFill>
                  <a:srgbClr val="003399"/>
                </a:solidFill>
                <a:latin typeface="+mj-lt"/>
              </a:rPr>
              <a:t> is equal or less than the nominal value 5, the scraping ratio between H&amp;V changed (not intentionally, but less scraping in vertical resulted more beam to be scraped in horizontal).  So it is not a one dimensional (vertical) experiment anymore.</a:t>
            </a:r>
          </a:p>
          <a:p>
            <a:pPr marL="457200" indent="-457200">
              <a:buAutoNum type="arabicPeriod"/>
            </a:pPr>
            <a:r>
              <a:rPr lang="en-US" sz="2200" dirty="0" smtClean="0">
                <a:solidFill>
                  <a:srgbClr val="003399"/>
                </a:solidFill>
                <a:latin typeface="+mj-lt"/>
              </a:rPr>
              <a:t>The horizontal fit in MW006 is always poorer than vertical (so NOT due to scraping).</a:t>
            </a:r>
          </a:p>
          <a:p>
            <a:pPr marL="457200" indent="-457200">
              <a:buAutoNum type="arabicPeriod"/>
            </a:pPr>
            <a:r>
              <a:rPr lang="en-US" sz="2200" dirty="0" smtClean="0">
                <a:solidFill>
                  <a:srgbClr val="003399"/>
                </a:solidFill>
                <a:latin typeface="+mj-lt"/>
              </a:rPr>
              <a:t>Last 3 rows are with higher polarization and smaller horizontal beam sizes. </a:t>
            </a:r>
          </a:p>
        </p:txBody>
      </p:sp>
    </p:spTree>
    <p:extLst>
      <p:ext uri="{BB962C8B-B14F-4D97-AF65-F5344CB8AC3E}">
        <p14:creationId xmlns:p14="http://schemas.microsoft.com/office/powerpoint/2010/main" val="369240145"/>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24</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Measured Vertical Beta Function at E15 IPM</a:t>
            </a:r>
          </a:p>
        </p:txBody>
      </p:sp>
      <p:pic>
        <p:nvPicPr>
          <p:cNvPr id="4" name="Content Placeholder 3" descr="Booster-AGS-pp_2014_Thu_May_29_2014_164058.gif"/>
          <p:cNvPicPr>
            <a:picLocks noGrp="1" noChangeAspect="1"/>
          </p:cNvPicPr>
          <p:nvPr>
            <p:ph idx="1"/>
          </p:nvPr>
        </p:nvPicPr>
        <p:blipFill>
          <a:blip r:embed="rId3">
            <a:extLst>
              <a:ext uri="{28A0092B-C50C-407E-A947-70E740481C1C}">
                <a14:useLocalDpi xmlns:a14="http://schemas.microsoft.com/office/drawing/2010/main" val="0"/>
              </a:ext>
            </a:extLst>
          </a:blip>
          <a:srcRect l="-5048" r="-5048"/>
          <a:stretch>
            <a:fillRect/>
          </a:stretch>
        </p:blipFill>
        <p:spPr>
          <a:xfrm>
            <a:off x="76200" y="762000"/>
            <a:ext cx="8636000" cy="5334000"/>
          </a:xfrm>
        </p:spPr>
      </p:pic>
    </p:spTree>
    <p:extLst>
      <p:ext uri="{BB962C8B-B14F-4D97-AF65-F5344CB8AC3E}">
        <p14:creationId xmlns:p14="http://schemas.microsoft.com/office/powerpoint/2010/main" val="3306739754"/>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ed_Apr_30_2014_060244_21637.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0" y="637679"/>
            <a:ext cx="9144000" cy="6194921"/>
          </a:xfrm>
          <a:prstGeom prst="rect">
            <a:avLst/>
          </a:prstGeom>
        </p:spPr>
      </p:pic>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25</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altLang="zh-CN" sz="3200" b="1" dirty="0" smtClean="0">
                <a:solidFill>
                  <a:srgbClr val="FF0000"/>
                </a:solidFill>
              </a:rPr>
              <a:t>Beta Function Measurement</a:t>
            </a:r>
            <a:endParaRPr lang="en-US" sz="3200" b="1" dirty="0" smtClean="0">
              <a:solidFill>
                <a:srgbClr val="FF0000"/>
              </a:solidFill>
            </a:endParaRPr>
          </a:p>
        </p:txBody>
      </p:sp>
      <p:sp>
        <p:nvSpPr>
          <p:cNvPr id="9221" name="Rectangle 3"/>
          <p:cNvSpPr>
            <a:spLocks noGrp="1" noChangeArrowheads="1"/>
          </p:cNvSpPr>
          <p:nvPr>
            <p:ph type="body" idx="1"/>
          </p:nvPr>
        </p:nvSpPr>
        <p:spPr>
          <a:xfrm>
            <a:off x="3810000" y="685800"/>
            <a:ext cx="5181600" cy="2286000"/>
          </a:xfrm>
          <a:solidFill>
            <a:schemeClr val="bg1"/>
          </a:solidFill>
          <a:ln>
            <a:solidFill>
              <a:schemeClr val="bg1"/>
            </a:solidFill>
          </a:ln>
        </p:spPr>
        <p:txBody>
          <a:bodyPr/>
          <a:lstStyle/>
          <a:p>
            <a:pPr marL="0" indent="0">
              <a:buNone/>
            </a:pPr>
            <a:r>
              <a:rPr lang="en-US" sz="2400" dirty="0" smtClean="0">
                <a:solidFill>
                  <a:srgbClr val="003399"/>
                </a:solidFill>
                <a:latin typeface="+mj-lt"/>
              </a:rPr>
              <a:t>E15 vertical beta </a:t>
            </a:r>
            <a:r>
              <a:rPr lang="en-US" sz="2400" dirty="0">
                <a:solidFill>
                  <a:srgbClr val="003399"/>
                </a:solidFill>
                <a:latin typeface="+mj-lt"/>
              </a:rPr>
              <a:t>function </a:t>
            </a:r>
            <a:r>
              <a:rPr lang="en-US" sz="2400" dirty="0" smtClean="0">
                <a:solidFill>
                  <a:srgbClr val="003399"/>
                </a:solidFill>
                <a:latin typeface="+mj-lt"/>
              </a:rPr>
              <a:t>measurement</a:t>
            </a:r>
            <a:r>
              <a:rPr lang="en-US" sz="2400" dirty="0">
                <a:solidFill>
                  <a:srgbClr val="003399"/>
                </a:solidFill>
                <a:latin typeface="+mj-lt"/>
              </a:rPr>
              <a:t> </a:t>
            </a:r>
            <a:r>
              <a:rPr lang="en-US" sz="2400" dirty="0" smtClean="0">
                <a:solidFill>
                  <a:srgbClr val="003399"/>
                </a:solidFill>
                <a:latin typeface="+mj-lt"/>
              </a:rPr>
              <a:t>for no snake machine (but unfortunately with large skew quad current, which introduced coupling). At flattop, it is close to 21m (model 22m). This can provide a calibration for kick strength. </a:t>
            </a:r>
          </a:p>
        </p:txBody>
      </p:sp>
      <p:sp>
        <p:nvSpPr>
          <p:cNvPr id="4" name="TextBox 3"/>
          <p:cNvSpPr txBox="1"/>
          <p:nvPr/>
        </p:nvSpPr>
        <p:spPr>
          <a:xfrm>
            <a:off x="5715000" y="228600"/>
            <a:ext cx="2544286" cy="400110"/>
          </a:xfrm>
          <a:prstGeom prst="rect">
            <a:avLst/>
          </a:prstGeom>
          <a:noFill/>
        </p:spPr>
        <p:txBody>
          <a:bodyPr wrap="none" rtlCol="0">
            <a:spAutoFit/>
          </a:bodyPr>
          <a:lstStyle/>
          <a:p>
            <a:r>
              <a:rPr lang="en-US" dirty="0" smtClean="0"/>
              <a:t>(Analyzed by Caitlin)</a:t>
            </a:r>
            <a:endParaRPr lang="en-US" dirty="0"/>
          </a:p>
        </p:txBody>
      </p:sp>
    </p:spTree>
    <p:extLst>
      <p:ext uri="{BB962C8B-B14F-4D97-AF65-F5344CB8AC3E}">
        <p14:creationId xmlns:p14="http://schemas.microsoft.com/office/powerpoint/2010/main" val="796417962"/>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3</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New This Run</a:t>
            </a:r>
          </a:p>
        </p:txBody>
      </p:sp>
      <p:sp>
        <p:nvSpPr>
          <p:cNvPr id="9221" name="Rectangle 3"/>
          <p:cNvSpPr>
            <a:spLocks noGrp="1" noChangeArrowheads="1"/>
          </p:cNvSpPr>
          <p:nvPr>
            <p:ph type="body" idx="1"/>
          </p:nvPr>
        </p:nvSpPr>
        <p:spPr>
          <a:xfrm>
            <a:off x="0" y="533400"/>
            <a:ext cx="9144000" cy="5867400"/>
          </a:xfrm>
          <a:ln>
            <a:solidFill>
              <a:schemeClr val="bg1"/>
            </a:solidFill>
          </a:ln>
        </p:spPr>
        <p:txBody>
          <a:bodyPr/>
          <a:lstStyle/>
          <a:p>
            <a:pPr>
              <a:buSzPct val="66000"/>
            </a:pPr>
            <a:r>
              <a:rPr lang="en-US" sz="2400" dirty="0" smtClean="0">
                <a:solidFill>
                  <a:srgbClr val="003399"/>
                </a:solidFill>
                <a:latin typeface="+mj-lt"/>
              </a:rPr>
              <a:t>Much easier to reach high input intensity from polarized proton source. </a:t>
            </a:r>
          </a:p>
          <a:p>
            <a:pPr>
              <a:buSzPct val="66000"/>
            </a:pPr>
            <a:r>
              <a:rPr lang="en-US" sz="2400" dirty="0" smtClean="0">
                <a:solidFill>
                  <a:srgbClr val="003399"/>
                </a:solidFill>
                <a:latin typeface="+mj-lt"/>
              </a:rPr>
              <a:t>Higher vertical tune near Booster injection to deal with stronger space charge force associated with higher input intensity.</a:t>
            </a:r>
          </a:p>
          <a:p>
            <a:pPr>
              <a:buSzPct val="66000"/>
            </a:pPr>
            <a:r>
              <a:rPr lang="en-US" sz="2400" dirty="0" smtClean="0">
                <a:solidFill>
                  <a:srgbClr val="003399"/>
                </a:solidFill>
                <a:latin typeface="+mj-lt"/>
              </a:rPr>
              <a:t>Reduced cold snake solenoid field (current from 152-&gt;81A), based on new calculation on the magnetic field. The impact on snake strength is small, even at injection.</a:t>
            </a:r>
          </a:p>
        </p:txBody>
      </p:sp>
    </p:spTree>
    <p:extLst>
      <p:ext uri="{BB962C8B-B14F-4D97-AF65-F5344CB8AC3E}">
        <p14:creationId xmlns:p14="http://schemas.microsoft.com/office/powerpoint/2010/main" val="1010096417"/>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057400"/>
            <a:ext cx="9144000" cy="1470025"/>
          </a:xfrm>
        </p:spPr>
        <p:txBody>
          <a:bodyPr lIns="90000" tIns="46800" rIns="90000" bIns="46800" anchor="ctr"/>
          <a:lstStyle/>
          <a:p>
            <a:pPr algn="ctr" defTabSz="457200" eaLnBrk="1" hangingPunct="1">
              <a:buClr>
                <a:srgbClr val="FF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kumimoji="0" lang="en-GB" b="1" dirty="0" smtClean="0">
                <a:solidFill>
                  <a:srgbClr val="000090"/>
                </a:solidFill>
              </a:rPr>
              <a:t>General Performance</a:t>
            </a:r>
            <a:endParaRPr kumimoji="0" lang="en-GB" sz="3200" b="1" dirty="0" smtClean="0">
              <a:solidFill>
                <a:srgbClr val="000090"/>
              </a:solidFill>
            </a:endParaRPr>
          </a:p>
        </p:txBody>
      </p:sp>
    </p:spTree>
    <p:extLst>
      <p:ext uri="{BB962C8B-B14F-4D97-AF65-F5344CB8AC3E}">
        <p14:creationId xmlns:p14="http://schemas.microsoft.com/office/powerpoint/2010/main" val="424014221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5</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Emittance and Polarization out of LINAC</a:t>
            </a:r>
          </a:p>
        </p:txBody>
      </p:sp>
      <p:sp>
        <p:nvSpPr>
          <p:cNvPr id="9221" name="Rectangle 3"/>
          <p:cNvSpPr>
            <a:spLocks noGrp="1" noChangeArrowheads="1"/>
          </p:cNvSpPr>
          <p:nvPr>
            <p:ph type="body" idx="1"/>
          </p:nvPr>
        </p:nvSpPr>
        <p:spPr>
          <a:xfrm>
            <a:off x="0" y="533400"/>
            <a:ext cx="9144000" cy="5867400"/>
          </a:xfrm>
          <a:ln>
            <a:solidFill>
              <a:schemeClr val="bg1"/>
            </a:solidFill>
          </a:ln>
        </p:spPr>
        <p:txBody>
          <a:bodyPr/>
          <a:lstStyle/>
          <a:p>
            <a:pPr marL="0" indent="0">
              <a:buSzPct val="66000"/>
              <a:buNone/>
            </a:pPr>
            <a:r>
              <a:rPr lang="en-US" sz="2000" noProof="1" smtClean="0">
                <a:solidFill>
                  <a:srgbClr val="003399"/>
                </a:solidFill>
                <a:latin typeface="+mj-lt"/>
              </a:rPr>
              <a:t>			                  Run11       Run12       Run13          Run14</a:t>
            </a:r>
          </a:p>
          <a:p>
            <a:pPr marL="0" indent="0">
              <a:buSzPct val="66000"/>
              <a:buNone/>
            </a:pPr>
            <a:r>
              <a:rPr lang="en-US" sz="2000" noProof="1" smtClean="0">
                <a:solidFill>
                  <a:srgbClr val="003399"/>
                </a:solidFill>
                <a:latin typeface="+mj-lt"/>
              </a:rPr>
              <a:t>Polarization   at 200MeV Polarimeter       ~77.5          ~79            ~81              ~84*</a:t>
            </a:r>
          </a:p>
          <a:p>
            <a:pPr marL="0" indent="0">
              <a:buSzPct val="66000"/>
              <a:buNone/>
            </a:pPr>
            <a:r>
              <a:rPr lang="en-US" sz="2000" noProof="1" smtClean="0">
                <a:solidFill>
                  <a:srgbClr val="003399"/>
                </a:solidFill>
                <a:latin typeface="+mj-lt"/>
              </a:rPr>
              <a:t>Current         Booster input 10</a:t>
            </a:r>
            <a:r>
              <a:rPr lang="en-US" sz="2000" baseline="30000" noProof="1" smtClean="0">
                <a:solidFill>
                  <a:srgbClr val="003399"/>
                </a:solidFill>
                <a:latin typeface="+mj-lt"/>
              </a:rPr>
              <a:t>11</a:t>
            </a:r>
            <a:r>
              <a:rPr lang="en-US" sz="2000" noProof="1" smtClean="0">
                <a:solidFill>
                  <a:srgbClr val="003399"/>
                </a:solidFill>
                <a:latin typeface="+mj-lt"/>
              </a:rPr>
              <a:t>                   3.5               4.5            5.0             &gt;6.0</a:t>
            </a:r>
          </a:p>
          <a:p>
            <a:pPr marL="0" indent="0">
              <a:buSzPct val="66000"/>
              <a:buNone/>
            </a:pPr>
            <a:r>
              <a:rPr lang="en-US" sz="2000" noProof="1" smtClean="0">
                <a:solidFill>
                  <a:srgbClr val="000090"/>
                </a:solidFill>
                <a:latin typeface="+mj-lt"/>
              </a:rPr>
              <a:t>Emittance     Out of Tk 9 pi mm-mr H/V   5.3/6.3         4.5/5.0     3.5/3.5        4.75/4.75</a:t>
            </a:r>
          </a:p>
          <a:p>
            <a:pPr marL="0" indent="0">
              <a:buSzPct val="66000"/>
              <a:buNone/>
            </a:pPr>
            <a:r>
              <a:rPr lang="en-US" sz="2000" noProof="1" smtClean="0">
                <a:solidFill>
                  <a:srgbClr val="000090"/>
                </a:solidFill>
                <a:latin typeface="+mj-lt"/>
              </a:rPr>
              <a:t>* The polarimeter was moified to deal with higher intensity. So it is not the same polarimeter as before.</a:t>
            </a:r>
            <a:endParaRPr lang="en-US" sz="2000" noProof="1">
              <a:solidFill>
                <a:srgbClr val="000090"/>
              </a:solidFill>
              <a:latin typeface="+mj-lt"/>
            </a:endParaRPr>
          </a:p>
          <a:p>
            <a:pPr>
              <a:buSzPct val="66000"/>
              <a:buAutoNum type="arabicPeriod"/>
            </a:pPr>
            <a:r>
              <a:rPr lang="en-US" sz="2000" noProof="1" smtClean="0">
                <a:solidFill>
                  <a:srgbClr val="000090"/>
                </a:solidFill>
                <a:latin typeface="+mj-lt"/>
              </a:rPr>
              <a:t>The error of emittance measurement is 20%. Is the larger emittance this year understood?</a:t>
            </a:r>
          </a:p>
          <a:p>
            <a:pPr>
              <a:buSzPct val="66000"/>
              <a:buAutoNum type="arabicPeriod"/>
            </a:pPr>
            <a:r>
              <a:rPr lang="en-US" sz="2000" noProof="1" smtClean="0">
                <a:solidFill>
                  <a:srgbClr val="000090"/>
                </a:solidFill>
                <a:latin typeface="+mj-lt"/>
              </a:rPr>
              <a:t>The emittance is measured better this year, as more devices are available.</a:t>
            </a:r>
          </a:p>
          <a:p>
            <a:pPr>
              <a:buSzPct val="66000"/>
              <a:buAutoNum type="arabicPeriod"/>
            </a:pPr>
            <a:r>
              <a:rPr lang="en-US" sz="2000" noProof="1" smtClean="0">
                <a:solidFill>
                  <a:srgbClr val="000090"/>
                </a:solidFill>
                <a:latin typeface="+mj-lt"/>
              </a:rPr>
              <a:t>The intensity at Booster input can be larger than 6.0*10</a:t>
            </a:r>
            <a:r>
              <a:rPr lang="en-US" sz="2000" baseline="30000" noProof="1" smtClean="0">
                <a:solidFill>
                  <a:srgbClr val="000090"/>
                </a:solidFill>
                <a:latin typeface="+mj-lt"/>
              </a:rPr>
              <a:t>11</a:t>
            </a:r>
            <a:r>
              <a:rPr lang="en-US" sz="2000" noProof="1" smtClean="0">
                <a:solidFill>
                  <a:srgbClr val="003399"/>
                </a:solidFill>
                <a:latin typeface="+mj-lt"/>
              </a:rPr>
              <a:t>.</a:t>
            </a:r>
          </a:p>
          <a:p>
            <a:pPr>
              <a:buSzPct val="66000"/>
              <a:buAutoNum type="arabicPeriod"/>
            </a:pPr>
            <a:r>
              <a:rPr lang="en-US" sz="2000" noProof="1" smtClean="0">
                <a:solidFill>
                  <a:srgbClr val="003399"/>
                </a:solidFill>
                <a:latin typeface="+mj-lt"/>
              </a:rPr>
              <a:t>The numbers before this year were from RHIC retreat presentation last year.</a:t>
            </a:r>
            <a:endParaRPr lang="en-US" sz="2000" noProof="1" smtClean="0">
              <a:solidFill>
                <a:srgbClr val="000090"/>
              </a:solidFill>
              <a:latin typeface="+mj-lt"/>
            </a:endParaRPr>
          </a:p>
          <a:p>
            <a:pPr marL="0" indent="0">
              <a:buSzPct val="66000"/>
              <a:buNone/>
            </a:pPr>
            <a:r>
              <a:rPr lang="en-US" sz="2000" noProof="1" smtClean="0">
                <a:solidFill>
                  <a:srgbClr val="000090"/>
                </a:solidFill>
                <a:latin typeface="+mj-lt"/>
              </a:rPr>
              <a:t>MW006 unscraped beam emittance of last two runs:</a:t>
            </a:r>
          </a:p>
          <a:p>
            <a:pPr marL="0" indent="0">
              <a:buSzPct val="66000"/>
              <a:buNone/>
            </a:pPr>
            <a:r>
              <a:rPr lang="en-US" sz="2000" noProof="1">
                <a:solidFill>
                  <a:srgbClr val="000090"/>
                </a:solidFill>
                <a:latin typeface="+mj-lt"/>
              </a:rPr>
              <a:t> </a:t>
            </a:r>
            <a:r>
              <a:rPr lang="en-US" sz="2000" noProof="1" smtClean="0">
                <a:solidFill>
                  <a:srgbClr val="000090"/>
                </a:solidFill>
                <a:latin typeface="+mj-lt"/>
              </a:rPr>
              <a:t>                       2/27/13  3/11/13  3/19/13  5/7/13    6/3/13   </a:t>
            </a:r>
            <a:r>
              <a:rPr lang="en-US" sz="2000" noProof="1" smtClean="0">
                <a:solidFill>
                  <a:srgbClr val="FF0000"/>
                </a:solidFill>
                <a:latin typeface="+mj-lt"/>
              </a:rPr>
              <a:t>5/13/14   5/16/14    </a:t>
            </a:r>
          </a:p>
          <a:p>
            <a:pPr marL="0" indent="0">
              <a:buSzPct val="66000"/>
              <a:buNone/>
            </a:pPr>
            <a:r>
              <a:rPr lang="en-US" sz="2000" noProof="1" smtClean="0">
                <a:solidFill>
                  <a:srgbClr val="003399"/>
                </a:solidFill>
                <a:latin typeface="+mj-lt"/>
              </a:rPr>
              <a:t>Horiz.( πμrad)     8.98       9.99       9.31      7.09       9.59     </a:t>
            </a:r>
            <a:r>
              <a:rPr lang="en-US" sz="2000" noProof="1" smtClean="0">
                <a:solidFill>
                  <a:srgbClr val="FF0000"/>
                </a:solidFill>
                <a:latin typeface="+mj-lt"/>
              </a:rPr>
              <a:t>16.83      15.37       </a:t>
            </a:r>
          </a:p>
          <a:p>
            <a:pPr marL="0" indent="0">
              <a:buSzPct val="66000"/>
              <a:buNone/>
            </a:pPr>
            <a:r>
              <a:rPr lang="en-US" sz="2000" noProof="1" smtClean="0">
                <a:solidFill>
                  <a:srgbClr val="003399"/>
                </a:solidFill>
                <a:latin typeface="+mj-lt"/>
              </a:rPr>
              <a:t>Vert.  (πμrad)      8.74       8.19       8.28      8.35       8.01     </a:t>
            </a:r>
            <a:r>
              <a:rPr lang="en-US" sz="2000" noProof="1" smtClean="0">
                <a:solidFill>
                  <a:srgbClr val="FF0000"/>
                </a:solidFill>
                <a:latin typeface="+mj-lt"/>
              </a:rPr>
              <a:t>10.30      11.04        </a:t>
            </a:r>
            <a:endParaRPr lang="en-US" sz="2000" noProof="1">
              <a:solidFill>
                <a:srgbClr val="FF0000"/>
              </a:solidFill>
              <a:latin typeface="+mj-lt"/>
            </a:endParaRPr>
          </a:p>
        </p:txBody>
      </p:sp>
    </p:spTree>
    <p:extLst>
      <p:ext uri="{BB962C8B-B14F-4D97-AF65-F5344CB8AC3E}">
        <p14:creationId xmlns:p14="http://schemas.microsoft.com/office/powerpoint/2010/main" val="3330166762"/>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PMv13vs14.png"/>
          <p:cNvPicPr>
            <a:picLocks noGrp="1" noChangeAspect="1"/>
          </p:cNvPicPr>
          <p:nvPr>
            <p:ph idx="1"/>
          </p:nvPr>
        </p:nvPicPr>
        <p:blipFill>
          <a:blip r:embed="rId3">
            <a:extLst>
              <a:ext uri="{28A0092B-C50C-407E-A947-70E740481C1C}">
                <a14:useLocalDpi xmlns:a14="http://schemas.microsoft.com/office/drawing/2010/main" val="0"/>
              </a:ext>
            </a:extLst>
          </a:blip>
          <a:srcRect l="-12554" r="-12554"/>
          <a:stretch>
            <a:fillRect/>
          </a:stretch>
        </p:blipFill>
        <p:spPr>
          <a:xfrm>
            <a:off x="-829330" y="0"/>
            <a:ext cx="10486572" cy="6477000"/>
          </a:xfrm>
        </p:spPr>
      </p:pic>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6</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Vertical Emittance in Run 13 and </a:t>
            </a:r>
            <a:r>
              <a:rPr lang="en-US" sz="3200" b="1" dirty="0" smtClean="0">
                <a:solidFill>
                  <a:schemeClr val="tx1"/>
                </a:solidFill>
              </a:rPr>
              <a:t>14</a:t>
            </a:r>
            <a:r>
              <a:rPr lang="en-US" sz="3200" b="1" dirty="0" smtClean="0">
                <a:solidFill>
                  <a:srgbClr val="FF0000"/>
                </a:solidFill>
              </a:rPr>
              <a:t>(2*10</a:t>
            </a:r>
            <a:r>
              <a:rPr lang="en-US" sz="3200" b="1" baseline="30000" dirty="0" smtClean="0">
                <a:solidFill>
                  <a:srgbClr val="FF0000"/>
                </a:solidFill>
              </a:rPr>
              <a:t>11</a:t>
            </a:r>
            <a:r>
              <a:rPr lang="en-US" sz="3200" b="1" dirty="0" smtClean="0">
                <a:solidFill>
                  <a:srgbClr val="FF0000"/>
                </a:solidFill>
              </a:rPr>
              <a:t>)</a:t>
            </a:r>
          </a:p>
        </p:txBody>
      </p:sp>
      <p:sp>
        <p:nvSpPr>
          <p:cNvPr id="5" name="TextBox 4"/>
          <p:cNvSpPr txBox="1"/>
          <p:nvPr/>
        </p:nvSpPr>
        <p:spPr>
          <a:xfrm>
            <a:off x="3505200" y="3962400"/>
            <a:ext cx="3962400" cy="1323439"/>
          </a:xfrm>
          <a:prstGeom prst="rect">
            <a:avLst/>
          </a:prstGeom>
          <a:solidFill>
            <a:schemeClr val="bg1"/>
          </a:solidFill>
        </p:spPr>
        <p:txBody>
          <a:bodyPr wrap="square" rtlCol="0">
            <a:spAutoFit/>
          </a:bodyPr>
          <a:lstStyle/>
          <a:p>
            <a:r>
              <a:rPr lang="en-US" dirty="0" smtClean="0"/>
              <a:t>The measured beta functions were used. </a:t>
            </a:r>
          </a:p>
          <a:p>
            <a:r>
              <a:rPr lang="en-US" dirty="0" smtClean="0"/>
              <a:t>Flattop with RF off: 26-&gt;20π(run14); </a:t>
            </a:r>
            <a:r>
              <a:rPr lang="en-US" dirty="0" smtClean="0">
                <a:solidFill>
                  <a:srgbClr val="FF0000"/>
                </a:solidFill>
              </a:rPr>
              <a:t>22-&gt;17π(run13)</a:t>
            </a:r>
            <a:endParaRPr lang="en-US" dirty="0">
              <a:solidFill>
                <a:srgbClr val="FF0000"/>
              </a:solidFill>
            </a:endParaRPr>
          </a:p>
        </p:txBody>
      </p:sp>
    </p:spTree>
    <p:extLst>
      <p:ext uri="{BB962C8B-B14F-4D97-AF65-F5344CB8AC3E}">
        <p14:creationId xmlns:p14="http://schemas.microsoft.com/office/powerpoint/2010/main" val="3894527426"/>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000" b="1">
                <a:solidFill>
                  <a:schemeClr val="tx2"/>
                </a:solidFill>
                <a:latin typeface="Times New Roman" charset="0"/>
                <a:ea typeface="ＭＳ Ｐゴシック" charset="0"/>
                <a:cs typeface="ＭＳ Ｐゴシック" charset="0"/>
              </a:defRPr>
            </a:lvl1pPr>
            <a:lvl2pPr marL="742950" indent="-285750" eaLnBrk="0" hangingPunct="0">
              <a:defRPr sz="2000" b="1">
                <a:solidFill>
                  <a:schemeClr val="tx2"/>
                </a:solidFill>
                <a:latin typeface="Times New Roman" charset="0"/>
                <a:ea typeface="ＭＳ Ｐゴシック" charset="0"/>
              </a:defRPr>
            </a:lvl2pPr>
            <a:lvl3pPr marL="1143000" indent="-228600" eaLnBrk="0" hangingPunct="0">
              <a:defRPr sz="2000" b="1">
                <a:solidFill>
                  <a:schemeClr val="tx2"/>
                </a:solidFill>
                <a:latin typeface="Times New Roman" charset="0"/>
                <a:ea typeface="ＭＳ Ｐゴシック" charset="0"/>
              </a:defRPr>
            </a:lvl3pPr>
            <a:lvl4pPr marL="1600200" indent="-228600" eaLnBrk="0" hangingPunct="0">
              <a:defRPr sz="2000" b="1">
                <a:solidFill>
                  <a:schemeClr val="tx2"/>
                </a:solidFill>
                <a:latin typeface="Times New Roman" charset="0"/>
                <a:ea typeface="ＭＳ Ｐゴシック" charset="0"/>
              </a:defRPr>
            </a:lvl4pPr>
            <a:lvl5pPr marL="2057400" indent="-228600" eaLnBrk="0" hangingPunct="0">
              <a:defRPr sz="2000" b="1">
                <a:solidFill>
                  <a:schemeClr val="tx2"/>
                </a:solidFill>
                <a:latin typeface="Times New Roman" charset="0"/>
                <a:ea typeface="ＭＳ Ｐゴシック" charset="0"/>
              </a:defRPr>
            </a:lvl5pPr>
            <a:lvl6pPr marL="2514600" indent="-228600" eaLnBrk="0" fontAlgn="base" hangingPunct="0">
              <a:spcBef>
                <a:spcPct val="0"/>
              </a:spcBef>
              <a:spcAft>
                <a:spcPct val="0"/>
              </a:spcAft>
              <a:defRPr sz="2000" b="1">
                <a:solidFill>
                  <a:schemeClr val="tx2"/>
                </a:solidFill>
                <a:latin typeface="Times New Roman" charset="0"/>
                <a:ea typeface="ＭＳ Ｐゴシック" charset="0"/>
              </a:defRPr>
            </a:lvl6pPr>
            <a:lvl7pPr marL="2971800" indent="-228600" eaLnBrk="0" fontAlgn="base" hangingPunct="0">
              <a:spcBef>
                <a:spcPct val="0"/>
              </a:spcBef>
              <a:spcAft>
                <a:spcPct val="0"/>
              </a:spcAft>
              <a:defRPr sz="2000" b="1">
                <a:solidFill>
                  <a:schemeClr val="tx2"/>
                </a:solidFill>
                <a:latin typeface="Times New Roman" charset="0"/>
                <a:ea typeface="ＭＳ Ｐゴシック" charset="0"/>
              </a:defRPr>
            </a:lvl7pPr>
            <a:lvl8pPr marL="3429000" indent="-228600" eaLnBrk="0" fontAlgn="base" hangingPunct="0">
              <a:spcBef>
                <a:spcPct val="0"/>
              </a:spcBef>
              <a:spcAft>
                <a:spcPct val="0"/>
              </a:spcAft>
              <a:defRPr sz="2000" b="1">
                <a:solidFill>
                  <a:schemeClr val="tx2"/>
                </a:solidFill>
                <a:latin typeface="Times New Roman" charset="0"/>
                <a:ea typeface="ＭＳ Ｐゴシック" charset="0"/>
              </a:defRPr>
            </a:lvl8pPr>
            <a:lvl9pPr marL="3886200" indent="-228600" eaLnBrk="0" fontAlgn="base" hangingPunct="0">
              <a:spcBef>
                <a:spcPct val="0"/>
              </a:spcBef>
              <a:spcAft>
                <a:spcPct val="0"/>
              </a:spcAft>
              <a:defRPr sz="2000" b="1">
                <a:solidFill>
                  <a:schemeClr val="tx2"/>
                </a:solidFill>
                <a:latin typeface="Times New Roman" charset="0"/>
                <a:ea typeface="ＭＳ Ｐゴシック" charset="0"/>
              </a:defRPr>
            </a:lvl9pPr>
          </a:lstStyle>
          <a:p>
            <a:r>
              <a:rPr lang="ja-JP" altLang="en-US"/>
              <a:t>Haixin Huang</a:t>
            </a:r>
            <a:endParaRPr lang="en-US" altLang="ja-JP"/>
          </a:p>
        </p:txBody>
      </p:sp>
      <p:sp>
        <p:nvSpPr>
          <p:cNvPr id="522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2"/>
                </a:solidFill>
                <a:latin typeface="Times New Roman" charset="0"/>
                <a:ea typeface="ＭＳ Ｐゴシック" charset="0"/>
                <a:cs typeface="ＭＳ Ｐゴシック" charset="0"/>
              </a:defRPr>
            </a:lvl1pPr>
            <a:lvl2pPr marL="742950" indent="-285750" eaLnBrk="0" hangingPunct="0">
              <a:defRPr sz="2000" b="1">
                <a:solidFill>
                  <a:schemeClr val="tx2"/>
                </a:solidFill>
                <a:latin typeface="Times New Roman" charset="0"/>
                <a:ea typeface="ＭＳ Ｐゴシック" charset="0"/>
              </a:defRPr>
            </a:lvl2pPr>
            <a:lvl3pPr marL="1143000" indent="-228600" eaLnBrk="0" hangingPunct="0">
              <a:defRPr sz="2000" b="1">
                <a:solidFill>
                  <a:schemeClr val="tx2"/>
                </a:solidFill>
                <a:latin typeface="Times New Roman" charset="0"/>
                <a:ea typeface="ＭＳ Ｐゴシック" charset="0"/>
              </a:defRPr>
            </a:lvl3pPr>
            <a:lvl4pPr marL="1600200" indent="-228600" eaLnBrk="0" hangingPunct="0">
              <a:defRPr sz="2000" b="1">
                <a:solidFill>
                  <a:schemeClr val="tx2"/>
                </a:solidFill>
                <a:latin typeface="Times New Roman" charset="0"/>
                <a:ea typeface="ＭＳ Ｐゴシック" charset="0"/>
              </a:defRPr>
            </a:lvl4pPr>
            <a:lvl5pPr marL="2057400" indent="-228600" eaLnBrk="0" hangingPunct="0">
              <a:defRPr sz="2000" b="1">
                <a:solidFill>
                  <a:schemeClr val="tx2"/>
                </a:solidFill>
                <a:latin typeface="Times New Roman" charset="0"/>
                <a:ea typeface="ＭＳ Ｐゴシック" charset="0"/>
              </a:defRPr>
            </a:lvl5pPr>
            <a:lvl6pPr marL="2514600" indent="-228600" eaLnBrk="0" fontAlgn="base" hangingPunct="0">
              <a:spcBef>
                <a:spcPct val="0"/>
              </a:spcBef>
              <a:spcAft>
                <a:spcPct val="0"/>
              </a:spcAft>
              <a:defRPr sz="2000" b="1">
                <a:solidFill>
                  <a:schemeClr val="tx2"/>
                </a:solidFill>
                <a:latin typeface="Times New Roman" charset="0"/>
                <a:ea typeface="ＭＳ Ｐゴシック" charset="0"/>
              </a:defRPr>
            </a:lvl6pPr>
            <a:lvl7pPr marL="2971800" indent="-228600" eaLnBrk="0" fontAlgn="base" hangingPunct="0">
              <a:spcBef>
                <a:spcPct val="0"/>
              </a:spcBef>
              <a:spcAft>
                <a:spcPct val="0"/>
              </a:spcAft>
              <a:defRPr sz="2000" b="1">
                <a:solidFill>
                  <a:schemeClr val="tx2"/>
                </a:solidFill>
                <a:latin typeface="Times New Roman" charset="0"/>
                <a:ea typeface="ＭＳ Ｐゴシック" charset="0"/>
              </a:defRPr>
            </a:lvl7pPr>
            <a:lvl8pPr marL="3429000" indent="-228600" eaLnBrk="0" fontAlgn="base" hangingPunct="0">
              <a:spcBef>
                <a:spcPct val="0"/>
              </a:spcBef>
              <a:spcAft>
                <a:spcPct val="0"/>
              </a:spcAft>
              <a:defRPr sz="2000" b="1">
                <a:solidFill>
                  <a:schemeClr val="tx2"/>
                </a:solidFill>
                <a:latin typeface="Times New Roman" charset="0"/>
                <a:ea typeface="ＭＳ Ｐゴシック" charset="0"/>
              </a:defRPr>
            </a:lvl8pPr>
            <a:lvl9pPr marL="3886200" indent="-228600" eaLnBrk="0" fontAlgn="base" hangingPunct="0">
              <a:spcBef>
                <a:spcPct val="0"/>
              </a:spcBef>
              <a:spcAft>
                <a:spcPct val="0"/>
              </a:spcAft>
              <a:defRPr sz="2000" b="1">
                <a:solidFill>
                  <a:schemeClr val="tx2"/>
                </a:solidFill>
                <a:latin typeface="Times New Roman" charset="0"/>
                <a:ea typeface="ＭＳ Ｐゴシック" charset="0"/>
              </a:defRPr>
            </a:lvl9pPr>
          </a:lstStyle>
          <a:p>
            <a:fld id="{485FE111-2150-0C40-A2EF-E2A658693D60}" type="slidenum">
              <a:rPr lang="ja-JP" altLang="en-US" sz="1400" b="0">
                <a:solidFill>
                  <a:schemeClr val="bg2"/>
                </a:solidFill>
                <a:latin typeface="Arial" charset="0"/>
              </a:rPr>
              <a:pPr/>
              <a:t>7</a:t>
            </a:fld>
            <a:endParaRPr lang="en-US" altLang="ja-JP" sz="1400" b="0">
              <a:solidFill>
                <a:schemeClr val="bg2"/>
              </a:solidFill>
              <a:latin typeface="Arial" charset="0"/>
            </a:endParaRPr>
          </a:p>
        </p:txBody>
      </p:sp>
      <p:sp>
        <p:nvSpPr>
          <p:cNvPr id="52227" name="Rectangle 2"/>
          <p:cNvSpPr>
            <a:spLocks noGrp="1" noChangeArrowheads="1"/>
          </p:cNvSpPr>
          <p:nvPr>
            <p:ph type="title"/>
          </p:nvPr>
        </p:nvSpPr>
        <p:spPr>
          <a:xfrm>
            <a:off x="0" y="0"/>
            <a:ext cx="8915400" cy="990600"/>
          </a:xfrm>
        </p:spPr>
        <p:txBody>
          <a:bodyPr/>
          <a:lstStyle/>
          <a:p>
            <a:pPr eaLnBrk="1" hangingPunct="1"/>
            <a:r>
              <a:rPr lang="en-US" sz="3200" b="1" dirty="0">
                <a:solidFill>
                  <a:srgbClr val="FF0000"/>
                </a:solidFill>
                <a:latin typeface="Times New Roman" charset="0"/>
                <a:ea typeface="ＭＳ Ｐゴシック" charset="0"/>
              </a:rPr>
              <a:t>AGS </a:t>
            </a:r>
            <a:r>
              <a:rPr lang="en-US" sz="3200" b="1" dirty="0" smtClean="0">
                <a:solidFill>
                  <a:srgbClr val="FF0000"/>
                </a:solidFill>
                <a:latin typeface="Times New Roman" charset="0"/>
                <a:ea typeface="ＭＳ Ｐゴシック" charset="0"/>
              </a:rPr>
              <a:t>Pol. </a:t>
            </a:r>
            <a:r>
              <a:rPr lang="en-US" sz="3200" b="1" dirty="0">
                <a:solidFill>
                  <a:srgbClr val="FF0000"/>
                </a:solidFill>
                <a:latin typeface="Times New Roman" charset="0"/>
                <a:ea typeface="ＭＳ Ｐゴシック" charset="0"/>
              </a:rPr>
              <a:t>Profile at </a:t>
            </a:r>
            <a:r>
              <a:rPr lang="en-US" sz="3200" b="1" dirty="0" smtClean="0">
                <a:solidFill>
                  <a:srgbClr val="FF0000"/>
                </a:solidFill>
                <a:latin typeface="Times New Roman" charset="0"/>
                <a:ea typeface="ＭＳ Ｐゴシック" charset="0"/>
              </a:rPr>
              <a:t>Flattop Consistent with Larger Emittance This Year</a:t>
            </a:r>
            <a:r>
              <a:rPr lang="en-US" sz="3200" b="1" dirty="0">
                <a:solidFill>
                  <a:srgbClr val="FF0000"/>
                </a:solidFill>
                <a:latin typeface="Times New Roman" charset="0"/>
                <a:ea typeface="ＭＳ Ｐゴシック" charset="0"/>
              </a:rPr>
              <a:t>	</a:t>
            </a:r>
          </a:p>
        </p:txBody>
      </p:sp>
      <p:sp>
        <p:nvSpPr>
          <p:cNvPr id="9221" name="Rectangle 3"/>
          <p:cNvSpPr>
            <a:spLocks noGrp="1" noChangeArrowheads="1"/>
          </p:cNvSpPr>
          <p:nvPr>
            <p:ph type="body" idx="1"/>
          </p:nvPr>
        </p:nvSpPr>
        <p:spPr>
          <a:xfrm>
            <a:off x="14111" y="1905000"/>
            <a:ext cx="9118600" cy="1676400"/>
          </a:xfrm>
          <a:ln>
            <a:solidFill>
              <a:schemeClr val="bg1"/>
            </a:solidFill>
          </a:ln>
        </p:spPr>
        <p:txBody>
          <a:bodyPr/>
          <a:lstStyle/>
          <a:p>
            <a:pPr marL="0" indent="0">
              <a:buFont typeface="Monotype Sorts" charset="0"/>
              <a:buNone/>
              <a:defRPr/>
            </a:pPr>
            <a:r>
              <a:rPr lang="en-US" sz="2100" dirty="0" err="1" smtClean="0">
                <a:solidFill>
                  <a:srgbClr val="000090"/>
                </a:solidFill>
                <a:latin typeface="+mj-lt"/>
              </a:rPr>
              <a:t>Int</a:t>
            </a:r>
            <a:r>
              <a:rPr lang="en-US" sz="2100" dirty="0" smtClean="0">
                <a:solidFill>
                  <a:srgbClr val="000090"/>
                </a:solidFill>
                <a:latin typeface="+mj-lt"/>
              </a:rPr>
              <a:t>    </a:t>
            </a:r>
            <a:r>
              <a:rPr lang="en-US" sz="2100" dirty="0" err="1" smtClean="0">
                <a:solidFill>
                  <a:srgbClr val="000090"/>
                </a:solidFill>
                <a:latin typeface="+mj-lt"/>
              </a:rPr>
              <a:t>P</a:t>
            </a:r>
            <a:r>
              <a:rPr lang="en-US" sz="2100" baseline="30000" dirty="0" err="1" smtClean="0">
                <a:solidFill>
                  <a:srgbClr val="000090"/>
                </a:solidFill>
                <a:latin typeface="+mj-lt"/>
              </a:rPr>
              <a:t>V</a:t>
            </a:r>
            <a:r>
              <a:rPr lang="en-US" sz="2100" baseline="-25000" dirty="0" err="1" smtClean="0">
                <a:solidFill>
                  <a:srgbClr val="000090"/>
                </a:solidFill>
                <a:latin typeface="+mj-lt"/>
              </a:rPr>
              <a:t>max</a:t>
            </a:r>
            <a:r>
              <a:rPr lang="en-US" sz="2100" dirty="0" smtClean="0">
                <a:solidFill>
                  <a:srgbClr val="000090"/>
                </a:solidFill>
                <a:latin typeface="+mj-lt"/>
              </a:rPr>
              <a:t>             R</a:t>
            </a:r>
            <a:r>
              <a:rPr lang="en-US" sz="2100" baseline="-25000" dirty="0" smtClean="0">
                <a:solidFill>
                  <a:srgbClr val="000090"/>
                </a:solidFill>
                <a:latin typeface="+mj-lt"/>
              </a:rPr>
              <a:t>H 		</a:t>
            </a:r>
            <a:r>
              <a:rPr lang="en-US" sz="2100" dirty="0" err="1" smtClean="0">
                <a:solidFill>
                  <a:srgbClr val="000090"/>
                </a:solidFill>
                <a:latin typeface="+mj-lt"/>
              </a:rPr>
              <a:t>P</a:t>
            </a:r>
            <a:r>
              <a:rPr lang="en-US" sz="2100" baseline="30000" dirty="0" err="1" smtClean="0">
                <a:solidFill>
                  <a:srgbClr val="000090"/>
                </a:solidFill>
                <a:latin typeface="+mj-lt"/>
              </a:rPr>
              <a:t>H</a:t>
            </a:r>
            <a:r>
              <a:rPr lang="en-US" sz="2100" baseline="-25000" dirty="0" err="1" smtClean="0">
                <a:solidFill>
                  <a:srgbClr val="000090"/>
                </a:solidFill>
                <a:latin typeface="+mj-lt"/>
              </a:rPr>
              <a:t>max</a:t>
            </a:r>
            <a:r>
              <a:rPr lang="en-US" sz="2100" dirty="0" smtClean="0">
                <a:solidFill>
                  <a:srgbClr val="000090"/>
                </a:solidFill>
                <a:latin typeface="+mj-lt"/>
              </a:rPr>
              <a:t>             R</a:t>
            </a:r>
            <a:r>
              <a:rPr lang="en-US" sz="2100" baseline="-25000" dirty="0" smtClean="0">
                <a:solidFill>
                  <a:srgbClr val="000090"/>
                </a:solidFill>
                <a:latin typeface="+mj-lt"/>
              </a:rPr>
              <a:t>V</a:t>
            </a:r>
            <a:r>
              <a:rPr lang="en-US" sz="2100" dirty="0" smtClean="0">
                <a:solidFill>
                  <a:srgbClr val="000090"/>
                </a:solidFill>
                <a:latin typeface="+mj-lt"/>
              </a:rPr>
              <a:t>               P</a:t>
            </a:r>
            <a:r>
              <a:rPr lang="en-US" sz="2100" baseline="-25000" dirty="0" smtClean="0">
                <a:solidFill>
                  <a:srgbClr val="000090"/>
                </a:solidFill>
                <a:latin typeface="+mj-lt"/>
              </a:rPr>
              <a:t>0_mea	</a:t>
            </a:r>
            <a:r>
              <a:rPr lang="en-US" sz="2100" dirty="0" smtClean="0">
                <a:solidFill>
                  <a:srgbClr val="000090"/>
                </a:solidFill>
                <a:latin typeface="+mj-lt"/>
              </a:rPr>
              <a:t>    Condition</a:t>
            </a:r>
          </a:p>
          <a:p>
            <a:pPr marL="0" indent="0">
              <a:buFont typeface="Monotype Sorts" charset="0"/>
              <a:buNone/>
              <a:defRPr/>
            </a:pPr>
            <a:r>
              <a:rPr lang="en-US" sz="2100" dirty="0" smtClean="0">
                <a:solidFill>
                  <a:srgbClr val="3366FF"/>
                </a:solidFill>
                <a:latin typeface="+mj-lt"/>
              </a:rPr>
              <a:t>2.0</a:t>
            </a:r>
            <a:r>
              <a:rPr lang="en-US" sz="2100" dirty="0" smtClean="0">
                <a:solidFill>
                  <a:srgbClr val="000090"/>
                </a:solidFill>
                <a:latin typeface="+mj-lt"/>
              </a:rPr>
              <a:t>  70.96  0.36</a:t>
            </a:r>
            <a:r>
              <a:rPr lang="en-US" sz="2100" dirty="0">
                <a:solidFill>
                  <a:srgbClr val="000090"/>
                </a:solidFill>
                <a:latin typeface="+mj-lt"/>
              </a:rPr>
              <a:t> </a:t>
            </a:r>
            <a:r>
              <a:rPr lang="en-US" sz="2100" dirty="0" smtClean="0">
                <a:solidFill>
                  <a:srgbClr val="000090"/>
                </a:solidFill>
                <a:latin typeface="+mj-lt"/>
              </a:rPr>
              <a:t> </a:t>
            </a:r>
            <a:r>
              <a:rPr lang="en-US" sz="2100" dirty="0" smtClean="0">
                <a:solidFill>
                  <a:srgbClr val="FF6600"/>
                </a:solidFill>
                <a:latin typeface="+mj-lt"/>
              </a:rPr>
              <a:t>0.092</a:t>
            </a:r>
            <a:r>
              <a:rPr lang="en-US" sz="2100" dirty="0">
                <a:solidFill>
                  <a:srgbClr val="FF6600"/>
                </a:solidFill>
                <a:latin typeface="+mj-lt"/>
              </a:rPr>
              <a:t> </a:t>
            </a:r>
            <a:r>
              <a:rPr lang="en-US" sz="2100" dirty="0" smtClean="0">
                <a:solidFill>
                  <a:srgbClr val="FF6600"/>
                </a:solidFill>
                <a:latin typeface="+mj-lt"/>
              </a:rPr>
              <a:t> 0.007</a:t>
            </a:r>
            <a:r>
              <a:rPr lang="en-US" sz="2100" dirty="0">
                <a:solidFill>
                  <a:srgbClr val="FF6600"/>
                </a:solidFill>
                <a:latin typeface="+mj-lt"/>
              </a:rPr>
              <a:t> </a:t>
            </a:r>
            <a:r>
              <a:rPr lang="en-US" sz="2100" dirty="0" smtClean="0">
                <a:solidFill>
                  <a:srgbClr val="FF6600"/>
                </a:solidFill>
                <a:latin typeface="+mj-lt"/>
              </a:rPr>
              <a:t> </a:t>
            </a:r>
            <a:r>
              <a:rPr lang="en-US" sz="2100" dirty="0">
                <a:solidFill>
                  <a:srgbClr val="FF6600"/>
                </a:solidFill>
                <a:latin typeface="+mj-lt"/>
              </a:rPr>
              <a:t> </a:t>
            </a:r>
            <a:r>
              <a:rPr lang="en-US" sz="2100" dirty="0" smtClean="0">
                <a:solidFill>
                  <a:srgbClr val="FF6600"/>
                </a:solidFill>
                <a:latin typeface="+mj-lt"/>
              </a:rPr>
              <a:t> </a:t>
            </a:r>
            <a:r>
              <a:rPr lang="en-US" sz="2100" dirty="0" smtClean="0">
                <a:solidFill>
                  <a:srgbClr val="000090"/>
                </a:solidFill>
                <a:latin typeface="+mj-lt"/>
              </a:rPr>
              <a:t>67.84  0.41</a:t>
            </a:r>
            <a:r>
              <a:rPr lang="en-US" sz="2100" dirty="0">
                <a:solidFill>
                  <a:srgbClr val="000090"/>
                </a:solidFill>
                <a:latin typeface="+mj-lt"/>
              </a:rPr>
              <a:t> </a:t>
            </a:r>
            <a:r>
              <a:rPr lang="en-US" sz="2100" dirty="0" smtClean="0">
                <a:solidFill>
                  <a:srgbClr val="000090"/>
                </a:solidFill>
                <a:latin typeface="+mj-lt"/>
              </a:rPr>
              <a:t> </a:t>
            </a:r>
            <a:r>
              <a:rPr lang="en-US" sz="2100" dirty="0" smtClean="0">
                <a:solidFill>
                  <a:srgbClr val="FF6600"/>
                </a:solidFill>
                <a:latin typeface="+mj-lt"/>
              </a:rPr>
              <a:t>0.086</a:t>
            </a:r>
            <a:r>
              <a:rPr lang="en-US" sz="2100" dirty="0">
                <a:solidFill>
                  <a:srgbClr val="FF6600"/>
                </a:solidFill>
                <a:latin typeface="+mj-lt"/>
              </a:rPr>
              <a:t> </a:t>
            </a:r>
            <a:r>
              <a:rPr lang="en-US" sz="2100" dirty="0" smtClean="0">
                <a:solidFill>
                  <a:srgbClr val="FF6600"/>
                </a:solidFill>
                <a:latin typeface="+mj-lt"/>
              </a:rPr>
              <a:t> 0.010</a:t>
            </a:r>
            <a:r>
              <a:rPr lang="en-US" sz="2100" dirty="0">
                <a:solidFill>
                  <a:srgbClr val="FF6600"/>
                </a:solidFill>
                <a:latin typeface="+mj-lt"/>
              </a:rPr>
              <a:t> </a:t>
            </a:r>
            <a:r>
              <a:rPr lang="en-US" sz="2100" dirty="0" smtClean="0">
                <a:solidFill>
                  <a:srgbClr val="FF6600"/>
                </a:solidFill>
                <a:latin typeface="+mj-lt"/>
              </a:rPr>
              <a:t> </a:t>
            </a:r>
            <a:r>
              <a:rPr lang="en-US" sz="2100" dirty="0" smtClean="0">
                <a:solidFill>
                  <a:srgbClr val="000000"/>
                </a:solidFill>
                <a:latin typeface="+mj-lt"/>
              </a:rPr>
              <a:t>78.85  0.73   Last Year</a:t>
            </a:r>
          </a:p>
          <a:p>
            <a:pPr marL="0" indent="0">
              <a:buFont typeface="Monotype Sorts" charset="0"/>
              <a:buNone/>
              <a:defRPr/>
            </a:pPr>
            <a:r>
              <a:rPr lang="en-US" sz="2100" dirty="0" smtClean="0">
                <a:solidFill>
                  <a:srgbClr val="3366FF"/>
                </a:solidFill>
                <a:latin typeface="+mj-lt"/>
              </a:rPr>
              <a:t>2.0  </a:t>
            </a:r>
            <a:r>
              <a:rPr lang="en-US" sz="2100" dirty="0" smtClean="0">
                <a:solidFill>
                  <a:srgbClr val="000090"/>
                </a:solidFill>
                <a:latin typeface="+mj-lt"/>
              </a:rPr>
              <a:t>64.8    0.5    </a:t>
            </a:r>
            <a:r>
              <a:rPr lang="en-US" sz="2100" dirty="0" smtClean="0">
                <a:solidFill>
                  <a:srgbClr val="FF6600"/>
                </a:solidFill>
                <a:latin typeface="+mj-lt"/>
              </a:rPr>
              <a:t>0.115  0.013  </a:t>
            </a:r>
            <a:r>
              <a:rPr lang="en-US" sz="2100" dirty="0" smtClean="0">
                <a:solidFill>
                  <a:srgbClr val="000000"/>
                </a:solidFill>
                <a:latin typeface="+mj-lt"/>
              </a:rPr>
              <a:t>  </a:t>
            </a:r>
            <a:r>
              <a:rPr lang="en-US" sz="2100" dirty="0" smtClean="0">
                <a:solidFill>
                  <a:srgbClr val="000090"/>
                </a:solidFill>
                <a:latin typeface="+mj-lt"/>
              </a:rPr>
              <a:t>65.8    0.6    </a:t>
            </a:r>
            <a:r>
              <a:rPr lang="en-US" sz="2100" dirty="0" smtClean="0">
                <a:solidFill>
                  <a:srgbClr val="FF6600"/>
                </a:solidFill>
                <a:latin typeface="+mj-lt"/>
              </a:rPr>
              <a:t>0.124  0.015  </a:t>
            </a:r>
            <a:r>
              <a:rPr lang="en-US" sz="2100" dirty="0" smtClean="0">
                <a:solidFill>
                  <a:srgbClr val="000000"/>
                </a:solidFill>
                <a:latin typeface="+mj-lt"/>
              </a:rPr>
              <a:t>77.35  1.13   JQ on</a:t>
            </a:r>
          </a:p>
          <a:p>
            <a:pPr marL="0" indent="0">
              <a:buFont typeface="Monotype Sorts" charset="0"/>
              <a:buNone/>
              <a:defRPr/>
            </a:pPr>
            <a:r>
              <a:rPr lang="en-US" sz="2100" dirty="0">
                <a:solidFill>
                  <a:srgbClr val="3366FF"/>
                </a:solidFill>
                <a:latin typeface="+mj-lt"/>
              </a:rPr>
              <a:t>2</a:t>
            </a:r>
            <a:r>
              <a:rPr lang="en-US" sz="2100" dirty="0" smtClean="0">
                <a:solidFill>
                  <a:srgbClr val="3366FF"/>
                </a:solidFill>
                <a:latin typeface="+mj-lt"/>
              </a:rPr>
              <a:t>.0</a:t>
            </a:r>
            <a:r>
              <a:rPr lang="en-US" sz="2100" dirty="0" smtClean="0">
                <a:solidFill>
                  <a:srgbClr val="000090"/>
                </a:solidFill>
                <a:latin typeface="+mj-lt"/>
              </a:rPr>
              <a:t>  58.9    0.5    </a:t>
            </a:r>
            <a:r>
              <a:rPr lang="en-US" sz="2100" dirty="0" smtClean="0">
                <a:solidFill>
                  <a:srgbClr val="FF6600"/>
                </a:solidFill>
                <a:latin typeface="+mj-lt"/>
              </a:rPr>
              <a:t>0.207  0.016  </a:t>
            </a:r>
            <a:r>
              <a:rPr lang="en-US" sz="2100" dirty="0" smtClean="0">
                <a:solidFill>
                  <a:srgbClr val="000000"/>
                </a:solidFill>
                <a:latin typeface="+mj-lt"/>
              </a:rPr>
              <a:t>  </a:t>
            </a:r>
            <a:r>
              <a:rPr lang="en-US" sz="2100" dirty="0" smtClean="0">
                <a:solidFill>
                  <a:srgbClr val="000090"/>
                </a:solidFill>
                <a:latin typeface="+mj-lt"/>
              </a:rPr>
              <a:t>59.0    0.5    </a:t>
            </a:r>
            <a:r>
              <a:rPr lang="en-US" sz="2100" dirty="0" smtClean="0">
                <a:solidFill>
                  <a:srgbClr val="FF6600"/>
                </a:solidFill>
                <a:latin typeface="+mj-lt"/>
              </a:rPr>
              <a:t>0.213  0.016  </a:t>
            </a:r>
            <a:r>
              <a:rPr lang="en-US" sz="2100" dirty="0" smtClean="0">
                <a:solidFill>
                  <a:srgbClr val="000000"/>
                </a:solidFill>
                <a:latin typeface="+mj-lt"/>
              </a:rPr>
              <a:t>78.46  1.20   JQ off</a:t>
            </a:r>
            <a:endParaRPr lang="en-US" sz="2100" dirty="0">
              <a:solidFill>
                <a:srgbClr val="000000"/>
              </a:solidFill>
              <a:latin typeface="+mj-lt"/>
            </a:endParaRPr>
          </a:p>
        </p:txBody>
      </p:sp>
      <p:sp>
        <p:nvSpPr>
          <p:cNvPr id="52229" name="TextBox 2"/>
          <p:cNvSpPr txBox="1">
            <a:spLocks noChangeArrowheads="1"/>
          </p:cNvSpPr>
          <p:nvPr/>
        </p:nvSpPr>
        <p:spPr bwMode="auto">
          <a:xfrm>
            <a:off x="11289" y="3657600"/>
            <a:ext cx="89916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b="1">
                <a:solidFill>
                  <a:schemeClr val="tx2"/>
                </a:solidFill>
                <a:latin typeface="Times New Roman" charset="0"/>
                <a:ea typeface="ＭＳ Ｐゴシック" charset="0"/>
                <a:cs typeface="ＭＳ Ｐゴシック" charset="0"/>
              </a:defRPr>
            </a:lvl1pPr>
            <a:lvl2pPr marL="742950" indent="-285750" eaLnBrk="0" hangingPunct="0">
              <a:defRPr sz="2000" b="1">
                <a:solidFill>
                  <a:schemeClr val="tx2"/>
                </a:solidFill>
                <a:latin typeface="Times New Roman" charset="0"/>
                <a:ea typeface="ＭＳ Ｐゴシック" charset="0"/>
              </a:defRPr>
            </a:lvl2pPr>
            <a:lvl3pPr marL="1143000" indent="-228600" eaLnBrk="0" hangingPunct="0">
              <a:defRPr sz="2000" b="1">
                <a:solidFill>
                  <a:schemeClr val="tx2"/>
                </a:solidFill>
                <a:latin typeface="Times New Roman" charset="0"/>
                <a:ea typeface="ＭＳ Ｐゴシック" charset="0"/>
              </a:defRPr>
            </a:lvl3pPr>
            <a:lvl4pPr marL="1600200" indent="-228600" eaLnBrk="0" hangingPunct="0">
              <a:defRPr sz="2000" b="1">
                <a:solidFill>
                  <a:schemeClr val="tx2"/>
                </a:solidFill>
                <a:latin typeface="Times New Roman" charset="0"/>
                <a:ea typeface="ＭＳ Ｐゴシック" charset="0"/>
              </a:defRPr>
            </a:lvl4pPr>
            <a:lvl5pPr marL="2057400" indent="-228600" eaLnBrk="0" hangingPunct="0">
              <a:defRPr sz="2000" b="1">
                <a:solidFill>
                  <a:schemeClr val="tx2"/>
                </a:solidFill>
                <a:latin typeface="Times New Roman" charset="0"/>
                <a:ea typeface="ＭＳ Ｐゴシック" charset="0"/>
              </a:defRPr>
            </a:lvl5pPr>
            <a:lvl6pPr marL="2514600" indent="-228600" eaLnBrk="0" fontAlgn="base" hangingPunct="0">
              <a:spcBef>
                <a:spcPct val="0"/>
              </a:spcBef>
              <a:spcAft>
                <a:spcPct val="0"/>
              </a:spcAft>
              <a:defRPr sz="2000" b="1">
                <a:solidFill>
                  <a:schemeClr val="tx2"/>
                </a:solidFill>
                <a:latin typeface="Times New Roman" charset="0"/>
                <a:ea typeface="ＭＳ Ｐゴシック" charset="0"/>
              </a:defRPr>
            </a:lvl6pPr>
            <a:lvl7pPr marL="2971800" indent="-228600" eaLnBrk="0" fontAlgn="base" hangingPunct="0">
              <a:spcBef>
                <a:spcPct val="0"/>
              </a:spcBef>
              <a:spcAft>
                <a:spcPct val="0"/>
              </a:spcAft>
              <a:defRPr sz="2000" b="1">
                <a:solidFill>
                  <a:schemeClr val="tx2"/>
                </a:solidFill>
                <a:latin typeface="Times New Roman" charset="0"/>
                <a:ea typeface="ＭＳ Ｐゴシック" charset="0"/>
              </a:defRPr>
            </a:lvl7pPr>
            <a:lvl8pPr marL="3429000" indent="-228600" eaLnBrk="0" fontAlgn="base" hangingPunct="0">
              <a:spcBef>
                <a:spcPct val="0"/>
              </a:spcBef>
              <a:spcAft>
                <a:spcPct val="0"/>
              </a:spcAft>
              <a:defRPr sz="2000" b="1">
                <a:solidFill>
                  <a:schemeClr val="tx2"/>
                </a:solidFill>
                <a:latin typeface="Times New Roman" charset="0"/>
                <a:ea typeface="ＭＳ Ｐゴシック" charset="0"/>
              </a:defRPr>
            </a:lvl8pPr>
            <a:lvl9pPr marL="3886200" indent="-228600" eaLnBrk="0" fontAlgn="base" hangingPunct="0">
              <a:spcBef>
                <a:spcPct val="0"/>
              </a:spcBef>
              <a:spcAft>
                <a:spcPct val="0"/>
              </a:spcAft>
              <a:defRPr sz="2000" b="1">
                <a:solidFill>
                  <a:schemeClr val="tx2"/>
                </a:solidFill>
                <a:latin typeface="Times New Roman" charset="0"/>
                <a:ea typeface="ＭＳ Ｐゴシック" charset="0"/>
              </a:defRPr>
            </a:lvl9pPr>
          </a:lstStyle>
          <a:p>
            <a:pPr eaLnBrk="1" hangingPunct="1">
              <a:buFontTx/>
              <a:buAutoNum type="arabicPeriod"/>
            </a:pPr>
            <a:r>
              <a:rPr lang="en-US" dirty="0">
                <a:solidFill>
                  <a:srgbClr val="000090"/>
                </a:solidFill>
              </a:rPr>
              <a:t>The </a:t>
            </a:r>
            <a:r>
              <a:rPr lang="en-US" dirty="0" smtClean="0">
                <a:solidFill>
                  <a:srgbClr val="000090"/>
                </a:solidFill>
              </a:rPr>
              <a:t>expected  </a:t>
            </a:r>
            <a:r>
              <a:rPr lang="en-US" dirty="0">
                <a:solidFill>
                  <a:schemeClr val="tx1"/>
                </a:solidFill>
              </a:rPr>
              <a:t>P</a:t>
            </a:r>
            <a:r>
              <a:rPr lang="en-US" baseline="-25000" dirty="0">
                <a:solidFill>
                  <a:schemeClr val="tx1"/>
                </a:solidFill>
              </a:rPr>
              <a:t>0</a:t>
            </a:r>
            <a:r>
              <a:rPr lang="en-US" dirty="0">
                <a:solidFill>
                  <a:schemeClr val="tx1"/>
                </a:solidFill>
              </a:rPr>
              <a:t>=80.33 </a:t>
            </a:r>
            <a:r>
              <a:rPr lang="en-US" dirty="0" smtClean="0">
                <a:solidFill>
                  <a:schemeClr val="tx1"/>
                </a:solidFill>
              </a:rPr>
              <a:t> </a:t>
            </a:r>
            <a:r>
              <a:rPr lang="en-US" dirty="0" smtClean="0">
                <a:solidFill>
                  <a:srgbClr val="000090"/>
                </a:solidFill>
              </a:rPr>
              <a:t>for</a:t>
            </a:r>
            <a:r>
              <a:rPr lang="en-US" dirty="0" smtClean="0">
                <a:solidFill>
                  <a:schemeClr val="tx1"/>
                </a:solidFill>
              </a:rPr>
              <a:t> </a:t>
            </a:r>
            <a:r>
              <a:rPr lang="en-US" dirty="0" smtClean="0">
                <a:solidFill>
                  <a:srgbClr val="000090"/>
                </a:solidFill>
              </a:rPr>
              <a:t>last year (based </a:t>
            </a:r>
            <a:r>
              <a:rPr lang="en-US" dirty="0">
                <a:solidFill>
                  <a:srgbClr val="000090"/>
                </a:solidFill>
              </a:rPr>
              <a:t>on </a:t>
            </a:r>
            <a:r>
              <a:rPr lang="en-US" dirty="0" smtClean="0">
                <a:solidFill>
                  <a:srgbClr val="000090"/>
                </a:solidFill>
              </a:rPr>
              <a:t>82% </a:t>
            </a:r>
            <a:r>
              <a:rPr lang="en-US" dirty="0">
                <a:solidFill>
                  <a:srgbClr val="000090"/>
                </a:solidFill>
              </a:rPr>
              <a:t>source polarization, spin mismatch at injection and vertical component at the polarimeter).  One can see the agreement is reasonable</a:t>
            </a:r>
            <a:r>
              <a:rPr lang="en-US" dirty="0" smtClean="0">
                <a:solidFill>
                  <a:srgbClr val="000090"/>
                </a:solidFill>
              </a:rPr>
              <a:t>.</a:t>
            </a:r>
          </a:p>
          <a:p>
            <a:pPr eaLnBrk="1" hangingPunct="1">
              <a:buFontTx/>
              <a:buAutoNum type="arabicPeriod"/>
            </a:pPr>
            <a:r>
              <a:rPr lang="en-US" dirty="0">
                <a:solidFill>
                  <a:srgbClr val="000090"/>
                </a:solidFill>
              </a:rPr>
              <a:t>The emittance is slightly larger this year. This is reflected in the  larger R </a:t>
            </a:r>
            <a:r>
              <a:rPr lang="en-US" dirty="0" smtClean="0">
                <a:solidFill>
                  <a:srgbClr val="000090"/>
                </a:solidFill>
              </a:rPr>
              <a:t>values.</a:t>
            </a:r>
            <a:endParaRPr lang="en-US" dirty="0">
              <a:solidFill>
                <a:srgbClr val="000090"/>
              </a:solidFill>
            </a:endParaRPr>
          </a:p>
          <a:p>
            <a:pPr eaLnBrk="1" hangingPunct="1">
              <a:buFontTx/>
              <a:buAutoNum type="arabicPeriod"/>
            </a:pPr>
            <a:r>
              <a:rPr lang="en-US" dirty="0">
                <a:solidFill>
                  <a:srgbClr val="000090"/>
                </a:solidFill>
              </a:rPr>
              <a:t>The other underline statement is the polarization at AGS injection (P</a:t>
            </a:r>
            <a:r>
              <a:rPr lang="en-US" baseline="-25000" dirty="0">
                <a:solidFill>
                  <a:srgbClr val="000090"/>
                </a:solidFill>
              </a:rPr>
              <a:t>0</a:t>
            </a:r>
            <a:r>
              <a:rPr lang="en-US" dirty="0">
                <a:solidFill>
                  <a:srgbClr val="000090"/>
                </a:solidFill>
              </a:rPr>
              <a:t>) is not very different from last year, or the polarization loss is imperfection resonance related (not shown in polarization profile). </a:t>
            </a:r>
          </a:p>
          <a:p>
            <a:pPr eaLnBrk="1" hangingPunct="1">
              <a:buFontTx/>
              <a:buAutoNum type="arabicPeriod"/>
            </a:pPr>
            <a:endParaRPr lang="en-US" dirty="0" smtClean="0">
              <a:solidFill>
                <a:srgbClr val="000090"/>
              </a:solidFill>
            </a:endParaRPr>
          </a:p>
        </p:txBody>
      </p:sp>
      <p:sp>
        <p:nvSpPr>
          <p:cNvPr id="52230" name="TextBox 5"/>
          <p:cNvSpPr txBox="1">
            <a:spLocks noChangeArrowheads="1"/>
          </p:cNvSpPr>
          <p:nvPr/>
        </p:nvSpPr>
        <p:spPr bwMode="auto">
          <a:xfrm>
            <a:off x="3810000" y="914400"/>
            <a:ext cx="5334000" cy="10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2"/>
                </a:solidFill>
                <a:latin typeface="Times New Roman" charset="0"/>
                <a:ea typeface="ＭＳ Ｐゴシック" charset="0"/>
                <a:cs typeface="ＭＳ Ｐゴシック" charset="0"/>
              </a:defRPr>
            </a:lvl1pPr>
            <a:lvl2pPr marL="742950" indent="-285750" eaLnBrk="0" hangingPunct="0">
              <a:defRPr sz="2000" b="1">
                <a:solidFill>
                  <a:schemeClr val="tx2"/>
                </a:solidFill>
                <a:latin typeface="Times New Roman" charset="0"/>
                <a:ea typeface="ＭＳ Ｐゴシック" charset="0"/>
              </a:defRPr>
            </a:lvl2pPr>
            <a:lvl3pPr marL="1143000" indent="-228600" eaLnBrk="0" hangingPunct="0">
              <a:defRPr sz="2000" b="1">
                <a:solidFill>
                  <a:schemeClr val="tx2"/>
                </a:solidFill>
                <a:latin typeface="Times New Roman" charset="0"/>
                <a:ea typeface="ＭＳ Ｐゴシック" charset="0"/>
              </a:defRPr>
            </a:lvl3pPr>
            <a:lvl4pPr marL="1600200" indent="-228600" eaLnBrk="0" hangingPunct="0">
              <a:defRPr sz="2000" b="1">
                <a:solidFill>
                  <a:schemeClr val="tx2"/>
                </a:solidFill>
                <a:latin typeface="Times New Roman" charset="0"/>
                <a:ea typeface="ＭＳ Ｐゴシック" charset="0"/>
              </a:defRPr>
            </a:lvl4pPr>
            <a:lvl5pPr marL="2057400" indent="-228600" eaLnBrk="0" hangingPunct="0">
              <a:defRPr sz="2000" b="1">
                <a:solidFill>
                  <a:schemeClr val="tx2"/>
                </a:solidFill>
                <a:latin typeface="Times New Roman" charset="0"/>
                <a:ea typeface="ＭＳ Ｐゴシック" charset="0"/>
              </a:defRPr>
            </a:lvl5pPr>
            <a:lvl6pPr marL="2514600" indent="-228600" eaLnBrk="0" fontAlgn="base" hangingPunct="0">
              <a:spcBef>
                <a:spcPct val="0"/>
              </a:spcBef>
              <a:spcAft>
                <a:spcPct val="0"/>
              </a:spcAft>
              <a:defRPr sz="2000" b="1">
                <a:solidFill>
                  <a:schemeClr val="tx2"/>
                </a:solidFill>
                <a:latin typeface="Times New Roman" charset="0"/>
                <a:ea typeface="ＭＳ Ｐゴシック" charset="0"/>
              </a:defRPr>
            </a:lvl6pPr>
            <a:lvl7pPr marL="2971800" indent="-228600" eaLnBrk="0" fontAlgn="base" hangingPunct="0">
              <a:spcBef>
                <a:spcPct val="0"/>
              </a:spcBef>
              <a:spcAft>
                <a:spcPct val="0"/>
              </a:spcAft>
              <a:defRPr sz="2000" b="1">
                <a:solidFill>
                  <a:schemeClr val="tx2"/>
                </a:solidFill>
                <a:latin typeface="Times New Roman" charset="0"/>
                <a:ea typeface="ＭＳ Ｐゴシック" charset="0"/>
              </a:defRPr>
            </a:lvl7pPr>
            <a:lvl8pPr marL="3429000" indent="-228600" eaLnBrk="0" fontAlgn="base" hangingPunct="0">
              <a:spcBef>
                <a:spcPct val="0"/>
              </a:spcBef>
              <a:spcAft>
                <a:spcPct val="0"/>
              </a:spcAft>
              <a:defRPr sz="2000" b="1">
                <a:solidFill>
                  <a:schemeClr val="tx2"/>
                </a:solidFill>
                <a:latin typeface="Times New Roman" charset="0"/>
                <a:ea typeface="ＭＳ Ｐゴシック" charset="0"/>
              </a:defRPr>
            </a:lvl8pPr>
            <a:lvl9pPr marL="3886200" indent="-228600" eaLnBrk="0" fontAlgn="base" hangingPunct="0">
              <a:spcBef>
                <a:spcPct val="0"/>
              </a:spcBef>
              <a:spcAft>
                <a:spcPct val="0"/>
              </a:spcAft>
              <a:defRPr sz="2000" b="1">
                <a:solidFill>
                  <a:schemeClr val="tx2"/>
                </a:solidFill>
                <a:latin typeface="Times New Roman" charset="0"/>
                <a:ea typeface="ＭＳ Ｐゴシック" charset="0"/>
              </a:defRPr>
            </a:lvl9pPr>
          </a:lstStyle>
          <a:p>
            <a:pPr eaLnBrk="1" hangingPunct="1"/>
            <a:r>
              <a:rPr lang="en-US" b="0" dirty="0"/>
              <a:t>P</a:t>
            </a:r>
            <a:r>
              <a:rPr lang="en-US" b="0" baseline="-25000" dirty="0"/>
              <a:t>0</a:t>
            </a:r>
            <a:r>
              <a:rPr lang="en-US" b="0" dirty="0"/>
              <a:t> is the polarization with zero emittance or source polarization. </a:t>
            </a:r>
            <a:r>
              <a:rPr lang="en-US" b="0" dirty="0" err="1"/>
              <a:t>P</a:t>
            </a:r>
            <a:r>
              <a:rPr lang="en-US" b="0" baseline="30000" dirty="0" err="1"/>
              <a:t>V</a:t>
            </a:r>
            <a:r>
              <a:rPr lang="en-US" b="0" baseline="-25000" dirty="0" err="1"/>
              <a:t>max</a:t>
            </a:r>
            <a:r>
              <a:rPr lang="en-US" b="0" baseline="-25000" dirty="0"/>
              <a:t> </a:t>
            </a:r>
            <a:r>
              <a:rPr lang="en-US" b="0" dirty="0"/>
              <a:t>equivalent to fixed target measurement done with vertical target.</a:t>
            </a:r>
          </a:p>
        </p:txBody>
      </p:sp>
      <p:graphicFrame>
        <p:nvGraphicFramePr>
          <p:cNvPr id="52231" name="Object 41"/>
          <p:cNvGraphicFramePr>
            <a:graphicFrameLocks noChangeAspect="1"/>
          </p:cNvGraphicFramePr>
          <p:nvPr>
            <p:extLst>
              <p:ext uri="{D42A27DB-BD31-4B8C-83A1-F6EECF244321}">
                <p14:modId xmlns:p14="http://schemas.microsoft.com/office/powerpoint/2010/main" val="3433658546"/>
              </p:ext>
            </p:extLst>
          </p:nvPr>
        </p:nvGraphicFramePr>
        <p:xfrm>
          <a:off x="457200" y="1066800"/>
          <a:ext cx="2778125" cy="917575"/>
        </p:xfrm>
        <a:graphic>
          <a:graphicData uri="http://schemas.openxmlformats.org/presentationml/2006/ole">
            <mc:AlternateContent xmlns:mc="http://schemas.openxmlformats.org/markup-compatibility/2006">
              <mc:Choice xmlns:v="urn:schemas-microsoft-com:vml" Requires="v">
                <p:oleObj spid="_x0000_s4119" name="Equation" r:id="rId4" imgW="1384300" imgH="457200" progId="Equation.3">
                  <p:embed/>
                </p:oleObj>
              </mc:Choice>
              <mc:Fallback>
                <p:oleObj name="Equation" r:id="rId4" imgW="1384300" imgH="457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066800"/>
                        <a:ext cx="2778125" cy="91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extLst>
      <p:ext uri="{BB962C8B-B14F-4D97-AF65-F5344CB8AC3E}">
        <p14:creationId xmlns:p14="http://schemas.microsoft.com/office/powerpoint/2010/main" val="1689941122"/>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057400"/>
            <a:ext cx="9144000" cy="1470025"/>
          </a:xfrm>
        </p:spPr>
        <p:txBody>
          <a:bodyPr lIns="90000" tIns="46800" rIns="90000" bIns="46800" anchor="ctr"/>
          <a:lstStyle/>
          <a:p>
            <a:pPr algn="ctr" defTabSz="457200" eaLnBrk="1" hangingPunct="1">
              <a:buClr>
                <a:srgbClr val="FF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kumimoji="0" lang="en-GB" b="1" dirty="0" smtClean="0">
                <a:solidFill>
                  <a:srgbClr val="000090"/>
                </a:solidFill>
              </a:rPr>
              <a:t>Booster Scraping Study</a:t>
            </a:r>
            <a:endParaRPr kumimoji="0" lang="en-GB" sz="3200" b="1" dirty="0" smtClean="0">
              <a:solidFill>
                <a:srgbClr val="000090"/>
              </a:solidFill>
            </a:endParaRPr>
          </a:p>
        </p:txBody>
      </p:sp>
    </p:spTree>
    <p:extLst>
      <p:ext uri="{BB962C8B-B14F-4D97-AF65-F5344CB8AC3E}">
        <p14:creationId xmlns:p14="http://schemas.microsoft.com/office/powerpoint/2010/main" val="192953655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990600" y="914400"/>
            <a:ext cx="7543800" cy="4876800"/>
          </a:xfrm>
          <a:prstGeom prst="rect">
            <a:avLst/>
          </a:prstGeom>
          <a:noFill/>
          <a:ln>
            <a:noFill/>
          </a:ln>
        </p:spPr>
      </p:pic>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9</a:t>
            </a:fld>
            <a:endParaRPr lang="en-US" altLang="ja-JP">
              <a:latin typeface="Arial" pitchFamily="34" charset="0"/>
            </a:endParaRPr>
          </a:p>
        </p:txBody>
      </p:sp>
      <p:sp>
        <p:nvSpPr>
          <p:cNvPr id="9220" name="Rectangle 2"/>
          <p:cNvSpPr>
            <a:spLocks noGrp="1" noChangeArrowheads="1"/>
          </p:cNvSpPr>
          <p:nvPr>
            <p:ph type="title"/>
          </p:nvPr>
        </p:nvSpPr>
        <p:spPr>
          <a:xfrm>
            <a:off x="152400" y="152400"/>
            <a:ext cx="8915400" cy="533400"/>
          </a:xfrm>
        </p:spPr>
        <p:txBody>
          <a:bodyPr/>
          <a:lstStyle/>
          <a:p>
            <a:pPr eaLnBrk="1" hangingPunct="1"/>
            <a:r>
              <a:rPr lang="en-US" sz="3200" b="1" dirty="0" smtClean="0">
                <a:solidFill>
                  <a:srgbClr val="FF0000"/>
                </a:solidFill>
              </a:rPr>
              <a:t>No Benefit with Higher Booster Input </a:t>
            </a:r>
          </a:p>
        </p:txBody>
      </p:sp>
      <p:sp>
        <p:nvSpPr>
          <p:cNvPr id="4" name="TextBox 3"/>
          <p:cNvSpPr txBox="1"/>
          <p:nvPr/>
        </p:nvSpPr>
        <p:spPr>
          <a:xfrm>
            <a:off x="1600200" y="1752600"/>
            <a:ext cx="6858000" cy="1631216"/>
          </a:xfrm>
          <a:prstGeom prst="rect">
            <a:avLst/>
          </a:prstGeom>
          <a:noFill/>
        </p:spPr>
        <p:txBody>
          <a:bodyPr wrap="square" rtlCol="0">
            <a:spAutoFit/>
          </a:bodyPr>
          <a:lstStyle/>
          <a:p>
            <a:r>
              <a:rPr lang="en-US" dirty="0" smtClean="0"/>
              <a:t>The emittance at end of linac does not dependent on intensity in this range.  Vertical (blue) and horizontal (red) emittances at MW006. </a:t>
            </a:r>
            <a:r>
              <a:rPr lang="en-US" dirty="0"/>
              <a:t> </a:t>
            </a:r>
            <a:r>
              <a:rPr lang="en-US" dirty="0" smtClean="0"/>
              <a:t>Increasing </a:t>
            </a:r>
            <a:r>
              <a:rPr lang="en-US" dirty="0"/>
              <a:t>Booster input beyond 6e11 doesn’t provide a brighter beam.</a:t>
            </a:r>
          </a:p>
          <a:p>
            <a:endParaRPr lang="en-US" dirty="0"/>
          </a:p>
        </p:txBody>
      </p:sp>
      <p:sp>
        <p:nvSpPr>
          <p:cNvPr id="2" name="TextBox 1"/>
          <p:cNvSpPr txBox="1"/>
          <p:nvPr/>
        </p:nvSpPr>
        <p:spPr>
          <a:xfrm>
            <a:off x="3581400" y="5867400"/>
            <a:ext cx="2351926" cy="400110"/>
          </a:xfrm>
          <a:prstGeom prst="rect">
            <a:avLst/>
          </a:prstGeom>
          <a:noFill/>
        </p:spPr>
        <p:txBody>
          <a:bodyPr wrap="none" rtlCol="0">
            <a:spAutoFit/>
          </a:bodyPr>
          <a:lstStyle/>
          <a:p>
            <a:r>
              <a:rPr lang="en-US" dirty="0" smtClean="0"/>
              <a:t>Booster Input (10</a:t>
            </a:r>
            <a:r>
              <a:rPr lang="en-US" baseline="30000" dirty="0" smtClean="0"/>
              <a:t>11</a:t>
            </a:r>
            <a:r>
              <a:rPr lang="en-US" dirty="0" smtClean="0"/>
              <a:t>)</a:t>
            </a:r>
            <a:endParaRPr lang="en-US" dirty="0"/>
          </a:p>
        </p:txBody>
      </p:sp>
      <p:sp>
        <p:nvSpPr>
          <p:cNvPr id="9" name="TextBox 8"/>
          <p:cNvSpPr txBox="1"/>
          <p:nvPr/>
        </p:nvSpPr>
        <p:spPr>
          <a:xfrm rot="16200000">
            <a:off x="-1037333" y="2804708"/>
            <a:ext cx="3236784" cy="400110"/>
          </a:xfrm>
          <a:prstGeom prst="rect">
            <a:avLst/>
          </a:prstGeom>
          <a:noFill/>
        </p:spPr>
        <p:txBody>
          <a:bodyPr wrap="none" rtlCol="0">
            <a:spAutoFit/>
          </a:bodyPr>
          <a:lstStyle/>
          <a:p>
            <a:r>
              <a:rPr lang="en-US" dirty="0" smtClean="0"/>
              <a:t>Normalized 95% Emittance </a:t>
            </a:r>
            <a:endParaRPr lang="en-US" dirty="0"/>
          </a:p>
        </p:txBody>
      </p:sp>
    </p:spTree>
    <p:extLst>
      <p:ext uri="{BB962C8B-B14F-4D97-AF65-F5344CB8AC3E}">
        <p14:creationId xmlns:p14="http://schemas.microsoft.com/office/powerpoint/2010/main" val="1043034842"/>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Times New Roman"/>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292891838</TotalTime>
  <Words>1761</Words>
  <Application>Microsoft Macintosh PowerPoint</Application>
  <PresentationFormat>On-screen Show (4:3)</PresentationFormat>
  <Paragraphs>165</Paragraphs>
  <Slides>25</Slides>
  <Notes>25</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25</vt:i4>
      </vt:variant>
    </vt:vector>
  </HeadingPairs>
  <TitlesOfParts>
    <vt:vector size="29" baseType="lpstr">
      <vt:lpstr>Contemporary Portrait</vt:lpstr>
      <vt:lpstr>1_Custom Design</vt:lpstr>
      <vt:lpstr>Custom Design</vt:lpstr>
      <vt:lpstr>Equation</vt:lpstr>
      <vt:lpstr>AGS/Booster pp Study</vt:lpstr>
      <vt:lpstr>Goals (and Results) of AGS pp Run</vt:lpstr>
      <vt:lpstr>New This Run</vt:lpstr>
      <vt:lpstr>General Performance</vt:lpstr>
      <vt:lpstr>Emittance and Polarization out of LINAC</vt:lpstr>
      <vt:lpstr>Vertical Emittance in Run 13 and 14(2*1011)</vt:lpstr>
      <vt:lpstr>AGS Pol. Profile at Flattop Consistent with Larger Emittance This Year </vt:lpstr>
      <vt:lpstr>Booster Scraping Study</vt:lpstr>
      <vt:lpstr>No Benefit with Higher Booster Input </vt:lpstr>
      <vt:lpstr>Vertical Emittance and Booster Input Intensity</vt:lpstr>
      <vt:lpstr>Not Much  Change in Horizontal Emit. with 8*1011 Input</vt:lpstr>
      <vt:lpstr>Horizontal Emittance vs. Booster Input Intensity</vt:lpstr>
      <vt:lpstr>Vertical eIPM</vt:lpstr>
      <vt:lpstr>eIPM Multiple Vertical Emittance Measurements in One AGS Cycle</vt:lpstr>
      <vt:lpstr>Vertical Emittance on the Ramp</vt:lpstr>
      <vt:lpstr>Comments about  eIPM</vt:lpstr>
      <vt:lpstr>Booster Scraping Schemes</vt:lpstr>
      <vt:lpstr>Plan for the Coming Run</vt:lpstr>
      <vt:lpstr>Backup Slides </vt:lpstr>
      <vt:lpstr>Study List</vt:lpstr>
      <vt:lpstr>Timeline</vt:lpstr>
      <vt:lpstr>Polarization @ Injection</vt:lpstr>
      <vt:lpstr>Booster Input Scan</vt:lpstr>
      <vt:lpstr>Measured Vertical Beta Function at E15 IPM</vt:lpstr>
      <vt:lpstr>Beta Function Measurement</vt:lpstr>
    </vt:vector>
  </TitlesOfParts>
  <Company>bnl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RHIC Monday Meeting 06-14-2010</dc:title>
  <dc:creator>Haixin Huang</dc:creator>
  <cp:lastModifiedBy>Haixin Huang</cp:lastModifiedBy>
  <cp:revision>1069</cp:revision>
  <cp:lastPrinted>2000-11-14T18:14:29Z</cp:lastPrinted>
  <dcterms:created xsi:type="dcterms:W3CDTF">2012-07-26T16:02:31Z</dcterms:created>
  <dcterms:modified xsi:type="dcterms:W3CDTF">2014-08-15T04:48:06Z</dcterms:modified>
</cp:coreProperties>
</file>