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notesSlides/notesSlide1.xml" ContentType="application/vnd.openxmlformats-officedocument.presentationml.notesSlide+xml"/>
  <Override PartName="/ppt/media/image8.jpeg" ContentType="image/jpeg"/>
  <Override PartName="/ppt/charts/chart1.xml" ContentType="application/vnd.openxmlformats-officedocument.drawingml.chart+xml"/>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3004800" cy="9753600"/>
  <p:notesSz cx="6858000" cy="9144000"/>
  <p:defaultTextStyle>
    <a:lvl1pPr defTabSz="457200">
      <a:defRPr sz="1200">
        <a:latin typeface="+mn-lt"/>
        <a:ea typeface="+mn-ea"/>
        <a:cs typeface="+mn-cs"/>
        <a:sym typeface="Helvetica"/>
      </a:defRPr>
    </a:lvl1pPr>
    <a:lvl2pPr indent="228600" defTabSz="457200">
      <a:defRPr sz="1200">
        <a:latin typeface="+mn-lt"/>
        <a:ea typeface="+mn-ea"/>
        <a:cs typeface="+mn-cs"/>
        <a:sym typeface="Helvetica"/>
      </a:defRPr>
    </a:lvl2pPr>
    <a:lvl3pPr indent="457200" defTabSz="457200">
      <a:defRPr sz="1200">
        <a:latin typeface="+mn-lt"/>
        <a:ea typeface="+mn-ea"/>
        <a:cs typeface="+mn-cs"/>
        <a:sym typeface="Helvetica"/>
      </a:defRPr>
    </a:lvl3pPr>
    <a:lvl4pPr indent="685800" defTabSz="457200">
      <a:defRPr sz="1200">
        <a:latin typeface="+mn-lt"/>
        <a:ea typeface="+mn-ea"/>
        <a:cs typeface="+mn-cs"/>
        <a:sym typeface="Helvetica"/>
      </a:defRPr>
    </a:lvl4pPr>
    <a:lvl5pPr indent="914400" defTabSz="457200">
      <a:defRPr sz="1200">
        <a:latin typeface="+mn-lt"/>
        <a:ea typeface="+mn-ea"/>
        <a:cs typeface="+mn-cs"/>
        <a:sym typeface="Helvetica"/>
      </a:defRPr>
    </a:lvl5pPr>
    <a:lvl6pPr indent="1143000" defTabSz="457200">
      <a:defRPr sz="1200">
        <a:latin typeface="+mn-lt"/>
        <a:ea typeface="+mn-ea"/>
        <a:cs typeface="+mn-cs"/>
        <a:sym typeface="Helvetica"/>
      </a:defRPr>
    </a:lvl6pPr>
    <a:lvl7pPr indent="1371600" defTabSz="457200">
      <a:defRPr sz="1200">
        <a:latin typeface="+mn-lt"/>
        <a:ea typeface="+mn-ea"/>
        <a:cs typeface="+mn-cs"/>
        <a:sym typeface="Helvetica"/>
      </a:defRPr>
    </a:lvl7pPr>
    <a:lvl8pPr indent="1600200" defTabSz="457200">
      <a:defRPr sz="1200">
        <a:latin typeface="+mn-lt"/>
        <a:ea typeface="+mn-ea"/>
        <a:cs typeface="+mn-cs"/>
        <a:sym typeface="Helvetica"/>
      </a:defRPr>
    </a:lvl8pPr>
    <a:lvl9pPr indent="1828800" defTabSz="457200">
      <a:defRPr sz="1200">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ajor">
          <a:srgbClr val="413E40"/>
        </a:fontRef>
        <a:srgbClr val="413E40"/>
      </a:tcTxStyle>
      <a:tcStyle>
        <a:tcBdr>
          <a:left>
            <a:ln w="12700" cap="flat">
              <a:solidFill>
                <a:srgbClr val="413E40"/>
              </a:solidFill>
              <a:prstDash val="solid"/>
              <a:miter lim="400000"/>
            </a:ln>
          </a:left>
          <a:right>
            <a:ln w="12700" cap="flat">
              <a:solidFill>
                <a:srgbClr val="413E40"/>
              </a:solidFill>
              <a:prstDash val="solid"/>
              <a:miter lim="400000"/>
            </a:ln>
          </a:right>
          <a:top>
            <a:ln w="12700" cap="flat">
              <a:solidFill>
                <a:srgbClr val="413E40"/>
              </a:solidFill>
              <a:prstDash val="solid"/>
              <a:miter lim="400000"/>
            </a:ln>
          </a:top>
          <a:bottom>
            <a:ln w="12700" cap="flat">
              <a:solidFill>
                <a:srgbClr val="413E40"/>
              </a:solidFill>
              <a:prstDash val="solid"/>
              <a:miter lim="400000"/>
            </a:ln>
          </a:bottom>
          <a:insideH>
            <a:ln w="12700" cap="flat">
              <a:solidFill>
                <a:srgbClr val="413E40"/>
              </a:solidFill>
              <a:prstDash val="solid"/>
              <a:miter lim="400000"/>
            </a:ln>
          </a:insideH>
          <a:insideV>
            <a:ln w="12700" cap="flat">
              <a:solidFill>
                <a:srgbClr val="413E4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413E40"/>
        </a:fontRef>
        <a:srgbClr val="413E40"/>
      </a:tcTxStyle>
      <a:tcStyle>
        <a:tcBdr>
          <a:left>
            <a:ln w="28575" cap="flat">
              <a:solidFill>
                <a:srgbClr val="413E40"/>
              </a:solidFill>
              <a:prstDash val="solid"/>
              <a:miter lim="400000"/>
            </a:ln>
          </a:left>
          <a:right>
            <a:ln w="12700" cap="flat">
              <a:solidFill>
                <a:srgbClr val="413E40"/>
              </a:solidFill>
              <a:prstDash val="solid"/>
              <a:miter lim="400000"/>
            </a:ln>
          </a:right>
          <a:top>
            <a:ln w="12700" cap="flat">
              <a:solidFill>
                <a:srgbClr val="413E40"/>
              </a:solidFill>
              <a:prstDash val="solid"/>
              <a:miter lim="400000"/>
            </a:ln>
          </a:top>
          <a:bottom>
            <a:ln w="12700" cap="flat">
              <a:solidFill>
                <a:srgbClr val="413E40"/>
              </a:solidFill>
              <a:prstDash val="solid"/>
              <a:miter lim="400000"/>
            </a:ln>
          </a:bottom>
          <a:insideH>
            <a:ln w="12700" cap="flat">
              <a:solidFill>
                <a:srgbClr val="413E40"/>
              </a:solidFill>
              <a:prstDash val="solid"/>
              <a:miter lim="400000"/>
            </a:ln>
          </a:insideH>
          <a:insideV>
            <a:ln w="12700" cap="flat">
              <a:solidFill>
                <a:srgbClr val="413E40"/>
              </a:solidFill>
              <a:prstDash val="solid"/>
              <a:miter lim="400000"/>
            </a:ln>
          </a:insideV>
        </a:tcBdr>
        <a:fill>
          <a:solidFill>
            <a:srgbClr val="000000">
              <a:alpha val="25000"/>
            </a:srgbClr>
          </a:solidFill>
        </a:fill>
      </a:tcStyle>
    </a:firstCol>
    <a:lastRow>
      <a:tcTxStyle b="off" i="off">
        <a:fontRef idx="major">
          <a:srgbClr val="413E40"/>
        </a:fontRef>
        <a:srgbClr val="413E40"/>
      </a:tcTxStyle>
      <a:tcStyle>
        <a:tcBdr>
          <a:left>
            <a:ln w="12700" cap="flat">
              <a:solidFill>
                <a:srgbClr val="413E40"/>
              </a:solidFill>
              <a:prstDash val="solid"/>
              <a:miter lim="400000"/>
            </a:ln>
          </a:left>
          <a:right>
            <a:ln w="12700" cap="flat">
              <a:solidFill>
                <a:srgbClr val="413E40"/>
              </a:solidFill>
              <a:prstDash val="solid"/>
              <a:miter lim="400000"/>
            </a:ln>
          </a:right>
          <a:top>
            <a:ln w="12700" cap="flat">
              <a:solidFill>
                <a:srgbClr val="413E40"/>
              </a:solidFill>
              <a:prstDash val="solid"/>
              <a:miter lim="400000"/>
            </a:ln>
          </a:top>
          <a:bottom>
            <a:ln w="28575" cap="flat">
              <a:solidFill>
                <a:srgbClr val="413E40"/>
              </a:solidFill>
              <a:prstDash val="solid"/>
              <a:miter lim="400000"/>
            </a:ln>
          </a:bottom>
          <a:insideH>
            <a:ln w="12700" cap="flat">
              <a:solidFill>
                <a:srgbClr val="413E40"/>
              </a:solidFill>
              <a:prstDash val="solid"/>
              <a:miter lim="400000"/>
            </a:ln>
          </a:insideH>
          <a:insideV>
            <a:ln w="12700" cap="flat">
              <a:solidFill>
                <a:srgbClr val="413E40"/>
              </a:solidFill>
              <a:prstDash val="solid"/>
              <a:miter lim="400000"/>
            </a:ln>
          </a:insideV>
        </a:tcBdr>
        <a:fill>
          <a:solidFill>
            <a:srgbClr val="000000">
              <a:alpha val="25000"/>
            </a:srgbClr>
          </a:solidFill>
        </a:fill>
      </a:tcStyle>
    </a:lastRow>
    <a:firstRow>
      <a:tcTxStyle b="off" i="off">
        <a:fontRef idx="major">
          <a:srgbClr val="413E40"/>
        </a:fontRef>
        <a:srgbClr val="413E40"/>
      </a:tcTxStyle>
      <a:tcStyle>
        <a:tcBdr>
          <a:left>
            <a:ln w="12700" cap="flat">
              <a:solidFill>
                <a:srgbClr val="413E40"/>
              </a:solidFill>
              <a:prstDash val="solid"/>
              <a:miter lim="400000"/>
            </a:ln>
          </a:left>
          <a:right>
            <a:ln w="12700" cap="flat">
              <a:solidFill>
                <a:srgbClr val="413E40"/>
              </a:solidFill>
              <a:prstDash val="solid"/>
              <a:miter lim="400000"/>
            </a:ln>
          </a:right>
          <a:top>
            <a:ln w="28575" cap="flat">
              <a:solidFill>
                <a:srgbClr val="413E40"/>
              </a:solidFill>
              <a:prstDash val="solid"/>
              <a:miter lim="400000"/>
            </a:ln>
          </a:top>
          <a:bottom>
            <a:ln w="12700" cap="flat">
              <a:solidFill>
                <a:srgbClr val="413E40"/>
              </a:solidFill>
              <a:prstDash val="solid"/>
              <a:miter lim="400000"/>
            </a:ln>
          </a:bottom>
          <a:insideH>
            <a:ln w="12700" cap="flat">
              <a:solidFill>
                <a:srgbClr val="413E40"/>
              </a:solidFill>
              <a:prstDash val="solid"/>
              <a:miter lim="400000"/>
            </a:ln>
          </a:insideH>
          <a:insideV>
            <a:ln w="12700" cap="flat">
              <a:solidFill>
                <a:srgbClr val="413E4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ajor">
          <a:srgbClr val="413E40"/>
        </a:fontRef>
        <a:srgbClr val="413E4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E8F3"/>
          </a:solidFill>
        </a:fill>
      </a:tcStyle>
    </a:wholeTbl>
    <a:band2H>
      <a:tcTxStyle b="def" i="def"/>
      <a:tcStyle>
        <a:tcBdr/>
        <a:fill>
          <a:solidFill>
            <a:srgbClr val="F5F4F9"/>
          </a:solidFill>
        </a:fill>
      </a:tcStyle>
    </a:band2H>
    <a:firstCol>
      <a:tcTxStyle b="on" i="off">
        <a:fontRef idx="maj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387C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387C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387C1"/>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1800" u="none">
                <a:solidFill>
                  <a:srgbClr val="000000"/>
                </a:solidFill>
                <a:effectLst/>
                <a:latin typeface="Calibri"/>
              </a:defRPr>
            </a:pPr>
            <a:r>
              <a:rPr b="1" i="0" strike="noStrike" sz="1800" u="none">
                <a:solidFill>
                  <a:srgbClr val="000000"/>
                </a:solidFill>
                <a:effectLst/>
                <a:latin typeface="Calibri"/>
              </a:rPr>
              <a:t>RHIC Polarized Proton Runs</a:t>
            </a:r>
          </a:p>
        </c:rich>
      </c:tx>
      <c:layout>
        <c:manualLayout>
          <c:xMode val="edge"/>
          <c:yMode val="edge"/>
          <c:x val="0.338535"/>
          <c:y val="0.005"/>
          <c:w val="0.263725"/>
          <c:h val="0.130375"/>
        </c:manualLayout>
      </c:layout>
      <c:overlay val="1"/>
      <c:spPr>
        <a:noFill/>
        <a:effectLst/>
      </c:spPr>
    </c:title>
    <c:autoTitleDeleted val="1"/>
    <c:plotArea>
      <c:layout>
        <c:manualLayout>
          <c:layoutTarget val="inner"/>
          <c:xMode val="edge"/>
          <c:yMode val="edge"/>
          <c:x val="0.132334"/>
          <c:y val="0.130375"/>
          <c:w val="0.80846"/>
          <c:h val="0.758757"/>
        </c:manualLayout>
      </c:layout>
      <c:barChart>
        <c:barDir val="col"/>
        <c:grouping val="clustered"/>
        <c:varyColors val="0"/>
        <c:ser>
          <c:idx val="0"/>
          <c:order val="0"/>
          <c:tx>
            <c:strRef>
              <c:f>Sheet1!$A$2</c:f>
              <c:strCache>
                <c:pt idx="0">
                  <c:v>500 (510) GeV</c:v>
                </c:pt>
              </c:strCache>
            </c:strRef>
          </c:tx>
          <c:spPr>
            <a:gradFill flip="none" rotWithShape="1">
              <a:gsLst>
                <a:gs pos="0">
                  <a:srgbClr val="3F80CE"/>
                </a:gs>
                <a:gs pos="100000">
                  <a:srgbClr val="A2C3FF"/>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lvl="0">
                  <a:defRPr b="0" i="0" strike="noStrike" sz="1000" u="none">
                    <a:solidFill>
                      <a:srgbClr val="000000"/>
                    </a:solidFill>
                    <a:effectLst/>
                    <a:latin typeface="Calibri"/>
                  </a:defRPr>
                </a:pPr>
                <a:r>
                  <a:rPr b="0" i="0" strike="noStrike" sz="1000" u="none">
                    <a:solidFill>
                      <a:srgbClr val="000000"/>
                    </a:solidFill>
                    <a:effectLst/>
                    <a:latin typeface="Calibri"/>
                  </a:rPr>
                  <a:t/>
                </a:r>
              </a:p>
            </c:txPr>
            <c:dLblPos val="outEnd"/>
            <c:showLegendKey val="0"/>
            <c:showVal val="0"/>
            <c:showCatName val="0"/>
            <c:showSerName val="0"/>
            <c:showPercent val="0"/>
            <c:showBubbleSize val="0"/>
            <c:showLeaderLines val="0"/>
          </c:dLbls>
          <c:cat>
            <c:strRef>
              <c:f>Sheet1!$B$1:$H$1</c:f>
              <c:strCache>
                <c:ptCount val="7"/>
                <c:pt idx="0">
                  <c:v>Run5</c:v>
                </c:pt>
                <c:pt idx="1">
                  <c:v>Run6</c:v>
                </c:pt>
                <c:pt idx="2">
                  <c:v>Run8</c:v>
                </c:pt>
                <c:pt idx="3">
                  <c:v>Run9</c:v>
                </c:pt>
                <c:pt idx="4">
                  <c:v>Run11</c:v>
                </c:pt>
                <c:pt idx="5">
                  <c:v>Run12</c:v>
                </c:pt>
                <c:pt idx="6">
                  <c:v>Run13</c:v>
                </c:pt>
              </c:strCache>
            </c:strRef>
          </c:cat>
          <c:val>
            <c:numRef>
              <c:f>Sheet1!$B$2:$H$2</c:f>
              <c:numCache>
                <c:ptCount val="4"/>
                <c:pt idx="3">
                  <c:v>110.000000</c:v>
                </c:pt>
                <c:pt idx="4">
                  <c:v>166.000000</c:v>
                </c:pt>
                <c:pt idx="5">
                  <c:v>283.000000</c:v>
                </c:pt>
                <c:pt idx="6">
                  <c:v>1100.000000</c:v>
                </c:pt>
              </c:numCache>
            </c:numRef>
          </c:val>
        </c:ser>
        <c:ser>
          <c:idx val="1"/>
          <c:order val="1"/>
          <c:tx>
            <c:strRef>
              <c:f>Sheet1!$A$3</c:f>
              <c:strCache>
                <c:pt idx="0">
                  <c:v>200 GeV</c:v>
                </c:pt>
              </c:strCache>
            </c:strRef>
          </c:tx>
          <c:spPr>
            <a:gradFill flip="none" rotWithShape="1">
              <a:gsLst>
                <a:gs pos="0">
                  <a:srgbClr val="D1403C"/>
                </a:gs>
                <a:gs pos="100000">
                  <a:srgbClr val="FFA5A3"/>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lvl="0">
                  <a:defRPr b="0" i="0" strike="noStrike" sz="1000" u="none">
                    <a:solidFill>
                      <a:srgbClr val="000000"/>
                    </a:solidFill>
                    <a:effectLst/>
                    <a:latin typeface="Calibri"/>
                  </a:defRPr>
                </a:pPr>
                <a:r>
                  <a:rPr b="0" i="0" strike="noStrike" sz="1000" u="none">
                    <a:solidFill>
                      <a:srgbClr val="000000"/>
                    </a:solidFill>
                    <a:effectLst/>
                    <a:latin typeface="Calibri"/>
                  </a:rPr>
                  <a:t/>
                </a:r>
              </a:p>
            </c:txPr>
            <c:dLblPos val="outEnd"/>
            <c:showLegendKey val="0"/>
            <c:showVal val="0"/>
            <c:showCatName val="0"/>
            <c:showSerName val="0"/>
            <c:showPercent val="0"/>
            <c:showBubbleSize val="0"/>
            <c:showLeaderLines val="0"/>
          </c:dLbls>
          <c:cat>
            <c:strRef>
              <c:f>Sheet1!$B$1:$H$1</c:f>
              <c:strCache>
                <c:ptCount val="7"/>
                <c:pt idx="0">
                  <c:v>Run5</c:v>
                </c:pt>
                <c:pt idx="1">
                  <c:v>Run6</c:v>
                </c:pt>
                <c:pt idx="2">
                  <c:v>Run8</c:v>
                </c:pt>
                <c:pt idx="3">
                  <c:v>Run9</c:v>
                </c:pt>
                <c:pt idx="4">
                  <c:v>Run11</c:v>
                </c:pt>
                <c:pt idx="5">
                  <c:v>Run12</c:v>
                </c:pt>
                <c:pt idx="6">
                  <c:v>Run13</c:v>
                </c:pt>
              </c:strCache>
            </c:strRef>
          </c:cat>
          <c:val>
            <c:numRef>
              <c:f>Sheet1!$B$3:$H$3</c:f>
              <c:numCache>
                <c:ptCount val="5"/>
                <c:pt idx="0">
                  <c:v>30.000000</c:v>
                </c:pt>
                <c:pt idx="1">
                  <c:v>88.000000</c:v>
                </c:pt>
                <c:pt idx="2">
                  <c:v>38.000000</c:v>
                </c:pt>
                <c:pt idx="3">
                  <c:v>114.000000</c:v>
                </c:pt>
                <c:pt idx="5">
                  <c:v>74.000000</c:v>
                </c:pt>
              </c:numCache>
            </c:numRef>
          </c:val>
        </c:ser>
        <c:ser>
          <c:idx val="2"/>
          <c:order val="2"/>
          <c:tx>
            <c:strRef>
              <c:f>Sheet1!$A$4</c:f>
              <c:strCache>
                <c:pt idx="0">
                  <c:v>62 GeV</c:v>
                </c:pt>
              </c:strCache>
            </c:strRef>
          </c:tx>
          <c:spPr>
            <a:gradFill flip="none" rotWithShape="1">
              <a:gsLst>
                <a:gs pos="0">
                  <a:srgbClr val="A0CA4A"/>
                </a:gs>
                <a:gs pos="100000">
                  <a:srgbClr val="DAFFA3"/>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lvl="0">
                  <a:defRPr b="0" i="0" strike="noStrike" sz="1000" u="none">
                    <a:solidFill>
                      <a:srgbClr val="000000"/>
                    </a:solidFill>
                    <a:effectLst/>
                    <a:latin typeface="Calibri"/>
                  </a:defRPr>
                </a:pPr>
                <a:r>
                  <a:rPr b="0" i="0" strike="noStrike" sz="1000" u="none">
                    <a:solidFill>
                      <a:srgbClr val="000000"/>
                    </a:solidFill>
                    <a:effectLst/>
                    <a:latin typeface="Calibri"/>
                  </a:rPr>
                  <a:t/>
                </a:r>
              </a:p>
            </c:txPr>
            <c:dLblPos val="outEnd"/>
            <c:showLegendKey val="0"/>
            <c:showVal val="0"/>
            <c:showCatName val="0"/>
            <c:showSerName val="0"/>
            <c:showPercent val="0"/>
            <c:showBubbleSize val="0"/>
            <c:showLeaderLines val="0"/>
          </c:dLbls>
          <c:cat>
            <c:strRef>
              <c:f>Sheet1!$B$1:$H$1</c:f>
              <c:strCache>
                <c:ptCount val="7"/>
                <c:pt idx="0">
                  <c:v>Run5</c:v>
                </c:pt>
                <c:pt idx="1">
                  <c:v>Run6</c:v>
                </c:pt>
                <c:pt idx="2">
                  <c:v>Run8</c:v>
                </c:pt>
                <c:pt idx="3">
                  <c:v>Run9</c:v>
                </c:pt>
                <c:pt idx="4">
                  <c:v>Run11</c:v>
                </c:pt>
                <c:pt idx="5">
                  <c:v>Run12</c:v>
                </c:pt>
                <c:pt idx="6">
                  <c:v>Run13</c:v>
                </c:pt>
              </c:strCache>
            </c:strRef>
          </c:cat>
          <c:val>
            <c:numRef>
              <c:f>Sheet1!$B$4:$H$4</c:f>
              <c:numCache>
                <c:ptCount val="1"/>
                <c:pt idx="1">
                  <c:v>1.000000</c:v>
                </c:pt>
              </c:numCache>
            </c:numRef>
          </c:val>
        </c:ser>
        <c:gapWidth val="150"/>
        <c:overlap val="0"/>
        <c:axId val="0"/>
        <c:axId val="1"/>
      </c:barChart>
      <c:catAx>
        <c:axId val="0"/>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b="0" i="0" strike="noStrike" sz="2000" u="none">
                <a:solidFill>
                  <a:srgbClr val="000000"/>
                </a:solidFill>
                <a:effectLst/>
                <a:latin typeface="Calibri"/>
              </a:defRPr>
            </a:pPr>
          </a:p>
        </c:txPr>
        <c:crossAx val="1"/>
        <c:crosses val="autoZero"/>
        <c:auto val="1"/>
        <c:lblAlgn val="ctr"/>
        <c:noMultiLvlLbl val="1"/>
      </c:catAx>
      <c:valAx>
        <c:axId val="1"/>
        <c:scaling>
          <c:orientation val="minMax"/>
        </c:scaling>
        <c:delete val="0"/>
        <c:axPos val="l"/>
        <c:majorGridlines>
          <c:spPr>
            <a:ln w="12700" cap="flat">
              <a:solidFill>
                <a:srgbClr val="888888"/>
              </a:solidFill>
              <a:prstDash val="solid"/>
              <a:bevel/>
            </a:ln>
          </c:spPr>
        </c:majorGridlines>
        <c:title>
          <c:tx>
            <c:rich>
              <a:bodyPr rot="-5400000"/>
              <a:lstStyle/>
              <a:p>
                <a:pPr lvl="0">
                  <a:defRPr b="1" i="0" strike="noStrike" sz="2000" u="none">
                    <a:solidFill>
                      <a:srgbClr val="000000"/>
                    </a:solidFill>
                    <a:effectLst/>
                    <a:latin typeface="Calibri"/>
                  </a:defRPr>
                </a:pPr>
                <a:r>
                  <a:rPr b="1" i="0" strike="noStrike" sz="2000" u="none">
                    <a:solidFill>
                      <a:srgbClr val="000000"/>
                    </a:solidFill>
                    <a:effectLst/>
                    <a:latin typeface="Calibri"/>
                  </a:rPr>
                  <a:t>Delivered Integrated Luminosity [/pb]</a:t>
                </a:r>
              </a:p>
            </c:rich>
          </c:tx>
          <c:layout/>
          <c:overlay val="1"/>
        </c:title>
        <c:numFmt formatCode="0" sourceLinked="0"/>
        <c:majorTickMark val="out"/>
        <c:minorTickMark val="none"/>
        <c:tickLblPos val="nextTo"/>
        <c:spPr>
          <a:ln w="12700" cap="flat">
            <a:solidFill>
              <a:srgbClr val="000000"/>
            </a:solidFill>
            <a:prstDash val="solid"/>
            <a:miter lim="400000"/>
          </a:ln>
        </c:spPr>
        <c:txPr>
          <a:bodyPr rot="0"/>
          <a:lstStyle/>
          <a:p>
            <a:pPr lvl="0">
              <a:defRPr b="0" i="0" strike="noStrike" sz="1400" u="none">
                <a:solidFill>
                  <a:srgbClr val="000000"/>
                </a:solidFill>
                <a:effectLst/>
                <a:latin typeface="Calibri"/>
              </a:defRPr>
            </a:pPr>
          </a:p>
        </c:txPr>
        <c:crossAx val="0"/>
        <c:crosses val="autoZero"/>
        <c:crossBetween val="between"/>
        <c:majorUnit val="300"/>
        <c:minorUnit val="150"/>
      </c:valAx>
      <c:spPr>
        <a:noFill/>
        <a:ln w="12700" cap="flat">
          <a:noFill/>
          <a:miter lim="400000"/>
        </a:ln>
        <a:effectLst/>
      </c:spPr>
    </c:plotArea>
    <c:legend>
      <c:legendPos val="r"/>
      <c:layout>
        <c:manualLayout>
          <c:xMode val="edge"/>
          <c:yMode val="edge"/>
          <c:x val="0.768355"/>
          <c:y val="0.266962"/>
          <c:w val="0.231645"/>
          <c:h val="0.174052"/>
        </c:manualLayout>
      </c:layout>
      <c:overlay val="1"/>
      <c:spPr>
        <a:solidFill>
          <a:srgbClr val="FFFFFF"/>
        </a:solidFill>
        <a:ln w="12700" cap="flat">
          <a:noFill/>
          <a:miter lim="400000"/>
        </a:ln>
        <a:effectLst/>
      </c:spPr>
      <c:txPr>
        <a:bodyPr/>
        <a:lstStyle/>
        <a:p>
          <a:pPr lvl="0">
            <a:defRPr b="0" i="0" strike="noStrike" sz="1600" u="none">
              <a:solidFill>
                <a:srgbClr val="000000"/>
              </a:solidFill>
              <a:effectLst/>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ph type="sldImg"/>
          </p:nvPr>
        </p:nvSpPr>
        <p:spPr>
          <a:xfrm>
            <a:off x="1143000" y="685800"/>
            <a:ext cx="4572000" cy="3429000"/>
          </a:xfrm>
          <a:prstGeom prst="rect">
            <a:avLst/>
          </a:prstGeom>
        </p:spPr>
        <p:txBody>
          <a:bodyPr/>
          <a:lstStyle/>
          <a:p>
            <a:pPr lvl="0"/>
          </a:p>
        </p:txBody>
      </p:sp>
      <p:sp>
        <p:nvSpPr>
          <p:cNvPr id="82" name="Shape 8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lvl="0"/>
          </a:p>
        </p:txBody>
      </p:sp>
      <p:sp>
        <p:nvSpPr>
          <p:cNvPr id="295" name="Shape 295"/>
          <p:cNvSpPr/>
          <p:nvPr>
            <p:ph type="body" sz="quarter" idx="1"/>
          </p:nvPr>
        </p:nvSpPr>
        <p:spPr>
          <a:prstGeom prst="rect">
            <a:avLst/>
          </a:prstGeom>
        </p:spPr>
        <p:txBody>
          <a:bodyPr/>
          <a:lstStyle/>
          <a:p>
            <a:pPr lvl="0" defTabSz="914400">
              <a:spcBef>
                <a:spcPts val="400"/>
              </a:spcBef>
              <a:defRPr sz="1800"/>
            </a:pPr>
            <a:r>
              <a:rPr sz="1200">
                <a:latin typeface="+mj-lt"/>
                <a:ea typeface="+mj-ea"/>
                <a:cs typeface="+mj-cs"/>
                <a:sym typeface="Arial"/>
              </a:rPr>
              <a:t>The suite of upgrades of the RHIC accelerator and its detectors is now complete: The beam intensity of RHIC has been vastly increase thanks to 3-dimensional stochastic cooling, and the STAR and PHENIX detectors have been equipped with silicon vertex detectors that permit the identification of rapidly decaying heavy (charm and bottom) quarks. The integrated luminosity reach in this year’s RHIC run with gold beams exceeded that achieved in all 13 previous RHIC runs combined!</a:t>
            </a:r>
            <a:endParaRPr sz="1200">
              <a:latin typeface="+mj-lt"/>
              <a:ea typeface="+mj-ea"/>
              <a:cs typeface="+mj-cs"/>
              <a:sym typeface="Arial"/>
            </a:endParaRPr>
          </a:p>
          <a:p>
            <a:pPr lvl="0" defTabSz="914400">
              <a:spcBef>
                <a:spcPts val="400"/>
              </a:spcBef>
              <a:defRPr sz="1800"/>
            </a:pPr>
            <a:endParaRPr sz="1200">
              <a:latin typeface="+mj-lt"/>
              <a:ea typeface="+mj-ea"/>
              <a:cs typeface="+mj-cs"/>
              <a:sym typeface="Arial"/>
            </a:endParaRPr>
          </a:p>
          <a:p>
            <a:pPr lvl="0" defTabSz="914400">
              <a:spcBef>
                <a:spcPts val="400"/>
              </a:spcBef>
              <a:defRPr sz="1800"/>
            </a:pPr>
            <a:r>
              <a:rPr sz="1200">
                <a:latin typeface="+mj-lt"/>
                <a:ea typeface="+mj-ea"/>
                <a:cs typeface="+mj-cs"/>
                <a:sym typeface="Arial"/>
              </a:rPr>
              <a:t>Our plan is now to complete the scientific mission of RHIC in 3 multi-year campaigns: In 2014-16 we will probe the properties of the strongly coupled QGP using heavy quarks, which are especially well suited to explore its interactions. After installing a new type of cooling more effective at low beam energies, using electrons as the cooling medium, in 2017, we will perform a high precision scan of the QCD phase diagram in 2018-19. One objective of this campaign is to find and locate a conjectured critical point in the phase diagram. We will then upgrade the PHENIX detector to a more powerful configuration, named superPHENIX, which will allow RHIC to perform precision measurements in 2021-22 of the interactions of quark jets and atoms of heavy quarks called quarkonia with the quark-gluon plasma. These probes will help us elucidate the internal structure of the quark-gluon plasma. We then plan to shut RHIC down and transition the RHIC complex to an electron-ion collider facility (eRHIC) to begin operations as early as 2025, budgets permitting.</a:t>
            </a:r>
            <a:endParaRPr sz="1200">
              <a:latin typeface="+mj-lt"/>
              <a:ea typeface="+mj-ea"/>
              <a:cs typeface="+mj-cs"/>
              <a:sym typeface="Arial"/>
            </a:endParaRPr>
          </a:p>
          <a:p>
            <a:pPr lvl="0" defTabSz="914400">
              <a:spcBef>
                <a:spcPts val="400"/>
              </a:spcBef>
              <a:defRPr sz="1800"/>
            </a:pPr>
            <a:endParaRPr sz="1200">
              <a:latin typeface="+mj-lt"/>
              <a:ea typeface="+mj-ea"/>
              <a:cs typeface="+mj-cs"/>
              <a:sym typeface="Arial"/>
            </a:endParaRPr>
          </a:p>
          <a:p>
            <a:pPr lvl="0" defTabSz="914400">
              <a:spcBef>
                <a:spcPts val="400"/>
              </a:spcBef>
              <a:defRPr sz="1800"/>
            </a:pPr>
            <a:r>
              <a:rPr sz="1200">
                <a:latin typeface="+mj-lt"/>
                <a:ea typeface="+mj-ea"/>
                <a:cs typeface="+mj-cs"/>
                <a:sym typeface="Arial"/>
              </a:rPr>
              <a:t>For the next several years, however, RHIC will remain an extraordinarily productive, unique discovery facility producing approximately 30 PhDs per year and garnering more than 3,000 citations of its scientific publications.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 name="Shape 7"/>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Title Text</a:t>
            </a:r>
          </a:p>
        </p:txBody>
      </p:sp>
      <p:sp>
        <p:nvSpPr>
          <p:cNvPr id="8" name="Shape 8"/>
          <p:cNvSpPr/>
          <p:nvPr>
            <p:ph type="body" idx="1"/>
          </p:nvPr>
        </p:nvSpPr>
        <p:spPr>
          <a:prstGeom prst="rect">
            <a:avLst/>
          </a:prstGeom>
        </p:spPr>
        <p:txBody>
          <a:bodyPr/>
          <a:lstStyle>
            <a:lvl2pPr marL="783590" indent="-285750">
              <a:spcBef>
                <a:spcPts val="600"/>
              </a:spcBef>
              <a:buFont typeface="Times Roman"/>
              <a:buChar char="•"/>
              <a:defRPr sz="2800"/>
            </a:lvl2pPr>
            <a:lvl3pPr marL="1126489" indent="-228600">
              <a:lnSpc>
                <a:spcPct val="80000"/>
              </a:lnSpc>
              <a:buFontTx/>
              <a:buChar char="-"/>
              <a:defRPr sz="2400"/>
            </a:lvl3pPr>
            <a:lvl4pPr marL="1469389" indent="-228600">
              <a:lnSpc>
                <a:spcPct val="80000"/>
              </a:lnSpc>
              <a:spcBef>
                <a:spcPts val="600"/>
              </a:spcBef>
              <a:buFontTx/>
              <a:buChar char="-"/>
              <a:defRPr sz="2000"/>
            </a:lvl4pPr>
            <a:lvl5pPr marL="1812289" indent="-228600">
              <a:lnSpc>
                <a:spcPct val="80000"/>
              </a:lnSpc>
              <a:spcBef>
                <a:spcPts val="600"/>
              </a:spcBef>
              <a:buFontTx/>
              <a:buChar char="-"/>
              <a:defRPr sz="1800"/>
            </a:lvl5pPr>
          </a:lstStyle>
          <a:p>
            <a:pPr lvl="0">
              <a:defRPr sz="1800">
                <a:solidFill>
                  <a:srgbClr val="000000"/>
                </a:solidFill>
                <a:uFillTx/>
              </a:defRPr>
            </a:pPr>
            <a:r>
              <a:rPr sz="3200">
                <a:solidFill>
                  <a:srgbClr val="413E40"/>
                </a:solidFill>
                <a:uFill>
                  <a:solidFill>
                    <a:srgbClr val="413E40"/>
                  </a:solidFill>
                </a:uFill>
              </a:rPr>
              <a:t>Body Level One</a:t>
            </a:r>
            <a:endParaRPr sz="3200">
              <a:solidFill>
                <a:srgbClr val="413E40"/>
              </a:solidFill>
              <a:uFill>
                <a:solidFill>
                  <a:srgbClr val="413E40"/>
                </a:solidFill>
              </a:uFill>
            </a:endParaRPr>
          </a:p>
          <a:p>
            <a:pPr lvl="1">
              <a:defRPr sz="1800">
                <a:solidFill>
                  <a:srgbClr val="000000"/>
                </a:solidFill>
                <a:uFillTx/>
              </a:defRPr>
            </a:pPr>
            <a:r>
              <a:rPr sz="2800">
                <a:solidFill>
                  <a:srgbClr val="413E40"/>
                </a:solidFill>
                <a:uFill>
                  <a:solidFill>
                    <a:srgbClr val="413E40"/>
                  </a:solidFill>
                </a:uFill>
              </a:rPr>
              <a:t>Body Level Two</a:t>
            </a:r>
            <a:endParaRPr sz="2800">
              <a:solidFill>
                <a:srgbClr val="413E40"/>
              </a:solidFill>
              <a:uFill>
                <a:solidFill>
                  <a:srgbClr val="413E40"/>
                </a:solidFill>
              </a:uFill>
            </a:endParaRPr>
          </a:p>
          <a:p>
            <a:pPr lvl="2">
              <a:defRPr sz="1800">
                <a:solidFill>
                  <a:srgbClr val="000000"/>
                </a:solidFill>
                <a:uFillTx/>
              </a:defRPr>
            </a:pPr>
            <a:r>
              <a:rPr sz="2400">
                <a:solidFill>
                  <a:srgbClr val="413E40"/>
                </a:solidFill>
                <a:uFill>
                  <a:solidFill>
                    <a:srgbClr val="413E40"/>
                  </a:solidFill>
                </a:uFill>
              </a:rPr>
              <a:t>Body Level Three</a:t>
            </a:r>
            <a:endParaRPr sz="2400">
              <a:solidFill>
                <a:srgbClr val="413E40"/>
              </a:solidFill>
              <a:uFill>
                <a:solidFill>
                  <a:srgbClr val="413E40"/>
                </a:solidFill>
              </a:uFill>
            </a:endParaRPr>
          </a:p>
          <a:p>
            <a:pPr lvl="3">
              <a:defRPr sz="1800">
                <a:solidFill>
                  <a:srgbClr val="000000"/>
                </a:solidFill>
                <a:uFillTx/>
              </a:defRPr>
            </a:pPr>
            <a:r>
              <a:rPr sz="2000">
                <a:solidFill>
                  <a:srgbClr val="413E40"/>
                </a:solidFill>
                <a:uFill>
                  <a:solidFill>
                    <a:srgbClr val="413E40"/>
                  </a:solidFill>
                </a:uFill>
              </a:rPr>
              <a:t>Body Level Four</a:t>
            </a:r>
            <a:endParaRPr sz="2000">
              <a:solidFill>
                <a:srgbClr val="413E40"/>
              </a:solidFill>
              <a:uFill>
                <a:solidFill>
                  <a:srgbClr val="413E40"/>
                </a:solidFill>
              </a:uFill>
            </a:endParaRPr>
          </a:p>
          <a:p>
            <a:pPr lvl="4">
              <a:defRPr>
                <a:solidFill>
                  <a:srgbClr val="000000"/>
                </a:solidFill>
                <a:uFillTx/>
              </a:defRPr>
            </a:pPr>
            <a:r>
              <a:rPr>
                <a:solidFill>
                  <a:srgbClr val="413E40"/>
                </a:solidFill>
                <a:uFill>
                  <a:solidFill>
                    <a:srgbClr val="413E40"/>
                  </a:solidFill>
                </a:uFill>
              </a:rPr>
              <a:t>Body Level Five</a:t>
            </a:r>
          </a:p>
        </p:txBody>
      </p:sp>
      <p:sp>
        <p:nvSpPr>
          <p:cNvPr id="9" name="Shape 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43" name="Shape 43"/>
          <p:cNvSpPr/>
          <p:nvPr>
            <p:ph type="sldNum" sz="quarter" idx="2"/>
          </p:nvPr>
        </p:nvSpPr>
        <p:spPr>
          <a:xfrm>
            <a:off x="12541419" y="-1"/>
            <a:ext cx="371349" cy="409449"/>
          </a:xfrm>
          <a:prstGeom prst="rect">
            <a:avLst/>
          </a:prstGeom>
        </p:spPr>
        <p:txBody>
          <a:bodyPr lIns="65023" tIns="65023" rIns="65023" bIns="65023" anchor="t"/>
          <a:lstStyle>
            <a:lvl1pPr defTabSz="914400">
              <a:defRPr>
                <a:solidFill>
                  <a:srgbClr val="000000"/>
                </a:solidFill>
                <a:uFillTx/>
                <a:latin typeface="Book Antiqua"/>
                <a:ea typeface="Book Antiqua"/>
                <a:cs typeface="Book Antiqua"/>
                <a:sym typeface="Book Antiqua"/>
              </a:defRPr>
            </a:lvl1p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lain slide">
    <p:spTree>
      <p:nvGrpSpPr>
        <p:cNvPr id="1" name=""/>
        <p:cNvGrpSpPr/>
        <p:nvPr/>
      </p:nvGrpSpPr>
      <p:grpSpPr>
        <a:xfrm>
          <a:off x="0" y="0"/>
          <a:ext cx="0" cy="0"/>
          <a:chOff x="0" y="0"/>
          <a:chExt cx="0" cy="0"/>
        </a:xfrm>
      </p:grpSpPr>
      <p:grpSp>
        <p:nvGrpSpPr>
          <p:cNvPr id="72" name="Group 72"/>
          <p:cNvGrpSpPr/>
          <p:nvPr/>
        </p:nvGrpSpPr>
        <p:grpSpPr>
          <a:xfrm>
            <a:off x="1084262" y="0"/>
            <a:ext cx="11920540" cy="758826"/>
            <a:chOff x="0" y="0"/>
            <a:chExt cx="11920538" cy="758825"/>
          </a:xfrm>
        </p:grpSpPr>
        <p:grpSp>
          <p:nvGrpSpPr>
            <p:cNvPr id="47" name="Group 47"/>
            <p:cNvGrpSpPr/>
            <p:nvPr/>
          </p:nvGrpSpPr>
          <p:grpSpPr>
            <a:xfrm>
              <a:off x="0" y="0"/>
              <a:ext cx="372517" cy="741178"/>
              <a:chOff x="0" y="0"/>
              <a:chExt cx="372516" cy="741177"/>
            </a:xfrm>
          </p:grpSpPr>
          <p:sp>
            <p:nvSpPr>
              <p:cNvPr id="45" name="Shape 45"/>
              <p:cNvSpPr/>
              <p:nvPr/>
            </p:nvSpPr>
            <p:spPr>
              <a:xfrm>
                <a:off x="0" y="0"/>
                <a:ext cx="372517" cy="741178"/>
              </a:xfrm>
              <a:prstGeom prst="rect">
                <a:avLst/>
              </a:prstGeom>
              <a:gradFill flip="none" rotWithShape="1">
                <a:gsLst>
                  <a:gs pos="0">
                    <a:srgbClr val="D6D6EB"/>
                  </a:gs>
                  <a:gs pos="100000">
                    <a:srgbClr val="FFFFFF"/>
                  </a:gs>
                </a:gsLst>
                <a:lin ang="0" scaled="0"/>
              </a:gra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46" name="Shape 46"/>
              <p:cNvSpPr/>
              <p:nvPr/>
            </p:nvSpPr>
            <p:spPr>
              <a:xfrm>
                <a:off x="0" y="0"/>
                <a:ext cx="372517" cy="741178"/>
              </a:xfrm>
              <a:prstGeom prst="rect">
                <a:avLst/>
              </a:prstGeom>
              <a:noFill/>
              <a:ln w="12700" cap="flat">
                <a:noFill/>
                <a:miter lim="400000"/>
              </a:ln>
              <a:effectLst/>
            </p:spPr>
            <p:txBody>
              <a:bodyPr wrap="square" lIns="63500" tIns="63500" rIns="63500" bIns="63500" numCol="1" anchor="ctr">
                <a:noAutofit/>
              </a:bodyPr>
              <a:lstStyle/>
              <a:p>
                <a:pPr lvl="0" marL="66364" marR="66364" algn="ctr" defTabSz="1300162">
                  <a:buClr>
                    <a:srgbClr val="000000"/>
                  </a:buClr>
                  <a:buFont typeface="Times New Roman"/>
                  <a:defRPr sz="3000">
                    <a:uFill>
                      <a:solidFill/>
                    </a:uFill>
                    <a:latin typeface="Times New Roman"/>
                    <a:ea typeface="Times New Roman"/>
                    <a:cs typeface="Times New Roman"/>
                    <a:sym typeface="Times New Roman"/>
                  </a:defRPr>
                </a:pPr>
              </a:p>
            </p:txBody>
          </p:sp>
        </p:grpSp>
        <p:grpSp>
          <p:nvGrpSpPr>
            <p:cNvPr id="50" name="Group 50"/>
            <p:cNvGrpSpPr/>
            <p:nvPr/>
          </p:nvGrpSpPr>
          <p:grpSpPr>
            <a:xfrm>
              <a:off x="538079" y="187500"/>
              <a:ext cx="11382460" cy="381619"/>
              <a:chOff x="0" y="0"/>
              <a:chExt cx="11382458" cy="381618"/>
            </a:xfrm>
          </p:grpSpPr>
          <p:sp>
            <p:nvSpPr>
              <p:cNvPr id="48" name="Shape 48"/>
              <p:cNvSpPr/>
              <p:nvPr/>
            </p:nvSpPr>
            <p:spPr>
              <a:xfrm>
                <a:off x="0" y="0"/>
                <a:ext cx="11382458" cy="381619"/>
              </a:xfrm>
              <a:prstGeom prst="rect">
                <a:avLst/>
              </a:prstGeom>
              <a:gradFill flip="none" rotWithShape="1">
                <a:gsLst>
                  <a:gs pos="0">
                    <a:srgbClr val="011890"/>
                  </a:gs>
                  <a:gs pos="100000">
                    <a:srgbClr val="FFFFFF"/>
                  </a:gs>
                </a:gsLst>
                <a:lin ang="0" scaled="0"/>
              </a:gra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49" name="Shape 49"/>
              <p:cNvSpPr/>
              <p:nvPr/>
            </p:nvSpPr>
            <p:spPr>
              <a:xfrm>
                <a:off x="0" y="0"/>
                <a:ext cx="11382459" cy="381619"/>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000000"/>
                  </a:buClr>
                  <a:buFont typeface="Times New Roman"/>
                  <a:defRPr sz="3000">
                    <a:uFill>
                      <a:solidFill/>
                    </a:uFill>
                    <a:latin typeface="Times New Roman"/>
                    <a:ea typeface="Times New Roman"/>
                    <a:cs typeface="Times New Roman"/>
                    <a:sym typeface="Times New Roman"/>
                  </a:defRPr>
                </a:pPr>
              </a:p>
            </p:txBody>
          </p:sp>
        </p:grpSp>
        <p:grpSp>
          <p:nvGrpSpPr>
            <p:cNvPr id="53" name="Group 53"/>
            <p:cNvGrpSpPr/>
            <p:nvPr/>
          </p:nvGrpSpPr>
          <p:grpSpPr>
            <a:xfrm>
              <a:off x="533940" y="187500"/>
              <a:ext cx="180051" cy="196325"/>
              <a:chOff x="0" y="0"/>
              <a:chExt cx="180049" cy="196323"/>
            </a:xfrm>
          </p:grpSpPr>
          <p:sp>
            <p:nvSpPr>
              <p:cNvPr id="51" name="Shape 51"/>
              <p:cNvSpPr/>
              <p:nvPr/>
            </p:nvSpPr>
            <p:spPr>
              <a:xfrm>
                <a:off x="0" y="0"/>
                <a:ext cx="180050" cy="196324"/>
              </a:xfrm>
              <a:prstGeom prst="rect">
                <a:avLst/>
              </a:prstGeom>
              <a:solidFill>
                <a:srgbClr val="D6D6EB"/>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52" name="Shape 52"/>
              <p:cNvSpPr/>
              <p:nvPr/>
            </p:nvSpPr>
            <p:spPr>
              <a:xfrm>
                <a:off x="0" y="0"/>
                <a:ext cx="180050" cy="196324"/>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797BAA"/>
                  </a:buClr>
                  <a:buFont typeface="Arial"/>
                  <a:defRPr sz="2400">
                    <a:solidFill>
                      <a:srgbClr val="797BAA"/>
                    </a:solidFill>
                    <a:uFill>
                      <a:solidFill>
                        <a:srgbClr val="797BAA"/>
                      </a:solidFill>
                    </a:uFill>
                    <a:latin typeface="+mj-lt"/>
                    <a:ea typeface="+mj-ea"/>
                    <a:cs typeface="+mj-cs"/>
                    <a:sym typeface="Arial"/>
                  </a:defRPr>
                </a:pPr>
              </a:p>
            </p:txBody>
          </p:sp>
        </p:grpSp>
        <p:grpSp>
          <p:nvGrpSpPr>
            <p:cNvPr id="56" name="Group 56"/>
            <p:cNvGrpSpPr/>
            <p:nvPr/>
          </p:nvGrpSpPr>
          <p:grpSpPr>
            <a:xfrm>
              <a:off x="713990" y="0"/>
              <a:ext cx="182120" cy="191913"/>
              <a:chOff x="0" y="0"/>
              <a:chExt cx="182119" cy="191912"/>
            </a:xfrm>
          </p:grpSpPr>
          <p:sp>
            <p:nvSpPr>
              <p:cNvPr id="54" name="Shape 54"/>
              <p:cNvSpPr/>
              <p:nvPr/>
            </p:nvSpPr>
            <p:spPr>
              <a:xfrm>
                <a:off x="0" y="0"/>
                <a:ext cx="182120" cy="191913"/>
              </a:xfrm>
              <a:prstGeom prst="rect">
                <a:avLst/>
              </a:prstGeom>
              <a:solidFill>
                <a:srgbClr val="D6D6EB"/>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55" name="Shape 55"/>
              <p:cNvSpPr/>
              <p:nvPr/>
            </p:nvSpPr>
            <p:spPr>
              <a:xfrm>
                <a:off x="0" y="0"/>
                <a:ext cx="182120" cy="191913"/>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797BAA"/>
                  </a:buClr>
                  <a:buFont typeface="Arial"/>
                  <a:defRPr sz="2400">
                    <a:solidFill>
                      <a:srgbClr val="797BAA"/>
                    </a:solidFill>
                    <a:uFill>
                      <a:solidFill>
                        <a:srgbClr val="797BAA"/>
                      </a:solidFill>
                    </a:uFill>
                    <a:latin typeface="+mj-lt"/>
                    <a:ea typeface="+mj-ea"/>
                    <a:cs typeface="+mj-cs"/>
                    <a:sym typeface="Arial"/>
                  </a:defRPr>
                </a:pPr>
              </a:p>
            </p:txBody>
          </p:sp>
        </p:grpSp>
        <p:grpSp>
          <p:nvGrpSpPr>
            <p:cNvPr id="59" name="Group 59"/>
            <p:cNvGrpSpPr/>
            <p:nvPr/>
          </p:nvGrpSpPr>
          <p:grpSpPr>
            <a:xfrm>
              <a:off x="713990" y="187500"/>
              <a:ext cx="182120" cy="196325"/>
              <a:chOff x="0" y="0"/>
              <a:chExt cx="182119" cy="196323"/>
            </a:xfrm>
          </p:grpSpPr>
          <p:sp>
            <p:nvSpPr>
              <p:cNvPr id="57" name="Shape 57"/>
              <p:cNvSpPr/>
              <p:nvPr/>
            </p:nvSpPr>
            <p:spPr>
              <a:xfrm>
                <a:off x="0" y="0"/>
                <a:ext cx="182120" cy="196324"/>
              </a:xfrm>
              <a:prstGeom prst="rect">
                <a:avLst/>
              </a:prstGeom>
              <a:solidFill>
                <a:srgbClr val="A9ABD6"/>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58" name="Shape 58"/>
              <p:cNvSpPr/>
              <p:nvPr/>
            </p:nvSpPr>
            <p:spPr>
              <a:xfrm>
                <a:off x="0" y="0"/>
                <a:ext cx="182120" cy="196324"/>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A9ABD6"/>
                  </a:buClr>
                  <a:buFont typeface="Arial"/>
                  <a:defRPr sz="2400">
                    <a:solidFill>
                      <a:srgbClr val="A9ABD6"/>
                    </a:solidFill>
                    <a:uFill>
                      <a:solidFill>
                        <a:srgbClr val="A9ABD6"/>
                      </a:solidFill>
                    </a:uFill>
                    <a:latin typeface="+mj-lt"/>
                    <a:ea typeface="+mj-ea"/>
                    <a:cs typeface="+mj-cs"/>
                    <a:sym typeface="Arial"/>
                  </a:defRPr>
                </a:pPr>
              </a:p>
            </p:txBody>
          </p:sp>
        </p:grpSp>
        <p:grpSp>
          <p:nvGrpSpPr>
            <p:cNvPr id="62" name="Group 62"/>
            <p:cNvGrpSpPr/>
            <p:nvPr/>
          </p:nvGrpSpPr>
          <p:grpSpPr>
            <a:xfrm>
              <a:off x="358030" y="381618"/>
              <a:ext cx="177981" cy="191913"/>
              <a:chOff x="0" y="0"/>
              <a:chExt cx="177980" cy="191912"/>
            </a:xfrm>
          </p:grpSpPr>
          <p:sp>
            <p:nvSpPr>
              <p:cNvPr id="60" name="Shape 60"/>
              <p:cNvSpPr/>
              <p:nvPr/>
            </p:nvSpPr>
            <p:spPr>
              <a:xfrm>
                <a:off x="0" y="0"/>
                <a:ext cx="177981" cy="191913"/>
              </a:xfrm>
              <a:prstGeom prst="rect">
                <a:avLst/>
              </a:prstGeom>
              <a:solidFill>
                <a:srgbClr val="D6D6EB"/>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61" name="Shape 61"/>
              <p:cNvSpPr/>
              <p:nvPr/>
            </p:nvSpPr>
            <p:spPr>
              <a:xfrm>
                <a:off x="0" y="0"/>
                <a:ext cx="177981" cy="191913"/>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797BAA"/>
                  </a:buClr>
                  <a:buFont typeface="Arial"/>
                  <a:defRPr sz="2400">
                    <a:solidFill>
                      <a:srgbClr val="797BAA"/>
                    </a:solidFill>
                    <a:uFill>
                      <a:solidFill>
                        <a:srgbClr val="797BAA"/>
                      </a:solidFill>
                    </a:uFill>
                    <a:latin typeface="+mj-lt"/>
                    <a:ea typeface="+mj-ea"/>
                    <a:cs typeface="+mj-cs"/>
                    <a:sym typeface="Arial"/>
                  </a:defRPr>
                </a:pPr>
              </a:p>
            </p:txBody>
          </p:sp>
        </p:grpSp>
        <p:grpSp>
          <p:nvGrpSpPr>
            <p:cNvPr id="65" name="Group 65"/>
            <p:cNvGrpSpPr/>
            <p:nvPr/>
          </p:nvGrpSpPr>
          <p:grpSpPr>
            <a:xfrm>
              <a:off x="171771" y="189706"/>
              <a:ext cx="184190" cy="191913"/>
              <a:chOff x="0" y="0"/>
              <a:chExt cx="184188" cy="191912"/>
            </a:xfrm>
          </p:grpSpPr>
          <p:sp>
            <p:nvSpPr>
              <p:cNvPr id="63" name="Shape 63"/>
              <p:cNvSpPr/>
              <p:nvPr/>
            </p:nvSpPr>
            <p:spPr>
              <a:xfrm>
                <a:off x="0" y="0"/>
                <a:ext cx="184189" cy="191913"/>
              </a:xfrm>
              <a:prstGeom prst="rect">
                <a:avLst/>
              </a:prstGeom>
              <a:solidFill>
                <a:srgbClr val="011890"/>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64" name="Shape 64"/>
              <p:cNvSpPr/>
              <p:nvPr/>
            </p:nvSpPr>
            <p:spPr>
              <a:xfrm>
                <a:off x="0" y="0"/>
                <a:ext cx="184189" cy="191913"/>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000000"/>
                  </a:buClr>
                  <a:buFont typeface="Times New Roman"/>
                  <a:defRPr sz="3000">
                    <a:uFill>
                      <a:solidFill/>
                    </a:uFill>
                    <a:latin typeface="Times New Roman"/>
                    <a:ea typeface="Times New Roman"/>
                    <a:cs typeface="Times New Roman"/>
                    <a:sym typeface="Times New Roman"/>
                  </a:defRPr>
                </a:pPr>
              </a:p>
            </p:txBody>
          </p:sp>
        </p:grpSp>
        <p:grpSp>
          <p:nvGrpSpPr>
            <p:cNvPr id="68" name="Group 68"/>
            <p:cNvGrpSpPr/>
            <p:nvPr/>
          </p:nvGrpSpPr>
          <p:grpSpPr>
            <a:xfrm>
              <a:off x="533940" y="377206"/>
              <a:ext cx="180051" cy="191913"/>
              <a:chOff x="0" y="0"/>
              <a:chExt cx="180049" cy="191912"/>
            </a:xfrm>
          </p:grpSpPr>
          <p:sp>
            <p:nvSpPr>
              <p:cNvPr id="66" name="Shape 66"/>
              <p:cNvSpPr/>
              <p:nvPr/>
            </p:nvSpPr>
            <p:spPr>
              <a:xfrm>
                <a:off x="0" y="0"/>
                <a:ext cx="180050" cy="191913"/>
              </a:xfrm>
              <a:prstGeom prst="rect">
                <a:avLst/>
              </a:prstGeom>
              <a:solidFill>
                <a:srgbClr val="A9ABD6"/>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67" name="Shape 67"/>
              <p:cNvSpPr/>
              <p:nvPr/>
            </p:nvSpPr>
            <p:spPr>
              <a:xfrm>
                <a:off x="0" y="0"/>
                <a:ext cx="180050" cy="191913"/>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A9ABD6"/>
                  </a:buClr>
                  <a:buFont typeface="Arial"/>
                  <a:defRPr sz="2400">
                    <a:solidFill>
                      <a:srgbClr val="A9ABD6"/>
                    </a:solidFill>
                    <a:uFill>
                      <a:solidFill>
                        <a:srgbClr val="A9ABD6"/>
                      </a:solidFill>
                    </a:uFill>
                    <a:latin typeface="+mj-lt"/>
                    <a:ea typeface="+mj-ea"/>
                    <a:cs typeface="+mj-cs"/>
                    <a:sym typeface="Arial"/>
                  </a:defRPr>
                </a:pPr>
              </a:p>
            </p:txBody>
          </p:sp>
        </p:grpSp>
        <p:grpSp>
          <p:nvGrpSpPr>
            <p:cNvPr id="71" name="Group 71"/>
            <p:cNvGrpSpPr/>
            <p:nvPr/>
          </p:nvGrpSpPr>
          <p:grpSpPr>
            <a:xfrm>
              <a:off x="358030" y="569118"/>
              <a:ext cx="177981" cy="189708"/>
              <a:chOff x="0" y="0"/>
              <a:chExt cx="177980" cy="189706"/>
            </a:xfrm>
          </p:grpSpPr>
          <p:sp>
            <p:nvSpPr>
              <p:cNvPr id="69" name="Shape 69"/>
              <p:cNvSpPr/>
              <p:nvPr/>
            </p:nvSpPr>
            <p:spPr>
              <a:xfrm>
                <a:off x="0" y="0"/>
                <a:ext cx="177981" cy="189707"/>
              </a:xfrm>
              <a:prstGeom prst="rect">
                <a:avLst/>
              </a:prstGeom>
              <a:solidFill>
                <a:srgbClr val="A9ABD6"/>
              </a:solidFill>
              <a:ln w="12700" cap="flat">
                <a:noFill/>
                <a:miter lim="400000"/>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sp>
            <p:nvSpPr>
              <p:cNvPr id="70" name="Shape 70"/>
              <p:cNvSpPr/>
              <p:nvPr/>
            </p:nvSpPr>
            <p:spPr>
              <a:xfrm>
                <a:off x="0" y="0"/>
                <a:ext cx="177981" cy="189707"/>
              </a:xfrm>
              <a:prstGeom prst="rect">
                <a:avLst/>
              </a:prstGeom>
              <a:noFill/>
              <a:ln w="12700" cap="flat">
                <a:noFill/>
                <a:miter lim="400000"/>
              </a:ln>
              <a:effectLst/>
            </p:spPr>
            <p:txBody>
              <a:bodyPr wrap="square" lIns="63500" tIns="63500" rIns="63500" bIns="63500" numCol="1" anchor="t">
                <a:noAutofit/>
              </a:bodyPr>
              <a:lstStyle/>
              <a:p>
                <a:pPr lvl="0" marL="66364" marR="66364" defTabSz="1300162">
                  <a:buClr>
                    <a:srgbClr val="A9ABD6"/>
                  </a:buClr>
                  <a:buFont typeface="Arial"/>
                  <a:defRPr sz="2400">
                    <a:solidFill>
                      <a:srgbClr val="A9ABD6"/>
                    </a:solidFill>
                    <a:uFill>
                      <a:solidFill>
                        <a:srgbClr val="A9ABD6"/>
                      </a:solidFill>
                    </a:uFill>
                    <a:latin typeface="+mj-lt"/>
                    <a:ea typeface="+mj-ea"/>
                    <a:cs typeface="+mj-cs"/>
                    <a:sym typeface="Arial"/>
                  </a:defRPr>
                </a:pPr>
              </a:p>
            </p:txBody>
          </p:sp>
        </p:grpSp>
      </p:grpSp>
      <p:sp>
        <p:nvSpPr>
          <p:cNvPr id="73" name="Shape 73"/>
          <p:cNvSpPr/>
          <p:nvPr/>
        </p:nvSpPr>
        <p:spPr>
          <a:xfrm>
            <a:off x="650875" y="1843087"/>
            <a:ext cx="11703050" cy="1588"/>
          </a:xfrm>
          <a:prstGeom prst="line">
            <a:avLst/>
          </a:prstGeom>
          <a:ln w="63500">
            <a:solidFill>
              <a:srgbClr val="011890"/>
            </a:solidFill>
            <a:round/>
          </a:ln>
        </p:spPr>
        <p:txBody>
          <a:bodyPr lIns="0" tIns="0" rIns="0" bIns="0"/>
          <a:lstStyle/>
          <a:p>
            <a:pPr lvl="0"/>
          </a:p>
        </p:txBody>
      </p:sp>
      <p:sp>
        <p:nvSpPr>
          <p:cNvPr id="74" name="Shape 74"/>
          <p:cNvSpPr/>
          <p:nvPr>
            <p:ph type="title"/>
          </p:nvPr>
        </p:nvSpPr>
        <p:spPr>
          <a:xfrm>
            <a:off x="1627187" y="609600"/>
            <a:ext cx="10401301" cy="1130300"/>
          </a:xfrm>
          <a:prstGeom prst="rect">
            <a:avLst/>
          </a:prstGeom>
        </p:spPr>
        <p:txBody>
          <a:bodyPr lIns="63500" tIns="63500" rIns="63500" bIns="63500"/>
          <a:lstStyle>
            <a:lvl1pPr marL="66364" marR="66364" defTabSz="1300162">
              <a:lnSpc>
                <a:spcPct val="100000"/>
              </a:lnSpc>
              <a:defRPr b="0" sz="4800">
                <a:solidFill>
                  <a:srgbClr val="000000"/>
                </a:solidFill>
                <a:uFill>
                  <a:solidFill>
                    <a:srgbClr val="000000"/>
                  </a:solidFill>
                </a:uFill>
                <a:latin typeface="+mj-lt"/>
                <a:ea typeface="+mj-ea"/>
                <a:cs typeface="+mj-cs"/>
                <a:sym typeface="Arial"/>
              </a:defRPr>
            </a:lvl1pPr>
          </a:lstStyle>
          <a:p>
            <a:pPr lvl="0">
              <a:defRPr sz="1800">
                <a:uFillTx/>
              </a:defRPr>
            </a:pPr>
            <a:r>
              <a:rPr sz="4800">
                <a:uFill>
                  <a:solidFill/>
                </a:uFill>
              </a:rPr>
              <a:t>Title Text</a:t>
            </a:r>
          </a:p>
        </p:txBody>
      </p:sp>
      <p:sp>
        <p:nvSpPr>
          <p:cNvPr id="75" name="Shape 75"/>
          <p:cNvSpPr/>
          <p:nvPr>
            <p:ph type="sldNum" sz="quarter" idx="2"/>
          </p:nvPr>
        </p:nvSpPr>
        <p:spPr>
          <a:xfrm>
            <a:off x="12083728" y="9086250"/>
            <a:ext cx="376883" cy="368301"/>
          </a:xfrm>
          <a:prstGeom prst="rect">
            <a:avLst/>
          </a:prstGeom>
        </p:spPr>
        <p:txBody>
          <a:bodyPr lIns="63500" tIns="63500" rIns="63500" bIns="63500"/>
          <a:lstStyle>
            <a:lvl1pPr defTabSz="457200">
              <a:defRPr b="1" sz="1400">
                <a:solidFill>
                  <a:srgbClr val="000000"/>
                </a:solidFill>
                <a:uFill>
                  <a:solidFill>
                    <a:srgbClr val="000000"/>
                  </a:solidFill>
                </a:uFill>
                <a:latin typeface="Arial Black"/>
                <a:ea typeface="Arial Black"/>
                <a:cs typeface="Arial Black"/>
                <a:sym typeface="Arial Black"/>
              </a:defRPr>
            </a:lvl1p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77" name="REVBG_Slide4_Blue.jpeg" descr="REVBG_Slide4_Blue"/>
          <p:cNvPicPr/>
          <p:nvPr/>
        </p:nvPicPr>
        <p:blipFill>
          <a:blip r:embed="rId2">
            <a:extLst/>
          </a:blip>
          <a:stretch>
            <a:fillRect/>
          </a:stretch>
        </p:blipFill>
        <p:spPr>
          <a:xfrm>
            <a:off x="-1" y="-1"/>
            <a:ext cx="13007060" cy="9755860"/>
          </a:xfrm>
          <a:prstGeom prst="rect">
            <a:avLst/>
          </a:prstGeom>
          <a:ln w="12700">
            <a:miter lim="400000"/>
          </a:ln>
        </p:spPr>
      </p:pic>
      <p:sp>
        <p:nvSpPr>
          <p:cNvPr id="78" name="Shape 78"/>
          <p:cNvSpPr/>
          <p:nvPr>
            <p:ph type="title"/>
          </p:nvPr>
        </p:nvSpPr>
        <p:spPr>
          <a:xfrm>
            <a:off x="1083733" y="433494"/>
            <a:ext cx="10837335" cy="1083734"/>
          </a:xfrm>
          <a:prstGeom prst="rect">
            <a:avLst/>
          </a:prstGeom>
        </p:spPr>
        <p:txBody>
          <a:bodyPr lIns="65023" tIns="65023" rIns="65023" bIns="65023" anchor="t"/>
          <a:lstStyle>
            <a:lvl1pPr marL="0" marR="0" defTabSz="914400">
              <a:defRPr b="0" sz="3400">
                <a:solidFill>
                  <a:srgbClr val="042B7F"/>
                </a:solidFill>
                <a:uFillTx/>
                <a:latin typeface="Arial Bold"/>
                <a:ea typeface="Arial Bold"/>
                <a:cs typeface="Arial Bold"/>
                <a:sym typeface="Arial Bold"/>
              </a:defRPr>
            </a:lvl1pPr>
          </a:lstStyle>
          <a:p>
            <a:pPr lvl="0">
              <a:defRPr sz="1800">
                <a:solidFill>
                  <a:srgbClr val="000000"/>
                </a:solidFill>
              </a:defRPr>
            </a:pPr>
            <a:r>
              <a:rPr sz="3400">
                <a:solidFill>
                  <a:srgbClr val="042B7F"/>
                </a:solidFill>
              </a:rPr>
              <a:t>Title Text</a:t>
            </a:r>
          </a:p>
        </p:txBody>
      </p:sp>
      <p:sp>
        <p:nvSpPr>
          <p:cNvPr id="79" name="Shape 79"/>
          <p:cNvSpPr/>
          <p:nvPr>
            <p:ph type="body" idx="1"/>
          </p:nvPr>
        </p:nvSpPr>
        <p:spPr>
          <a:xfrm>
            <a:off x="1083733" y="1517226"/>
            <a:ext cx="10837335" cy="6827522"/>
          </a:xfrm>
          <a:prstGeom prst="rect">
            <a:avLst/>
          </a:prstGeom>
        </p:spPr>
        <p:txBody>
          <a:bodyPr lIns="65023" tIns="65023" rIns="65023" bIns="65023"/>
          <a:lstStyle>
            <a:lvl1pPr marL="314325" marR="0" indent="-314325" defTabSz="914400">
              <a:spcBef>
                <a:spcPts val="300"/>
              </a:spcBef>
              <a:buClr>
                <a:srgbClr val="042B7F"/>
              </a:buClr>
              <a:buFont typeface="Arial"/>
              <a:buChar char="•"/>
              <a:defRPr sz="2200">
                <a:solidFill>
                  <a:srgbClr val="322F31"/>
                </a:solidFill>
                <a:uFillTx/>
              </a:defRPr>
            </a:lvl1pPr>
            <a:lvl2pPr marL="542925" marR="0" indent="-314325" defTabSz="914400">
              <a:spcBef>
                <a:spcPts val="300"/>
              </a:spcBef>
              <a:buClr>
                <a:srgbClr val="042B7F"/>
              </a:buClr>
              <a:buSzPct val="100000"/>
              <a:buFont typeface="Arial"/>
              <a:buChar char="-"/>
              <a:defRPr sz="2200">
                <a:solidFill>
                  <a:srgbClr val="322F31"/>
                </a:solidFill>
                <a:uFillTx/>
              </a:defRPr>
            </a:lvl2pPr>
            <a:lvl3pPr marL="818923" marR="0" indent="-361723" defTabSz="914400">
              <a:spcBef>
                <a:spcPts val="300"/>
              </a:spcBef>
              <a:buClr>
                <a:srgbClr val="042B7F"/>
              </a:buClr>
              <a:buSzPct val="100000"/>
              <a:buFont typeface="Arial"/>
              <a:buChar char="-"/>
              <a:defRPr sz="2200">
                <a:solidFill>
                  <a:srgbClr val="322F31"/>
                </a:solidFill>
                <a:uFillTx/>
              </a:defRPr>
            </a:lvl3pPr>
            <a:lvl4pPr marL="1043441" marR="0" indent="-359228" defTabSz="914400">
              <a:spcBef>
                <a:spcPts val="300"/>
              </a:spcBef>
              <a:buClr>
                <a:srgbClr val="042B7F"/>
              </a:buClr>
              <a:buSzPct val="100000"/>
              <a:buFont typeface="Arial"/>
              <a:buChar char="-"/>
              <a:defRPr sz="2200">
                <a:solidFill>
                  <a:srgbClr val="322F31"/>
                </a:solidFill>
                <a:uFillTx/>
              </a:defRPr>
            </a:lvl4pPr>
            <a:lvl5pPr marL="1275216" marR="0" indent="-359228" defTabSz="914400">
              <a:spcBef>
                <a:spcPts val="300"/>
              </a:spcBef>
              <a:buClr>
                <a:srgbClr val="042B7F"/>
              </a:buClr>
              <a:buSzPct val="100000"/>
              <a:buFont typeface="Arial"/>
              <a:buChar char="-"/>
              <a:defRPr sz="2200">
                <a:solidFill>
                  <a:srgbClr val="322F31"/>
                </a:solidFill>
                <a:uFillTx/>
              </a:defRPr>
            </a:lvl5pPr>
          </a:lstStyle>
          <a:p>
            <a:pPr lvl="0">
              <a:defRPr sz="1800">
                <a:solidFill>
                  <a:srgbClr val="000000"/>
                </a:solidFill>
              </a:defRPr>
            </a:pPr>
            <a:r>
              <a:rPr sz="2200">
                <a:solidFill>
                  <a:srgbClr val="322F31"/>
                </a:solidFill>
              </a:rPr>
              <a:t>Body Level One</a:t>
            </a:r>
            <a:endParaRPr sz="2200">
              <a:solidFill>
                <a:srgbClr val="322F31"/>
              </a:solidFill>
            </a:endParaRPr>
          </a:p>
          <a:p>
            <a:pPr lvl="1">
              <a:defRPr sz="1800">
                <a:solidFill>
                  <a:srgbClr val="000000"/>
                </a:solidFill>
              </a:defRPr>
            </a:pPr>
            <a:r>
              <a:rPr sz="2200">
                <a:solidFill>
                  <a:srgbClr val="322F31"/>
                </a:solidFill>
              </a:rPr>
              <a:t>Body Level Two</a:t>
            </a:r>
            <a:endParaRPr sz="2200">
              <a:solidFill>
                <a:srgbClr val="322F31"/>
              </a:solidFill>
            </a:endParaRPr>
          </a:p>
          <a:p>
            <a:pPr lvl="2">
              <a:defRPr sz="1800">
                <a:solidFill>
                  <a:srgbClr val="000000"/>
                </a:solidFill>
              </a:defRPr>
            </a:pPr>
            <a:r>
              <a:rPr sz="2200">
                <a:solidFill>
                  <a:srgbClr val="322F31"/>
                </a:solidFill>
              </a:rPr>
              <a:t>Body Level Three</a:t>
            </a:r>
            <a:endParaRPr sz="2200">
              <a:solidFill>
                <a:srgbClr val="322F31"/>
              </a:solidFill>
            </a:endParaRPr>
          </a:p>
          <a:p>
            <a:pPr lvl="3">
              <a:defRPr sz="1800">
                <a:solidFill>
                  <a:srgbClr val="000000"/>
                </a:solidFill>
              </a:defRPr>
            </a:pPr>
            <a:r>
              <a:rPr sz="2200">
                <a:solidFill>
                  <a:srgbClr val="322F31"/>
                </a:solidFill>
              </a:rPr>
              <a:t>Body Level Four</a:t>
            </a:r>
            <a:endParaRPr sz="2200">
              <a:solidFill>
                <a:srgbClr val="322F31"/>
              </a:solidFill>
            </a:endParaRPr>
          </a:p>
          <a:p>
            <a:pPr lvl="4">
              <a:defRPr sz="1800">
                <a:solidFill>
                  <a:srgbClr val="000000"/>
                </a:solidFill>
              </a:defRPr>
            </a:pPr>
            <a:r>
              <a:rPr sz="2200">
                <a:solidFill>
                  <a:srgbClr val="322F31"/>
                </a:solidFill>
              </a:rPr>
              <a:t>Body Level Five</a:t>
            </a:r>
          </a:p>
        </p:txBody>
      </p:sp>
      <p:sp>
        <p:nvSpPr>
          <p:cNvPr id="80" name="Shape 80"/>
          <p:cNvSpPr/>
          <p:nvPr>
            <p:ph type="sldNum" sz="quarter" idx="2"/>
          </p:nvPr>
        </p:nvSpPr>
        <p:spPr>
          <a:xfrm>
            <a:off x="11595946" y="9426168"/>
            <a:ext cx="1408854" cy="327433"/>
          </a:xfrm>
          <a:prstGeom prst="rect">
            <a:avLst/>
          </a:prstGeom>
        </p:spPr>
        <p:txBody>
          <a:bodyPr wrap="square" lIns="65023" tIns="65023" rIns="65023" bIns="65023"/>
          <a:lstStyle>
            <a:lvl1pPr algn="r" defTabSz="914400">
              <a:defRPr sz="1400">
                <a:solidFill>
                  <a:srgbClr val="042B7F"/>
                </a:solidFill>
                <a:uFillTx/>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1" name="REVBG_Slide4_Blue.png"/>
          <p:cNvPicPr/>
          <p:nvPr/>
        </p:nvPicPr>
        <p:blipFill>
          <a:blip r:embed="rId2">
            <a:extLst/>
          </a:blip>
          <a:stretch>
            <a:fillRect/>
          </a:stretch>
        </p:blipFill>
        <p:spPr>
          <a:xfrm>
            <a:off x="0" y="0"/>
            <a:ext cx="13004800" cy="9753600"/>
          </a:xfrm>
          <a:prstGeom prst="rect">
            <a:avLst/>
          </a:prstGeom>
          <a:ln w="12700">
            <a:miter lim="400000"/>
          </a:ln>
        </p:spPr>
      </p:pic>
      <p:sp>
        <p:nvSpPr>
          <p:cNvPr id="12" name="Shape 12"/>
          <p:cNvSpPr/>
          <p:nvPr>
            <p:ph type="sldNum" sz="quarter" idx="2"/>
          </p:nvPr>
        </p:nvSpPr>
        <p:spPr>
          <a:prstGeom prst="rect">
            <a:avLst/>
          </a:prstGeom>
        </p:spPr>
        <p:txBody>
          <a:bodyPr/>
          <a:lstStyle>
            <a:lvl1pPr>
              <a:defRPr>
                <a:effectLst>
                  <a:outerShdw sx="100000" sy="100000" kx="0" ky="0" algn="b" rotWithShape="0" blurRad="12700" dist="25400" dir="2700000">
                    <a:srgbClr val="CBCBCB"/>
                  </a:outerShdw>
                </a:effectLst>
              </a:defRPr>
            </a:lvl1p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p:spTree>
      <p:nvGrpSpPr>
        <p:cNvPr id="1" name=""/>
        <p:cNvGrpSpPr/>
        <p:nvPr/>
      </p:nvGrpSpPr>
      <p:grpSpPr>
        <a:xfrm>
          <a:off x="0" y="0"/>
          <a:ext cx="0" cy="0"/>
          <a:chOff x="0" y="0"/>
          <a:chExt cx="0" cy="0"/>
        </a:xfrm>
      </p:grpSpPr>
      <p:pic>
        <p:nvPicPr>
          <p:cNvPr id="14" name="REVBG_Slide4_Blue.png"/>
          <p:cNvPicPr/>
          <p:nvPr/>
        </p:nvPicPr>
        <p:blipFill>
          <a:blip r:embed="rId2">
            <a:extLst/>
          </a:blip>
          <a:stretch>
            <a:fillRect/>
          </a:stretch>
        </p:blipFill>
        <p:spPr>
          <a:xfrm>
            <a:off x="0" y="0"/>
            <a:ext cx="13004800" cy="9753600"/>
          </a:xfrm>
          <a:prstGeom prst="rect">
            <a:avLst/>
          </a:prstGeom>
          <a:ln w="12700">
            <a:miter lim="400000"/>
          </a:ln>
        </p:spPr>
      </p:pic>
      <p:sp>
        <p:nvSpPr>
          <p:cNvPr id="15" name="Shape 15"/>
          <p:cNvSpPr/>
          <p:nvPr>
            <p:ph type="title"/>
          </p:nvPr>
        </p:nvSpPr>
        <p:spPr>
          <a:xfrm>
            <a:off x="546100" y="0"/>
            <a:ext cx="11925300" cy="12319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Title Text</a:t>
            </a:r>
          </a:p>
        </p:txBody>
      </p:sp>
      <p:sp>
        <p:nvSpPr>
          <p:cNvPr id="16" name="Shape 16"/>
          <p:cNvSpPr/>
          <p:nvPr>
            <p:ph type="sldNum" sz="quarter" idx="2"/>
          </p:nvPr>
        </p:nvSpPr>
        <p:spPr>
          <a:prstGeom prst="rect">
            <a:avLst/>
          </a:prstGeom>
        </p:spPr>
        <p:txBody>
          <a:bodyPr/>
          <a:lstStyle>
            <a:lvl1pPr>
              <a:defRPr>
                <a:effectLst>
                  <a:outerShdw sx="100000" sy="100000" kx="0" ky="0" algn="b" rotWithShape="0" blurRad="12700" dist="25400" dir="2700000">
                    <a:srgbClr val="CBCBCB"/>
                  </a:outerShdw>
                </a:effectLst>
              </a:defRPr>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1_Blank Presentation">
    <p:spTree>
      <p:nvGrpSpPr>
        <p:cNvPr id="1" name=""/>
        <p:cNvGrpSpPr/>
        <p:nvPr/>
      </p:nvGrpSpPr>
      <p:grpSpPr>
        <a:xfrm>
          <a:off x="0" y="0"/>
          <a:ext cx="0" cy="0"/>
          <a:chOff x="0" y="0"/>
          <a:chExt cx="0" cy="0"/>
        </a:xfrm>
      </p:grpSpPr>
      <p:pic>
        <p:nvPicPr>
          <p:cNvPr id="18" name="ppt_BG_Title_BNL_blue.jpg"/>
          <p:cNvPicPr/>
          <p:nvPr/>
        </p:nvPicPr>
        <p:blipFill>
          <a:blip r:embed="rId2">
            <a:extLst/>
          </a:blip>
          <a:stretch>
            <a:fillRect/>
          </a:stretch>
        </p:blipFill>
        <p:spPr>
          <a:xfrm>
            <a:off x="-25400" y="0"/>
            <a:ext cx="13055600" cy="9753600"/>
          </a:xfrm>
          <a:prstGeom prst="rect">
            <a:avLst/>
          </a:prstGeom>
          <a:ln w="12700">
            <a:miter lim="400000"/>
          </a:ln>
        </p:spPr>
      </p:pic>
      <p:sp>
        <p:nvSpPr>
          <p:cNvPr id="19" name="Shape 19"/>
          <p:cNvSpPr/>
          <p:nvPr>
            <p:ph type="title"/>
          </p:nvPr>
        </p:nvSpPr>
        <p:spPr>
          <a:xfrm>
            <a:off x="546100" y="0"/>
            <a:ext cx="11925300" cy="2418081"/>
          </a:xfrm>
          <a:prstGeom prst="rect">
            <a:avLst/>
          </a:prstGeom>
        </p:spPr>
        <p:txBody>
          <a:bodyPr/>
          <a:lstStyle>
            <a:lvl1pPr>
              <a:defRPr>
                <a:latin typeface="+mj-lt"/>
                <a:ea typeface="+mj-ea"/>
                <a:cs typeface="+mj-cs"/>
                <a:sym typeface="Arial"/>
              </a:defRPr>
            </a:lvl1pPr>
          </a:lstStyle>
          <a:p>
            <a:pPr lvl="0">
              <a:defRPr b="0" sz="1800">
                <a:solidFill>
                  <a:srgbClr val="000000"/>
                </a:solidFill>
                <a:uFillTx/>
              </a:defRPr>
            </a:pPr>
            <a:r>
              <a:rPr b="1" sz="5000">
                <a:solidFill>
                  <a:srgbClr val="013E92"/>
                </a:solidFill>
                <a:uFill>
                  <a:solidFill>
                    <a:srgbClr val="013E92"/>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pic>
        <p:nvPicPr>
          <p:cNvPr id="21" name="image1.jpg"/>
          <p:cNvPicPr/>
          <p:nvPr/>
        </p:nvPicPr>
        <p:blipFill>
          <a:blip r:embed="rId2">
            <a:extLst/>
          </a:blip>
          <a:stretch>
            <a:fillRect/>
          </a:stretch>
        </p:blipFill>
        <p:spPr>
          <a:xfrm>
            <a:off x="0" y="0"/>
            <a:ext cx="13004800" cy="9753600"/>
          </a:xfrm>
          <a:prstGeom prst="rect">
            <a:avLst/>
          </a:prstGeom>
          <a:ln>
            <a:round/>
          </a:ln>
        </p:spPr>
      </p:pic>
      <p:sp>
        <p:nvSpPr>
          <p:cNvPr id="22" name="Shape 22"/>
          <p:cNvSpPr/>
          <p:nvPr>
            <p:ph type="title"/>
          </p:nvPr>
        </p:nvSpPr>
        <p:spPr>
          <a:xfrm>
            <a:off x="546100" y="0"/>
            <a:ext cx="11925300" cy="1955800"/>
          </a:xfrm>
          <a:prstGeom prst="rect">
            <a:avLst/>
          </a:prstGeom>
          <a:ln w="9525">
            <a:round/>
          </a:ln>
        </p:spPr>
        <p:txBody>
          <a:bodyPr lIns="38100" tIns="38100" rIns="38100" bIns="38100"/>
          <a:lstStyle>
            <a:lvl1pPr marL="0" marR="0">
              <a:defRPr>
                <a:latin typeface="+mj-lt"/>
                <a:ea typeface="+mj-ea"/>
                <a:cs typeface="+mj-cs"/>
                <a:sym typeface="Arial"/>
              </a:defRPr>
            </a:lvl1pPr>
          </a:lstStyle>
          <a:p>
            <a:pPr lvl="0">
              <a:defRPr b="0" sz="1800">
                <a:solidFill>
                  <a:srgbClr val="000000"/>
                </a:solidFill>
                <a:uFillTx/>
              </a:defRPr>
            </a:pPr>
            <a:r>
              <a:rPr b="1" sz="5000">
                <a:solidFill>
                  <a:srgbClr val="013E92"/>
                </a:solidFill>
                <a:uFill>
                  <a:solidFill>
                    <a:srgbClr val="013E92"/>
                  </a:solidFill>
                </a:uFill>
              </a:rPr>
              <a:t>Title Text</a:t>
            </a:r>
          </a:p>
        </p:txBody>
      </p:sp>
      <p:sp>
        <p:nvSpPr>
          <p:cNvPr id="23" name="Shape 23"/>
          <p:cNvSpPr/>
          <p:nvPr>
            <p:ph type="body" idx="1"/>
          </p:nvPr>
        </p:nvSpPr>
        <p:spPr>
          <a:xfrm>
            <a:off x="1079500" y="1955800"/>
            <a:ext cx="10833100" cy="7797800"/>
          </a:xfrm>
          <a:prstGeom prst="rect">
            <a:avLst/>
          </a:prstGeom>
          <a:ln w="9525">
            <a:round/>
          </a:ln>
        </p:spPr>
        <p:txBody>
          <a:bodyPr lIns="38100" tIns="38100" rIns="38100" bIns="38100"/>
          <a:lstStyle>
            <a:lvl1pPr marL="342900" marR="0">
              <a:spcBef>
                <a:spcPts val="800"/>
              </a:spcBef>
              <a:defRPr sz="3400"/>
            </a:lvl1pPr>
            <a:lvl2pPr marL="742950" marR="0" indent="-285750">
              <a:spcBef>
                <a:spcPts val="600"/>
              </a:spcBef>
              <a:buFont typeface="Times Roman"/>
              <a:buChar char="•"/>
              <a:defRPr sz="2800"/>
            </a:lvl2pPr>
            <a:lvl3pPr marL="1085850" marR="0" indent="-228600">
              <a:lnSpc>
                <a:spcPct val="80000"/>
              </a:lnSpc>
              <a:spcBef>
                <a:spcPts val="800"/>
              </a:spcBef>
              <a:buFontTx/>
              <a:buChar char="-"/>
              <a:defRPr sz="3400"/>
            </a:lvl3pPr>
            <a:lvl4pPr marL="1428750" marR="0" indent="-228600">
              <a:lnSpc>
                <a:spcPct val="80000"/>
              </a:lnSpc>
              <a:spcBef>
                <a:spcPts val="600"/>
              </a:spcBef>
              <a:buFontTx/>
              <a:buChar char="-"/>
              <a:defRPr sz="2800"/>
            </a:lvl4pPr>
            <a:lvl5pPr marL="1771650" marR="0" indent="-228600">
              <a:lnSpc>
                <a:spcPct val="80000"/>
              </a:lnSpc>
              <a:spcBef>
                <a:spcPts val="600"/>
              </a:spcBef>
              <a:buFontTx/>
              <a:buChar char="-"/>
              <a:defRPr sz="2800"/>
            </a:lvl5pPr>
          </a:lstStyle>
          <a:p>
            <a:pPr lvl="0">
              <a:defRPr sz="1800">
                <a:solidFill>
                  <a:srgbClr val="000000"/>
                </a:solidFill>
                <a:uFillTx/>
              </a:defRPr>
            </a:pPr>
            <a:r>
              <a:rPr sz="3400">
                <a:solidFill>
                  <a:srgbClr val="413E40"/>
                </a:solidFill>
                <a:uFill>
                  <a:solidFill>
                    <a:srgbClr val="413E40"/>
                  </a:solidFill>
                </a:uFill>
              </a:rPr>
              <a:t>Body Level One</a:t>
            </a:r>
            <a:endParaRPr sz="3400">
              <a:solidFill>
                <a:srgbClr val="413E40"/>
              </a:solidFill>
              <a:uFill>
                <a:solidFill>
                  <a:srgbClr val="413E40"/>
                </a:solidFill>
              </a:uFill>
            </a:endParaRPr>
          </a:p>
          <a:p>
            <a:pPr lvl="1">
              <a:defRPr sz="1800">
                <a:solidFill>
                  <a:srgbClr val="000000"/>
                </a:solidFill>
                <a:uFillTx/>
              </a:defRPr>
            </a:pPr>
            <a:r>
              <a:rPr sz="2800">
                <a:solidFill>
                  <a:srgbClr val="413E40"/>
                </a:solidFill>
                <a:uFill>
                  <a:solidFill>
                    <a:srgbClr val="413E40"/>
                  </a:solidFill>
                </a:uFill>
              </a:rPr>
              <a:t>Body Level Two</a:t>
            </a:r>
            <a:endParaRPr sz="2800">
              <a:solidFill>
                <a:srgbClr val="413E40"/>
              </a:solidFill>
              <a:uFill>
                <a:solidFill>
                  <a:srgbClr val="413E40"/>
                </a:solidFill>
              </a:uFill>
            </a:endParaRPr>
          </a:p>
          <a:p>
            <a:pPr lvl="2">
              <a:defRPr sz="1800">
                <a:solidFill>
                  <a:srgbClr val="000000"/>
                </a:solidFill>
                <a:uFillTx/>
              </a:defRPr>
            </a:pPr>
            <a:r>
              <a:rPr sz="3400">
                <a:solidFill>
                  <a:srgbClr val="413E40"/>
                </a:solidFill>
                <a:uFill>
                  <a:solidFill>
                    <a:srgbClr val="413E40"/>
                  </a:solidFill>
                </a:uFill>
              </a:rPr>
              <a:t>Body Level Three</a:t>
            </a:r>
            <a:endParaRPr sz="3400">
              <a:solidFill>
                <a:srgbClr val="413E40"/>
              </a:solidFill>
              <a:uFill>
                <a:solidFill>
                  <a:srgbClr val="413E40"/>
                </a:solidFill>
              </a:uFill>
            </a:endParaRPr>
          </a:p>
          <a:p>
            <a:pPr lvl="3">
              <a:defRPr sz="1800">
                <a:solidFill>
                  <a:srgbClr val="000000"/>
                </a:solidFill>
                <a:uFillTx/>
              </a:defRPr>
            </a:pPr>
            <a:r>
              <a:rPr sz="2800">
                <a:solidFill>
                  <a:srgbClr val="413E40"/>
                </a:solidFill>
                <a:uFill>
                  <a:solidFill>
                    <a:srgbClr val="413E40"/>
                  </a:solidFill>
                </a:uFill>
              </a:rPr>
              <a:t>Body Level Four</a:t>
            </a:r>
            <a:endParaRPr sz="2800">
              <a:solidFill>
                <a:srgbClr val="413E40"/>
              </a:solidFill>
              <a:uFill>
                <a:solidFill>
                  <a:srgbClr val="413E40"/>
                </a:solidFill>
              </a:uFill>
            </a:endParaRPr>
          </a:p>
          <a:p>
            <a:pPr lvl="4">
              <a:defRPr sz="1800">
                <a:solidFill>
                  <a:srgbClr val="000000"/>
                </a:solidFill>
                <a:uFillTx/>
              </a:defRPr>
            </a:pPr>
            <a:r>
              <a:rPr sz="2800">
                <a:solidFill>
                  <a:srgbClr val="413E40"/>
                </a:solidFill>
                <a:uFill>
                  <a:solidFill>
                    <a:srgbClr val="413E40"/>
                  </a:solidFill>
                </a:uFill>
              </a:rPr>
              <a:t>Body Level Five</a:t>
            </a:r>
          </a:p>
        </p:txBody>
      </p:sp>
      <p:sp>
        <p:nvSpPr>
          <p:cNvPr id="24" name="Shape 24"/>
          <p:cNvSpPr/>
          <p:nvPr>
            <p:ph type="sldNum" sz="quarter" idx="2"/>
          </p:nvPr>
        </p:nvSpPr>
        <p:spPr>
          <a:xfrm>
            <a:off x="10060667" y="9176878"/>
            <a:ext cx="343174" cy="335423"/>
          </a:xfrm>
          <a:prstGeom prst="rect">
            <a:avLst/>
          </a:prstGeom>
          <a:ln w="9525">
            <a:round/>
          </a:ln>
        </p:spPr>
        <p:txBody>
          <a:bodyPr lIns="38100" tIns="38100" rIns="38100" bIns="38100"/>
          <a:lstStyle>
            <a:lvl1pPr algn="r" defTabSz="1295400"/>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Only">
    <p:spTree>
      <p:nvGrpSpPr>
        <p:cNvPr id="1" name=""/>
        <p:cNvGrpSpPr/>
        <p:nvPr/>
      </p:nvGrpSpPr>
      <p:grpSpPr>
        <a:xfrm>
          <a:off x="0" y="0"/>
          <a:ext cx="0" cy="0"/>
          <a:chOff x="0" y="0"/>
          <a:chExt cx="0" cy="0"/>
        </a:xfrm>
      </p:grpSpPr>
      <p:pic>
        <p:nvPicPr>
          <p:cNvPr id="26" name="image1.jpg"/>
          <p:cNvPicPr/>
          <p:nvPr/>
        </p:nvPicPr>
        <p:blipFill>
          <a:blip r:embed="rId2">
            <a:extLst/>
          </a:blip>
          <a:stretch>
            <a:fillRect/>
          </a:stretch>
        </p:blipFill>
        <p:spPr>
          <a:xfrm>
            <a:off x="0" y="0"/>
            <a:ext cx="13004800" cy="9753600"/>
          </a:xfrm>
          <a:prstGeom prst="rect">
            <a:avLst/>
          </a:prstGeom>
          <a:ln>
            <a:round/>
          </a:ln>
        </p:spPr>
      </p:pic>
      <p:sp>
        <p:nvSpPr>
          <p:cNvPr id="27" name="Shape 27"/>
          <p:cNvSpPr/>
          <p:nvPr>
            <p:ph type="title"/>
          </p:nvPr>
        </p:nvSpPr>
        <p:spPr>
          <a:xfrm>
            <a:off x="546100" y="0"/>
            <a:ext cx="11925300" cy="1955800"/>
          </a:xfrm>
          <a:prstGeom prst="rect">
            <a:avLst/>
          </a:prstGeom>
          <a:ln w="9525">
            <a:round/>
          </a:ln>
        </p:spPr>
        <p:txBody>
          <a:bodyPr lIns="38100" tIns="38100" rIns="38100" bIns="38100"/>
          <a:lstStyle>
            <a:lvl1pPr marL="0" marR="0">
              <a:defRPr>
                <a:latin typeface="+mj-lt"/>
                <a:ea typeface="+mj-ea"/>
                <a:cs typeface="+mj-cs"/>
                <a:sym typeface="Arial"/>
              </a:defRPr>
            </a:lvl1pPr>
          </a:lstStyle>
          <a:p>
            <a:pPr lvl="0">
              <a:defRPr b="0" sz="1800">
                <a:solidFill>
                  <a:srgbClr val="000000"/>
                </a:solidFill>
                <a:uFillTx/>
              </a:defRPr>
            </a:pPr>
            <a:r>
              <a:rPr b="1" sz="5000">
                <a:solidFill>
                  <a:srgbClr val="013E92"/>
                </a:solidFill>
                <a:uFill>
                  <a:solidFill>
                    <a:srgbClr val="013E92"/>
                  </a:solidFill>
                </a:uFill>
              </a:rPr>
              <a:t>Title Text</a:t>
            </a:r>
          </a:p>
        </p:txBody>
      </p:sp>
      <p:sp>
        <p:nvSpPr>
          <p:cNvPr id="28" name="Shape 28"/>
          <p:cNvSpPr/>
          <p:nvPr>
            <p:ph type="sldNum" sz="quarter" idx="2"/>
          </p:nvPr>
        </p:nvSpPr>
        <p:spPr>
          <a:xfrm>
            <a:off x="10060667" y="9176878"/>
            <a:ext cx="343174" cy="335423"/>
          </a:xfrm>
          <a:prstGeom prst="rect">
            <a:avLst/>
          </a:prstGeom>
          <a:ln w="9525">
            <a:round/>
          </a:ln>
        </p:spPr>
        <p:txBody>
          <a:bodyPr lIns="38100" tIns="38100" rIns="38100" bIns="38100"/>
          <a:lstStyle>
            <a:lvl1pPr algn="r" defTabSz="1295400"/>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 Section Header">
    <p:spTree>
      <p:nvGrpSpPr>
        <p:cNvPr id="1" name=""/>
        <p:cNvGrpSpPr/>
        <p:nvPr/>
      </p:nvGrpSpPr>
      <p:grpSpPr>
        <a:xfrm>
          <a:off x="0" y="0"/>
          <a:ext cx="0" cy="0"/>
          <a:chOff x="0" y="0"/>
          <a:chExt cx="0" cy="0"/>
        </a:xfrm>
      </p:grpSpPr>
      <p:pic>
        <p:nvPicPr>
          <p:cNvPr id="30" name="image1.jpg"/>
          <p:cNvPicPr/>
          <p:nvPr/>
        </p:nvPicPr>
        <p:blipFill>
          <a:blip r:embed="rId2">
            <a:extLst/>
          </a:blip>
          <a:stretch>
            <a:fillRect/>
          </a:stretch>
        </p:blipFill>
        <p:spPr>
          <a:xfrm>
            <a:off x="0" y="0"/>
            <a:ext cx="13004800" cy="9753600"/>
          </a:xfrm>
          <a:prstGeom prst="rect">
            <a:avLst/>
          </a:prstGeom>
          <a:ln>
            <a:round/>
          </a:ln>
        </p:spPr>
      </p:pic>
      <p:sp>
        <p:nvSpPr>
          <p:cNvPr id="31" name="Shape 31"/>
          <p:cNvSpPr/>
          <p:nvPr>
            <p:ph type="title"/>
          </p:nvPr>
        </p:nvSpPr>
        <p:spPr>
          <a:xfrm>
            <a:off x="977900" y="3797300"/>
            <a:ext cx="11049000" cy="1937174"/>
          </a:xfrm>
          <a:prstGeom prst="rect">
            <a:avLst/>
          </a:prstGeom>
          <a:ln w="9525">
            <a:round/>
          </a:ln>
        </p:spPr>
        <p:txBody>
          <a:bodyPr lIns="38100" tIns="38100" rIns="38100" bIns="38100" anchor="t"/>
          <a:lstStyle>
            <a:lvl1pPr marL="0" marR="0">
              <a:defRPr cap="all">
                <a:latin typeface="+mj-lt"/>
                <a:ea typeface="+mj-ea"/>
                <a:cs typeface="+mj-cs"/>
                <a:sym typeface="Arial"/>
              </a:defRPr>
            </a:lvl1pPr>
          </a:lstStyle>
          <a:p>
            <a:pPr lvl="0">
              <a:defRPr b="0" cap="none" sz="1800">
                <a:solidFill>
                  <a:srgbClr val="000000"/>
                </a:solidFill>
                <a:uFillTx/>
              </a:defRPr>
            </a:pPr>
            <a:r>
              <a:rPr b="1" cap="all" sz="5000">
                <a:solidFill>
                  <a:srgbClr val="013E92"/>
                </a:solidFill>
                <a:uFill>
                  <a:solidFill>
                    <a:srgbClr val="013E92"/>
                  </a:solidFill>
                </a:uFill>
              </a:rPr>
              <a:t>Title Text</a:t>
            </a:r>
          </a:p>
        </p:txBody>
      </p:sp>
      <p:sp>
        <p:nvSpPr>
          <p:cNvPr id="32" name="Shape 32"/>
          <p:cNvSpPr/>
          <p:nvPr>
            <p:ph type="sldNum" sz="quarter" idx="2"/>
          </p:nvPr>
        </p:nvSpPr>
        <p:spPr>
          <a:xfrm>
            <a:off x="10060667" y="9176878"/>
            <a:ext cx="343174" cy="335423"/>
          </a:xfrm>
          <a:prstGeom prst="rect">
            <a:avLst/>
          </a:prstGeom>
          <a:ln w="9525">
            <a:round/>
          </a:ln>
        </p:spPr>
        <p:txBody>
          <a:bodyPr lIns="38100" tIns="38100" rIns="38100" bIns="38100"/>
          <a:lstStyle>
            <a:lvl1pPr algn="r" defTabSz="1295400"/>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copy">
    <p:spTree>
      <p:nvGrpSpPr>
        <p:cNvPr id="1" name=""/>
        <p:cNvGrpSpPr/>
        <p:nvPr/>
      </p:nvGrpSpPr>
      <p:grpSpPr>
        <a:xfrm>
          <a:off x="0" y="0"/>
          <a:ext cx="0" cy="0"/>
          <a:chOff x="0" y="0"/>
          <a:chExt cx="0" cy="0"/>
        </a:xfrm>
      </p:grpSpPr>
      <p:pic>
        <p:nvPicPr>
          <p:cNvPr id="34" name="image1.jpg"/>
          <p:cNvPicPr/>
          <p:nvPr/>
        </p:nvPicPr>
        <p:blipFill>
          <a:blip r:embed="rId2">
            <a:extLst/>
          </a:blip>
          <a:stretch>
            <a:fillRect/>
          </a:stretch>
        </p:blipFill>
        <p:spPr>
          <a:xfrm>
            <a:off x="0" y="0"/>
            <a:ext cx="13004800" cy="9753600"/>
          </a:xfrm>
          <a:prstGeom prst="rect">
            <a:avLst/>
          </a:prstGeom>
          <a:ln>
            <a:round/>
          </a:ln>
        </p:spPr>
      </p:pic>
      <p:sp>
        <p:nvSpPr>
          <p:cNvPr id="35" name="Shape 35"/>
          <p:cNvSpPr/>
          <p:nvPr>
            <p:ph type="title"/>
          </p:nvPr>
        </p:nvSpPr>
        <p:spPr>
          <a:xfrm>
            <a:off x="546100" y="0"/>
            <a:ext cx="11925300" cy="1955800"/>
          </a:xfrm>
          <a:prstGeom prst="rect">
            <a:avLst/>
          </a:prstGeom>
          <a:ln w="9525">
            <a:round/>
          </a:ln>
        </p:spPr>
        <p:txBody>
          <a:bodyPr lIns="38100" tIns="38100" rIns="38100" bIns="38100"/>
          <a:lstStyle>
            <a:lvl1pPr marL="0" marR="0">
              <a:defRPr>
                <a:latin typeface="+mj-lt"/>
                <a:ea typeface="+mj-ea"/>
                <a:cs typeface="+mj-cs"/>
                <a:sym typeface="Arial"/>
              </a:defRPr>
            </a:lvl1pPr>
          </a:lstStyle>
          <a:p>
            <a:pPr lvl="0">
              <a:defRPr b="0" sz="1800">
                <a:solidFill>
                  <a:srgbClr val="000000"/>
                </a:solidFill>
                <a:uFillTx/>
              </a:defRPr>
            </a:pPr>
            <a:r>
              <a:rPr b="1" sz="5000">
                <a:solidFill>
                  <a:srgbClr val="013E92"/>
                </a:solidFill>
                <a:uFill>
                  <a:solidFill>
                    <a:srgbClr val="013E92"/>
                  </a:solidFill>
                </a:uFill>
              </a:rPr>
              <a:t>Title Text</a:t>
            </a:r>
          </a:p>
        </p:txBody>
      </p:sp>
      <p:sp>
        <p:nvSpPr>
          <p:cNvPr id="36" name="Shape 36"/>
          <p:cNvSpPr/>
          <p:nvPr>
            <p:ph type="body" idx="1"/>
          </p:nvPr>
        </p:nvSpPr>
        <p:spPr>
          <a:xfrm>
            <a:off x="1079500" y="1955800"/>
            <a:ext cx="10833100" cy="7797800"/>
          </a:xfrm>
          <a:prstGeom prst="rect">
            <a:avLst/>
          </a:prstGeom>
          <a:ln w="9525">
            <a:round/>
          </a:ln>
        </p:spPr>
        <p:txBody>
          <a:bodyPr lIns="38100" tIns="38100" rIns="38100" bIns="38100"/>
          <a:lstStyle>
            <a:lvl1pPr marL="342900" marR="0">
              <a:spcBef>
                <a:spcPts val="800"/>
              </a:spcBef>
              <a:defRPr sz="3400"/>
            </a:lvl1pPr>
            <a:lvl2pPr marL="742950" marR="0" indent="-285750">
              <a:spcBef>
                <a:spcPts val="600"/>
              </a:spcBef>
              <a:buFont typeface="Times Roman"/>
              <a:buChar char="•"/>
              <a:defRPr sz="2800"/>
            </a:lvl2pPr>
            <a:lvl3pPr marL="1085850" marR="0" indent="-228600">
              <a:lnSpc>
                <a:spcPct val="80000"/>
              </a:lnSpc>
              <a:spcBef>
                <a:spcPts val="800"/>
              </a:spcBef>
              <a:buFontTx/>
              <a:buChar char="-"/>
              <a:defRPr sz="3400"/>
            </a:lvl3pPr>
            <a:lvl4pPr marL="1428750" marR="0" indent="-228600">
              <a:lnSpc>
                <a:spcPct val="80000"/>
              </a:lnSpc>
              <a:spcBef>
                <a:spcPts val="600"/>
              </a:spcBef>
              <a:buFontTx/>
              <a:buChar char="-"/>
              <a:defRPr sz="2800"/>
            </a:lvl4pPr>
            <a:lvl5pPr marL="1771650" marR="0" indent="-228600">
              <a:lnSpc>
                <a:spcPct val="80000"/>
              </a:lnSpc>
              <a:spcBef>
                <a:spcPts val="600"/>
              </a:spcBef>
              <a:buFontTx/>
              <a:buChar char="-"/>
              <a:defRPr sz="2800"/>
            </a:lvl5pPr>
          </a:lstStyle>
          <a:p>
            <a:pPr lvl="0">
              <a:defRPr sz="1800">
                <a:solidFill>
                  <a:srgbClr val="000000"/>
                </a:solidFill>
                <a:uFillTx/>
              </a:defRPr>
            </a:pPr>
            <a:r>
              <a:rPr sz="3400">
                <a:solidFill>
                  <a:srgbClr val="413E40"/>
                </a:solidFill>
                <a:uFill>
                  <a:solidFill>
                    <a:srgbClr val="413E40"/>
                  </a:solidFill>
                </a:uFill>
              </a:rPr>
              <a:t>Body Level One</a:t>
            </a:r>
            <a:endParaRPr sz="3400">
              <a:solidFill>
                <a:srgbClr val="413E40"/>
              </a:solidFill>
              <a:uFill>
                <a:solidFill>
                  <a:srgbClr val="413E40"/>
                </a:solidFill>
              </a:uFill>
            </a:endParaRPr>
          </a:p>
          <a:p>
            <a:pPr lvl="1">
              <a:defRPr sz="1800">
                <a:solidFill>
                  <a:srgbClr val="000000"/>
                </a:solidFill>
                <a:uFillTx/>
              </a:defRPr>
            </a:pPr>
            <a:r>
              <a:rPr sz="2800">
                <a:solidFill>
                  <a:srgbClr val="413E40"/>
                </a:solidFill>
                <a:uFill>
                  <a:solidFill>
                    <a:srgbClr val="413E40"/>
                  </a:solidFill>
                </a:uFill>
              </a:rPr>
              <a:t>Body Level Two</a:t>
            </a:r>
            <a:endParaRPr sz="2800">
              <a:solidFill>
                <a:srgbClr val="413E40"/>
              </a:solidFill>
              <a:uFill>
                <a:solidFill>
                  <a:srgbClr val="413E40"/>
                </a:solidFill>
              </a:uFill>
            </a:endParaRPr>
          </a:p>
          <a:p>
            <a:pPr lvl="2">
              <a:defRPr sz="1800">
                <a:solidFill>
                  <a:srgbClr val="000000"/>
                </a:solidFill>
                <a:uFillTx/>
              </a:defRPr>
            </a:pPr>
            <a:r>
              <a:rPr sz="3400">
                <a:solidFill>
                  <a:srgbClr val="413E40"/>
                </a:solidFill>
                <a:uFill>
                  <a:solidFill>
                    <a:srgbClr val="413E40"/>
                  </a:solidFill>
                </a:uFill>
              </a:rPr>
              <a:t>Body Level Three</a:t>
            </a:r>
            <a:endParaRPr sz="3400">
              <a:solidFill>
                <a:srgbClr val="413E40"/>
              </a:solidFill>
              <a:uFill>
                <a:solidFill>
                  <a:srgbClr val="413E40"/>
                </a:solidFill>
              </a:uFill>
            </a:endParaRPr>
          </a:p>
          <a:p>
            <a:pPr lvl="3">
              <a:defRPr sz="1800">
                <a:solidFill>
                  <a:srgbClr val="000000"/>
                </a:solidFill>
                <a:uFillTx/>
              </a:defRPr>
            </a:pPr>
            <a:r>
              <a:rPr sz="2800">
                <a:solidFill>
                  <a:srgbClr val="413E40"/>
                </a:solidFill>
                <a:uFill>
                  <a:solidFill>
                    <a:srgbClr val="413E40"/>
                  </a:solidFill>
                </a:uFill>
              </a:rPr>
              <a:t>Body Level Four</a:t>
            </a:r>
            <a:endParaRPr sz="2800">
              <a:solidFill>
                <a:srgbClr val="413E40"/>
              </a:solidFill>
              <a:uFill>
                <a:solidFill>
                  <a:srgbClr val="413E40"/>
                </a:solidFill>
              </a:uFill>
            </a:endParaRPr>
          </a:p>
          <a:p>
            <a:pPr lvl="4">
              <a:defRPr sz="1800">
                <a:solidFill>
                  <a:srgbClr val="000000"/>
                </a:solidFill>
                <a:uFillTx/>
              </a:defRPr>
            </a:pPr>
            <a:r>
              <a:rPr sz="2800">
                <a:solidFill>
                  <a:srgbClr val="413E40"/>
                </a:solidFill>
                <a:uFill>
                  <a:solidFill>
                    <a:srgbClr val="413E40"/>
                  </a:solidFill>
                </a:uFill>
              </a:rPr>
              <a:t>Body Level Five</a:t>
            </a:r>
          </a:p>
        </p:txBody>
      </p:sp>
      <p:sp>
        <p:nvSpPr>
          <p:cNvPr id="37" name="Shape 37"/>
          <p:cNvSpPr/>
          <p:nvPr>
            <p:ph type="sldNum" sz="quarter" idx="2"/>
          </p:nvPr>
        </p:nvSpPr>
        <p:spPr>
          <a:xfrm>
            <a:off x="10060667" y="9176878"/>
            <a:ext cx="343174" cy="335423"/>
          </a:xfrm>
          <a:prstGeom prst="rect">
            <a:avLst/>
          </a:prstGeom>
          <a:ln w="9525">
            <a:round/>
          </a:ln>
        </p:spPr>
        <p:txBody>
          <a:bodyPr lIns="38100" tIns="38100" rIns="38100" bIns="38100"/>
          <a:lstStyle>
            <a:lvl1pPr algn="r" defTabSz="1295400"/>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Only copy">
    <p:spTree>
      <p:nvGrpSpPr>
        <p:cNvPr id="1" name=""/>
        <p:cNvGrpSpPr/>
        <p:nvPr/>
      </p:nvGrpSpPr>
      <p:grpSpPr>
        <a:xfrm>
          <a:off x="0" y="0"/>
          <a:ext cx="0" cy="0"/>
          <a:chOff x="0" y="0"/>
          <a:chExt cx="0" cy="0"/>
        </a:xfrm>
      </p:grpSpPr>
      <p:pic>
        <p:nvPicPr>
          <p:cNvPr id="39" name="image1.jpg"/>
          <p:cNvPicPr/>
          <p:nvPr/>
        </p:nvPicPr>
        <p:blipFill>
          <a:blip r:embed="rId2">
            <a:extLst/>
          </a:blip>
          <a:stretch>
            <a:fillRect/>
          </a:stretch>
        </p:blipFill>
        <p:spPr>
          <a:xfrm>
            <a:off x="0" y="0"/>
            <a:ext cx="13004800" cy="9753600"/>
          </a:xfrm>
          <a:prstGeom prst="rect">
            <a:avLst/>
          </a:prstGeom>
          <a:ln>
            <a:round/>
          </a:ln>
        </p:spPr>
      </p:pic>
      <p:sp>
        <p:nvSpPr>
          <p:cNvPr id="40" name="Shape 40"/>
          <p:cNvSpPr/>
          <p:nvPr>
            <p:ph type="title"/>
          </p:nvPr>
        </p:nvSpPr>
        <p:spPr>
          <a:xfrm>
            <a:off x="546100" y="0"/>
            <a:ext cx="11925300" cy="1955800"/>
          </a:xfrm>
          <a:prstGeom prst="rect">
            <a:avLst/>
          </a:prstGeom>
          <a:ln w="9525">
            <a:round/>
          </a:ln>
        </p:spPr>
        <p:txBody>
          <a:bodyPr lIns="38100" tIns="38100" rIns="38100" bIns="38100"/>
          <a:lstStyle>
            <a:lvl1pPr marL="0" marR="0">
              <a:defRPr>
                <a:latin typeface="+mj-lt"/>
                <a:ea typeface="+mj-ea"/>
                <a:cs typeface="+mj-cs"/>
                <a:sym typeface="Arial"/>
              </a:defRPr>
            </a:lvl1pPr>
          </a:lstStyle>
          <a:p>
            <a:pPr lvl="0">
              <a:defRPr b="0" sz="1800">
                <a:solidFill>
                  <a:srgbClr val="000000"/>
                </a:solidFill>
                <a:uFillTx/>
              </a:defRPr>
            </a:pPr>
            <a:r>
              <a:rPr b="1" sz="5000">
                <a:solidFill>
                  <a:srgbClr val="013E92"/>
                </a:solidFill>
                <a:uFill>
                  <a:solidFill>
                    <a:srgbClr val="013E92"/>
                  </a:solidFill>
                </a:uFill>
              </a:rPr>
              <a:t>Title Text</a:t>
            </a:r>
          </a:p>
        </p:txBody>
      </p:sp>
      <p:sp>
        <p:nvSpPr>
          <p:cNvPr id="41" name="Shape 41"/>
          <p:cNvSpPr/>
          <p:nvPr>
            <p:ph type="sldNum" sz="quarter" idx="2"/>
          </p:nvPr>
        </p:nvSpPr>
        <p:spPr>
          <a:xfrm>
            <a:off x="10060667" y="9176878"/>
            <a:ext cx="343174" cy="335423"/>
          </a:xfrm>
          <a:prstGeom prst="rect">
            <a:avLst/>
          </a:prstGeom>
          <a:ln w="9525">
            <a:round/>
          </a:ln>
        </p:spPr>
        <p:txBody>
          <a:bodyPr lIns="38100" tIns="38100" rIns="38100" bIns="38100"/>
          <a:lstStyle>
            <a:lvl1pPr algn="r" defTabSz="1295400"/>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REVBG_Slide4_Blue.jpg"/>
          <p:cNvPicPr/>
          <p:nvPr/>
        </p:nvPicPr>
        <p:blipFill>
          <a:blip r:embed="rId2">
            <a:extLst/>
          </a:blip>
          <a:stretch>
            <a:fillRect/>
          </a:stretch>
        </p:blipFill>
        <p:spPr>
          <a:xfrm>
            <a:off x="0" y="0"/>
            <a:ext cx="13004800" cy="9753600"/>
          </a:xfrm>
          <a:prstGeom prst="rect">
            <a:avLst/>
          </a:prstGeom>
          <a:ln w="12700">
            <a:miter lim="400000"/>
          </a:ln>
        </p:spPr>
      </p:pic>
      <p:sp>
        <p:nvSpPr>
          <p:cNvPr id="3" name="Shape 3"/>
          <p:cNvSpPr/>
          <p:nvPr>
            <p:ph type="title"/>
          </p:nvPr>
        </p:nvSpPr>
        <p:spPr>
          <a:xfrm>
            <a:off x="546100" y="139700"/>
            <a:ext cx="119253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b="0" sz="1800">
                <a:solidFill>
                  <a:srgbClr val="000000"/>
                </a:solidFill>
                <a:uFillTx/>
              </a:defRPr>
            </a:pPr>
            <a:r>
              <a:rPr b="1" sz="5000">
                <a:solidFill>
                  <a:srgbClr val="013E92"/>
                </a:solidFill>
                <a:uFill>
                  <a:solidFill>
                    <a:srgbClr val="013E92"/>
                  </a:solidFill>
                </a:uFill>
              </a:rPr>
              <a:t>Title Text</a:t>
            </a:r>
          </a:p>
        </p:txBody>
      </p:sp>
      <p:sp>
        <p:nvSpPr>
          <p:cNvPr id="4" name="Shape 4"/>
          <p:cNvSpPr/>
          <p:nvPr>
            <p:ph type="body" idx="1"/>
          </p:nvPr>
        </p:nvSpPr>
        <p:spPr>
          <a:xfrm>
            <a:off x="1079500" y="1663700"/>
            <a:ext cx="10833100" cy="80899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83590" indent="-285750">
              <a:spcBef>
                <a:spcPts val="600"/>
              </a:spcBef>
              <a:buFont typeface="Times Roman"/>
              <a:buChar char="•"/>
              <a:defRPr sz="2800"/>
            </a:lvl2pPr>
            <a:lvl3pPr marL="1126489" indent="-228600">
              <a:lnSpc>
                <a:spcPct val="80000"/>
              </a:lnSpc>
              <a:buFontTx/>
              <a:buChar char="-"/>
              <a:defRPr sz="2400"/>
            </a:lvl3pPr>
            <a:lvl4pPr marL="1469389" indent="-228600">
              <a:lnSpc>
                <a:spcPct val="80000"/>
              </a:lnSpc>
              <a:spcBef>
                <a:spcPts val="600"/>
              </a:spcBef>
              <a:buFontTx/>
              <a:buChar char="-"/>
              <a:defRPr sz="2000"/>
            </a:lvl4pPr>
            <a:lvl5pPr marL="1812289" indent="-228600">
              <a:lnSpc>
                <a:spcPct val="80000"/>
              </a:lnSpc>
              <a:spcBef>
                <a:spcPts val="600"/>
              </a:spcBef>
              <a:buFontTx/>
              <a:buChar char="-"/>
              <a:defRPr sz="1800"/>
            </a:lvl5pPr>
          </a:lstStyle>
          <a:p>
            <a:pPr lvl="0">
              <a:defRPr sz="1800">
                <a:solidFill>
                  <a:srgbClr val="000000"/>
                </a:solidFill>
                <a:uFillTx/>
              </a:defRPr>
            </a:pPr>
            <a:r>
              <a:rPr sz="3200">
                <a:solidFill>
                  <a:srgbClr val="413E40"/>
                </a:solidFill>
                <a:uFill>
                  <a:solidFill>
                    <a:srgbClr val="413E40"/>
                  </a:solidFill>
                </a:uFill>
              </a:rPr>
              <a:t>Body Level One</a:t>
            </a:r>
            <a:endParaRPr sz="3200">
              <a:solidFill>
                <a:srgbClr val="413E40"/>
              </a:solidFill>
              <a:uFill>
                <a:solidFill>
                  <a:srgbClr val="413E40"/>
                </a:solidFill>
              </a:uFill>
            </a:endParaRPr>
          </a:p>
          <a:p>
            <a:pPr lvl="1">
              <a:defRPr sz="1800">
                <a:solidFill>
                  <a:srgbClr val="000000"/>
                </a:solidFill>
                <a:uFillTx/>
              </a:defRPr>
            </a:pPr>
            <a:r>
              <a:rPr sz="2800">
                <a:solidFill>
                  <a:srgbClr val="413E40"/>
                </a:solidFill>
                <a:uFill>
                  <a:solidFill>
                    <a:srgbClr val="413E40"/>
                  </a:solidFill>
                </a:uFill>
              </a:rPr>
              <a:t>Body Level Two</a:t>
            </a:r>
            <a:endParaRPr sz="2800">
              <a:solidFill>
                <a:srgbClr val="413E40"/>
              </a:solidFill>
              <a:uFill>
                <a:solidFill>
                  <a:srgbClr val="413E40"/>
                </a:solidFill>
              </a:uFill>
            </a:endParaRPr>
          </a:p>
          <a:p>
            <a:pPr lvl="2">
              <a:defRPr sz="1800">
                <a:solidFill>
                  <a:srgbClr val="000000"/>
                </a:solidFill>
                <a:uFillTx/>
              </a:defRPr>
            </a:pPr>
            <a:r>
              <a:rPr sz="2400">
                <a:solidFill>
                  <a:srgbClr val="413E40"/>
                </a:solidFill>
                <a:uFill>
                  <a:solidFill>
                    <a:srgbClr val="413E40"/>
                  </a:solidFill>
                </a:uFill>
              </a:rPr>
              <a:t>Body Level Three</a:t>
            </a:r>
            <a:endParaRPr sz="2400">
              <a:solidFill>
                <a:srgbClr val="413E40"/>
              </a:solidFill>
              <a:uFill>
                <a:solidFill>
                  <a:srgbClr val="413E40"/>
                </a:solidFill>
              </a:uFill>
            </a:endParaRPr>
          </a:p>
          <a:p>
            <a:pPr lvl="3">
              <a:defRPr sz="1800">
                <a:solidFill>
                  <a:srgbClr val="000000"/>
                </a:solidFill>
                <a:uFillTx/>
              </a:defRPr>
            </a:pPr>
            <a:r>
              <a:rPr sz="2000">
                <a:solidFill>
                  <a:srgbClr val="413E40"/>
                </a:solidFill>
                <a:uFill>
                  <a:solidFill>
                    <a:srgbClr val="413E40"/>
                  </a:solidFill>
                </a:uFill>
              </a:rPr>
              <a:t>Body Level Four</a:t>
            </a:r>
            <a:endParaRPr sz="2000">
              <a:solidFill>
                <a:srgbClr val="413E40"/>
              </a:solidFill>
              <a:uFill>
                <a:solidFill>
                  <a:srgbClr val="413E40"/>
                </a:solidFill>
              </a:uFill>
            </a:endParaRPr>
          </a:p>
          <a:p>
            <a:pPr lvl="4">
              <a:defRPr>
                <a:solidFill>
                  <a:srgbClr val="000000"/>
                </a:solidFill>
                <a:uFillTx/>
              </a:defRPr>
            </a:pPr>
            <a:r>
              <a:rPr>
                <a:solidFill>
                  <a:srgbClr val="413E40"/>
                </a:solidFill>
                <a:uFill>
                  <a:solidFill>
                    <a:srgbClr val="413E40"/>
                  </a:solidFill>
                </a:uFill>
              </a:rPr>
              <a:t>Body Level Five</a:t>
            </a:r>
          </a:p>
        </p:txBody>
      </p:sp>
      <p:sp>
        <p:nvSpPr>
          <p:cNvPr id="5" name="Shape 5"/>
          <p:cNvSpPr/>
          <p:nvPr>
            <p:ph type="sldNum" sz="quarter" idx="2"/>
          </p:nvPr>
        </p:nvSpPr>
        <p:spPr>
          <a:xfrm>
            <a:off x="9515127" y="9151478"/>
            <a:ext cx="368574" cy="360822"/>
          </a:xfrm>
          <a:prstGeom prst="rect">
            <a:avLst/>
          </a:prstGeom>
          <a:ln w="12700">
            <a:miter lim="400000"/>
          </a:ln>
        </p:spPr>
        <p:txBody>
          <a:bodyPr wrap="none" lIns="0" tIns="0" rIns="0" bIns="0" anchor="b">
            <a:spAutoFit/>
          </a:bodyPr>
          <a:lstStyle>
            <a:lvl1pPr algn="ctr" defTabSz="825500">
              <a:defRPr sz="1800">
                <a:solidFill>
                  <a:srgbClr val="013E92"/>
                </a:solidFill>
                <a:uFill>
                  <a:solidFill>
                    <a:srgbClr val="013E92"/>
                  </a:solidFill>
                </a:uFill>
                <a:latin typeface="+mj-lt"/>
                <a:ea typeface="+mj-ea"/>
                <a:cs typeface="+mj-cs"/>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marL="57799" marR="57799" defTabSz="1295400">
        <a:lnSpc>
          <a:spcPct val="80000"/>
        </a:lnSpc>
        <a:defRPr b="1" sz="5000">
          <a:solidFill>
            <a:srgbClr val="013E92"/>
          </a:solidFill>
          <a:uFill>
            <a:solidFill>
              <a:srgbClr val="013E92"/>
            </a:solidFill>
          </a:uFill>
          <a:latin typeface="+mn-lt"/>
          <a:ea typeface="+mn-ea"/>
          <a:cs typeface="+mn-cs"/>
          <a:sym typeface="Helvetica"/>
        </a:defRPr>
      </a:lvl1pPr>
      <a:lvl2pPr marL="57799" marR="57799" indent="228600" defTabSz="1295400">
        <a:lnSpc>
          <a:spcPct val="80000"/>
        </a:lnSpc>
        <a:defRPr b="1" sz="5000">
          <a:solidFill>
            <a:srgbClr val="013E92"/>
          </a:solidFill>
          <a:uFill>
            <a:solidFill>
              <a:srgbClr val="013E92"/>
            </a:solidFill>
          </a:uFill>
          <a:latin typeface="+mn-lt"/>
          <a:ea typeface="+mn-ea"/>
          <a:cs typeface="+mn-cs"/>
          <a:sym typeface="Helvetica"/>
        </a:defRPr>
      </a:lvl2pPr>
      <a:lvl3pPr marL="57799" marR="57799" indent="457200" defTabSz="1295400">
        <a:lnSpc>
          <a:spcPct val="80000"/>
        </a:lnSpc>
        <a:defRPr b="1" sz="5000">
          <a:solidFill>
            <a:srgbClr val="013E92"/>
          </a:solidFill>
          <a:uFill>
            <a:solidFill>
              <a:srgbClr val="013E92"/>
            </a:solidFill>
          </a:uFill>
          <a:latin typeface="+mn-lt"/>
          <a:ea typeface="+mn-ea"/>
          <a:cs typeface="+mn-cs"/>
          <a:sym typeface="Helvetica"/>
        </a:defRPr>
      </a:lvl3pPr>
      <a:lvl4pPr marL="57799" marR="57799" indent="685800" defTabSz="1295400">
        <a:lnSpc>
          <a:spcPct val="80000"/>
        </a:lnSpc>
        <a:defRPr b="1" sz="5000">
          <a:solidFill>
            <a:srgbClr val="013E92"/>
          </a:solidFill>
          <a:uFill>
            <a:solidFill>
              <a:srgbClr val="013E92"/>
            </a:solidFill>
          </a:uFill>
          <a:latin typeface="+mn-lt"/>
          <a:ea typeface="+mn-ea"/>
          <a:cs typeface="+mn-cs"/>
          <a:sym typeface="Helvetica"/>
        </a:defRPr>
      </a:lvl4pPr>
      <a:lvl5pPr marL="57799" marR="57799" indent="914400" defTabSz="1295400">
        <a:lnSpc>
          <a:spcPct val="80000"/>
        </a:lnSpc>
        <a:defRPr b="1" sz="5000">
          <a:solidFill>
            <a:srgbClr val="013E92"/>
          </a:solidFill>
          <a:uFill>
            <a:solidFill>
              <a:srgbClr val="013E92"/>
            </a:solidFill>
          </a:uFill>
          <a:latin typeface="+mn-lt"/>
          <a:ea typeface="+mn-ea"/>
          <a:cs typeface="+mn-cs"/>
          <a:sym typeface="Helvetica"/>
        </a:defRPr>
      </a:lvl5pPr>
      <a:lvl6pPr marL="57799" marR="57799" indent="1143000" defTabSz="1295400">
        <a:lnSpc>
          <a:spcPct val="80000"/>
        </a:lnSpc>
        <a:defRPr b="1" sz="5000">
          <a:solidFill>
            <a:srgbClr val="013E92"/>
          </a:solidFill>
          <a:uFill>
            <a:solidFill>
              <a:srgbClr val="013E92"/>
            </a:solidFill>
          </a:uFill>
          <a:latin typeface="+mn-lt"/>
          <a:ea typeface="+mn-ea"/>
          <a:cs typeface="+mn-cs"/>
          <a:sym typeface="Helvetica"/>
        </a:defRPr>
      </a:lvl6pPr>
      <a:lvl7pPr marL="57799" marR="57799" indent="1371600" defTabSz="1295400">
        <a:lnSpc>
          <a:spcPct val="80000"/>
        </a:lnSpc>
        <a:defRPr b="1" sz="5000">
          <a:solidFill>
            <a:srgbClr val="013E92"/>
          </a:solidFill>
          <a:uFill>
            <a:solidFill>
              <a:srgbClr val="013E92"/>
            </a:solidFill>
          </a:uFill>
          <a:latin typeface="+mn-lt"/>
          <a:ea typeface="+mn-ea"/>
          <a:cs typeface="+mn-cs"/>
          <a:sym typeface="Helvetica"/>
        </a:defRPr>
      </a:lvl7pPr>
      <a:lvl8pPr marL="57799" marR="57799" indent="1600200" defTabSz="1295400">
        <a:lnSpc>
          <a:spcPct val="80000"/>
        </a:lnSpc>
        <a:defRPr b="1" sz="5000">
          <a:solidFill>
            <a:srgbClr val="013E92"/>
          </a:solidFill>
          <a:uFill>
            <a:solidFill>
              <a:srgbClr val="013E92"/>
            </a:solidFill>
          </a:uFill>
          <a:latin typeface="+mn-lt"/>
          <a:ea typeface="+mn-ea"/>
          <a:cs typeface="+mn-cs"/>
          <a:sym typeface="Helvetica"/>
        </a:defRPr>
      </a:lvl8pPr>
      <a:lvl9pPr marL="57799" marR="57799" indent="1828800" defTabSz="1295400">
        <a:lnSpc>
          <a:spcPct val="80000"/>
        </a:lnSpc>
        <a:defRPr b="1" sz="5000">
          <a:solidFill>
            <a:srgbClr val="013E92"/>
          </a:solidFill>
          <a:uFill>
            <a:solidFill>
              <a:srgbClr val="013E92"/>
            </a:solidFill>
          </a:uFill>
          <a:latin typeface="+mn-lt"/>
          <a:ea typeface="+mn-ea"/>
          <a:cs typeface="+mn-cs"/>
          <a:sym typeface="Helvetica"/>
        </a:defRPr>
      </a:lvl9pPr>
    </p:titleStyle>
    <p:bodyStyle>
      <a:lvl1pPr marL="383540" marR="57799" indent="-342900" defTabSz="1295400">
        <a:spcBef>
          <a:spcPts val="700"/>
        </a:spcBef>
        <a:buClr>
          <a:srgbClr val="013E92"/>
        </a:buClr>
        <a:buSzPct val="110000"/>
        <a:buFont typeface="Wingdings"/>
        <a:buChar char=""/>
        <a:defRPr sz="3200">
          <a:solidFill>
            <a:srgbClr val="413E40"/>
          </a:solidFill>
          <a:uFill>
            <a:solidFill>
              <a:srgbClr val="413E40"/>
            </a:solidFill>
          </a:uFill>
          <a:latin typeface="+mj-lt"/>
          <a:ea typeface="+mj-ea"/>
          <a:cs typeface="+mj-cs"/>
          <a:sym typeface="Arial"/>
        </a:defRPr>
      </a:lvl1pPr>
      <a:lvl2pPr marL="824411" marR="57799" indent="-326571"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2pPr>
      <a:lvl3pPr marL="1202689" marR="57799" indent="-30480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3pPr>
      <a:lvl4pPr marL="1606550" marR="57799" indent="-36576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4pPr>
      <a:lvl5pPr marL="1990089" marR="57799" indent="-40640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5pPr>
      <a:lvl6pPr marL="1990089" marR="57799" indent="-40640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6pPr>
      <a:lvl7pPr marL="1990089" marR="57799" indent="-40640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7pPr>
      <a:lvl8pPr marL="1990089" marR="57799" indent="-40640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8pPr>
      <a:lvl9pPr marL="1990089" marR="57799" indent="-406400" defTabSz="1295400">
        <a:spcBef>
          <a:spcPts val="700"/>
        </a:spcBef>
        <a:buClr>
          <a:srgbClr val="013E92"/>
        </a:buClr>
        <a:buSzPct val="90000"/>
        <a:buFont typeface="Wingdings"/>
        <a:buChar char=""/>
        <a:defRPr sz="3200">
          <a:solidFill>
            <a:srgbClr val="413E40"/>
          </a:solidFill>
          <a:uFill>
            <a:solidFill>
              <a:srgbClr val="413E40"/>
            </a:solidFill>
          </a:uFill>
          <a:latin typeface="+mj-lt"/>
          <a:ea typeface="+mj-ea"/>
          <a:cs typeface="+mj-cs"/>
          <a:sym typeface="Arial"/>
        </a:defRPr>
      </a:lvl9pPr>
    </p:bodyStyle>
    <p:otherStyle>
      <a:lvl1pPr algn="ctr" defTabSz="825500">
        <a:defRPr>
          <a:solidFill>
            <a:schemeClr val="tx1"/>
          </a:solidFill>
          <a:uFill>
            <a:solidFill>
              <a:srgbClr val="013E92"/>
            </a:solidFill>
          </a:uFill>
          <a:latin typeface="+mn-lt"/>
          <a:ea typeface="+mn-ea"/>
          <a:cs typeface="+mn-cs"/>
          <a:sym typeface="Arial"/>
        </a:defRPr>
      </a:lvl1pPr>
      <a:lvl2pPr indent="228600" algn="ctr" defTabSz="825500">
        <a:defRPr>
          <a:solidFill>
            <a:schemeClr val="tx1"/>
          </a:solidFill>
          <a:uFill>
            <a:solidFill>
              <a:srgbClr val="013E92"/>
            </a:solidFill>
          </a:uFill>
          <a:latin typeface="+mn-lt"/>
          <a:ea typeface="+mn-ea"/>
          <a:cs typeface="+mn-cs"/>
          <a:sym typeface="Arial"/>
        </a:defRPr>
      </a:lvl2pPr>
      <a:lvl3pPr indent="457200" algn="ctr" defTabSz="825500">
        <a:defRPr>
          <a:solidFill>
            <a:schemeClr val="tx1"/>
          </a:solidFill>
          <a:uFill>
            <a:solidFill>
              <a:srgbClr val="013E92"/>
            </a:solidFill>
          </a:uFill>
          <a:latin typeface="+mn-lt"/>
          <a:ea typeface="+mn-ea"/>
          <a:cs typeface="+mn-cs"/>
          <a:sym typeface="Arial"/>
        </a:defRPr>
      </a:lvl3pPr>
      <a:lvl4pPr indent="685800" algn="ctr" defTabSz="825500">
        <a:defRPr>
          <a:solidFill>
            <a:schemeClr val="tx1"/>
          </a:solidFill>
          <a:uFill>
            <a:solidFill>
              <a:srgbClr val="013E92"/>
            </a:solidFill>
          </a:uFill>
          <a:latin typeface="+mn-lt"/>
          <a:ea typeface="+mn-ea"/>
          <a:cs typeface="+mn-cs"/>
          <a:sym typeface="Arial"/>
        </a:defRPr>
      </a:lvl4pPr>
      <a:lvl5pPr indent="914400" algn="ctr" defTabSz="825500">
        <a:defRPr>
          <a:solidFill>
            <a:schemeClr val="tx1"/>
          </a:solidFill>
          <a:uFill>
            <a:solidFill>
              <a:srgbClr val="013E92"/>
            </a:solidFill>
          </a:uFill>
          <a:latin typeface="+mn-lt"/>
          <a:ea typeface="+mn-ea"/>
          <a:cs typeface="+mn-cs"/>
          <a:sym typeface="Arial"/>
        </a:defRPr>
      </a:lvl5pPr>
      <a:lvl6pPr indent="1143000" algn="ctr" defTabSz="825500">
        <a:defRPr>
          <a:solidFill>
            <a:schemeClr val="tx1"/>
          </a:solidFill>
          <a:uFill>
            <a:solidFill>
              <a:srgbClr val="013E92"/>
            </a:solidFill>
          </a:uFill>
          <a:latin typeface="+mn-lt"/>
          <a:ea typeface="+mn-ea"/>
          <a:cs typeface="+mn-cs"/>
          <a:sym typeface="Arial"/>
        </a:defRPr>
      </a:lvl6pPr>
      <a:lvl7pPr indent="1371600" algn="ctr" defTabSz="825500">
        <a:defRPr>
          <a:solidFill>
            <a:schemeClr val="tx1"/>
          </a:solidFill>
          <a:uFill>
            <a:solidFill>
              <a:srgbClr val="013E92"/>
            </a:solidFill>
          </a:uFill>
          <a:latin typeface="+mn-lt"/>
          <a:ea typeface="+mn-ea"/>
          <a:cs typeface="+mn-cs"/>
          <a:sym typeface="Arial"/>
        </a:defRPr>
      </a:lvl7pPr>
      <a:lvl8pPr indent="1600200" algn="ctr" defTabSz="825500">
        <a:defRPr>
          <a:solidFill>
            <a:schemeClr val="tx1"/>
          </a:solidFill>
          <a:uFill>
            <a:solidFill>
              <a:srgbClr val="013E92"/>
            </a:solidFill>
          </a:uFill>
          <a:latin typeface="+mn-lt"/>
          <a:ea typeface="+mn-ea"/>
          <a:cs typeface="+mn-cs"/>
          <a:sym typeface="Arial"/>
        </a:defRPr>
      </a:lvl8pPr>
      <a:lvl9pPr indent="1828800" algn="ctr" defTabSz="825500">
        <a:defRPr>
          <a:solidFill>
            <a:schemeClr val="tx1"/>
          </a:solidFill>
          <a:uFill>
            <a:solidFill>
              <a:srgbClr val="013E92"/>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10.png"/><Relationship Id="rId4" Type="http://schemas.openxmlformats.org/officeDocument/2006/relationships/image" Target="../media/image6.jpeg"/><Relationship Id="rId5"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Relationship Id="rId3" Type="http://schemas.openxmlformats.org/officeDocument/2006/relationships/image" Target="../media/image7.tif"/><Relationship Id="rId4" Type="http://schemas.openxmlformats.org/officeDocument/2006/relationships/image" Target="../media/image8.tif"/><Relationship Id="rId5" Type="http://schemas.openxmlformats.org/officeDocument/2006/relationships/image" Target="../media/image9.tif"/><Relationship Id="rId6" Type="http://schemas.openxmlformats.org/officeDocument/2006/relationships/image" Target="../media/image10.tif"/><Relationship Id="rId7" Type="http://schemas.openxmlformats.org/officeDocument/2006/relationships/image" Target="../media/image11.tif"/><Relationship Id="rId8" Type="http://schemas.openxmlformats.org/officeDocument/2006/relationships/image" Target="../media/image12.tif"/><Relationship Id="rId9" Type="http://schemas.openxmlformats.org/officeDocument/2006/relationships/image" Target="../media/image13.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41.png"/><Relationship Id="rId4" Type="http://schemas.openxmlformats.org/officeDocument/2006/relationships/image" Target="../media/image4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14.tif"/><Relationship Id="rId4" Type="http://schemas.openxmlformats.org/officeDocument/2006/relationships/image" Target="../media/image15.tif"/><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 Id="rId3" Type="http://schemas.openxmlformats.org/officeDocument/2006/relationships/image" Target="../media/image5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10.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4.png"/><Relationship Id="rId6" Type="http://schemas.openxmlformats.org/officeDocument/2006/relationships/image" Target="../media/image5.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lvl1pPr>
              <a:defRPr>
                <a:solidFill>
                  <a:srgbClr val="F5EC00"/>
                </a:solidFill>
                <a:uFill>
                  <a:solidFill>
                    <a:srgbClr val="F5EC00"/>
                  </a:solidFill>
                </a:uFill>
              </a:defRPr>
            </a:lvl1pPr>
          </a:lstStyle>
          <a:p>
            <a:pPr lvl="0">
              <a:defRPr b="0" sz="1800">
                <a:solidFill>
                  <a:srgbClr val="000000"/>
                </a:solidFill>
                <a:uFillTx/>
              </a:defRPr>
            </a:pPr>
            <a:r>
              <a:rPr b="1" sz="5000">
                <a:solidFill>
                  <a:srgbClr val="F5EC00"/>
                </a:solidFill>
                <a:uFill>
                  <a:solidFill>
                    <a:srgbClr val="F5EC00"/>
                  </a:solidFill>
                </a:uFill>
              </a:rPr>
              <a:t>From RHIC to erHIC</a:t>
            </a:r>
          </a:p>
        </p:txBody>
      </p:sp>
      <p:sp>
        <p:nvSpPr>
          <p:cNvPr id="85" name="Shape 85"/>
          <p:cNvSpPr/>
          <p:nvPr/>
        </p:nvSpPr>
        <p:spPr>
          <a:xfrm>
            <a:off x="558800" y="1892300"/>
            <a:ext cx="8947998" cy="15540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marL="57799" marR="57799" defTabSz="1295400">
              <a:defRPr sz="1800"/>
            </a:pPr>
            <a:r>
              <a:rPr sz="5000">
                <a:solidFill>
                  <a:srgbClr val="EC5D57"/>
                </a:solidFill>
                <a:uFill>
                  <a:solidFill>
                    <a:srgbClr val="E32400"/>
                  </a:solidFill>
                </a:uFill>
                <a:latin typeface="+mj-lt"/>
                <a:ea typeface="+mj-ea"/>
                <a:cs typeface="+mj-cs"/>
                <a:sym typeface="Arial"/>
              </a:rPr>
              <a:t>Exploring the Quark Sea</a:t>
            </a:r>
            <a:endParaRPr sz="5000">
              <a:solidFill>
                <a:srgbClr val="EC5D57"/>
              </a:solidFill>
              <a:uFill>
                <a:solidFill>
                  <a:srgbClr val="E32400"/>
                </a:solidFill>
              </a:uFill>
              <a:latin typeface="+mj-lt"/>
              <a:ea typeface="+mj-ea"/>
              <a:cs typeface="+mj-cs"/>
              <a:sym typeface="Arial"/>
            </a:endParaRPr>
          </a:p>
          <a:p>
            <a:pPr lvl="0" marL="57799" marR="57799" defTabSz="1295400">
              <a:defRPr sz="1800"/>
            </a:pPr>
            <a:r>
              <a:rPr sz="5000">
                <a:solidFill>
                  <a:srgbClr val="EC5D57"/>
                </a:solidFill>
                <a:uFill>
                  <a:solidFill>
                    <a:srgbClr val="E32400"/>
                  </a:solidFill>
                </a:uFill>
                <a:latin typeface="+mj-lt"/>
                <a:ea typeface="+mj-ea"/>
                <a:cs typeface="+mj-cs"/>
                <a:sym typeface="Arial"/>
              </a:rPr>
              <a:t>and the Gluon Ocean</a:t>
            </a:r>
          </a:p>
        </p:txBody>
      </p:sp>
      <p:sp>
        <p:nvSpPr>
          <p:cNvPr id="86" name="Shape 86"/>
          <p:cNvSpPr/>
          <p:nvPr/>
        </p:nvSpPr>
        <p:spPr>
          <a:xfrm>
            <a:off x="584200" y="4356100"/>
            <a:ext cx="5272216" cy="14478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marL="57799" marR="57799" defTabSz="1295400">
              <a:defRPr sz="1800"/>
            </a:pPr>
            <a:r>
              <a:rPr b="1" sz="3800">
                <a:solidFill>
                  <a:srgbClr val="FFFFFF"/>
                </a:solidFill>
                <a:uFill>
                  <a:solidFill>
                    <a:srgbClr val="FFFFFF"/>
                  </a:solidFill>
                </a:uFill>
                <a:latin typeface="+mj-lt"/>
                <a:ea typeface="+mj-ea"/>
                <a:cs typeface="+mj-cs"/>
                <a:sym typeface="Arial"/>
              </a:rPr>
              <a:t>Berndt Mueller</a:t>
            </a:r>
            <a:endParaRPr b="1" sz="3800">
              <a:solidFill>
                <a:srgbClr val="FFFFFF"/>
              </a:solidFill>
              <a:uFill>
                <a:solidFill>
                  <a:srgbClr val="FFFFFF"/>
                </a:solidFill>
              </a:uFill>
              <a:latin typeface="+mj-lt"/>
              <a:ea typeface="+mj-ea"/>
              <a:cs typeface="+mj-cs"/>
              <a:sym typeface="Arial"/>
            </a:endParaRPr>
          </a:p>
          <a:p>
            <a:pPr lvl="0" marL="57799" marR="57799" defTabSz="1295400">
              <a:defRPr sz="1800"/>
            </a:pPr>
            <a:r>
              <a:rPr sz="2800">
                <a:solidFill>
                  <a:srgbClr val="FFFFFF"/>
                </a:solidFill>
                <a:uFill>
                  <a:solidFill>
                    <a:srgbClr val="FFFFFF"/>
                  </a:solidFill>
                </a:uFill>
                <a:latin typeface="+mj-lt"/>
                <a:ea typeface="+mj-ea"/>
                <a:cs typeface="+mj-cs"/>
                <a:sym typeface="Arial"/>
              </a:rPr>
              <a:t>ALD for NPP</a:t>
            </a:r>
          </a:p>
        </p:txBody>
      </p:sp>
      <p:sp>
        <p:nvSpPr>
          <p:cNvPr id="87" name="Shape 87"/>
          <p:cNvSpPr/>
          <p:nvPr/>
        </p:nvSpPr>
        <p:spPr>
          <a:xfrm>
            <a:off x="571500" y="6731000"/>
            <a:ext cx="4222358" cy="11811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marL="57799" marR="57799" defTabSz="1295400">
              <a:defRPr sz="1800"/>
            </a:pPr>
            <a:r>
              <a:rPr sz="3800">
                <a:solidFill>
                  <a:srgbClr val="96D35F"/>
                </a:solidFill>
                <a:uFill>
                  <a:solidFill>
                    <a:srgbClr val="96D35F"/>
                  </a:solidFill>
                </a:uFill>
                <a:latin typeface="+mj-lt"/>
                <a:ea typeface="+mj-ea"/>
                <a:cs typeface="+mj-cs"/>
                <a:sym typeface="Arial"/>
              </a:rPr>
              <a:t>RHIC Retreat</a:t>
            </a:r>
            <a:endParaRPr sz="3800">
              <a:solidFill>
                <a:srgbClr val="96D35F"/>
              </a:solidFill>
              <a:uFill>
                <a:solidFill>
                  <a:srgbClr val="96D35F"/>
                </a:solidFill>
              </a:uFill>
              <a:latin typeface="+mj-lt"/>
              <a:ea typeface="+mj-ea"/>
              <a:cs typeface="+mj-cs"/>
              <a:sym typeface="Arial"/>
            </a:endParaRPr>
          </a:p>
          <a:p>
            <a:pPr lvl="0" marL="57799" marR="57799" defTabSz="1295400">
              <a:defRPr sz="1800"/>
            </a:pPr>
            <a:r>
              <a:rPr sz="3800">
                <a:solidFill>
                  <a:srgbClr val="96D35F"/>
                </a:solidFill>
                <a:uFill>
                  <a:solidFill>
                    <a:srgbClr val="96D35F"/>
                  </a:solidFill>
                </a:uFill>
                <a:latin typeface="+mj-lt"/>
                <a:ea typeface="+mj-ea"/>
                <a:cs typeface="+mj-cs"/>
                <a:sym typeface="Arial"/>
              </a:rPr>
              <a:t>13 August 2014</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RHIC-II Performance</a:t>
            </a:r>
          </a:p>
        </p:txBody>
      </p:sp>
      <p:sp>
        <p:nvSpPr>
          <p:cNvPr id="261" name="Shape 26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grpSp>
        <p:nvGrpSpPr>
          <p:cNvPr id="270" name="Group 270"/>
          <p:cNvGrpSpPr/>
          <p:nvPr/>
        </p:nvGrpSpPr>
        <p:grpSpPr>
          <a:xfrm>
            <a:off x="901700" y="1774825"/>
            <a:ext cx="11425804" cy="5419109"/>
            <a:chOff x="0" y="0"/>
            <a:chExt cx="11425803" cy="5419108"/>
          </a:xfrm>
        </p:grpSpPr>
        <p:pic>
          <p:nvPicPr>
            <p:cNvPr id="262" name="image17.png" descr="RhicLuminosityAA.png"/>
            <p:cNvPicPr/>
            <p:nvPr/>
          </p:nvPicPr>
          <p:blipFill>
            <a:blip r:embed="rId2">
              <a:extLst/>
            </a:blip>
            <a:srcRect l="7528" t="7487" r="2033" b="0"/>
            <a:stretch>
              <a:fillRect/>
            </a:stretch>
          </p:blipFill>
          <p:spPr>
            <a:xfrm>
              <a:off x="0" y="589850"/>
              <a:ext cx="5321618" cy="4732756"/>
            </a:xfrm>
            <a:prstGeom prst="rect">
              <a:avLst/>
            </a:prstGeom>
            <a:ln w="12700" cap="flat">
              <a:noFill/>
              <a:miter lim="400000"/>
            </a:ln>
            <a:effectLst/>
          </p:spPr>
        </p:pic>
        <p:sp>
          <p:nvSpPr>
            <p:cNvPr id="263" name="Shape 263"/>
            <p:cNvSpPr/>
            <p:nvPr/>
          </p:nvSpPr>
          <p:spPr>
            <a:xfrm>
              <a:off x="1473486" y="0"/>
              <a:ext cx="2429245" cy="53526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914400">
                <a:defRPr sz="2000"/>
              </a:lvl1pPr>
            </a:lstStyle>
            <a:p>
              <a:pPr lvl="0">
                <a:defRPr sz="1800"/>
              </a:pPr>
              <a:r>
                <a:rPr sz="2000"/>
                <a:t>Heavy ion runs</a:t>
              </a:r>
            </a:p>
          </p:txBody>
        </p:sp>
        <p:sp>
          <p:nvSpPr>
            <p:cNvPr id="264" name="Shape 264"/>
            <p:cNvSpPr/>
            <p:nvPr/>
          </p:nvSpPr>
          <p:spPr>
            <a:xfrm>
              <a:off x="6741760" y="0"/>
              <a:ext cx="3402136" cy="535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914400">
                <a:defRPr sz="2000"/>
              </a:lvl1pPr>
            </a:lstStyle>
            <a:p>
              <a:pPr lvl="0">
                <a:defRPr sz="1800"/>
              </a:pPr>
              <a:r>
                <a:rPr sz="2000"/>
                <a:t>Polarized proton runs</a:t>
              </a:r>
            </a:p>
          </p:txBody>
        </p:sp>
        <p:sp>
          <p:nvSpPr>
            <p:cNvPr id="265" name="Shape 265"/>
            <p:cNvSpPr/>
            <p:nvPr/>
          </p:nvSpPr>
          <p:spPr>
            <a:xfrm rot="16200000">
              <a:off x="4116117" y="2616698"/>
              <a:ext cx="2969687" cy="363705"/>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lvl="0" algn="ctr" defTabSz="914400">
                <a:defRPr sz="1800"/>
              </a:pPr>
              <a:r>
                <a:rPr b="1" sz="1200"/>
                <a:t>Integrated luminosity L [pb</a:t>
              </a:r>
              <a:r>
                <a:rPr b="1" baseline="30000" sz="1200"/>
                <a:t>-1</a:t>
              </a:r>
              <a:r>
                <a:rPr b="1" sz="1200"/>
                <a:t>]</a:t>
              </a:r>
            </a:p>
          </p:txBody>
        </p:sp>
        <p:sp>
          <p:nvSpPr>
            <p:cNvPr id="266" name="Shape 266"/>
            <p:cNvSpPr/>
            <p:nvPr/>
          </p:nvSpPr>
          <p:spPr>
            <a:xfrm>
              <a:off x="9247009" y="666934"/>
              <a:ext cx="154403" cy="154404"/>
            </a:xfrm>
            <a:prstGeom prst="rect">
              <a:avLst/>
            </a:prstGeom>
            <a:solidFill>
              <a:srgbClr val="FFFFFF"/>
            </a:solidFill>
            <a:ln w="12700" cap="flat">
              <a:noFill/>
              <a:miter lim="400000"/>
            </a:ln>
            <a:effectLst/>
          </p:spPr>
          <p:txBody>
            <a:bodyPr wrap="square" lIns="45719" tIns="45719" rIns="45719" bIns="45719" numCol="1" anchor="t">
              <a:noAutofit/>
            </a:bodyPr>
            <a:lstStyle/>
            <a:p>
              <a:pPr lvl="0" algn="ctr" defTabSz="914400">
                <a:defRPr sz="2400"/>
              </a:pPr>
            </a:p>
          </p:txBody>
        </p:sp>
        <p:pic>
          <p:nvPicPr>
            <p:cNvPr id="267" name="image18.png" descr="Untitled.png"/>
            <p:cNvPicPr/>
            <p:nvPr/>
          </p:nvPicPr>
          <p:blipFill>
            <a:blip r:embed="rId3">
              <a:extLst/>
            </a:blip>
            <a:stretch>
              <a:fillRect/>
            </a:stretch>
          </p:blipFill>
          <p:spPr>
            <a:xfrm>
              <a:off x="5867304" y="581155"/>
              <a:ext cx="5558500" cy="4837954"/>
            </a:xfrm>
            <a:prstGeom prst="rect">
              <a:avLst/>
            </a:prstGeom>
            <a:ln w="12700" cap="flat">
              <a:noFill/>
              <a:miter lim="400000"/>
            </a:ln>
            <a:effectLst/>
          </p:spPr>
        </p:pic>
        <p:sp>
          <p:nvSpPr>
            <p:cNvPr id="268" name="Shape 268"/>
            <p:cNvSpPr/>
            <p:nvPr/>
          </p:nvSpPr>
          <p:spPr>
            <a:xfrm>
              <a:off x="3380139" y="1462537"/>
              <a:ext cx="827651" cy="5009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914400">
                <a:defRPr b="1" sz="1800">
                  <a:solidFill>
                    <a:srgbClr val="0000FF"/>
                  </a:solidFill>
                </a:defRPr>
              </a:lvl1pPr>
            </a:lstStyle>
            <a:p>
              <a:pPr lvl="0">
                <a:defRPr b="0">
                  <a:solidFill>
                    <a:srgbClr val="000000"/>
                  </a:solidFill>
                </a:defRPr>
              </a:pPr>
              <a:r>
                <a:rPr b="1">
                  <a:solidFill>
                    <a:srgbClr val="0000FF"/>
                  </a:solidFill>
                </a:rPr>
                <a:t>2014</a:t>
              </a:r>
            </a:p>
          </p:txBody>
        </p:sp>
        <p:sp>
          <p:nvSpPr>
            <p:cNvPr id="269" name="Shape 269"/>
            <p:cNvSpPr/>
            <p:nvPr/>
          </p:nvSpPr>
          <p:spPr>
            <a:xfrm>
              <a:off x="9109761" y="1462537"/>
              <a:ext cx="827651" cy="5009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914400">
                <a:defRPr b="1" sz="1800">
                  <a:solidFill>
                    <a:srgbClr val="FF0000"/>
                  </a:solidFill>
                </a:defRPr>
              </a:lvl1pPr>
            </a:lstStyle>
            <a:p>
              <a:pPr lvl="0">
                <a:defRPr b="0">
                  <a:solidFill>
                    <a:srgbClr val="000000"/>
                  </a:solidFill>
                </a:defRPr>
              </a:pPr>
              <a:r>
                <a:rPr b="1">
                  <a:solidFill>
                    <a:srgbClr val="FF0000"/>
                  </a:solidFill>
                </a:rPr>
                <a:t>2013</a:t>
              </a:r>
            </a:p>
          </p:txBody>
        </p:sp>
      </p:grpSp>
      <p:sp>
        <p:nvSpPr>
          <p:cNvPr id="271" name="Shape 271"/>
          <p:cNvSpPr/>
          <p:nvPr>
            <p:ph type="body" idx="4294967295"/>
          </p:nvPr>
        </p:nvSpPr>
        <p:spPr>
          <a:xfrm>
            <a:off x="1117600" y="7416800"/>
            <a:ext cx="10994003" cy="742454"/>
          </a:xfrm>
          <a:prstGeom prst="rect">
            <a:avLst/>
          </a:prstGeom>
        </p:spPr>
        <p:txBody>
          <a:bodyPr lIns="45719" tIns="45719" rIns="45719" bIns="45719">
            <a:normAutofit fontScale="100000" lnSpcReduction="0"/>
          </a:bodyPr>
          <a:lstStyle/>
          <a:p>
            <a:pPr lvl="0" marL="0" marR="0" indent="0" defTabSz="886968">
              <a:spcBef>
                <a:spcPts val="400"/>
              </a:spcBef>
              <a:buClrTx/>
              <a:buSzTx/>
              <a:buFontTx/>
              <a:buNone/>
              <a:defRPr sz="1800">
                <a:solidFill>
                  <a:srgbClr val="000000"/>
                </a:solidFill>
                <a:uFillTx/>
              </a:defRPr>
            </a:pPr>
            <a:r>
              <a:rPr sz="1940">
                <a:solidFill>
                  <a:srgbClr val="0000FF"/>
                </a:solidFill>
                <a:latin typeface="+mn-lt"/>
                <a:ea typeface="+mn-ea"/>
                <a:cs typeface="+mn-cs"/>
                <a:sym typeface="Helvetica"/>
              </a:rPr>
              <a:t>Dramatic increase in performance of RHIC as a result of 3-D stochastic cooling, new high intensity</a:t>
            </a:r>
            <a:endParaRPr sz="1940">
              <a:solidFill>
                <a:srgbClr val="0000FF"/>
              </a:solidFill>
              <a:latin typeface="+mn-lt"/>
              <a:ea typeface="+mn-ea"/>
              <a:cs typeface="+mn-cs"/>
              <a:sym typeface="Helvetica"/>
            </a:endParaRPr>
          </a:p>
          <a:p>
            <a:pPr lvl="0" marL="0" marR="0" indent="0" defTabSz="886968">
              <a:spcBef>
                <a:spcPts val="400"/>
              </a:spcBef>
              <a:buClrTx/>
              <a:buSzTx/>
              <a:buFontTx/>
              <a:buNone/>
              <a:defRPr sz="1800">
                <a:solidFill>
                  <a:srgbClr val="000000"/>
                </a:solidFill>
                <a:uFillTx/>
              </a:defRPr>
            </a:pPr>
            <a:r>
              <a:rPr sz="1940">
                <a:solidFill>
                  <a:srgbClr val="0000FF"/>
                </a:solidFill>
                <a:latin typeface="+mn-lt"/>
                <a:ea typeface="+mn-ea"/>
                <a:cs typeface="+mn-cs"/>
                <a:sym typeface="Helvetica"/>
              </a:rPr>
              <a:t>ion source (EBIS), and other improvements (beam-beam compensation, IR compression, etc.).</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p:nvPr>
        </p:nvSpPr>
        <p:spPr>
          <a:xfrm>
            <a:off x="539750" y="190500"/>
            <a:ext cx="11925300" cy="12319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RHIC Detectors</a:t>
            </a:r>
          </a:p>
        </p:txBody>
      </p:sp>
      <p:sp>
        <p:nvSpPr>
          <p:cNvPr id="274" name="Shape 274"/>
          <p:cNvSpPr/>
          <p:nvPr>
            <p:ph type="sldNum" sz="quarter" idx="2"/>
          </p:nvPr>
        </p:nvSpPr>
        <p:spPr>
          <a:xfrm>
            <a:off x="9523610" y="9151478"/>
            <a:ext cx="351608" cy="360822"/>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pic>
        <p:nvPicPr>
          <p:cNvPr id="275" name="phenix.jpg"/>
          <p:cNvPicPr/>
          <p:nvPr/>
        </p:nvPicPr>
        <p:blipFill>
          <a:blip r:embed="rId2">
            <a:extLst/>
          </a:blip>
          <a:stretch>
            <a:fillRect/>
          </a:stretch>
        </p:blipFill>
        <p:spPr>
          <a:xfrm>
            <a:off x="584041" y="4385074"/>
            <a:ext cx="6196775" cy="4938354"/>
          </a:xfrm>
          <a:prstGeom prst="rect">
            <a:avLst/>
          </a:prstGeom>
          <a:ln>
            <a:round/>
          </a:ln>
        </p:spPr>
      </p:pic>
      <p:pic>
        <p:nvPicPr>
          <p:cNvPr id="276" name="droppedImage.pdf"/>
          <p:cNvPicPr/>
          <p:nvPr/>
        </p:nvPicPr>
        <p:blipFill>
          <a:blip r:embed="rId3">
            <a:extLst/>
          </a:blip>
          <a:stretch>
            <a:fillRect/>
          </a:stretch>
        </p:blipFill>
        <p:spPr>
          <a:xfrm>
            <a:off x="6079594" y="482600"/>
            <a:ext cx="5858880" cy="4372035"/>
          </a:xfrm>
          <a:prstGeom prst="rect">
            <a:avLst/>
          </a:prstGeom>
          <a:ln>
            <a:round/>
          </a:ln>
        </p:spPr>
      </p:pic>
      <p:sp>
        <p:nvSpPr>
          <p:cNvPr id="277" name="Shape 277"/>
          <p:cNvSpPr/>
          <p:nvPr/>
        </p:nvSpPr>
        <p:spPr>
          <a:xfrm>
            <a:off x="723850" y="4298949"/>
            <a:ext cx="214714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17 subsystems</a:t>
            </a:r>
          </a:p>
        </p:txBody>
      </p:sp>
      <p:pic>
        <p:nvPicPr>
          <p:cNvPr id="278" name="image6.jpg" descr="md_XBD201401-00052-01.TIF.jpg"/>
          <p:cNvPicPr/>
          <p:nvPr/>
        </p:nvPicPr>
        <p:blipFill>
          <a:blip r:embed="rId4">
            <a:extLst/>
          </a:blip>
          <a:stretch>
            <a:fillRect/>
          </a:stretch>
        </p:blipFill>
        <p:spPr>
          <a:xfrm>
            <a:off x="7823200" y="6221468"/>
            <a:ext cx="2057400" cy="1952661"/>
          </a:xfrm>
          <a:prstGeom prst="rect">
            <a:avLst/>
          </a:prstGeom>
          <a:ln w="12700">
            <a:miter lim="400000"/>
          </a:ln>
        </p:spPr>
      </p:pic>
      <p:pic>
        <p:nvPicPr>
          <p:cNvPr id="279" name="image7.jpg" descr="HFT-image-for-Web2.jpg"/>
          <p:cNvPicPr/>
          <p:nvPr/>
        </p:nvPicPr>
        <p:blipFill>
          <a:blip r:embed="rId5">
            <a:extLst/>
          </a:blip>
          <a:stretch>
            <a:fillRect/>
          </a:stretch>
        </p:blipFill>
        <p:spPr>
          <a:xfrm>
            <a:off x="9918700" y="6221468"/>
            <a:ext cx="2083193" cy="1956817"/>
          </a:xfrm>
          <a:prstGeom prst="rect">
            <a:avLst/>
          </a:prstGeom>
          <a:ln w="12700">
            <a:miter lim="400000"/>
          </a:ln>
        </p:spPr>
      </p:pic>
      <p:sp>
        <p:nvSpPr>
          <p:cNvPr id="280" name="Shape 280"/>
          <p:cNvSpPr/>
          <p:nvPr/>
        </p:nvSpPr>
        <p:spPr>
          <a:xfrm>
            <a:off x="8105142" y="5639867"/>
            <a:ext cx="388605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NEW: Heavy Flavor Tracker</a:t>
            </a:r>
          </a:p>
        </p:txBody>
      </p:sp>
      <p:sp>
        <p:nvSpPr>
          <p:cNvPr id="281" name="Shape 281"/>
          <p:cNvSpPr/>
          <p:nvPr/>
        </p:nvSpPr>
        <p:spPr>
          <a:xfrm rot="14542361">
            <a:off x="6826148" y="5290763"/>
            <a:ext cx="1270001" cy="460371"/>
          </a:xfrm>
          <a:prstGeom prst="rightArrow">
            <a:avLst>
              <a:gd name="adj1" fmla="val 32000"/>
              <a:gd name="adj2" fmla="val 111262"/>
            </a:avLst>
          </a:prstGeom>
          <a:solidFill>
            <a:srgbClr val="9387C1"/>
          </a:solidFill>
          <a:ln>
            <a:solidFill>
              <a:srgbClr val="413E40"/>
            </a:solidFill>
            <a:round/>
          </a:ln>
        </p:spPr>
        <p:txBody>
          <a:bodyPr lIns="50800" tIns="50800" rIns="50800" bIns="50800" anchor="ctr"/>
          <a:lstStyle/>
          <a:p>
            <a:pPr lvl="0" marL="57799" marR="57799" defTabSz="1295400">
              <a:defRPr sz="3800">
                <a:solidFill>
                  <a:srgbClr val="413E40"/>
                </a:solidFill>
                <a:uFill>
                  <a:solidFill>
                    <a:srgbClr val="413E40"/>
                  </a:solidFill>
                </a:uFill>
                <a:latin typeface="+mj-lt"/>
                <a:ea typeface="+mj-ea"/>
                <a:cs typeface="+mj-cs"/>
                <a:sym typeface="Arial"/>
              </a:defRPr>
            </a:p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prstGeom prst="rect">
            <a:avLst/>
          </a:prstGeom>
        </p:spPr>
        <p:txBody>
          <a:bodyPr>
            <a:normAutofit fontScale="100000" lnSpcReduction="0"/>
          </a:bodyPr>
          <a:lstStyle/>
          <a:p>
            <a:pPr lvl="0">
              <a:defRPr sz="1800">
                <a:solidFill>
                  <a:srgbClr val="000000"/>
                </a:solidFill>
              </a:defRPr>
            </a:pPr>
            <a:r>
              <a:rPr sz="3400">
                <a:solidFill>
                  <a:srgbClr val="042B7F"/>
                </a:solidFill>
              </a:rPr>
              <a:t>Completing the RHIC Science Mission</a:t>
            </a:r>
          </a:p>
        </p:txBody>
      </p:sp>
      <p:sp>
        <p:nvSpPr>
          <p:cNvPr id="284" name="Shape 284"/>
          <p:cNvSpPr/>
          <p:nvPr>
            <p:ph type="body" idx="1"/>
          </p:nvPr>
        </p:nvSpPr>
        <p:spPr>
          <a:xfrm>
            <a:off x="1083733" y="1517226"/>
            <a:ext cx="6827521" cy="6827522"/>
          </a:xfrm>
          <a:prstGeom prst="rect">
            <a:avLst/>
          </a:prstGeom>
        </p:spPr>
        <p:txBody>
          <a:bodyPr>
            <a:normAutofit fontScale="100000" lnSpcReduction="0"/>
          </a:bodyPr>
          <a:lstStyle/>
          <a:p>
            <a:pPr lvl="0" marL="0" indent="0">
              <a:buSzTx/>
              <a:buNone/>
              <a:defRPr sz="1800">
                <a:solidFill>
                  <a:srgbClr val="000000"/>
                </a:solidFill>
              </a:defRPr>
            </a:pPr>
            <a:r>
              <a:rPr sz="2200">
                <a:solidFill>
                  <a:srgbClr val="322F31"/>
                </a:solidFill>
                <a:latin typeface="Arial Bold"/>
                <a:ea typeface="Arial Bold"/>
                <a:cs typeface="Arial Bold"/>
                <a:sym typeface="Arial Bold"/>
              </a:rPr>
              <a:t>Status:</a:t>
            </a:r>
            <a:endParaRPr sz="2200">
              <a:solidFill>
                <a:srgbClr val="322F31"/>
              </a:solidFill>
              <a:latin typeface="Arial Bold"/>
              <a:ea typeface="Arial Bold"/>
              <a:cs typeface="Arial Bold"/>
              <a:sym typeface="Arial Bold"/>
            </a:endParaRPr>
          </a:p>
          <a:p>
            <a:pPr lvl="0">
              <a:spcBef>
                <a:spcPts val="600"/>
              </a:spcBef>
              <a:defRPr sz="1800">
                <a:solidFill>
                  <a:srgbClr val="000000"/>
                </a:solidFill>
              </a:defRPr>
            </a:pPr>
            <a:r>
              <a:rPr sz="2200">
                <a:solidFill>
                  <a:srgbClr val="322F31"/>
                </a:solidFill>
              </a:rPr>
              <a:t>RHIC-II configuration is now complete</a:t>
            </a:r>
            <a:endParaRPr sz="2200">
              <a:solidFill>
                <a:srgbClr val="322F31"/>
              </a:solidFill>
            </a:endParaRPr>
          </a:p>
          <a:p>
            <a:pPr lvl="1">
              <a:spcBef>
                <a:spcPts val="0"/>
              </a:spcBef>
              <a:buFont typeface="Lucida Grande"/>
              <a:defRPr sz="1800">
                <a:solidFill>
                  <a:srgbClr val="000000"/>
                </a:solidFill>
              </a:defRPr>
            </a:pPr>
            <a:r>
              <a:rPr sz="2200">
                <a:solidFill>
                  <a:srgbClr val="322F31"/>
                </a:solidFill>
              </a:rPr>
              <a:t>Vertex detectors in STAR (HFT) and PHENIX </a:t>
            </a:r>
            <a:endParaRPr sz="2200">
              <a:solidFill>
                <a:srgbClr val="322F31"/>
              </a:solidFill>
            </a:endParaRPr>
          </a:p>
          <a:p>
            <a:pPr lvl="0">
              <a:spcBef>
                <a:spcPts val="600"/>
              </a:spcBef>
              <a:defRPr sz="1800">
                <a:solidFill>
                  <a:srgbClr val="000000"/>
                </a:solidFill>
              </a:defRPr>
            </a:pPr>
            <a:r>
              <a:rPr sz="2200">
                <a:solidFill>
                  <a:srgbClr val="322F31"/>
                </a:solidFill>
              </a:rPr>
              <a:t>RHIC Run 14 – Integrated Au+Au luminosity exceeds all previous Au+Au runs combined</a:t>
            </a:r>
            <a:endParaRPr sz="2200">
              <a:solidFill>
                <a:srgbClr val="322F31"/>
              </a:solidFill>
            </a:endParaRPr>
          </a:p>
          <a:p>
            <a:pPr lvl="0" marL="0" indent="0">
              <a:spcBef>
                <a:spcPts val="1500"/>
              </a:spcBef>
              <a:buSzTx/>
              <a:buNone/>
              <a:defRPr sz="1800">
                <a:solidFill>
                  <a:srgbClr val="000000"/>
                </a:solidFill>
              </a:defRPr>
            </a:pPr>
            <a:r>
              <a:rPr sz="2200">
                <a:solidFill>
                  <a:srgbClr val="322F31"/>
                </a:solidFill>
                <a:latin typeface="Arial Bold"/>
                <a:ea typeface="Arial Bold"/>
                <a:cs typeface="Arial Bold"/>
                <a:sym typeface="Arial Bold"/>
              </a:rPr>
              <a:t>Plan: </a:t>
            </a:r>
            <a:r>
              <a:rPr sz="2200">
                <a:solidFill>
                  <a:srgbClr val="322F31"/>
                </a:solidFill>
              </a:rPr>
              <a:t>Complete the RHIC Mission in 3 campaigns:</a:t>
            </a:r>
            <a:endParaRPr sz="2200">
              <a:solidFill>
                <a:srgbClr val="322F31"/>
              </a:solidFill>
            </a:endParaRPr>
          </a:p>
          <a:p>
            <a:pPr lvl="0">
              <a:spcBef>
                <a:spcPts val="600"/>
              </a:spcBef>
              <a:defRPr sz="1800">
                <a:solidFill>
                  <a:srgbClr val="000000"/>
                </a:solidFill>
              </a:defRPr>
            </a:pPr>
            <a:r>
              <a:rPr sz="2200">
                <a:solidFill>
                  <a:srgbClr val="322F31"/>
                </a:solidFill>
                <a:latin typeface="Arial Bold"/>
                <a:ea typeface="Arial Bold"/>
                <a:cs typeface="Arial Bold"/>
                <a:sym typeface="Arial Bold"/>
              </a:rPr>
              <a:t>2014/15/16: </a:t>
            </a:r>
            <a:r>
              <a:rPr sz="2200">
                <a:solidFill>
                  <a:srgbClr val="322F31"/>
                </a:solidFill>
              </a:rPr>
              <a:t>Heavy flavor probes of the QGP, transverse polarized proton measurements</a:t>
            </a:r>
            <a:endParaRPr sz="2200">
              <a:solidFill>
                <a:srgbClr val="322F31"/>
              </a:solidFill>
            </a:endParaRPr>
          </a:p>
          <a:p>
            <a:pPr lvl="1">
              <a:spcBef>
                <a:spcPts val="600"/>
              </a:spcBef>
              <a:buFont typeface="Lucida Grande"/>
              <a:defRPr sz="1800">
                <a:solidFill>
                  <a:srgbClr val="000000"/>
                </a:solidFill>
              </a:defRPr>
            </a:pPr>
            <a:r>
              <a:rPr sz="2200">
                <a:solidFill>
                  <a:srgbClr val="322F31"/>
                </a:solidFill>
              </a:rPr>
              <a:t>Install low energy e-cooling in 2017</a:t>
            </a:r>
            <a:endParaRPr sz="2200">
              <a:solidFill>
                <a:srgbClr val="322F31"/>
              </a:solidFill>
            </a:endParaRPr>
          </a:p>
          <a:p>
            <a:pPr lvl="0">
              <a:spcBef>
                <a:spcPts val="600"/>
              </a:spcBef>
              <a:defRPr sz="1800">
                <a:solidFill>
                  <a:srgbClr val="000000"/>
                </a:solidFill>
              </a:defRPr>
            </a:pPr>
            <a:r>
              <a:rPr sz="2200">
                <a:solidFill>
                  <a:srgbClr val="322F31"/>
                </a:solidFill>
                <a:latin typeface="Arial Bold"/>
                <a:ea typeface="Arial Bold"/>
                <a:cs typeface="Arial Bold"/>
                <a:sym typeface="Arial Bold"/>
              </a:rPr>
              <a:t>2018/19: </a:t>
            </a:r>
            <a:r>
              <a:rPr sz="2200">
                <a:solidFill>
                  <a:srgbClr val="322F31"/>
                </a:solidFill>
              </a:rPr>
              <a:t>High precision scan of the QCD phase diagram</a:t>
            </a:r>
            <a:endParaRPr sz="2200">
              <a:solidFill>
                <a:srgbClr val="322F31"/>
              </a:solidFill>
            </a:endParaRPr>
          </a:p>
          <a:p>
            <a:pPr lvl="1">
              <a:spcBef>
                <a:spcPts val="600"/>
              </a:spcBef>
              <a:buFont typeface="Lucida Grande"/>
              <a:defRPr sz="1800">
                <a:solidFill>
                  <a:srgbClr val="000000"/>
                </a:solidFill>
              </a:defRPr>
            </a:pPr>
            <a:r>
              <a:rPr sz="2200">
                <a:solidFill>
                  <a:srgbClr val="322F31"/>
                </a:solidFill>
              </a:rPr>
              <a:t>Install sPHENIX upgrade in 2020</a:t>
            </a:r>
            <a:endParaRPr sz="2200">
              <a:solidFill>
                <a:srgbClr val="322F31"/>
              </a:solidFill>
            </a:endParaRPr>
          </a:p>
          <a:p>
            <a:pPr lvl="0">
              <a:spcBef>
                <a:spcPts val="600"/>
              </a:spcBef>
              <a:defRPr sz="1800">
                <a:solidFill>
                  <a:srgbClr val="000000"/>
                </a:solidFill>
              </a:defRPr>
            </a:pPr>
            <a:r>
              <a:rPr sz="2200">
                <a:solidFill>
                  <a:srgbClr val="322F31"/>
                </a:solidFill>
                <a:latin typeface="Arial Bold"/>
                <a:ea typeface="Arial Bold"/>
                <a:cs typeface="Arial Bold"/>
                <a:sym typeface="Arial Bold"/>
              </a:rPr>
              <a:t>2021/22:</a:t>
            </a:r>
            <a:r>
              <a:rPr sz="2200">
                <a:solidFill>
                  <a:srgbClr val="322F31"/>
                </a:solidFill>
              </a:rPr>
              <a:t> Precision measurements of jet quenching and quarkonium suppression, forward p+A physics</a:t>
            </a:r>
            <a:endParaRPr sz="2200">
              <a:solidFill>
                <a:srgbClr val="322F31"/>
              </a:solidFill>
            </a:endParaRPr>
          </a:p>
          <a:p>
            <a:pPr lvl="1">
              <a:spcBef>
                <a:spcPts val="600"/>
              </a:spcBef>
              <a:buFont typeface="Lucida Grande"/>
              <a:defRPr sz="1800">
                <a:solidFill>
                  <a:srgbClr val="000000"/>
                </a:solidFill>
              </a:defRPr>
            </a:pPr>
            <a:r>
              <a:rPr sz="2200">
                <a:solidFill>
                  <a:srgbClr val="322F31"/>
                </a:solidFill>
              </a:rPr>
              <a:t>RHIC shutdown and transition to eRHIC</a:t>
            </a:r>
          </a:p>
        </p:txBody>
      </p:sp>
      <p:sp>
        <p:nvSpPr>
          <p:cNvPr id="285" name="Shape 285"/>
          <p:cNvSpPr/>
          <p:nvPr>
            <p:ph type="sldNum" sz="quarter" idx="2"/>
          </p:nvPr>
        </p:nvSpPr>
        <p:spPr>
          <a:xfrm>
            <a:off x="11595946" y="8775928"/>
            <a:ext cx="1408854" cy="32743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1400">
                <a:solidFill>
                  <a:srgbClr val="042B7F"/>
                </a:solidFill>
              </a:rPr>
            </a:fld>
          </a:p>
        </p:txBody>
      </p:sp>
      <p:grpSp>
        <p:nvGrpSpPr>
          <p:cNvPr id="288" name="Group 288"/>
          <p:cNvGrpSpPr/>
          <p:nvPr/>
        </p:nvGrpSpPr>
        <p:grpSpPr>
          <a:xfrm>
            <a:off x="1689946" y="7957037"/>
            <a:ext cx="5247032" cy="513597"/>
            <a:chOff x="0" y="0"/>
            <a:chExt cx="5247030" cy="513596"/>
          </a:xfrm>
        </p:grpSpPr>
        <p:sp>
          <p:nvSpPr>
            <p:cNvPr id="286" name="Shape 286"/>
            <p:cNvSpPr/>
            <p:nvPr/>
          </p:nvSpPr>
          <p:spPr>
            <a:xfrm>
              <a:off x="0" y="0"/>
              <a:ext cx="5247031" cy="513597"/>
            </a:xfrm>
            <a:prstGeom prst="rect">
              <a:avLst/>
            </a:prstGeom>
            <a:solidFill>
              <a:srgbClr val="FFFFFF"/>
            </a:solidFill>
            <a:ln w="12700" cap="flat">
              <a:solidFill>
                <a:srgbClr val="042B7F"/>
              </a:solidFill>
              <a:prstDash val="solid"/>
              <a:round/>
            </a:ln>
            <a:effectLst/>
          </p:spPr>
          <p:txBody>
            <a:bodyPr wrap="square" lIns="65023" tIns="65023" rIns="65023" bIns="65023" numCol="1" anchor="t">
              <a:noAutofit/>
            </a:bodyPr>
            <a:lstStyle/>
            <a:p>
              <a:pPr lvl="0" algn="ctr" defTabSz="914400">
                <a:defRPr sz="2200">
                  <a:solidFill>
                    <a:srgbClr val="322F31"/>
                  </a:solidFill>
                  <a:latin typeface="+mj-lt"/>
                  <a:ea typeface="+mj-ea"/>
                  <a:cs typeface="+mj-cs"/>
                  <a:sym typeface="Arial"/>
                </a:defRPr>
              </a:pPr>
            </a:p>
          </p:txBody>
        </p:sp>
        <p:sp>
          <p:nvSpPr>
            <p:cNvPr id="287" name="Shape 287"/>
            <p:cNvSpPr/>
            <p:nvPr/>
          </p:nvSpPr>
          <p:spPr>
            <a:xfrm>
              <a:off x="0" y="0"/>
              <a:ext cx="5247031" cy="4503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noAutofit/>
            </a:bodyPr>
            <a:lstStyle>
              <a:lvl1pPr algn="ctr" defTabSz="914400">
                <a:defRPr sz="2200">
                  <a:solidFill>
                    <a:srgbClr val="322F31"/>
                  </a:solidFill>
                  <a:latin typeface="+mj-lt"/>
                  <a:ea typeface="+mj-ea"/>
                  <a:cs typeface="+mj-cs"/>
                  <a:sym typeface="Arial"/>
                </a:defRPr>
              </a:lvl1pPr>
            </a:lstStyle>
            <a:p>
              <a:pPr lvl="0">
                <a:defRPr sz="1800">
                  <a:solidFill>
                    <a:srgbClr val="000000"/>
                  </a:solidFill>
                </a:defRPr>
              </a:pPr>
              <a:r>
                <a:rPr sz="2200">
                  <a:solidFill>
                    <a:srgbClr val="322F31"/>
                  </a:solidFill>
                </a:rPr>
                <a:t>RHIC remains a unique discovery facility</a:t>
              </a:r>
            </a:p>
          </p:txBody>
        </p:sp>
      </p:grpSp>
      <p:grpSp>
        <p:nvGrpSpPr>
          <p:cNvPr id="293" name="Group 293"/>
          <p:cNvGrpSpPr/>
          <p:nvPr/>
        </p:nvGrpSpPr>
        <p:grpSpPr>
          <a:xfrm>
            <a:off x="8133926" y="1671319"/>
            <a:ext cx="3559659" cy="6022885"/>
            <a:chOff x="0" y="0"/>
            <a:chExt cx="3559657" cy="6022883"/>
          </a:xfrm>
        </p:grpSpPr>
        <p:pic>
          <p:nvPicPr>
            <p:cNvPr id="289" name="image9.png"/>
            <p:cNvPicPr/>
            <p:nvPr/>
          </p:nvPicPr>
          <p:blipFill>
            <a:blip r:embed="rId3">
              <a:extLst/>
            </a:blip>
            <a:stretch>
              <a:fillRect/>
            </a:stretch>
          </p:blipFill>
          <p:spPr>
            <a:xfrm>
              <a:off x="1046" y="3351400"/>
              <a:ext cx="3554755" cy="2671484"/>
            </a:xfrm>
            <a:prstGeom prst="rect">
              <a:avLst/>
            </a:prstGeom>
            <a:ln w="12700" cap="flat">
              <a:noFill/>
              <a:miter lim="400000"/>
            </a:ln>
            <a:effectLst/>
          </p:spPr>
        </p:pic>
        <p:pic>
          <p:nvPicPr>
            <p:cNvPr id="290" name="image10.jpg" descr="HFT-image-for-Web2.jpg"/>
            <p:cNvPicPr/>
            <p:nvPr/>
          </p:nvPicPr>
          <p:blipFill>
            <a:blip r:embed="rId4">
              <a:extLst/>
            </a:blip>
            <a:stretch>
              <a:fillRect/>
            </a:stretch>
          </p:blipFill>
          <p:spPr>
            <a:xfrm>
              <a:off x="0" y="0"/>
              <a:ext cx="3559658" cy="3343710"/>
            </a:xfrm>
            <a:prstGeom prst="rect">
              <a:avLst/>
            </a:prstGeom>
            <a:ln w="12700" cap="flat">
              <a:noFill/>
              <a:miter lim="400000"/>
            </a:ln>
            <a:effectLst/>
          </p:spPr>
        </p:pic>
        <p:sp>
          <p:nvSpPr>
            <p:cNvPr id="291" name="Shape 291"/>
            <p:cNvSpPr/>
            <p:nvPr/>
          </p:nvSpPr>
          <p:spPr>
            <a:xfrm>
              <a:off x="6723" y="24130"/>
              <a:ext cx="220861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solidFill>
                    <a:srgbClr val="FFFFFF"/>
                  </a:solidFill>
                </a:defRPr>
              </a:lvl1pPr>
            </a:lstStyle>
            <a:p>
              <a:pPr lvl="0">
                <a:defRPr sz="1800">
                  <a:solidFill>
                    <a:srgbClr val="000000"/>
                  </a:solidFill>
                </a:defRPr>
              </a:pPr>
              <a:r>
                <a:rPr sz="2400">
                  <a:solidFill>
                    <a:srgbClr val="FFFFFF"/>
                  </a:solidFill>
                </a:rPr>
                <a:t>STAR with HFT</a:t>
              </a:r>
            </a:p>
          </p:txBody>
        </p:sp>
        <p:sp>
          <p:nvSpPr>
            <p:cNvPr id="292" name="Shape 292"/>
            <p:cNvSpPr/>
            <p:nvPr/>
          </p:nvSpPr>
          <p:spPr>
            <a:xfrm>
              <a:off x="44823" y="3376929"/>
              <a:ext cx="140151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solidFill>
                    <a:srgbClr val="FFFFFF"/>
                  </a:solidFill>
                </a:defRPr>
              </a:lvl1pPr>
            </a:lstStyle>
            <a:p>
              <a:pPr lvl="0">
                <a:defRPr sz="1800">
                  <a:solidFill>
                    <a:srgbClr val="000000"/>
                  </a:solidFill>
                </a:defRPr>
              </a:pPr>
              <a:r>
                <a:rPr sz="2400">
                  <a:solidFill>
                    <a:srgbClr val="FFFFFF"/>
                  </a:solidFill>
                </a:rPr>
                <a:t>sPHENIX</a:t>
              </a:r>
            </a:p>
          </p:txBody>
        </p:sp>
      </p:gr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298" name="Shape 298"/>
          <p:cNvSpPr/>
          <p:nvPr/>
        </p:nvSpPr>
        <p:spPr>
          <a:xfrm>
            <a:off x="1339453" y="2921000"/>
            <a:ext cx="10330816" cy="3886200"/>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spAutoFit/>
          </a:bodyPr>
          <a:lstStyle/>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Gluon liberation</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or</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What does hot “empty” space</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look like?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Melting the QCD vacuum</a:t>
            </a:r>
          </a:p>
        </p:txBody>
      </p:sp>
      <p:grpSp>
        <p:nvGrpSpPr>
          <p:cNvPr id="307" name="Group 307"/>
          <p:cNvGrpSpPr/>
          <p:nvPr/>
        </p:nvGrpSpPr>
        <p:grpSpPr>
          <a:xfrm>
            <a:off x="1811010" y="2230565"/>
            <a:ext cx="9395901" cy="4244104"/>
            <a:chOff x="0" y="0"/>
            <a:chExt cx="9395900" cy="4244103"/>
          </a:xfrm>
        </p:grpSpPr>
        <p:grpSp>
          <p:nvGrpSpPr>
            <p:cNvPr id="303" name="Group 303"/>
            <p:cNvGrpSpPr/>
            <p:nvPr/>
          </p:nvGrpSpPr>
          <p:grpSpPr>
            <a:xfrm>
              <a:off x="0" y="0"/>
              <a:ext cx="4335790" cy="4239470"/>
              <a:chOff x="0" y="0"/>
              <a:chExt cx="4335789" cy="4239469"/>
            </a:xfrm>
          </p:grpSpPr>
          <p:pic>
            <p:nvPicPr>
              <p:cNvPr id="301" name="droppedImage.png"/>
              <p:cNvPicPr/>
              <p:nvPr/>
            </p:nvPicPr>
            <p:blipFill>
              <a:blip r:embed="rId2">
                <a:extLst/>
              </a:blip>
              <a:stretch>
                <a:fillRect/>
              </a:stretch>
            </p:blipFill>
            <p:spPr>
              <a:xfrm rot="5376965">
                <a:off x="-405063" y="430424"/>
                <a:ext cx="4216927" cy="3378622"/>
              </a:xfrm>
              <a:prstGeom prst="rect">
                <a:avLst/>
              </a:prstGeom>
              <a:ln w="9525" cap="flat">
                <a:noFill/>
                <a:round/>
              </a:ln>
              <a:effectLst/>
            </p:spPr>
          </p:pic>
          <p:sp>
            <p:nvSpPr>
              <p:cNvPr id="302" name="Shape 302"/>
              <p:cNvSpPr/>
              <p:nvPr/>
            </p:nvSpPr>
            <p:spPr>
              <a:xfrm>
                <a:off x="3065789" y="1490534"/>
                <a:ext cx="1270001" cy="1270001"/>
              </a:xfrm>
              <a:prstGeom prst="rightArrow">
                <a:avLst>
                  <a:gd name="adj1" fmla="val 32000"/>
                  <a:gd name="adj2" fmla="val 44000"/>
                </a:avLst>
              </a:prstGeom>
              <a:solidFill>
                <a:srgbClr val="9387C1"/>
              </a:solidFill>
              <a:ln w="9525" cap="flat">
                <a:solidFill>
                  <a:srgbClr val="413E40"/>
                </a:solidFill>
                <a:prstDash val="solid"/>
                <a:round/>
              </a:ln>
              <a:effectLst/>
            </p:spPr>
            <p:txBody>
              <a:bodyPr wrap="square" lIns="50800" tIns="50800" rIns="50800" bIns="5080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grpSp>
        <p:grpSp>
          <p:nvGrpSpPr>
            <p:cNvPr id="306" name="Group 306"/>
            <p:cNvGrpSpPr/>
            <p:nvPr/>
          </p:nvGrpSpPr>
          <p:grpSpPr>
            <a:xfrm rot="10800000">
              <a:off x="5059689" y="4633"/>
              <a:ext cx="4336212" cy="4239470"/>
              <a:chOff x="0" y="0"/>
              <a:chExt cx="4336210" cy="4239469"/>
            </a:xfrm>
          </p:grpSpPr>
          <p:pic>
            <p:nvPicPr>
              <p:cNvPr id="304" name="droppedImage.png"/>
              <p:cNvPicPr/>
              <p:nvPr/>
            </p:nvPicPr>
            <p:blipFill>
              <a:blip r:embed="rId2">
                <a:extLst/>
              </a:blip>
              <a:stretch>
                <a:fillRect/>
              </a:stretch>
            </p:blipFill>
            <p:spPr>
              <a:xfrm rot="5376965">
                <a:off x="-405063" y="430424"/>
                <a:ext cx="4216927" cy="3378622"/>
              </a:xfrm>
              <a:prstGeom prst="rect">
                <a:avLst/>
              </a:prstGeom>
              <a:ln w="9525" cap="flat">
                <a:noFill/>
                <a:round/>
              </a:ln>
              <a:effectLst/>
            </p:spPr>
          </p:pic>
          <p:sp>
            <p:nvSpPr>
              <p:cNvPr id="305" name="Shape 305"/>
              <p:cNvSpPr/>
              <p:nvPr/>
            </p:nvSpPr>
            <p:spPr>
              <a:xfrm>
                <a:off x="3066210" y="1490537"/>
                <a:ext cx="1270001" cy="1270001"/>
              </a:xfrm>
              <a:prstGeom prst="rightArrow">
                <a:avLst>
                  <a:gd name="adj1" fmla="val 32000"/>
                  <a:gd name="adj2" fmla="val 44000"/>
                </a:avLst>
              </a:prstGeom>
              <a:solidFill>
                <a:srgbClr val="9387C1"/>
              </a:solidFill>
              <a:ln w="9525" cap="flat">
                <a:solidFill>
                  <a:srgbClr val="413E40"/>
                </a:solidFill>
                <a:prstDash val="solid"/>
                <a:round/>
              </a:ln>
              <a:effectLst/>
            </p:spPr>
            <p:txBody>
              <a:bodyPr wrap="square" lIns="50800" tIns="50800" rIns="50800" bIns="5080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grpSp>
      </p:grpSp>
      <p:sp>
        <p:nvSpPr>
          <p:cNvPr id="308" name="Shape 308"/>
          <p:cNvSpPr/>
          <p:nvPr/>
        </p:nvSpPr>
        <p:spPr>
          <a:xfrm>
            <a:off x="889000" y="6997700"/>
            <a:ext cx="11226800" cy="1714500"/>
          </a:xfrm>
          <a:prstGeom prst="rect">
            <a:avLst/>
          </a:prstGeom>
          <a:ln w="12700">
            <a:solidFill/>
            <a:miter lim="400000"/>
          </a:ln>
          <a:extLst>
            <a:ext uri="{C572A759-6A51-4108-AA02-DFA0A04FC94B}">
              <ma14:wrappingTextBoxFlag xmlns:ma14="http://schemas.microsoft.com/office/mac/drawingml/2011/main" val="1"/>
            </a:ext>
          </a:extLst>
        </p:spPr>
        <p:txBody>
          <a:bodyPr lIns="0" tIns="0" rIns="0" bIns="0">
            <a:spAutoFit/>
          </a:bodyPr>
          <a:lstStyle>
            <a:lvl1pPr marL="57799" marR="57799" defTabSz="1295400">
              <a:defRPr sz="3600">
                <a:solidFill>
                  <a:srgbClr val="413E40"/>
                </a:solidFill>
                <a:uFill>
                  <a:solidFill>
                    <a:srgbClr val="413E40"/>
                  </a:solidFill>
                </a:uFill>
                <a:latin typeface="+mj-lt"/>
                <a:ea typeface="+mj-ea"/>
                <a:cs typeface="+mj-cs"/>
                <a:sym typeface="Arial"/>
              </a:defRPr>
            </a:lvl1pPr>
          </a:lstStyle>
          <a:p>
            <a:pPr lvl="0">
              <a:defRPr sz="1800">
                <a:solidFill>
                  <a:srgbClr val="000000"/>
                </a:solidFill>
                <a:uFillTx/>
              </a:defRPr>
            </a:pPr>
            <a:r>
              <a:rPr sz="3600">
                <a:solidFill>
                  <a:srgbClr val="413E40"/>
                </a:solidFill>
                <a:uFill>
                  <a:solidFill>
                    <a:srgbClr val="413E40"/>
                  </a:solidFill>
                </a:uFill>
              </a:rPr>
              <a:t>RHIC collides many nucleons (as atomic nuclei) and thereby liberates the gluons into a highly excited state (“glasma”) that thermalizes into a quark-gluon plasma.</a:t>
            </a:r>
          </a:p>
        </p:txBody>
      </p:sp>
      <p:sp>
        <p:nvSpPr>
          <p:cNvPr id="309" name="Shape 309"/>
          <p:cNvSpPr/>
          <p:nvPr/>
        </p:nvSpPr>
        <p:spPr>
          <a:xfrm>
            <a:off x="4533900" y="1295400"/>
            <a:ext cx="3926860" cy="635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3800">
                <a:solidFill>
                  <a:srgbClr val="413E40"/>
                </a:solidFill>
                <a:uFill>
                  <a:solidFill>
                    <a:srgbClr val="413E40"/>
                  </a:solidFill>
                </a:uFill>
                <a:latin typeface="+mj-lt"/>
                <a:ea typeface="+mj-ea"/>
                <a:cs typeface="+mj-cs"/>
                <a:sym typeface="Arial"/>
              </a:defRPr>
            </a:lvl1pPr>
          </a:lstStyle>
          <a:p>
            <a:pPr lvl="0">
              <a:defRPr sz="1800">
                <a:solidFill>
                  <a:srgbClr val="000000"/>
                </a:solidFill>
                <a:uFillTx/>
              </a:defRPr>
            </a:pPr>
            <a:r>
              <a:rPr sz="3800">
                <a:solidFill>
                  <a:srgbClr val="413E40"/>
                </a:solidFill>
                <a:uFill>
                  <a:solidFill>
                    <a:srgbClr val="413E40"/>
                  </a:solidFill>
                </a:uFill>
              </a:rPr>
              <a:t>What RHIC does:</a:t>
            </a:r>
          </a:p>
        </p:txBody>
      </p:sp>
    </p:spTree>
  </p:cSld>
  <p:clrMapOvr>
    <a:masterClrMapping/>
  </p:clrMapOvr>
  <p:transition spd="slow"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grpSp>
        <p:nvGrpSpPr>
          <p:cNvPr id="317" name="Group 317"/>
          <p:cNvGrpSpPr/>
          <p:nvPr/>
        </p:nvGrpSpPr>
        <p:grpSpPr>
          <a:xfrm>
            <a:off x="1111250" y="1193799"/>
            <a:ext cx="10736656" cy="3187701"/>
            <a:chOff x="0" y="0"/>
            <a:chExt cx="10736655" cy="3187700"/>
          </a:xfrm>
        </p:grpSpPr>
        <p:pic>
          <p:nvPicPr>
            <p:cNvPr id="312" name="droppedImage.pdf"/>
            <p:cNvPicPr/>
            <p:nvPr/>
          </p:nvPicPr>
          <p:blipFill>
            <a:blip r:embed="rId2">
              <a:extLst/>
            </a:blip>
            <a:stretch>
              <a:fillRect/>
            </a:stretch>
          </p:blipFill>
          <p:spPr>
            <a:xfrm rot="5400000">
              <a:off x="4009427" y="-4009428"/>
              <a:ext cx="2717801" cy="10736656"/>
            </a:xfrm>
            <a:prstGeom prst="rect">
              <a:avLst/>
            </a:prstGeom>
            <a:ln w="9525" cap="flat">
              <a:noFill/>
              <a:round/>
            </a:ln>
            <a:effectLst/>
          </p:spPr>
        </p:pic>
        <p:sp>
          <p:nvSpPr>
            <p:cNvPr id="313" name="Shape 313"/>
            <p:cNvSpPr/>
            <p:nvPr/>
          </p:nvSpPr>
          <p:spPr>
            <a:xfrm>
              <a:off x="958850" y="2717800"/>
              <a:ext cx="832257"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39" marR="40639" defTabSz="914400">
                <a:defRPr sz="2400">
                  <a:uFill>
                    <a:solidFill/>
                  </a:uFill>
                </a:defRPr>
              </a:lvl1pPr>
            </a:lstStyle>
            <a:p>
              <a:pPr lvl="0">
                <a:defRPr sz="1800">
                  <a:uFillTx/>
                </a:defRPr>
              </a:pPr>
              <a:r>
                <a:rPr sz="2400">
                  <a:uFill>
                    <a:solidFill/>
                  </a:uFill>
                </a:rPr>
                <a:t>CGC</a:t>
              </a:r>
            </a:p>
          </p:txBody>
        </p:sp>
        <p:sp>
          <p:nvSpPr>
            <p:cNvPr id="314" name="Shape 314"/>
            <p:cNvSpPr/>
            <p:nvPr/>
          </p:nvSpPr>
          <p:spPr>
            <a:xfrm>
              <a:off x="2317750" y="2717800"/>
              <a:ext cx="1408073"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39" marR="40639" defTabSz="914400">
                <a:defRPr sz="2400">
                  <a:uFill>
                    <a:solidFill/>
                  </a:uFill>
                </a:defRPr>
              </a:lvl1pPr>
            </a:lstStyle>
            <a:p>
              <a:pPr lvl="0">
                <a:defRPr sz="1800">
                  <a:uFillTx/>
                </a:defRPr>
              </a:pPr>
              <a:r>
                <a:rPr sz="2400">
                  <a:uFill>
                    <a:solidFill/>
                  </a:uFill>
                </a:rPr>
                <a:t>“Glasma”</a:t>
              </a:r>
            </a:p>
          </p:txBody>
        </p:sp>
        <p:sp>
          <p:nvSpPr>
            <p:cNvPr id="315" name="Shape 315"/>
            <p:cNvSpPr/>
            <p:nvPr/>
          </p:nvSpPr>
          <p:spPr>
            <a:xfrm>
              <a:off x="4489450" y="2717800"/>
              <a:ext cx="2255352"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39" marR="40639" defTabSz="914400">
                <a:defRPr sz="2400">
                  <a:uFill>
                    <a:solidFill/>
                  </a:uFill>
                </a:defRPr>
              </a:lvl1pPr>
            </a:lstStyle>
            <a:p>
              <a:pPr lvl="0">
                <a:defRPr sz="1800">
                  <a:uFillTx/>
                </a:defRPr>
              </a:pPr>
              <a:r>
                <a:rPr sz="2400">
                  <a:uFill>
                    <a:solidFill/>
                  </a:uFill>
                </a:rPr>
                <a:t>Hydrodynamics</a:t>
              </a:r>
            </a:p>
          </p:txBody>
        </p:sp>
        <p:sp>
          <p:nvSpPr>
            <p:cNvPr id="316" name="Shape 316"/>
            <p:cNvSpPr/>
            <p:nvPr/>
          </p:nvSpPr>
          <p:spPr>
            <a:xfrm>
              <a:off x="8401050" y="2717800"/>
              <a:ext cx="1950849"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39" marR="40639" defTabSz="914400">
                <a:defRPr sz="2400">
                  <a:uFill>
                    <a:solidFill/>
                  </a:uFill>
                </a:defRPr>
              </a:lvl1pPr>
            </a:lstStyle>
            <a:p>
              <a:pPr lvl="0">
                <a:defRPr sz="1800">
                  <a:uFillTx/>
                </a:defRPr>
              </a:pPr>
              <a:r>
                <a:rPr sz="2400">
                  <a:uFill>
                    <a:solidFill/>
                  </a:uFill>
                </a:rPr>
                <a:t>Hadronic gas</a:t>
              </a:r>
            </a:p>
          </p:txBody>
        </p:sp>
      </p:grpSp>
      <p:grpSp>
        <p:nvGrpSpPr>
          <p:cNvPr id="322" name="Group 322"/>
          <p:cNvGrpSpPr/>
          <p:nvPr/>
        </p:nvGrpSpPr>
        <p:grpSpPr>
          <a:xfrm>
            <a:off x="609600" y="4876517"/>
            <a:ext cx="11785600" cy="3410432"/>
            <a:chOff x="0" y="0"/>
            <a:chExt cx="11785600" cy="3410430"/>
          </a:xfrm>
        </p:grpSpPr>
        <p:pic>
          <p:nvPicPr>
            <p:cNvPr id="318" name="droppedImage.pdf"/>
            <p:cNvPicPr/>
            <p:nvPr/>
          </p:nvPicPr>
          <p:blipFill>
            <a:blip r:embed="rId3">
              <a:extLst/>
            </a:blip>
            <a:srcRect l="0" t="0" r="0" b="18057"/>
            <a:stretch>
              <a:fillRect/>
            </a:stretch>
          </p:blipFill>
          <p:spPr>
            <a:xfrm>
              <a:off x="0" y="241582"/>
              <a:ext cx="11233150" cy="3168849"/>
            </a:xfrm>
            <a:prstGeom prst="rect">
              <a:avLst/>
            </a:prstGeom>
            <a:ln w="9525" cap="flat">
              <a:noFill/>
              <a:round/>
            </a:ln>
            <a:effectLst/>
          </p:spPr>
        </p:pic>
        <p:pic>
          <p:nvPicPr>
            <p:cNvPr id="319" name="Untitled.pdf"/>
            <p:cNvPicPr/>
            <p:nvPr/>
          </p:nvPicPr>
          <p:blipFill>
            <a:blip r:embed="rId4">
              <a:extLst/>
            </a:blip>
            <a:stretch>
              <a:fillRect/>
            </a:stretch>
          </p:blipFill>
          <p:spPr>
            <a:xfrm>
              <a:off x="7556500" y="0"/>
              <a:ext cx="4229100" cy="2171983"/>
            </a:xfrm>
            <a:prstGeom prst="rect">
              <a:avLst/>
            </a:prstGeom>
            <a:ln w="9525" cap="flat">
              <a:noFill/>
              <a:round/>
            </a:ln>
            <a:effectLst/>
          </p:spPr>
        </p:pic>
        <p:sp>
          <p:nvSpPr>
            <p:cNvPr id="320" name="Shape 320"/>
            <p:cNvSpPr/>
            <p:nvPr/>
          </p:nvSpPr>
          <p:spPr>
            <a:xfrm>
              <a:off x="8966200" y="851182"/>
              <a:ext cx="1408073" cy="4699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40639" marR="40639" defTabSz="914400">
                <a:defRPr sz="2400">
                  <a:uFill>
                    <a:solidFill/>
                  </a:uFill>
                </a:defRPr>
              </a:lvl1pPr>
            </a:lstStyle>
            <a:p>
              <a:pPr lvl="0">
                <a:defRPr sz="1800">
                  <a:uFillTx/>
                </a:defRPr>
              </a:pPr>
              <a:r>
                <a:rPr sz="2400">
                  <a:uFill>
                    <a:solidFill/>
                  </a:uFill>
                </a:rPr>
                <a:t>“Glasma”</a:t>
              </a:r>
            </a:p>
          </p:txBody>
        </p:sp>
        <p:sp>
          <p:nvSpPr>
            <p:cNvPr id="321" name="Shape 321"/>
            <p:cNvSpPr/>
            <p:nvPr/>
          </p:nvSpPr>
          <p:spPr>
            <a:xfrm>
              <a:off x="4660900" y="419382"/>
              <a:ext cx="1733759" cy="825501"/>
            </a:xfrm>
            <a:prstGeom prst="rect">
              <a:avLst/>
            </a:prstGeom>
            <a:solidFill>
              <a:srgbClr val="FFFFF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marL="40639" marR="40639" defTabSz="914400">
                <a:defRPr sz="1800"/>
              </a:pPr>
              <a:r>
                <a:rPr sz="2400">
                  <a:uFill>
                    <a:solidFill/>
                  </a:uFill>
                  <a:latin typeface="Gill Sans"/>
                  <a:ea typeface="Gill Sans"/>
                  <a:cs typeface="Gill Sans"/>
                  <a:sym typeface="Gill Sans"/>
                </a:rPr>
                <a:t>Color Glass</a:t>
              </a:r>
              <a:endParaRPr sz="2400">
                <a:uFill>
                  <a:solidFill/>
                </a:uFill>
                <a:latin typeface="Gill Sans"/>
                <a:ea typeface="Gill Sans"/>
                <a:cs typeface="Gill Sans"/>
                <a:sym typeface="Gill Sans"/>
              </a:endParaRPr>
            </a:p>
            <a:p>
              <a:pPr lvl="0" marL="40639" marR="40639" defTabSz="914400">
                <a:defRPr sz="1800"/>
              </a:pPr>
              <a:r>
                <a:rPr sz="2400">
                  <a:uFill>
                    <a:solidFill/>
                  </a:uFill>
                  <a:latin typeface="Gill Sans"/>
                  <a:ea typeface="Gill Sans"/>
                  <a:cs typeface="Gill Sans"/>
                  <a:sym typeface="Gill Sans"/>
                </a:rPr>
                <a:t>Condensate</a:t>
              </a:r>
            </a:p>
          </p:txBody>
        </p:sp>
      </p:grpSp>
      <p:sp>
        <p:nvSpPr>
          <p:cNvPr id="323" name="Shape 323"/>
          <p:cNvSpPr/>
          <p:nvPr/>
        </p:nvSpPr>
        <p:spPr>
          <a:xfrm>
            <a:off x="3238500" y="355600"/>
            <a:ext cx="6502641" cy="660400"/>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3800">
                <a:solidFill>
                  <a:srgbClr val="413E40"/>
                </a:solidFill>
                <a:uFill>
                  <a:solidFill>
                    <a:srgbClr val="413E40"/>
                  </a:solidFill>
                </a:uFill>
                <a:latin typeface="+mj-lt"/>
                <a:ea typeface="+mj-ea"/>
                <a:cs typeface="+mj-cs"/>
                <a:sym typeface="Arial"/>
              </a:defRPr>
            </a:lvl1pPr>
          </a:lstStyle>
          <a:p>
            <a:pPr lvl="0">
              <a:defRPr sz="1800">
                <a:solidFill>
                  <a:srgbClr val="000000"/>
                </a:solidFill>
                <a:uFillTx/>
              </a:defRPr>
            </a:pPr>
            <a:r>
              <a:rPr sz="3800">
                <a:solidFill>
                  <a:srgbClr val="413E40"/>
                </a:solidFill>
                <a:uFill>
                  <a:solidFill>
                    <a:srgbClr val="413E40"/>
                  </a:solidFill>
                </a:uFill>
              </a:rPr>
              <a:t>Consensus Model Anno 2014</a:t>
            </a:r>
          </a:p>
        </p:txBody>
      </p:sp>
    </p:spTree>
  </p:cSld>
  <p:clrMapOvr>
    <a:masterClrMapping/>
  </p:clrMapOvr>
  <p:transition spd="slow"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29" name="Group 329"/>
          <p:cNvGrpSpPr/>
          <p:nvPr/>
        </p:nvGrpSpPr>
        <p:grpSpPr>
          <a:xfrm>
            <a:off x="438150" y="1529126"/>
            <a:ext cx="12128500" cy="5005777"/>
            <a:chOff x="0" y="0"/>
            <a:chExt cx="12128500" cy="5005776"/>
          </a:xfrm>
        </p:grpSpPr>
        <p:sp>
          <p:nvSpPr>
            <p:cNvPr id="325" name="Shape 325"/>
            <p:cNvSpPr/>
            <p:nvPr/>
          </p:nvSpPr>
          <p:spPr>
            <a:xfrm>
              <a:off x="0" y="0"/>
              <a:ext cx="12128500" cy="4985334"/>
            </a:xfrm>
            <a:prstGeom prst="roundRect">
              <a:avLst>
                <a:gd name="adj" fmla="val 3821"/>
              </a:avLst>
            </a:prstGeom>
            <a:noFill/>
            <a:ln w="50800" cap="flat">
              <a:solidFill>
                <a:srgbClr val="000000"/>
              </a:solidFill>
              <a:prstDash val="solid"/>
              <a:round/>
            </a:ln>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sp>
          <p:nvSpPr>
            <p:cNvPr id="326" name="Shape 326"/>
            <p:cNvSpPr/>
            <p:nvPr/>
          </p:nvSpPr>
          <p:spPr>
            <a:xfrm>
              <a:off x="62006" y="2246"/>
              <a:ext cx="520700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441339" marR="57799" indent="-342900" defTabSz="1295400">
                <a:spcBef>
                  <a:spcPts val="600"/>
                </a:spcBef>
                <a:buClr>
                  <a:srgbClr val="0433FF"/>
                </a:buClr>
                <a:buSzPct val="100000"/>
                <a:buFont typeface="Times Roman"/>
                <a:buChar char="•"/>
                <a:defRPr sz="2400">
                  <a:solidFill>
                    <a:srgbClr val="0433FF"/>
                  </a:solidFill>
                  <a:uFill>
                    <a:solidFill>
                      <a:srgbClr val="0433FF"/>
                    </a:solidFill>
                  </a:uFill>
                  <a:latin typeface="Chalkboard"/>
                  <a:ea typeface="Chalkboard"/>
                  <a:cs typeface="Chalkboard"/>
                  <a:sym typeface="Chalkboard"/>
                </a:defRPr>
              </a:lvl1pPr>
            </a:lstStyle>
            <a:p>
              <a:pPr lvl="0">
                <a:defRPr sz="1800">
                  <a:solidFill>
                    <a:srgbClr val="000000"/>
                  </a:solidFill>
                  <a:uFillTx/>
                </a:defRPr>
              </a:pPr>
              <a:r>
                <a:rPr sz="2400">
                  <a:solidFill>
                    <a:srgbClr val="0433FF"/>
                  </a:solidFill>
                  <a:uFill>
                    <a:solidFill>
                      <a:srgbClr val="0433FF"/>
                    </a:solidFill>
                  </a:uFill>
                </a:rPr>
                <a:t>two nuclei collide rarely head-on, but mostly with an offset:</a:t>
              </a:r>
            </a:p>
          </p:txBody>
        </p:sp>
        <p:pic>
          <p:nvPicPr>
            <p:cNvPr id="327" name="droppedImage.pdf"/>
            <p:cNvPicPr/>
            <p:nvPr/>
          </p:nvPicPr>
          <p:blipFill>
            <a:blip r:embed="rId2">
              <a:extLst/>
            </a:blip>
            <a:stretch>
              <a:fillRect/>
            </a:stretch>
          </p:blipFill>
          <p:spPr>
            <a:xfrm>
              <a:off x="625234" y="359528"/>
              <a:ext cx="6250311" cy="4646249"/>
            </a:xfrm>
            <a:prstGeom prst="rect">
              <a:avLst/>
            </a:prstGeom>
            <a:ln w="9525" cap="flat">
              <a:noFill/>
              <a:round/>
            </a:ln>
            <a:effectLst/>
          </p:spPr>
        </p:pic>
        <p:sp>
          <p:nvSpPr>
            <p:cNvPr id="328" name="Shape 328"/>
            <p:cNvSpPr/>
            <p:nvPr/>
          </p:nvSpPr>
          <p:spPr>
            <a:xfrm>
              <a:off x="5862223" y="3934649"/>
              <a:ext cx="6174086" cy="991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buClr>
                  <a:srgbClr val="FF4C00"/>
                </a:buClr>
                <a:buFont typeface="Tahoma"/>
                <a:defRPr sz="2400">
                  <a:solidFill>
                    <a:srgbClr val="FF4C00"/>
                  </a:solidFill>
                  <a:uFill>
                    <a:solidFill>
                      <a:srgbClr val="FF4C00"/>
                    </a:solidFill>
                  </a:uFill>
                  <a:latin typeface="Chalkboard"/>
                  <a:ea typeface="Chalkboard"/>
                  <a:cs typeface="Chalkboard"/>
                  <a:sym typeface="Chalkboard"/>
                </a:defRPr>
              </a:lvl1pPr>
            </a:lstStyle>
            <a:p>
              <a:pPr lvl="0">
                <a:defRPr sz="1800">
                  <a:solidFill>
                    <a:srgbClr val="000000"/>
                  </a:solidFill>
                  <a:uFillTx/>
                </a:defRPr>
              </a:pPr>
              <a:r>
                <a:rPr sz="2400">
                  <a:solidFill>
                    <a:srgbClr val="FF4C00"/>
                  </a:solidFill>
                  <a:uFill>
                    <a:solidFill>
                      <a:srgbClr val="FF4C00"/>
                    </a:solidFill>
                  </a:uFill>
                </a:rPr>
                <a:t>Density fluctuations in the colliding nuclei are sampled event by event</a:t>
              </a:r>
            </a:p>
          </p:txBody>
        </p:sp>
      </p:grpSp>
      <p:sp>
        <p:nvSpPr>
          <p:cNvPr id="330" name="Shape 330"/>
          <p:cNvSpPr/>
          <p:nvPr>
            <p:ph type="sldNum" sz="quarter" idx="2"/>
          </p:nvPr>
        </p:nvSpPr>
        <p:spPr>
          <a:xfrm>
            <a:off x="12125982" y="9099091"/>
            <a:ext cx="368574" cy="360822"/>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pic>
        <p:nvPicPr>
          <p:cNvPr id="331" name="temp.pict"/>
          <p:cNvPicPr/>
          <p:nvPr/>
        </p:nvPicPr>
        <p:blipFill>
          <a:blip r:embed="rId3">
            <a:extLst/>
          </a:blip>
          <a:stretch>
            <a:fillRect/>
          </a:stretch>
        </p:blipFill>
        <p:spPr>
          <a:xfrm>
            <a:off x="2844800" y="6705129"/>
            <a:ext cx="7505700" cy="1080822"/>
          </a:xfrm>
          <a:prstGeom prst="rect">
            <a:avLst/>
          </a:prstGeom>
          <a:ln>
            <a:round/>
          </a:ln>
        </p:spPr>
      </p:pic>
      <p:sp>
        <p:nvSpPr>
          <p:cNvPr id="332" name="Shape 332"/>
          <p:cNvSpPr/>
          <p:nvPr/>
        </p:nvSpPr>
        <p:spPr>
          <a:xfrm>
            <a:off x="3162300" y="8153400"/>
            <a:ext cx="3907636" cy="495300"/>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2400">
                <a:solidFill>
                  <a:srgbClr val="413E40"/>
                </a:solidFill>
                <a:uFill>
                  <a:solidFill>
                    <a:srgbClr val="413E40"/>
                  </a:solidFill>
                </a:uFill>
              </a:defRPr>
            </a:lvl1pPr>
          </a:lstStyle>
          <a:p>
            <a:pPr lvl="0">
              <a:defRPr sz="1800">
                <a:solidFill>
                  <a:srgbClr val="000000"/>
                </a:solidFill>
                <a:uFillTx/>
              </a:defRPr>
            </a:pPr>
            <a:r>
              <a:rPr sz="2400">
                <a:solidFill>
                  <a:srgbClr val="413E40"/>
                </a:solidFill>
                <a:uFill>
                  <a:solidFill>
                    <a:srgbClr val="413E40"/>
                  </a:solidFill>
                </a:uFill>
              </a:rPr>
              <a:t>anisotropic flow coefficients</a:t>
            </a:r>
          </a:p>
        </p:txBody>
      </p:sp>
      <p:sp>
        <p:nvSpPr>
          <p:cNvPr id="333" name="Shape 333"/>
          <p:cNvSpPr/>
          <p:nvPr/>
        </p:nvSpPr>
        <p:spPr>
          <a:xfrm flipH="1">
            <a:off x="6134100" y="7539632"/>
            <a:ext cx="2051" cy="613768"/>
          </a:xfrm>
          <a:prstGeom prst="line">
            <a:avLst/>
          </a:prstGeom>
          <a:ln>
            <a:solidFill>
              <a:srgbClr val="413E40"/>
            </a:solidFill>
            <a:round/>
            <a:headEnd type="stealth"/>
          </a:ln>
        </p:spPr>
        <p:txBody>
          <a:bodyPr lIns="0" tIns="0" rIns="0" bIns="0"/>
          <a:lstStyle/>
          <a:p>
            <a:pPr lvl="0"/>
          </a:p>
        </p:txBody>
      </p:sp>
      <p:sp>
        <p:nvSpPr>
          <p:cNvPr id="334" name="Shape 334"/>
          <p:cNvSpPr/>
          <p:nvPr/>
        </p:nvSpPr>
        <p:spPr>
          <a:xfrm>
            <a:off x="7620000" y="8153400"/>
            <a:ext cx="2604050" cy="495300"/>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2400">
                <a:solidFill>
                  <a:srgbClr val="413E40"/>
                </a:solidFill>
                <a:uFill>
                  <a:solidFill>
                    <a:srgbClr val="413E40"/>
                  </a:solidFill>
                </a:uFill>
              </a:defRPr>
            </a:lvl1pPr>
          </a:lstStyle>
          <a:p>
            <a:pPr lvl="0">
              <a:defRPr sz="1800">
                <a:solidFill>
                  <a:srgbClr val="000000"/>
                </a:solidFill>
                <a:uFillTx/>
              </a:defRPr>
            </a:pPr>
            <a:r>
              <a:rPr sz="2400">
                <a:solidFill>
                  <a:srgbClr val="413E40"/>
                </a:solidFill>
                <a:uFill>
                  <a:solidFill>
                    <a:srgbClr val="413E40"/>
                  </a:solidFill>
                </a:uFill>
              </a:rPr>
              <a:t>event plane angle</a:t>
            </a:r>
          </a:p>
        </p:txBody>
      </p:sp>
      <p:sp>
        <p:nvSpPr>
          <p:cNvPr id="335" name="Shape 335"/>
          <p:cNvSpPr/>
          <p:nvPr/>
        </p:nvSpPr>
        <p:spPr>
          <a:xfrm flipH="1">
            <a:off x="8763000" y="7543800"/>
            <a:ext cx="2051" cy="613768"/>
          </a:xfrm>
          <a:prstGeom prst="line">
            <a:avLst/>
          </a:prstGeom>
          <a:ln>
            <a:solidFill>
              <a:srgbClr val="413E40"/>
            </a:solidFill>
            <a:round/>
            <a:headEnd type="stealth"/>
          </a:ln>
        </p:spPr>
        <p:txBody>
          <a:bodyPr lIns="0" tIns="0" rIns="0" bIns="0"/>
          <a:lstStyle/>
          <a:p>
            <a:pPr lvl="0"/>
          </a:p>
        </p:txBody>
      </p:sp>
      <p:sp>
        <p:nvSpPr>
          <p:cNvPr id="336" name="Shape 336"/>
          <p:cNvSpPr/>
          <p:nvPr/>
        </p:nvSpPr>
        <p:spPr>
          <a:xfrm>
            <a:off x="330200" y="190500"/>
            <a:ext cx="9114636"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57799" marR="57799" defTabSz="1295400">
              <a:lnSpc>
                <a:spcPct val="80000"/>
              </a:lnSpc>
              <a:defRPr sz="1800"/>
            </a:pPr>
            <a:r>
              <a:rPr b="1" sz="5000">
                <a:solidFill>
                  <a:srgbClr val="013E92"/>
                </a:solidFill>
                <a:uFill>
                  <a:solidFill>
                    <a:srgbClr val="013E92"/>
                  </a:solidFill>
                </a:uFill>
              </a:rPr>
              <a:t>Elliptic flow </a:t>
            </a:r>
            <a:r>
              <a:rPr b="1" sz="5000">
                <a:solidFill>
                  <a:srgbClr val="013E92"/>
                </a:solidFill>
                <a:uFill>
                  <a:solidFill>
                    <a:srgbClr val="013E92"/>
                  </a:solidFill>
                </a:uFill>
              </a:rPr>
              <a:t>“measures”</a:t>
            </a:r>
            <a:r>
              <a:rPr sz="5000">
                <a:solidFill>
                  <a:srgbClr val="013E92"/>
                </a:solidFill>
                <a:uFill>
                  <a:solidFill>
                    <a:srgbClr val="013E92"/>
                  </a:solidFill>
                </a:uFill>
                <a:latin typeface="Symbol"/>
                <a:ea typeface="Symbol"/>
                <a:cs typeface="Symbol"/>
                <a:sym typeface="Symbol"/>
              </a:rPr>
              <a:t> η</a:t>
            </a:r>
            <a:r>
              <a:rPr b="1" baseline="-26519" sz="5000">
                <a:solidFill>
                  <a:srgbClr val="013E92"/>
                </a:solidFill>
                <a:uFill>
                  <a:solidFill>
                    <a:srgbClr val="013E92"/>
                  </a:solidFill>
                </a:uFill>
              </a:rPr>
              <a:t>QGP</a:t>
            </a:r>
          </a:p>
        </p:txBody>
      </p:sp>
      <p:pic>
        <p:nvPicPr>
          <p:cNvPr id="337" name="droppedImage.png"/>
          <p:cNvPicPr/>
          <p:nvPr/>
        </p:nvPicPr>
        <p:blipFill>
          <a:blip r:embed="rId4">
            <a:extLst/>
          </a:blip>
          <a:srcRect l="0" t="7675" r="0" b="0"/>
          <a:stretch>
            <a:fillRect/>
          </a:stretch>
        </p:blipFill>
        <p:spPr>
          <a:xfrm>
            <a:off x="7273698" y="1845939"/>
            <a:ext cx="5121502" cy="3621047"/>
          </a:xfrm>
          <a:prstGeom prst="rect">
            <a:avLst/>
          </a:prstGeom>
          <a:ln>
            <a:round/>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p:nvPr>
        </p:nvSpPr>
        <p:spPr>
          <a:xfrm>
            <a:off x="546100" y="152400"/>
            <a:ext cx="11925300" cy="1270000"/>
          </a:xfrm>
          <a:prstGeom prst="rect">
            <a:avLst/>
          </a:prstGeom>
        </p:spPr>
        <p:txBody>
          <a:bodyPr/>
          <a:lstStyle>
            <a:lvl1pPr>
              <a:defRPr sz="4600"/>
            </a:lvl1pPr>
          </a:lstStyle>
          <a:p>
            <a:pPr lvl="0">
              <a:defRPr b="0" sz="1800">
                <a:solidFill>
                  <a:srgbClr val="000000"/>
                </a:solidFill>
                <a:uFillTx/>
              </a:defRPr>
            </a:pPr>
            <a:r>
              <a:rPr b="1" sz="4600">
                <a:solidFill>
                  <a:srgbClr val="013E92"/>
                </a:solidFill>
                <a:uFill>
                  <a:solidFill>
                    <a:srgbClr val="013E92"/>
                  </a:solidFill>
                </a:uFill>
              </a:rPr>
              <a:t>Hot glue is a “perfect” fluid </a:t>
            </a:r>
          </a:p>
        </p:txBody>
      </p:sp>
      <p:sp>
        <p:nvSpPr>
          <p:cNvPr id="340" name="Shape 340"/>
          <p:cNvSpPr/>
          <p:nvPr>
            <p:ph type="body" idx="1"/>
          </p:nvPr>
        </p:nvSpPr>
        <p:spPr>
          <a:xfrm>
            <a:off x="3892550" y="1524000"/>
            <a:ext cx="8001000" cy="3328988"/>
          </a:xfrm>
          <a:prstGeom prst="rect">
            <a:avLst/>
          </a:prstGeom>
        </p:spPr>
        <p:txBody>
          <a:bodyPr/>
          <a:lstStyle/>
          <a:p>
            <a:pPr lvl="0" marL="340677" indent="-300037">
              <a:spcBef>
                <a:spcPts val="2000"/>
              </a:spcBef>
              <a:defRPr sz="1800">
                <a:solidFill>
                  <a:srgbClr val="000000"/>
                </a:solidFill>
                <a:uFillTx/>
              </a:defRPr>
            </a:pPr>
            <a:r>
              <a:rPr sz="2400">
                <a:solidFill>
                  <a:srgbClr val="413E40"/>
                </a:solidFill>
                <a:uFill>
                  <a:solidFill>
                    <a:srgbClr val="413E40"/>
                  </a:solidFill>
                </a:uFill>
              </a:rPr>
              <a:t>Hot matter produced in collisions at RHIC/LHC is a </a:t>
            </a:r>
            <a:r>
              <a:rPr b="1" sz="2400">
                <a:solidFill>
                  <a:srgbClr val="413E40"/>
                </a:solidFill>
                <a:uFill>
                  <a:solidFill>
                    <a:srgbClr val="413E40"/>
                  </a:solidFill>
                </a:uFill>
              </a:rPr>
              <a:t>liquid</a:t>
            </a:r>
            <a:r>
              <a:rPr sz="2400">
                <a:solidFill>
                  <a:srgbClr val="413E40"/>
                </a:solidFill>
                <a:uFill>
                  <a:solidFill>
                    <a:srgbClr val="413E40"/>
                  </a:solidFill>
                </a:uFill>
              </a:rPr>
              <a:t> quark-gluon plasma (QGP). The plasma is made up of individually flowing gluons and quarks, not quarks bound into baryons and mesons.</a:t>
            </a:r>
            <a:endParaRPr sz="2400">
              <a:solidFill>
                <a:srgbClr val="413E40"/>
              </a:solidFill>
              <a:uFill>
                <a:solidFill>
                  <a:srgbClr val="413E40"/>
                </a:solidFill>
              </a:uFill>
            </a:endParaRPr>
          </a:p>
          <a:p>
            <a:pPr lvl="0" marL="340677" indent="-300037">
              <a:spcBef>
                <a:spcPts val="2000"/>
              </a:spcBef>
              <a:defRPr sz="1800">
                <a:solidFill>
                  <a:srgbClr val="000000"/>
                </a:solidFill>
                <a:uFillTx/>
              </a:defRPr>
            </a:pPr>
            <a:r>
              <a:rPr sz="2400">
                <a:solidFill>
                  <a:srgbClr val="413E40"/>
                </a:solidFill>
                <a:uFill>
                  <a:solidFill>
                    <a:srgbClr val="413E40"/>
                  </a:solidFill>
                </a:uFill>
              </a:rPr>
              <a:t>The QGP is a strongly coupled nearly “</a:t>
            </a:r>
            <a:r>
              <a:rPr b="1" sz="2400">
                <a:solidFill>
                  <a:srgbClr val="413E40"/>
                </a:solidFill>
                <a:uFill>
                  <a:solidFill>
                    <a:srgbClr val="413E40"/>
                  </a:solidFill>
                </a:uFill>
              </a:rPr>
              <a:t>perfect</a:t>
            </a:r>
            <a:r>
              <a:rPr sz="2400">
                <a:solidFill>
                  <a:srgbClr val="413E40"/>
                </a:solidFill>
                <a:uFill>
                  <a:solidFill>
                    <a:srgbClr val="413E40"/>
                  </a:solidFill>
                </a:uFill>
              </a:rPr>
              <a:t>” liquid (η/s near the quantum limit 1/4</a:t>
            </a:r>
            <a:r>
              <a:rPr sz="2400">
                <a:solidFill>
                  <a:srgbClr val="413E40"/>
                </a:solidFill>
                <a:uFill>
                  <a:solidFill>
                    <a:srgbClr val="413E40"/>
                  </a:solidFill>
                </a:uFill>
                <a:latin typeface="Times New Roman"/>
                <a:ea typeface="Times New Roman"/>
                <a:cs typeface="Times New Roman"/>
                <a:sym typeface="Times New Roman"/>
              </a:rPr>
              <a:t>π</a:t>
            </a:r>
            <a:r>
              <a:rPr sz="2400">
                <a:solidFill>
                  <a:srgbClr val="413E40"/>
                </a:solidFill>
                <a:uFill>
                  <a:solidFill>
                    <a:srgbClr val="413E40"/>
                  </a:solidFill>
                </a:uFill>
              </a:rPr>
              <a:t>). RHIC’s cooler QGP is (on average) closer to perfection than the 40% hotter QGP produced at LHC.</a:t>
            </a:r>
          </a:p>
        </p:txBody>
      </p:sp>
      <p:sp>
        <p:nvSpPr>
          <p:cNvPr id="341" name="Shape 3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fld>
          </a:p>
        </p:txBody>
      </p:sp>
      <p:pic>
        <p:nvPicPr>
          <p:cNvPr id="342" name="EtaS-bands-noCuprate.pdf"/>
          <p:cNvPicPr/>
          <p:nvPr/>
        </p:nvPicPr>
        <p:blipFill>
          <a:blip r:embed="rId2">
            <a:extLst/>
          </a:blip>
          <a:stretch>
            <a:fillRect/>
          </a:stretch>
        </p:blipFill>
        <p:spPr>
          <a:xfrm>
            <a:off x="663633" y="4161280"/>
            <a:ext cx="7407025" cy="5059840"/>
          </a:xfrm>
          <a:prstGeom prst="rect">
            <a:avLst/>
          </a:prstGeom>
          <a:ln>
            <a:round/>
          </a:ln>
        </p:spPr>
      </p:pic>
    </p:spTree>
  </p:cSld>
  <p:clrMapOvr>
    <a:masterClrMapping/>
  </p:clrMapOvr>
  <p:transition spd="slow"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prstGeom prst="rect">
            <a:avLst/>
          </a:prstGeom>
        </p:spPr>
        <p:txBody>
          <a:bodyPr/>
          <a:lstStyle>
            <a:lvl1pPr>
              <a:defRPr sz="4800"/>
            </a:lvl1pPr>
          </a:lstStyle>
          <a:p>
            <a:pPr lvl="0">
              <a:defRPr b="0" sz="1800">
                <a:solidFill>
                  <a:srgbClr val="000000"/>
                </a:solidFill>
                <a:uFillTx/>
              </a:defRPr>
            </a:pPr>
            <a:r>
              <a:rPr b="1" sz="4800">
                <a:solidFill>
                  <a:srgbClr val="013E92"/>
                </a:solidFill>
                <a:uFill>
                  <a:solidFill>
                    <a:srgbClr val="013E92"/>
                  </a:solidFill>
                </a:uFill>
              </a:rPr>
              <a:t>The Black Hole connection</a:t>
            </a:r>
          </a:p>
        </p:txBody>
      </p:sp>
      <p:sp>
        <p:nvSpPr>
          <p:cNvPr id="345" name="Shape 3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346" name="Shape 346"/>
          <p:cNvSpPr/>
          <p:nvPr/>
        </p:nvSpPr>
        <p:spPr>
          <a:xfrm>
            <a:off x="901700" y="1638300"/>
            <a:ext cx="10934700" cy="965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40640" marR="40640" defTabSz="927100">
              <a:defRPr sz="1800"/>
            </a:pPr>
            <a:r>
              <a:rPr sz="2800">
                <a:uFill>
                  <a:solidFill/>
                </a:uFill>
              </a:rPr>
              <a:t>Dynamics of hot QCD matter can be mathematically (holography) mapped onto black hole dynamics in 4+1 dimensions (AdS</a:t>
            </a:r>
            <a:r>
              <a:rPr baseline="-5999" sz="2800">
                <a:uFill>
                  <a:solidFill/>
                </a:uFill>
              </a:rPr>
              <a:t>5</a:t>
            </a:r>
            <a:r>
              <a:rPr sz="2800">
                <a:uFill>
                  <a:solidFill/>
                </a:uFill>
              </a:rPr>
              <a:t> space).</a:t>
            </a:r>
          </a:p>
        </p:txBody>
      </p:sp>
      <p:grpSp>
        <p:nvGrpSpPr>
          <p:cNvPr id="351" name="Group 351"/>
          <p:cNvGrpSpPr/>
          <p:nvPr/>
        </p:nvGrpSpPr>
        <p:grpSpPr>
          <a:xfrm>
            <a:off x="863600" y="3073400"/>
            <a:ext cx="11442700" cy="3086100"/>
            <a:chOff x="0" y="0"/>
            <a:chExt cx="11442700" cy="3086100"/>
          </a:xfrm>
        </p:grpSpPr>
        <p:pic>
          <p:nvPicPr>
            <p:cNvPr id="347" name="droppedImage.png"/>
            <p:cNvPicPr/>
            <p:nvPr/>
          </p:nvPicPr>
          <p:blipFill>
            <a:blip r:embed="rId2">
              <a:extLst/>
            </a:blip>
            <a:stretch>
              <a:fillRect/>
            </a:stretch>
          </p:blipFill>
          <p:spPr>
            <a:xfrm>
              <a:off x="0" y="0"/>
              <a:ext cx="6375400" cy="3009900"/>
            </a:xfrm>
            <a:prstGeom prst="rect">
              <a:avLst/>
            </a:prstGeom>
            <a:ln w="9525" cap="flat">
              <a:noFill/>
              <a:round/>
            </a:ln>
            <a:effectLst/>
          </p:spPr>
        </p:pic>
        <p:sp>
          <p:nvSpPr>
            <p:cNvPr id="348" name="Shape 348"/>
            <p:cNvSpPr/>
            <p:nvPr/>
          </p:nvSpPr>
          <p:spPr>
            <a:xfrm>
              <a:off x="6527800" y="241300"/>
              <a:ext cx="4914900" cy="63500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40640" marR="40640" defTabSz="927100">
                <a:defRPr sz="3600">
                  <a:uFill>
                    <a:solidFill/>
                  </a:uFill>
                  <a:latin typeface="Gill Sans"/>
                  <a:ea typeface="Gill Sans"/>
                  <a:cs typeface="Gill Sans"/>
                  <a:sym typeface="Gill Sans"/>
                </a:defRPr>
              </a:lvl1pPr>
            </a:lstStyle>
            <a:p>
              <a:pPr lvl="0">
                <a:defRPr sz="1800">
                  <a:uFillTx/>
                </a:defRPr>
              </a:pPr>
              <a:r>
                <a:rPr sz="3600">
                  <a:uFill>
                    <a:solidFill/>
                  </a:uFill>
                </a:rPr>
                <a:t>BH swallowing matter</a:t>
              </a:r>
            </a:p>
          </p:txBody>
        </p:sp>
        <p:sp>
          <p:nvSpPr>
            <p:cNvPr id="349" name="Shape 349"/>
            <p:cNvSpPr/>
            <p:nvPr/>
          </p:nvSpPr>
          <p:spPr>
            <a:xfrm>
              <a:off x="7162800" y="1930400"/>
              <a:ext cx="3632200" cy="115570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40640" marR="40640" algn="ctr" defTabSz="927100">
                <a:defRPr sz="3600">
                  <a:uFill>
                    <a:solidFill/>
                  </a:uFill>
                  <a:latin typeface="Gill Sans"/>
                  <a:ea typeface="Gill Sans"/>
                  <a:cs typeface="Gill Sans"/>
                  <a:sym typeface="Gill Sans"/>
                </a:defRPr>
              </a:lvl1pPr>
            </a:lstStyle>
            <a:p>
              <a:pPr lvl="0">
                <a:defRPr sz="1800">
                  <a:uFillTx/>
                </a:defRPr>
              </a:pPr>
              <a:r>
                <a:rPr sz="3600">
                  <a:uFill>
                    <a:solidFill/>
                  </a:uFill>
                </a:rPr>
                <a:t>Perfect fluid hydrodynamics</a:t>
              </a:r>
            </a:p>
          </p:txBody>
        </p:sp>
        <p:sp>
          <p:nvSpPr>
            <p:cNvPr id="350" name="Shape 350"/>
            <p:cNvSpPr/>
            <p:nvPr/>
          </p:nvSpPr>
          <p:spPr>
            <a:xfrm rot="5400000">
              <a:off x="8515350" y="1085850"/>
              <a:ext cx="939800" cy="673100"/>
            </a:xfrm>
            <a:prstGeom prst="rightArrow">
              <a:avLst>
                <a:gd name="adj1" fmla="val 32000"/>
                <a:gd name="adj2" fmla="val 83019"/>
              </a:avLst>
            </a:prstGeom>
            <a:noFill/>
            <a:ln w="25400" cap="flat">
              <a:solidFill>
                <a:srgbClr val="000000"/>
              </a:solidFill>
              <a:prstDash val="solid"/>
              <a:round/>
            </a:ln>
            <a:effectLst/>
          </p:spPr>
          <p:txBody>
            <a:bodyPr wrap="square" lIns="0" tIns="0" rIns="0" bIns="0" numCol="1" anchor="ctr">
              <a:noAutofit/>
            </a:bodyPr>
            <a:lstStyle/>
            <a:p>
              <a:pPr lvl="0" marL="40640" marR="40640" defTabSz="927100">
                <a:defRPr sz="1100">
                  <a:uFill>
                    <a:solidFill/>
                  </a:uFill>
                  <a:latin typeface="Gill Sans"/>
                  <a:ea typeface="Gill Sans"/>
                  <a:cs typeface="Gill Sans"/>
                  <a:sym typeface="Gill Sans"/>
                </a:defRPr>
              </a:pPr>
            </a:p>
          </p:txBody>
        </p:sp>
      </p:grpSp>
      <p:sp>
        <p:nvSpPr>
          <p:cNvPr id="352" name="Shape 352"/>
          <p:cNvSpPr/>
          <p:nvPr/>
        </p:nvSpPr>
        <p:spPr>
          <a:xfrm>
            <a:off x="711200" y="6629400"/>
            <a:ext cx="11366500" cy="1828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40640" marR="40640" defTabSz="927100">
              <a:defRPr sz="1800"/>
            </a:pPr>
            <a:r>
              <a:rPr sz="2800">
                <a:uFill>
                  <a:solidFill/>
                </a:uFill>
              </a:rPr>
              <a:t>Formation of hot QCD matter at RHIC is analogous to formation of a black hole, tied to information loss. Relies on the notion that ‘t Hooft coupling </a:t>
            </a:r>
            <a:r>
              <a:rPr i="1" sz="2800">
                <a:uFill>
                  <a:solidFill/>
                </a:uFill>
              </a:rPr>
              <a:t>g</a:t>
            </a:r>
            <a:r>
              <a:rPr baseline="31999" sz="2800">
                <a:uFill>
                  <a:solidFill/>
                </a:uFill>
              </a:rPr>
              <a:t>2</a:t>
            </a:r>
            <a:r>
              <a:rPr i="1" sz="2800">
                <a:uFill>
                  <a:solidFill/>
                </a:uFill>
              </a:rPr>
              <a:t>N</a:t>
            </a:r>
            <a:r>
              <a:rPr baseline="-5999" sz="2800">
                <a:uFill>
                  <a:solidFill/>
                </a:uFill>
              </a:rPr>
              <a:t>c</a:t>
            </a:r>
            <a:r>
              <a:rPr sz="2800">
                <a:uFill>
                  <a:solidFill/>
                </a:uFill>
              </a:rPr>
              <a:t> ~ 12 is large enough to apply the classical limit of the dual theory:</a:t>
            </a:r>
          </a:p>
        </p:txBody>
      </p:sp>
      <p:pic>
        <p:nvPicPr>
          <p:cNvPr id="353" name="temp.pict"/>
          <p:cNvPicPr/>
          <p:nvPr/>
        </p:nvPicPr>
        <p:blipFill>
          <a:blip r:embed="rId3">
            <a:extLst/>
          </a:blip>
          <a:stretch>
            <a:fillRect/>
          </a:stretch>
        </p:blipFill>
        <p:spPr>
          <a:xfrm>
            <a:off x="5207000" y="8191500"/>
            <a:ext cx="2324100" cy="599768"/>
          </a:xfrm>
          <a:prstGeom prst="rect">
            <a:avLst/>
          </a:prstGeom>
          <a:ln w="12700">
            <a:solidFill/>
            <a:round/>
          </a:ln>
        </p:spPr>
      </p:pic>
    </p:spTree>
  </p:cSld>
  <p:clrMapOvr>
    <a:masterClrMapping/>
  </p:clrMapOvr>
  <p:transition spd="slow"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356" name="Shape 356"/>
          <p:cNvSpPr/>
          <p:nvPr/>
        </p:nvSpPr>
        <p:spPr>
          <a:xfrm>
            <a:off x="1446014" y="2921000"/>
            <a:ext cx="10117694" cy="3886200"/>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spAutoFit/>
          </a:bodyPr>
          <a:lstStyle/>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Gluon polarization</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or</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Where is the proton spin?</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90" name="Shape 90"/>
          <p:cNvSpPr/>
          <p:nvPr/>
        </p:nvSpPr>
        <p:spPr>
          <a:xfrm>
            <a:off x="3548062" y="3841750"/>
            <a:ext cx="5908676" cy="2070101"/>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6400">
                <a:solidFill>
                  <a:srgbClr val="FF2600"/>
                </a:solidFill>
              </a:rPr>
              <a:t>The Mysterious</a:t>
            </a:r>
            <a:endParaRPr sz="6400">
              <a:solidFill>
                <a:srgbClr val="FF2600"/>
              </a:solidFill>
            </a:endParaRPr>
          </a:p>
          <a:p>
            <a:pPr lvl="0" algn="ctr">
              <a:defRPr sz="1800"/>
            </a:pPr>
            <a:r>
              <a:rPr sz="6400">
                <a:solidFill>
                  <a:srgbClr val="0433FF"/>
                </a:solidFill>
              </a:rPr>
              <a:t>Gluon</a:t>
            </a:r>
          </a:p>
        </p:txBody>
      </p:sp>
    </p:spTree>
  </p:cSld>
  <p:clrMapOvr>
    <a:masterClrMapping/>
  </p:clrMapOvr>
  <p:transition spd="slow"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RHIC Spin program</a:t>
            </a:r>
          </a:p>
        </p:txBody>
      </p:sp>
      <p:sp>
        <p:nvSpPr>
          <p:cNvPr id="359" name="Shape 35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360" name="Shape 360"/>
          <p:cNvSpPr/>
          <p:nvPr/>
        </p:nvSpPr>
        <p:spPr>
          <a:xfrm>
            <a:off x="1744148" y="6719398"/>
            <a:ext cx="3550951" cy="1221741"/>
          </a:xfrm>
          <a:prstGeom prst="rect">
            <a:avLst/>
          </a:prstGeom>
          <a:solidFill>
            <a:srgbClr val="FFFFFF"/>
          </a:solidFill>
          <a:ln w="25400">
            <a:solidFill>
              <a:srgbClr val="4BACC6"/>
            </a:solidFill>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latin typeface="Calibri"/>
                <a:ea typeface="Calibri"/>
                <a:cs typeface="Calibri"/>
                <a:sym typeface="Calibri"/>
              </a:rPr>
              <a:t>Longitudinal Spin Structure</a:t>
            </a:r>
            <a:endParaRPr sz="2400">
              <a:latin typeface="Calibri"/>
              <a:ea typeface="Calibri"/>
              <a:cs typeface="Calibri"/>
              <a:sym typeface="Calibri"/>
            </a:endParaRPr>
          </a:p>
          <a:p>
            <a:pPr lvl="0" marL="381000" indent="-381000">
              <a:buSzPct val="100000"/>
              <a:buFont typeface="Arial"/>
              <a:buChar char="•"/>
              <a:defRPr sz="1800"/>
            </a:pPr>
            <a:r>
              <a:rPr b="1" sz="2400">
                <a:latin typeface="Calibri"/>
                <a:ea typeface="Calibri"/>
                <a:cs typeface="Calibri"/>
                <a:sym typeface="Calibri"/>
              </a:rPr>
              <a:t>Gluon Spin </a:t>
            </a:r>
            <a:r>
              <a:rPr sz="2400" u="sng">
                <a:latin typeface="Calibri"/>
                <a:ea typeface="Calibri"/>
                <a:cs typeface="Calibri"/>
                <a:sym typeface="Calibri"/>
              </a:rPr>
              <a:t> </a:t>
            </a:r>
            <a:endParaRPr sz="2400" u="sng">
              <a:latin typeface="Calibri"/>
              <a:ea typeface="Calibri"/>
              <a:cs typeface="Calibri"/>
              <a:sym typeface="Calibri"/>
            </a:endParaRPr>
          </a:p>
          <a:p>
            <a:pPr lvl="0" marL="381000" indent="-381000">
              <a:buSzPct val="100000"/>
              <a:buFont typeface="Arial"/>
              <a:buChar char="•"/>
              <a:defRPr sz="1800"/>
            </a:pPr>
            <a:r>
              <a:rPr b="1" sz="2400">
                <a:latin typeface="Calibri"/>
                <a:ea typeface="Calibri"/>
                <a:cs typeface="Calibri"/>
                <a:sym typeface="Calibri"/>
              </a:rPr>
              <a:t>Sea Quark Spin</a:t>
            </a:r>
          </a:p>
        </p:txBody>
      </p:sp>
      <p:sp>
        <p:nvSpPr>
          <p:cNvPr id="361" name="Shape 361"/>
          <p:cNvSpPr/>
          <p:nvPr/>
        </p:nvSpPr>
        <p:spPr>
          <a:xfrm>
            <a:off x="6924196" y="6535248"/>
            <a:ext cx="3328751" cy="1590041"/>
          </a:xfrm>
          <a:prstGeom prst="rect">
            <a:avLst/>
          </a:prstGeom>
          <a:solidFill>
            <a:srgbClr val="FFFFFF"/>
          </a:solidFill>
          <a:ln w="25400">
            <a:solidFill>
              <a:srgbClr val="F79646"/>
            </a:solidFill>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latin typeface="Calibri"/>
                <a:ea typeface="Calibri"/>
                <a:cs typeface="Calibri"/>
                <a:sym typeface="Calibri"/>
              </a:rPr>
              <a:t>Transverse Spin Structure</a:t>
            </a:r>
            <a:endParaRPr sz="2400">
              <a:latin typeface="Calibri"/>
              <a:ea typeface="Calibri"/>
              <a:cs typeface="Calibri"/>
              <a:sym typeface="Calibri"/>
            </a:endParaRPr>
          </a:p>
          <a:p>
            <a:pPr lvl="0" marL="381000" indent="-381000">
              <a:buSzPct val="100000"/>
              <a:buFont typeface="Arial"/>
              <a:buChar char="•"/>
              <a:defRPr sz="1800"/>
            </a:pPr>
            <a:r>
              <a:rPr sz="2400">
                <a:latin typeface="Calibri"/>
                <a:ea typeface="Calibri"/>
                <a:cs typeface="Calibri"/>
                <a:sym typeface="Calibri"/>
              </a:rPr>
              <a:t>Sivers Effect</a:t>
            </a:r>
            <a:endParaRPr sz="2400">
              <a:latin typeface="Calibri"/>
              <a:ea typeface="Calibri"/>
              <a:cs typeface="Calibri"/>
              <a:sym typeface="Calibri"/>
            </a:endParaRPr>
          </a:p>
          <a:p>
            <a:pPr lvl="0" marL="381000" indent="-381000">
              <a:buSzPct val="100000"/>
              <a:buFont typeface="Arial"/>
              <a:buChar char="•"/>
              <a:defRPr sz="1800"/>
            </a:pPr>
            <a:r>
              <a:rPr sz="2400">
                <a:latin typeface="Calibri"/>
                <a:ea typeface="Calibri"/>
                <a:cs typeface="Calibri"/>
                <a:sym typeface="Calibri"/>
              </a:rPr>
              <a:t>Collins Effect</a:t>
            </a:r>
            <a:endParaRPr sz="2400">
              <a:latin typeface="Calibri"/>
              <a:ea typeface="Calibri"/>
              <a:cs typeface="Calibri"/>
              <a:sym typeface="Calibri"/>
            </a:endParaRPr>
          </a:p>
          <a:p>
            <a:pPr lvl="0" marL="381000" indent="-381000">
              <a:buSzPct val="100000"/>
              <a:buFont typeface="Arial"/>
              <a:buChar char="•"/>
              <a:defRPr sz="1800"/>
            </a:pPr>
            <a:r>
              <a:rPr sz="2400">
                <a:latin typeface="Calibri"/>
                <a:ea typeface="Calibri"/>
                <a:cs typeface="Calibri"/>
                <a:sym typeface="Calibri"/>
              </a:rPr>
              <a:t>Higher Twist</a:t>
            </a:r>
          </a:p>
        </p:txBody>
      </p:sp>
      <p:grpSp>
        <p:nvGrpSpPr>
          <p:cNvPr id="367" name="Group 367"/>
          <p:cNvGrpSpPr/>
          <p:nvPr/>
        </p:nvGrpSpPr>
        <p:grpSpPr>
          <a:xfrm>
            <a:off x="1226582" y="1470738"/>
            <a:ext cx="9829954" cy="4480922"/>
            <a:chOff x="0" y="0"/>
            <a:chExt cx="9829952" cy="4480921"/>
          </a:xfrm>
        </p:grpSpPr>
        <p:graphicFrame>
          <p:nvGraphicFramePr>
            <p:cNvPr id="362" name="Chart 362"/>
            <p:cNvGraphicFramePr/>
            <p:nvPr/>
          </p:nvGraphicFramePr>
          <p:xfrm>
            <a:off x="0" y="0"/>
            <a:ext cx="9829953" cy="4480922"/>
          </p:xfrm>
          <a:graphic xmlns:a="http://schemas.openxmlformats.org/drawingml/2006/main">
            <a:graphicData uri="http://schemas.openxmlformats.org/drawingml/2006/chart">
              <c:chart xmlns:c="http://schemas.openxmlformats.org/drawingml/2006/chart" r:id="rId2"/>
            </a:graphicData>
          </a:graphic>
        </p:graphicFrame>
        <p:sp>
          <p:nvSpPr>
            <p:cNvPr id="363" name="Shape 363"/>
            <p:cNvSpPr/>
            <p:nvPr/>
          </p:nvSpPr>
          <p:spPr>
            <a:xfrm rot="16200000">
              <a:off x="3575235" y="1959609"/>
              <a:ext cx="1111025" cy="396241"/>
            </a:xfrm>
            <a:prstGeom prst="rect">
              <a:avLst/>
            </a:prstGeom>
            <a:solidFill>
              <a:srgbClr val="FFFFFF"/>
            </a:solidFill>
            <a:ln w="25400" cap="flat">
              <a:solidFill>
                <a:srgbClr val="C0504D"/>
              </a:solidFill>
              <a:prstDash val="solid"/>
              <a:bevel/>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800">
                  <a:latin typeface="Calibri"/>
                  <a:ea typeface="Calibri"/>
                  <a:cs typeface="Calibri"/>
                  <a:sym typeface="Calibri"/>
                </a:defRPr>
              </a:lvl1pPr>
            </a:lstStyle>
            <a:p>
              <a:pPr lvl="0"/>
              <a:r>
                <a:t>Transverse</a:t>
              </a:r>
            </a:p>
          </p:txBody>
        </p:sp>
        <p:sp>
          <p:nvSpPr>
            <p:cNvPr id="364" name="Shape 364"/>
            <p:cNvSpPr/>
            <p:nvPr/>
          </p:nvSpPr>
          <p:spPr>
            <a:xfrm>
              <a:off x="4143030" y="2713241"/>
              <a:ext cx="1" cy="905092"/>
            </a:xfrm>
            <a:prstGeom prst="line">
              <a:avLst/>
            </a:prstGeom>
            <a:noFill/>
            <a:ln w="25400" cap="flat">
              <a:solidFill>
                <a:srgbClr val="C0504D"/>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p>
          </p:txBody>
        </p:sp>
        <p:sp>
          <p:nvSpPr>
            <p:cNvPr id="365" name="Shape 365"/>
            <p:cNvSpPr/>
            <p:nvPr/>
          </p:nvSpPr>
          <p:spPr>
            <a:xfrm rot="16200000">
              <a:off x="6999172" y="1959608"/>
              <a:ext cx="1111026" cy="396241"/>
            </a:xfrm>
            <a:prstGeom prst="rect">
              <a:avLst/>
            </a:prstGeom>
            <a:solidFill>
              <a:srgbClr val="FFFFFF"/>
            </a:solidFill>
            <a:ln w="25400" cap="flat">
              <a:solidFill>
                <a:srgbClr val="C0504D"/>
              </a:solidFill>
              <a:prstDash val="solid"/>
              <a:bevel/>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800">
                  <a:latin typeface="Calibri"/>
                  <a:ea typeface="Calibri"/>
                  <a:cs typeface="Calibri"/>
                  <a:sym typeface="Calibri"/>
                </a:defRPr>
              </a:lvl1pPr>
            </a:lstStyle>
            <a:p>
              <a:pPr lvl="0"/>
              <a:r>
                <a:t>Transverse</a:t>
              </a:r>
            </a:p>
          </p:txBody>
        </p:sp>
        <p:sp>
          <p:nvSpPr>
            <p:cNvPr id="366" name="Shape 366"/>
            <p:cNvSpPr/>
            <p:nvPr/>
          </p:nvSpPr>
          <p:spPr>
            <a:xfrm>
              <a:off x="7554267" y="2713240"/>
              <a:ext cx="1" cy="905092"/>
            </a:xfrm>
            <a:prstGeom prst="line">
              <a:avLst/>
            </a:prstGeom>
            <a:noFill/>
            <a:ln w="25400" cap="flat">
              <a:solidFill>
                <a:srgbClr val="C0504D"/>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p>
          </p:txBody>
        </p:sp>
      </p:grpSp>
      <p:sp>
        <p:nvSpPr>
          <p:cNvPr id="368" name="Shape 368"/>
          <p:cNvSpPr/>
          <p:nvPr/>
        </p:nvSpPr>
        <p:spPr>
          <a:xfrm>
            <a:off x="9818476" y="7127385"/>
            <a:ext cx="2242156" cy="710566"/>
          </a:xfrm>
          <a:prstGeom prst="rect">
            <a:avLst/>
          </a:prstGeom>
          <a:solidFill>
            <a:srgbClr val="FFFFFF"/>
          </a:solidFill>
          <a:ln>
            <a:solidFill>
              <a:srgbClr val="413E40"/>
            </a:solidFill>
            <a:round/>
          </a:ln>
          <a:extLst>
            <a:ext uri="{C572A759-6A51-4108-AA02-DFA0A04FC94B}">
              <ma14:wrappingTextBoxFlag xmlns:ma14="http://schemas.microsoft.com/office/mac/drawingml/2011/main" val="1"/>
            </a:ext>
          </a:extLst>
        </p:spPr>
        <p:txBody>
          <a:bodyPr wrap="none" lIns="45719" rIns="45719">
            <a:spAutoFit/>
          </a:bodyPr>
          <a:lstStyle/>
          <a:p>
            <a:pPr lvl="0">
              <a:defRPr sz="1800"/>
            </a:pPr>
            <a:r>
              <a:rPr sz="2000">
                <a:latin typeface="Calibri"/>
                <a:ea typeface="Calibri"/>
                <a:cs typeface="Calibri"/>
                <a:sym typeface="Calibri"/>
              </a:rPr>
              <a:t>Upgrades in process</a:t>
            </a:r>
            <a:endParaRPr sz="2000">
              <a:latin typeface="Calibri"/>
              <a:ea typeface="Calibri"/>
              <a:cs typeface="Calibri"/>
              <a:sym typeface="Calibri"/>
            </a:endParaRPr>
          </a:p>
          <a:p>
            <a:pPr lvl="0" algn="ctr">
              <a:defRPr sz="1800"/>
            </a:pPr>
            <a:r>
              <a:rPr sz="2000">
                <a:latin typeface="Calibri"/>
                <a:ea typeface="Calibri"/>
                <a:cs typeface="Calibri"/>
                <a:sym typeface="Calibri"/>
              </a:rPr>
              <a:t>Planned for Run 15</a:t>
            </a:r>
          </a:p>
        </p:txBody>
      </p:sp>
      <p:sp>
        <p:nvSpPr>
          <p:cNvPr id="369" name="Shape 369"/>
          <p:cNvSpPr/>
          <p:nvPr/>
        </p:nvSpPr>
        <p:spPr>
          <a:xfrm>
            <a:off x="10628354" y="3086099"/>
            <a:ext cx="1880432" cy="2362201"/>
          </a:xfrm>
          <a:prstGeom prst="rect">
            <a:avLst/>
          </a:prstGeom>
          <a:ln w="25400">
            <a:solidFill>
              <a:srgbClr val="C0504D"/>
            </a:solidFill>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t>More 200 GeV</a:t>
            </a:r>
          </a:p>
          <a:p>
            <a:pPr lvl="0">
              <a:defRPr sz="1800"/>
            </a:pPr>
            <a:r>
              <a:t>longitudinally </a:t>
            </a:r>
          </a:p>
          <a:p>
            <a:pPr lvl="0">
              <a:defRPr sz="1800"/>
            </a:pPr>
            <a:r>
              <a:t>and transversely</a:t>
            </a:r>
          </a:p>
          <a:p>
            <a:pPr lvl="0">
              <a:defRPr sz="1800"/>
            </a:pPr>
            <a:r>
              <a:t>polarized p+p</a:t>
            </a:r>
          </a:p>
          <a:p>
            <a:pPr lvl="0">
              <a:defRPr sz="1800"/>
            </a:pPr>
            <a:r>
              <a:t>in Run 15;</a:t>
            </a:r>
          </a:p>
          <a:p>
            <a:pPr lvl="0">
              <a:defRPr sz="1800"/>
            </a:pPr>
            <a:r>
              <a:t>maybe 510 GeV</a:t>
            </a:r>
          </a:p>
          <a:p>
            <a:pPr lvl="0">
              <a:defRPr sz="1800"/>
            </a:pPr>
            <a:r>
              <a:t>transverse p+p</a:t>
            </a:r>
          </a:p>
          <a:p>
            <a:pPr lvl="0">
              <a:defRPr sz="1800"/>
            </a:pPr>
            <a:r>
              <a:t>data in Run 16</a:t>
            </a:r>
          </a:p>
        </p:txBody>
      </p:sp>
    </p:spTree>
  </p:cSld>
  <p:clrMapOvr>
    <a:masterClrMapping/>
  </p:clrMapOvr>
  <p:transition spd="slow"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prstGeom prst="rect">
            <a:avLst/>
          </a:prstGeom>
        </p:spPr>
        <p:txBody>
          <a:bodyPr/>
          <a:lstStyle>
            <a:lvl1pPr>
              <a:defRPr sz="4800"/>
            </a:lvl1pPr>
          </a:lstStyle>
          <a:p>
            <a:pPr lvl="0">
              <a:defRPr b="0" sz="1800">
                <a:solidFill>
                  <a:srgbClr val="000000"/>
                </a:solidFill>
                <a:uFillTx/>
              </a:defRPr>
            </a:pPr>
            <a:r>
              <a:rPr b="1" sz="4800">
                <a:solidFill>
                  <a:srgbClr val="013E92"/>
                </a:solidFill>
                <a:uFill>
                  <a:solidFill>
                    <a:srgbClr val="013E92"/>
                  </a:solidFill>
                </a:uFill>
              </a:rPr>
              <a:t>Where is the proton spin?</a:t>
            </a:r>
          </a:p>
        </p:txBody>
      </p:sp>
      <p:sp>
        <p:nvSpPr>
          <p:cNvPr id="372" name="Shape 3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grpSp>
        <p:nvGrpSpPr>
          <p:cNvPr id="375" name="Group 375"/>
          <p:cNvGrpSpPr/>
          <p:nvPr/>
        </p:nvGrpSpPr>
        <p:grpSpPr>
          <a:xfrm>
            <a:off x="838200" y="1600200"/>
            <a:ext cx="4648200" cy="1481908"/>
            <a:chOff x="0" y="0"/>
            <a:chExt cx="4648200" cy="1481907"/>
          </a:xfrm>
        </p:grpSpPr>
        <p:sp>
          <p:nvSpPr>
            <p:cNvPr id="373" name="Shape 373"/>
            <p:cNvSpPr/>
            <p:nvPr/>
          </p:nvSpPr>
          <p:spPr>
            <a:xfrm>
              <a:off x="0" y="0"/>
              <a:ext cx="4648200" cy="1481908"/>
            </a:xfrm>
            <a:prstGeom prst="rect">
              <a:avLst/>
            </a:prstGeom>
            <a:solidFill>
              <a:srgbClr val="C0C0C0"/>
            </a:solidFill>
            <a:ln w="12700" cap="flat">
              <a:noFill/>
              <a:miter lim="400000"/>
            </a:ln>
            <a:effectLst/>
          </p:spPr>
          <p:txBody>
            <a:bodyPr wrap="square" lIns="45719" tIns="45719" rIns="45719" bIns="45719" numCol="1" anchor="ctr">
              <a:noAutofit/>
            </a:bodyPr>
            <a:lstStyle/>
            <a:p>
              <a:pPr lvl="0" defTabSz="914400">
                <a:defRPr sz="1800">
                  <a:latin typeface="Calibri"/>
                  <a:ea typeface="Calibri"/>
                  <a:cs typeface="Calibri"/>
                  <a:sym typeface="Calibri"/>
                </a:defRPr>
              </a:pPr>
            </a:p>
          </p:txBody>
        </p:sp>
        <p:pic>
          <p:nvPicPr>
            <p:cNvPr id="374" name="image1.pdf"/>
            <p:cNvPicPr/>
            <p:nvPr/>
          </p:nvPicPr>
          <p:blipFill>
            <a:blip r:embed="rId2">
              <a:extLst/>
            </a:blip>
            <a:stretch>
              <a:fillRect/>
            </a:stretch>
          </p:blipFill>
          <p:spPr>
            <a:xfrm>
              <a:off x="0" y="0"/>
              <a:ext cx="4648200" cy="1481908"/>
            </a:xfrm>
            <a:prstGeom prst="rect">
              <a:avLst/>
            </a:prstGeom>
            <a:ln w="12700" cap="flat">
              <a:noFill/>
              <a:miter lim="400000"/>
            </a:ln>
            <a:effectLst/>
          </p:spPr>
        </p:pic>
      </p:grpSp>
      <p:sp>
        <p:nvSpPr>
          <p:cNvPr id="376" name="Shape 376"/>
          <p:cNvSpPr/>
          <p:nvPr/>
        </p:nvSpPr>
        <p:spPr>
          <a:xfrm>
            <a:off x="812800" y="3695700"/>
            <a:ext cx="4953002" cy="340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28600" indent="-228600" defTabSz="914400">
              <a:buClr>
                <a:srgbClr val="000000"/>
              </a:buClr>
              <a:buSzPct val="100000"/>
              <a:buFont typeface="Arial"/>
              <a:buChar char="•"/>
              <a:defRPr sz="1800"/>
            </a:pPr>
            <a:r>
              <a:rPr b="1" sz="2400">
                <a:solidFill>
                  <a:srgbClr val="FF0000"/>
                </a:solidFill>
                <a:latin typeface="Calibri"/>
                <a:ea typeface="Calibri"/>
                <a:cs typeface="Calibri"/>
                <a:sym typeface="Calibri"/>
              </a:rPr>
              <a:t>Polarized DIS tells us that </a:t>
            </a:r>
            <a:r>
              <a:rPr b="1" sz="2400">
                <a:solidFill>
                  <a:srgbClr val="FF0000"/>
                </a:solidFill>
                <a:latin typeface="Calibri"/>
                <a:ea typeface="Calibri"/>
                <a:cs typeface="Calibri"/>
                <a:sym typeface="Calibri"/>
              </a:rPr>
              <a:t>ΔΣ</a:t>
            </a:r>
            <a:r>
              <a:rPr b="1" sz="2400">
                <a:solidFill>
                  <a:srgbClr val="FF0000"/>
                </a:solidFill>
                <a:latin typeface="Calibri"/>
                <a:ea typeface="Calibri"/>
                <a:cs typeface="Calibri"/>
                <a:sym typeface="Calibri"/>
              </a:rPr>
              <a:t> </a:t>
            </a:r>
            <a:r>
              <a:rPr b="1" sz="2400">
                <a:solidFill>
                  <a:srgbClr val="FF0000"/>
                </a:solidFill>
                <a:latin typeface="Calibri"/>
                <a:ea typeface="Calibri"/>
                <a:cs typeface="Calibri"/>
                <a:sym typeface="Calibri"/>
              </a:rPr>
              <a:t>≈</a:t>
            </a:r>
            <a:r>
              <a:rPr b="1" sz="2400">
                <a:solidFill>
                  <a:srgbClr val="FF0000"/>
                </a:solidFill>
                <a:latin typeface="Calibri"/>
                <a:ea typeface="Calibri"/>
                <a:cs typeface="Calibri"/>
                <a:sym typeface="Calibri"/>
              </a:rPr>
              <a:t> 0.3</a:t>
            </a:r>
            <a:endParaRPr b="1" sz="2400">
              <a:solidFill>
                <a:srgbClr val="FF0000"/>
              </a:solidFill>
              <a:latin typeface="Calibri"/>
              <a:ea typeface="Calibri"/>
              <a:cs typeface="Calibri"/>
              <a:sym typeface="Calibri"/>
            </a:endParaRPr>
          </a:p>
          <a:p>
            <a:pPr lvl="0" marL="171450" indent="-171450" defTabSz="914400">
              <a:buClr>
                <a:srgbClr val="000000"/>
              </a:buClr>
              <a:buSzPct val="100000"/>
              <a:buFont typeface="Arial"/>
              <a:buChar char="•"/>
              <a:defRPr sz="1800"/>
            </a:pPr>
            <a:endParaRPr b="1" sz="2400">
              <a:solidFill>
                <a:srgbClr val="FF0000"/>
              </a:solidFill>
              <a:latin typeface="Calibri"/>
              <a:ea typeface="Calibri"/>
              <a:cs typeface="Calibri"/>
              <a:sym typeface="Calibri"/>
            </a:endParaRPr>
          </a:p>
          <a:p>
            <a:pPr lvl="0" marL="228600" indent="-228600" defTabSz="914400">
              <a:buClr>
                <a:srgbClr val="000000"/>
              </a:buClr>
              <a:buSzPct val="100000"/>
              <a:buFont typeface="Arial"/>
              <a:buChar char="•"/>
              <a:defRPr sz="1800"/>
            </a:pPr>
            <a:r>
              <a:rPr b="1" sz="2400">
                <a:solidFill>
                  <a:srgbClr val="008000"/>
                </a:solidFill>
                <a:latin typeface="Calibri"/>
                <a:ea typeface="Calibri"/>
                <a:cs typeface="Calibri"/>
                <a:sym typeface="Calibri"/>
              </a:rPr>
              <a:t>Q</a:t>
            </a:r>
            <a:r>
              <a:rPr b="1" baseline="30000" sz="2400">
                <a:solidFill>
                  <a:srgbClr val="008000"/>
                </a:solidFill>
                <a:latin typeface="Calibri"/>
                <a:ea typeface="Calibri"/>
                <a:cs typeface="Calibri"/>
                <a:sym typeface="Calibri"/>
              </a:rPr>
              <a:t>2</a:t>
            </a:r>
            <a:r>
              <a:rPr b="1" sz="2400">
                <a:solidFill>
                  <a:srgbClr val="008000"/>
                </a:solidFill>
                <a:latin typeface="Calibri"/>
                <a:ea typeface="Calibri"/>
                <a:cs typeface="Calibri"/>
                <a:sym typeface="Calibri"/>
              </a:rPr>
              <a:t> evolution in polarized DIS gives information on gluon polarization but limited kinematic coverage leaves </a:t>
            </a:r>
            <a:r>
              <a:rPr b="1" sz="2400">
                <a:solidFill>
                  <a:srgbClr val="008000"/>
                </a:solidFill>
                <a:latin typeface="Calibri"/>
                <a:ea typeface="Calibri"/>
                <a:cs typeface="Calibri"/>
                <a:sym typeface="Calibri"/>
              </a:rPr>
              <a:t>Δ</a:t>
            </a:r>
            <a:r>
              <a:rPr b="1" sz="2400">
                <a:solidFill>
                  <a:srgbClr val="008000"/>
                </a:solidFill>
                <a:latin typeface="Calibri"/>
                <a:ea typeface="Calibri"/>
                <a:cs typeface="Calibri"/>
                <a:sym typeface="Calibri"/>
              </a:rPr>
              <a:t>G poorly constrained</a:t>
            </a:r>
            <a:endParaRPr b="1" sz="2400">
              <a:solidFill>
                <a:srgbClr val="008000"/>
              </a:solidFill>
              <a:latin typeface="Calibri"/>
              <a:ea typeface="Calibri"/>
              <a:cs typeface="Calibri"/>
              <a:sym typeface="Calibri"/>
            </a:endParaRPr>
          </a:p>
          <a:p>
            <a:pPr lvl="0" marL="171450" indent="-171450" defTabSz="914400">
              <a:buClr>
                <a:srgbClr val="000000"/>
              </a:buClr>
              <a:buSzPct val="100000"/>
              <a:buFont typeface="Arial"/>
              <a:buChar char="•"/>
              <a:defRPr sz="1800"/>
            </a:pPr>
            <a:endParaRPr b="1" sz="2400">
              <a:solidFill>
                <a:srgbClr val="008000"/>
              </a:solidFill>
              <a:latin typeface="Calibri"/>
              <a:ea typeface="Calibri"/>
              <a:cs typeface="Calibri"/>
              <a:sym typeface="Calibri"/>
            </a:endParaRPr>
          </a:p>
          <a:p>
            <a:pPr lvl="0" marL="228600" indent="-228600" defTabSz="914400">
              <a:buClr>
                <a:srgbClr val="000000"/>
              </a:buClr>
              <a:buSzPct val="100000"/>
              <a:buFont typeface="Arial"/>
              <a:buChar char="•"/>
              <a:defRPr sz="1800"/>
            </a:pPr>
            <a:r>
              <a:rPr b="1" sz="2400">
                <a:solidFill>
                  <a:srgbClr val="0070C0"/>
                </a:solidFill>
                <a:latin typeface="Calibri"/>
                <a:ea typeface="Calibri"/>
                <a:cs typeface="Calibri"/>
                <a:sym typeface="Calibri"/>
              </a:rPr>
              <a:t>A primary goal of RHIC Spin program is to map </a:t>
            </a:r>
            <a:r>
              <a:rPr b="1" sz="2400">
                <a:solidFill>
                  <a:srgbClr val="0070C0"/>
                </a:solidFill>
                <a:latin typeface="Calibri"/>
                <a:ea typeface="Calibri"/>
                <a:cs typeface="Calibri"/>
                <a:sym typeface="Calibri"/>
              </a:rPr>
              <a:t>Δ</a:t>
            </a:r>
            <a:r>
              <a:rPr b="1" sz="2400">
                <a:solidFill>
                  <a:srgbClr val="0070C0"/>
                </a:solidFill>
                <a:latin typeface="Calibri"/>
                <a:ea typeface="Calibri"/>
                <a:cs typeface="Calibri"/>
                <a:sym typeface="Calibri"/>
              </a:rPr>
              <a:t>g(x)</a:t>
            </a:r>
          </a:p>
        </p:txBody>
      </p:sp>
      <p:pic>
        <p:nvPicPr>
          <p:cNvPr id="377" name="pasted-image.pdf"/>
          <p:cNvPicPr/>
          <p:nvPr/>
        </p:nvPicPr>
        <p:blipFill>
          <a:blip r:embed="rId3">
            <a:extLst/>
          </a:blip>
          <a:stretch>
            <a:fillRect/>
          </a:stretch>
        </p:blipFill>
        <p:spPr>
          <a:xfrm>
            <a:off x="1724691" y="7334250"/>
            <a:ext cx="2447259" cy="1117884"/>
          </a:xfrm>
          <a:prstGeom prst="rect">
            <a:avLst/>
          </a:prstGeom>
          <a:ln>
            <a:round/>
          </a:ln>
        </p:spPr>
      </p:pic>
      <p:pic>
        <p:nvPicPr>
          <p:cNvPr id="378" name="image.pdf"/>
          <p:cNvPicPr/>
          <p:nvPr/>
        </p:nvPicPr>
        <p:blipFill>
          <a:blip r:embed="rId4">
            <a:extLst/>
          </a:blip>
          <a:stretch>
            <a:fillRect/>
          </a:stretch>
        </p:blipFill>
        <p:spPr>
          <a:xfrm>
            <a:off x="8616395" y="3447334"/>
            <a:ext cx="2641601" cy="946151"/>
          </a:xfrm>
          <a:prstGeom prst="rect">
            <a:avLst/>
          </a:prstGeom>
          <a:ln w="12700">
            <a:miter lim="400000"/>
          </a:ln>
        </p:spPr>
      </p:pic>
      <p:grpSp>
        <p:nvGrpSpPr>
          <p:cNvPr id="389" name="Group 389"/>
          <p:cNvGrpSpPr/>
          <p:nvPr/>
        </p:nvGrpSpPr>
        <p:grpSpPr>
          <a:xfrm>
            <a:off x="8523939" y="1450496"/>
            <a:ext cx="3080514" cy="1708850"/>
            <a:chOff x="137441" y="0"/>
            <a:chExt cx="3080513" cy="1708848"/>
          </a:xfrm>
        </p:grpSpPr>
        <p:pic>
          <p:nvPicPr>
            <p:cNvPr id="379" name="image13.png"/>
            <p:cNvPicPr/>
            <p:nvPr/>
          </p:nvPicPr>
          <p:blipFill>
            <a:blip r:embed="rId5">
              <a:extLst/>
            </a:blip>
            <a:stretch>
              <a:fillRect/>
            </a:stretch>
          </p:blipFill>
          <p:spPr>
            <a:xfrm>
              <a:off x="137441" y="210093"/>
              <a:ext cx="3080515" cy="1498756"/>
            </a:xfrm>
            <a:prstGeom prst="rect">
              <a:avLst/>
            </a:prstGeom>
            <a:ln w="12700" cap="flat">
              <a:noFill/>
              <a:miter lim="400000"/>
            </a:ln>
            <a:effectLst/>
          </p:spPr>
        </p:pic>
        <p:sp>
          <p:nvSpPr>
            <p:cNvPr id="380" name="Shape 380"/>
            <p:cNvSpPr/>
            <p:nvPr/>
          </p:nvSpPr>
          <p:spPr>
            <a:xfrm>
              <a:off x="336397" y="108364"/>
              <a:ext cx="226849" cy="3696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400">
                  <a:latin typeface="ＤＦＰ太丸ゴシック体"/>
                  <a:ea typeface="ＤＦＰ太丸ゴシック体"/>
                  <a:cs typeface="ＤＦＰ太丸ゴシック体"/>
                  <a:sym typeface="ＤＦＰ太丸ゴシック体"/>
                </a:defRPr>
              </a:lvl1pPr>
            </a:lstStyle>
            <a:p>
              <a:pPr lvl="0">
                <a:defRPr sz="1800"/>
              </a:pPr>
              <a:r>
                <a:rPr sz="2400"/>
                <a:t>+</a:t>
              </a:r>
            </a:p>
          </p:txBody>
        </p:sp>
        <p:sp>
          <p:nvSpPr>
            <p:cNvPr id="381" name="Shape 381"/>
            <p:cNvSpPr/>
            <p:nvPr/>
          </p:nvSpPr>
          <p:spPr>
            <a:xfrm>
              <a:off x="2648148" y="108364"/>
              <a:ext cx="226849" cy="3696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400">
                  <a:latin typeface="ＤＦＰ太丸ゴシック体"/>
                  <a:ea typeface="ＤＦＰ太丸ゴシック体"/>
                  <a:cs typeface="ＤＦＰ太丸ゴシック体"/>
                  <a:sym typeface="ＤＦＰ太丸ゴシック体"/>
                </a:defRPr>
              </a:lvl1pPr>
            </a:lstStyle>
            <a:p>
              <a:pPr lvl="0">
                <a:defRPr sz="1800"/>
              </a:pPr>
              <a:r>
                <a:rPr sz="2400"/>
                <a:t>+</a:t>
              </a:r>
            </a:p>
          </p:txBody>
        </p:sp>
        <p:sp>
          <p:nvSpPr>
            <p:cNvPr id="382" name="Shape 382"/>
            <p:cNvSpPr/>
            <p:nvPr/>
          </p:nvSpPr>
          <p:spPr>
            <a:xfrm>
              <a:off x="2650063" y="928427"/>
              <a:ext cx="226849" cy="3696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400">
                  <a:latin typeface="ＤＦＰ太丸ゴシック体"/>
                  <a:ea typeface="ＤＦＰ太丸ゴシック体"/>
                  <a:cs typeface="ＤＦＰ太丸ゴシック体"/>
                  <a:sym typeface="ＤＦＰ太丸ゴシック体"/>
                </a:defRPr>
              </a:lvl1pPr>
            </a:lstStyle>
            <a:p>
              <a:pPr lvl="0">
                <a:defRPr sz="1800"/>
              </a:pPr>
              <a:r>
                <a:rPr sz="2400"/>
                <a:t>+</a:t>
              </a:r>
            </a:p>
          </p:txBody>
        </p:sp>
        <p:sp>
          <p:nvSpPr>
            <p:cNvPr id="383" name="Shape 383"/>
            <p:cNvSpPr/>
            <p:nvPr/>
          </p:nvSpPr>
          <p:spPr>
            <a:xfrm>
              <a:off x="345383" y="795618"/>
              <a:ext cx="219749" cy="563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4000">
                  <a:latin typeface="ＤＦＰ太丸ゴシック体"/>
                  <a:ea typeface="ＤＦＰ太丸ゴシック体"/>
                  <a:cs typeface="ＤＦＰ太丸ゴシック体"/>
                  <a:sym typeface="ＤＦＰ太丸ゴシック体"/>
                </a:defRPr>
              </a:lvl1pPr>
            </a:lstStyle>
            <a:p>
              <a:pPr lvl="0">
                <a:defRPr sz="1800"/>
              </a:pPr>
              <a:r>
                <a:rPr sz="4000"/>
                <a:t>-</a:t>
              </a:r>
            </a:p>
          </p:txBody>
        </p:sp>
        <p:sp>
          <p:nvSpPr>
            <p:cNvPr id="384" name="Shape 384"/>
            <p:cNvSpPr/>
            <p:nvPr/>
          </p:nvSpPr>
          <p:spPr>
            <a:xfrm>
              <a:off x="620128" y="353128"/>
              <a:ext cx="185955" cy="298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800">
                  <a:latin typeface="ＤＦＰ太丸ゴシック体"/>
                  <a:ea typeface="ＤＦＰ太丸ゴシック体"/>
                  <a:cs typeface="ＤＦＰ太丸ゴシック体"/>
                  <a:sym typeface="ＤＦＰ太丸ゴシック体"/>
                </a:defRPr>
              </a:lvl1pPr>
            </a:lstStyle>
            <a:p>
              <a:pPr lvl="0"/>
              <a:r>
                <a:t>p</a:t>
              </a:r>
            </a:p>
          </p:txBody>
        </p:sp>
        <p:sp>
          <p:nvSpPr>
            <p:cNvPr id="385" name="Shape 385"/>
            <p:cNvSpPr/>
            <p:nvPr/>
          </p:nvSpPr>
          <p:spPr>
            <a:xfrm>
              <a:off x="620128" y="1216303"/>
              <a:ext cx="185955" cy="298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800">
                  <a:latin typeface="ＤＦＰ太丸ゴシック体"/>
                  <a:ea typeface="ＤＦＰ太丸ゴシック体"/>
                  <a:cs typeface="ＤＦＰ太丸ゴシック体"/>
                  <a:sym typeface="ＤＦＰ太丸ゴシック体"/>
                </a:defRPr>
              </a:lvl1pPr>
            </a:lstStyle>
            <a:p>
              <a:pPr lvl="0"/>
              <a:r>
                <a:t>p</a:t>
              </a:r>
            </a:p>
          </p:txBody>
        </p:sp>
        <p:sp>
          <p:nvSpPr>
            <p:cNvPr id="386" name="Shape 386"/>
            <p:cNvSpPr/>
            <p:nvPr/>
          </p:nvSpPr>
          <p:spPr>
            <a:xfrm>
              <a:off x="2297963" y="376877"/>
              <a:ext cx="185954" cy="298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800">
                  <a:latin typeface="ＤＦＰ太丸ゴシック体"/>
                  <a:ea typeface="ＤＦＰ太丸ゴシック体"/>
                  <a:cs typeface="ＤＦＰ太丸ゴシック体"/>
                  <a:sym typeface="ＤＦＰ太丸ゴシック体"/>
                </a:defRPr>
              </a:lvl1pPr>
            </a:lstStyle>
            <a:p>
              <a:pPr lvl="0"/>
              <a:r>
                <a:t>p</a:t>
              </a:r>
            </a:p>
          </p:txBody>
        </p:sp>
        <p:sp>
          <p:nvSpPr>
            <p:cNvPr id="387" name="Shape 387"/>
            <p:cNvSpPr/>
            <p:nvPr/>
          </p:nvSpPr>
          <p:spPr>
            <a:xfrm>
              <a:off x="2297963" y="1208223"/>
              <a:ext cx="185954" cy="2981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800">
                  <a:latin typeface="ＤＦＰ太丸ゴシック体"/>
                  <a:ea typeface="ＤＦＰ太丸ゴシック体"/>
                  <a:cs typeface="ＤＦＰ太丸ゴシック体"/>
                  <a:sym typeface="ＤＦＰ太丸ゴシック体"/>
                </a:defRPr>
              </a:lvl1pPr>
            </a:lstStyle>
            <a:p>
              <a:pPr lvl="0"/>
              <a:r>
                <a:t>p</a:t>
              </a:r>
            </a:p>
          </p:txBody>
        </p:sp>
        <p:sp>
          <p:nvSpPr>
            <p:cNvPr id="388" name="Shape 388"/>
            <p:cNvSpPr/>
            <p:nvPr/>
          </p:nvSpPr>
          <p:spPr>
            <a:xfrm>
              <a:off x="1193799" y="-1"/>
              <a:ext cx="966970" cy="37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800">
                  <a:latin typeface="ＤＦＰ太丸ゴシック体"/>
                  <a:ea typeface="ＤＦＰ太丸ゴシック体"/>
                  <a:cs typeface="ＤＦＰ太丸ゴシック体"/>
                  <a:sym typeface="ＤＦＰ太丸ゴシック体"/>
                </a:defRPr>
              </a:lvl1pPr>
            </a:lstStyle>
            <a:p>
              <a:pPr lvl="0"/>
              <a:r>
                <a:t>Helicity</a:t>
              </a:r>
            </a:p>
          </p:txBody>
        </p:sp>
      </p:grpSp>
      <p:pic>
        <p:nvPicPr>
          <p:cNvPr id="390" name="image.png"/>
          <p:cNvPicPr/>
          <p:nvPr/>
        </p:nvPicPr>
        <p:blipFill>
          <a:blip r:embed="rId6">
            <a:extLst/>
          </a:blip>
          <a:stretch>
            <a:fillRect/>
          </a:stretch>
        </p:blipFill>
        <p:spPr>
          <a:xfrm>
            <a:off x="6763611" y="4681473"/>
            <a:ext cx="4543770" cy="2842368"/>
          </a:xfrm>
          <a:prstGeom prst="rect">
            <a:avLst/>
          </a:prstGeom>
          <a:ln w="12700">
            <a:miter lim="400000"/>
          </a:ln>
        </p:spPr>
      </p:pic>
      <p:pic>
        <p:nvPicPr>
          <p:cNvPr id="391" name="image15.pdf"/>
          <p:cNvPicPr/>
          <p:nvPr/>
        </p:nvPicPr>
        <p:blipFill>
          <a:blip r:embed="rId7">
            <a:extLst/>
          </a:blip>
          <a:stretch>
            <a:fillRect/>
          </a:stretch>
        </p:blipFill>
        <p:spPr>
          <a:xfrm>
            <a:off x="6451839" y="7881221"/>
            <a:ext cx="5167314" cy="457201"/>
          </a:xfrm>
          <a:prstGeom prst="rect">
            <a:avLst/>
          </a:prstGeom>
          <a:ln w="12700">
            <a:miter lim="400000"/>
          </a:ln>
        </p:spPr>
      </p:pic>
      <p:pic>
        <p:nvPicPr>
          <p:cNvPr id="392" name="pasted-image.png"/>
          <p:cNvPicPr/>
          <p:nvPr/>
        </p:nvPicPr>
        <p:blipFill>
          <a:blip r:embed="rId8">
            <a:extLst/>
          </a:blip>
          <a:stretch>
            <a:fillRect/>
          </a:stretch>
        </p:blipFill>
        <p:spPr>
          <a:xfrm>
            <a:off x="5817719" y="1368067"/>
            <a:ext cx="2374901" cy="1943101"/>
          </a:xfrm>
          <a:prstGeom prst="rect">
            <a:avLst/>
          </a:prstGeom>
          <a:ln>
            <a:round/>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Δ</a:t>
            </a:r>
            <a:r>
              <a:rPr b="1" i="1" sz="5000">
                <a:solidFill>
                  <a:srgbClr val="013E92"/>
                </a:solidFill>
                <a:uFill>
                  <a:solidFill>
                    <a:srgbClr val="013E92"/>
                  </a:solidFill>
                </a:uFill>
              </a:rPr>
              <a:t>g</a:t>
            </a:r>
            <a:r>
              <a:rPr b="1" sz="5000">
                <a:solidFill>
                  <a:srgbClr val="013E92"/>
                </a:solidFill>
                <a:uFill>
                  <a:solidFill>
                    <a:srgbClr val="013E92"/>
                  </a:solidFill>
                </a:uFill>
              </a:rPr>
              <a:t> from </a:t>
            </a:r>
            <a:r>
              <a:rPr sz="5000">
                <a:solidFill>
                  <a:srgbClr val="013E92"/>
                </a:solidFill>
                <a:uFill>
                  <a:solidFill>
                    <a:srgbClr val="013E92"/>
                  </a:solidFill>
                </a:uFill>
                <a:latin typeface="Times New Roman Bold"/>
                <a:ea typeface="Times New Roman Bold"/>
                <a:cs typeface="Times New Roman Bold"/>
                <a:sym typeface="Times New Roman Bold"/>
              </a:rPr>
              <a:t>π</a:t>
            </a:r>
            <a:r>
              <a:rPr b="1" baseline="31999" sz="5100">
                <a:solidFill>
                  <a:srgbClr val="013E92"/>
                </a:solidFill>
                <a:uFill>
                  <a:solidFill>
                    <a:srgbClr val="013E92"/>
                  </a:solidFill>
                </a:uFill>
              </a:rPr>
              <a:t>0</a:t>
            </a:r>
            <a:r>
              <a:rPr b="1" sz="5000">
                <a:solidFill>
                  <a:srgbClr val="013E92"/>
                </a:solidFill>
                <a:uFill>
                  <a:solidFill>
                    <a:srgbClr val="013E92"/>
                  </a:solidFill>
                </a:uFill>
              </a:rPr>
              <a:t> and jets</a:t>
            </a:r>
          </a:p>
        </p:txBody>
      </p:sp>
      <p:sp>
        <p:nvSpPr>
          <p:cNvPr id="395" name="Shape 39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pic>
        <p:nvPicPr>
          <p:cNvPr id="396" name="image61.png"/>
          <p:cNvPicPr/>
          <p:nvPr/>
        </p:nvPicPr>
        <p:blipFill>
          <a:blip r:embed="rId2">
            <a:alphaModFix amt="79000"/>
            <a:extLst/>
          </a:blip>
          <a:srcRect l="0" t="0" r="42239" b="0"/>
          <a:stretch>
            <a:fillRect/>
          </a:stretch>
        </p:blipFill>
        <p:spPr>
          <a:xfrm>
            <a:off x="403170" y="3321286"/>
            <a:ext cx="6643252" cy="5742817"/>
          </a:xfrm>
          <a:prstGeom prst="rect">
            <a:avLst/>
          </a:prstGeom>
          <a:ln w="12700">
            <a:miter lim="400000"/>
          </a:ln>
        </p:spPr>
      </p:pic>
      <p:pic>
        <p:nvPicPr>
          <p:cNvPr id="397" name="image63.png"/>
          <p:cNvPicPr/>
          <p:nvPr/>
        </p:nvPicPr>
        <p:blipFill>
          <a:blip r:embed="rId3">
            <a:extLst/>
          </a:blip>
          <a:stretch>
            <a:fillRect/>
          </a:stretch>
        </p:blipFill>
        <p:spPr>
          <a:xfrm>
            <a:off x="8416759" y="3682064"/>
            <a:ext cx="3600451" cy="569913"/>
          </a:xfrm>
          <a:prstGeom prst="rect">
            <a:avLst/>
          </a:prstGeom>
          <a:ln w="12700">
            <a:miter lim="400000"/>
          </a:ln>
        </p:spPr>
      </p:pic>
      <p:pic>
        <p:nvPicPr>
          <p:cNvPr id="398" name="pasted-image.pdf"/>
          <p:cNvPicPr/>
          <p:nvPr/>
        </p:nvPicPr>
        <p:blipFill>
          <a:blip r:embed="rId4">
            <a:extLst/>
          </a:blip>
          <a:stretch>
            <a:fillRect/>
          </a:stretch>
        </p:blipFill>
        <p:spPr>
          <a:xfrm>
            <a:off x="8990426" y="514606"/>
            <a:ext cx="2697639" cy="3063056"/>
          </a:xfrm>
          <a:prstGeom prst="rect">
            <a:avLst/>
          </a:prstGeom>
          <a:ln>
            <a:round/>
          </a:ln>
        </p:spPr>
      </p:pic>
      <p:sp>
        <p:nvSpPr>
          <p:cNvPr id="399" name="Shape 399"/>
          <p:cNvSpPr/>
          <p:nvPr/>
        </p:nvSpPr>
        <p:spPr>
          <a:xfrm>
            <a:off x="7696150" y="1030287"/>
            <a:ext cx="2021087" cy="479426"/>
          </a:xfrm>
          <a:prstGeom prst="rect">
            <a:avLst/>
          </a:prstGeom>
          <a:solidFill>
            <a:srgbClr val="FFFFFF"/>
          </a:solidFill>
          <a:ln>
            <a:solidFill>
              <a:srgbClr val="413E40"/>
            </a:solidFill>
            <a:round/>
          </a:ln>
          <a:extLst>
            <a:ext uri="{C572A759-6A51-4108-AA02-DFA0A04FC94B}">
              <ma14:wrappingTextBoxFlag xmlns:ma14="http://schemas.microsoft.com/office/mac/drawingml/2011/main" val="1"/>
            </a:ext>
          </a:extLst>
        </p:spPr>
        <p:txBody>
          <a:bodyPr wrap="none" lIns="0" tIns="0" rIns="0" bIns="0" anchor="ctr">
            <a:spAutoFit/>
          </a:bodyPr>
          <a:lstStyle>
            <a:lvl1pPr>
              <a:defRPr sz="2400"/>
            </a:lvl1pPr>
          </a:lstStyle>
          <a:p>
            <a:pPr lvl="0">
              <a:defRPr sz="1800"/>
            </a:pPr>
            <a:r>
              <a:rPr sz="2400"/>
              <a:t>QCD global fit</a:t>
            </a:r>
          </a:p>
        </p:txBody>
      </p:sp>
      <p:sp>
        <p:nvSpPr>
          <p:cNvPr id="400" name="Shape 400"/>
          <p:cNvSpPr/>
          <p:nvPr/>
        </p:nvSpPr>
        <p:spPr>
          <a:xfrm>
            <a:off x="1067291" y="1470019"/>
            <a:ext cx="5696050" cy="1613149"/>
          </a:xfrm>
          <a:prstGeom prst="rect">
            <a:avLst/>
          </a:prstGeom>
          <a:ln w="25400">
            <a:solidFill>
              <a:srgbClr val="C0504D"/>
            </a:solidFill>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400"/>
              <a:t>PHENIX: </a:t>
            </a:r>
            <a:r>
              <a:rPr sz="2400">
                <a:latin typeface="Times New Roman"/>
                <a:ea typeface="Times New Roman"/>
                <a:cs typeface="Times New Roman"/>
                <a:sym typeface="Times New Roman"/>
              </a:rPr>
              <a:t>π</a:t>
            </a:r>
            <a:r>
              <a:rPr baseline="31999" sz="2400"/>
              <a:t>0</a:t>
            </a:r>
            <a:r>
              <a:rPr sz="2400"/>
              <a:t> production </a:t>
            </a:r>
            <a:endParaRPr sz="2400"/>
          </a:p>
          <a:p>
            <a:pPr lvl="0">
              <a:defRPr sz="1800"/>
            </a:pPr>
            <a:r>
              <a:rPr sz="2400"/>
              <a:t>	(less sensitive, dominated by quarks)</a:t>
            </a:r>
            <a:endParaRPr sz="2400"/>
          </a:p>
          <a:p>
            <a:pPr lvl="0">
              <a:defRPr sz="1800"/>
            </a:pPr>
            <a:r>
              <a:rPr sz="2400"/>
              <a:t>STAR: jet production</a:t>
            </a:r>
            <a:endParaRPr sz="2400"/>
          </a:p>
          <a:p>
            <a:pPr lvl="0">
              <a:defRPr sz="1800"/>
            </a:pPr>
            <a:r>
              <a:rPr sz="2400"/>
              <a:t>	(higher gluon contribution)</a:t>
            </a:r>
          </a:p>
        </p:txBody>
      </p:sp>
      <p:sp>
        <p:nvSpPr>
          <p:cNvPr id="401" name="Shape 401"/>
          <p:cNvSpPr/>
          <p:nvPr/>
        </p:nvSpPr>
        <p:spPr>
          <a:xfrm>
            <a:off x="7211268" y="7133083"/>
            <a:ext cx="135682" cy="1325117"/>
          </a:xfrm>
          <a:prstGeom prst="rect">
            <a:avLst/>
          </a:prstGeom>
          <a:solidFill>
            <a:srgbClr val="9387C1"/>
          </a:solidFill>
          <a:ln>
            <a:solidFill>
              <a:srgbClr val="413E40"/>
            </a:solidFill>
            <a:round/>
          </a:ln>
        </p:spPr>
        <p:txBody>
          <a:bodyPr lIns="50800" tIns="50800" rIns="50800" bIns="50800" anchor="ctr"/>
          <a:lstStyle/>
          <a:p>
            <a:pPr lvl="0" marL="57799" marR="57799" defTabSz="1295400">
              <a:defRPr sz="3800">
                <a:solidFill>
                  <a:srgbClr val="413E40"/>
                </a:solidFill>
                <a:uFill>
                  <a:solidFill>
                    <a:srgbClr val="413E40"/>
                  </a:solidFill>
                </a:uFill>
                <a:latin typeface="+mj-lt"/>
                <a:ea typeface="+mj-ea"/>
                <a:cs typeface="+mj-cs"/>
                <a:sym typeface="Arial"/>
              </a:defRPr>
            </a:pPr>
          </a:p>
        </p:txBody>
      </p:sp>
      <p:grpSp>
        <p:nvGrpSpPr>
          <p:cNvPr id="405" name="Group 405"/>
          <p:cNvGrpSpPr/>
          <p:nvPr/>
        </p:nvGrpSpPr>
        <p:grpSpPr>
          <a:xfrm>
            <a:off x="6591250" y="4356379"/>
            <a:ext cx="5784962" cy="4838422"/>
            <a:chOff x="0" y="0"/>
            <a:chExt cx="5784961" cy="4838420"/>
          </a:xfrm>
        </p:grpSpPr>
        <p:pic>
          <p:nvPicPr>
            <p:cNvPr id="402" name="Untitled.pdf"/>
            <p:cNvPicPr/>
            <p:nvPr/>
          </p:nvPicPr>
          <p:blipFill>
            <a:blip r:embed="rId5">
              <a:extLst/>
            </a:blip>
            <a:stretch>
              <a:fillRect/>
            </a:stretch>
          </p:blipFill>
          <p:spPr>
            <a:xfrm>
              <a:off x="1145835" y="0"/>
              <a:ext cx="4639127" cy="4474796"/>
            </a:xfrm>
            <a:prstGeom prst="rect">
              <a:avLst/>
            </a:prstGeom>
            <a:ln w="9525" cap="flat">
              <a:noFill/>
              <a:round/>
            </a:ln>
            <a:effectLst/>
          </p:spPr>
        </p:pic>
        <p:sp>
          <p:nvSpPr>
            <p:cNvPr id="403" name="Shape 403"/>
            <p:cNvSpPr/>
            <p:nvPr/>
          </p:nvSpPr>
          <p:spPr>
            <a:xfrm>
              <a:off x="0" y="4101820"/>
              <a:ext cx="1573039" cy="736601"/>
            </a:xfrm>
            <a:prstGeom prst="rect">
              <a:avLst/>
            </a:prstGeom>
            <a:noFill/>
            <a:ln w="25400" cap="flat">
              <a:solidFill>
                <a:srgbClr val="413E40"/>
              </a:solidFill>
              <a:prstDash val="solid"/>
              <a:round/>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t>~60% of the</a:t>
              </a:r>
              <a:endParaRPr sz="2000"/>
            </a:p>
            <a:p>
              <a:pPr lvl="0">
                <a:defRPr sz="1800"/>
              </a:pPr>
              <a:r>
                <a:rPr sz="2000"/>
                <a:t>proton spin?</a:t>
              </a:r>
            </a:p>
          </p:txBody>
        </p:sp>
        <p:sp>
          <p:nvSpPr>
            <p:cNvPr id="404" name="Shape 404"/>
            <p:cNvSpPr/>
            <p:nvPr/>
          </p:nvSpPr>
          <p:spPr>
            <a:xfrm>
              <a:off x="615999" y="2671028"/>
              <a:ext cx="1270001" cy="351293"/>
            </a:xfrm>
            <a:prstGeom prst="rightArrow">
              <a:avLst>
                <a:gd name="adj1" fmla="val 39541"/>
                <a:gd name="adj2" fmla="val 148648"/>
              </a:avLst>
            </a:prstGeom>
            <a:solidFill>
              <a:srgbClr val="9387C1"/>
            </a:solidFill>
            <a:ln w="9525" cap="flat">
              <a:solidFill>
                <a:srgbClr val="413E40"/>
              </a:solidFill>
              <a:prstDash val="solid"/>
              <a:round/>
            </a:ln>
            <a:effectLst/>
          </p:spPr>
          <p:txBody>
            <a:bodyPr wrap="square" lIns="50800" tIns="50800" rIns="50800" bIns="5080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gr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nvSpPr>
        <p:spPr>
          <a:xfrm>
            <a:off x="7613612" y="1300282"/>
            <a:ext cx="4171604" cy="495301"/>
          </a:xfrm>
          <a:prstGeom prst="rect">
            <a:avLst/>
          </a:prstGeom>
          <a:ln w="25400">
            <a:solidFill>
              <a:srgbClr val="C0504D"/>
            </a:solidFill>
          </a:ln>
          <a:extLst>
            <a:ext uri="{C572A759-6A51-4108-AA02-DFA0A04FC94B}">
              <ma14:wrappingTextBoxFlag xmlns:ma14="http://schemas.microsoft.com/office/mac/drawingml/2011/main" val="1"/>
            </a:ext>
          </a:extLst>
        </p:spPr>
        <p:txBody>
          <a:bodyPr wrap="none" lIns="0" tIns="0" rIns="0" bIns="0" anchor="ctr">
            <a:spAutoFit/>
          </a:bodyPr>
          <a:lstStyle>
            <a:lvl1pPr>
              <a:defRPr sz="2400"/>
            </a:lvl1pPr>
          </a:lstStyle>
          <a:p>
            <a:pPr lvl="0">
              <a:defRPr sz="1800"/>
            </a:pPr>
            <a:r>
              <a:rPr sz="2400"/>
              <a:t>Projected results from Run 13</a:t>
            </a:r>
          </a:p>
        </p:txBody>
      </p:sp>
      <p:sp>
        <p:nvSpPr>
          <p:cNvPr id="408" name="Shape 408"/>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Sea quark polarization</a:t>
            </a:r>
          </a:p>
        </p:txBody>
      </p:sp>
      <p:sp>
        <p:nvSpPr>
          <p:cNvPr id="409" name="Shape 4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pic>
        <p:nvPicPr>
          <p:cNvPr id="410" name="pasted-image.pdf"/>
          <p:cNvPicPr/>
          <p:nvPr/>
        </p:nvPicPr>
        <p:blipFill>
          <a:blip r:embed="rId2">
            <a:extLst/>
          </a:blip>
          <a:stretch>
            <a:fillRect/>
          </a:stretch>
        </p:blipFill>
        <p:spPr>
          <a:xfrm>
            <a:off x="1563752" y="2590800"/>
            <a:ext cx="3768596" cy="4010355"/>
          </a:xfrm>
          <a:prstGeom prst="rect">
            <a:avLst/>
          </a:prstGeom>
          <a:ln>
            <a:round/>
          </a:ln>
        </p:spPr>
      </p:pic>
      <p:pic>
        <p:nvPicPr>
          <p:cNvPr id="411" name="pasted-image.pdf"/>
          <p:cNvPicPr/>
          <p:nvPr/>
        </p:nvPicPr>
        <p:blipFill>
          <a:blip r:embed="rId3">
            <a:extLst/>
          </a:blip>
          <a:stretch>
            <a:fillRect/>
          </a:stretch>
        </p:blipFill>
        <p:spPr>
          <a:xfrm>
            <a:off x="1219200" y="1346200"/>
            <a:ext cx="4457700" cy="889000"/>
          </a:xfrm>
          <a:prstGeom prst="rect">
            <a:avLst/>
          </a:prstGeom>
          <a:ln>
            <a:round/>
          </a:ln>
        </p:spPr>
      </p:pic>
      <p:sp>
        <p:nvSpPr>
          <p:cNvPr id="412" name="Shape 412"/>
          <p:cNvSpPr/>
          <p:nvPr/>
        </p:nvSpPr>
        <p:spPr>
          <a:xfrm>
            <a:off x="702220" y="6956754"/>
            <a:ext cx="5491660" cy="160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spcBef>
                <a:spcPts val="1100"/>
              </a:spcBef>
              <a:buSzPct val="100000"/>
              <a:buChar char="•"/>
              <a:defRPr sz="1800"/>
            </a:pPr>
            <a:r>
              <a:rPr sz="2000"/>
              <a:t>Self analyzing due to parity violating W-decay</a:t>
            </a:r>
            <a:endParaRPr sz="2000"/>
          </a:p>
          <a:p>
            <a:pPr lvl="0" marL="228600" indent="-228600">
              <a:spcBef>
                <a:spcPts val="1100"/>
              </a:spcBef>
              <a:buSzPct val="100000"/>
              <a:buChar char="•"/>
              <a:defRPr sz="1800"/>
            </a:pPr>
            <a:r>
              <a:rPr sz="2000"/>
              <a:t>Clean flavor separation possible in different kinematic regions</a:t>
            </a:r>
            <a:endParaRPr sz="2000"/>
          </a:p>
          <a:p>
            <a:pPr lvl="0" marL="228600" indent="-228600">
              <a:spcBef>
                <a:spcPts val="1100"/>
              </a:spcBef>
              <a:buSzPct val="100000"/>
              <a:buChar char="•"/>
              <a:defRPr sz="1800"/>
            </a:pPr>
            <a:r>
              <a:rPr sz="2000"/>
              <a:t>No fragmentation uncertainty</a:t>
            </a:r>
          </a:p>
        </p:txBody>
      </p:sp>
      <p:pic>
        <p:nvPicPr>
          <p:cNvPr id="413" name="pasted-image.pdf"/>
          <p:cNvPicPr/>
          <p:nvPr/>
        </p:nvPicPr>
        <p:blipFill>
          <a:blip r:embed="rId4">
            <a:extLst/>
          </a:blip>
          <a:stretch>
            <a:fillRect/>
          </a:stretch>
        </p:blipFill>
        <p:spPr>
          <a:xfrm>
            <a:off x="9925050" y="6076950"/>
            <a:ext cx="2463800" cy="2095500"/>
          </a:xfrm>
          <a:prstGeom prst="rect">
            <a:avLst/>
          </a:prstGeom>
          <a:ln>
            <a:round/>
          </a:ln>
        </p:spPr>
      </p:pic>
      <p:pic>
        <p:nvPicPr>
          <p:cNvPr id="414" name="pasted-image.pdf"/>
          <p:cNvPicPr/>
          <p:nvPr/>
        </p:nvPicPr>
        <p:blipFill>
          <a:blip r:embed="rId5">
            <a:extLst/>
          </a:blip>
          <a:stretch>
            <a:fillRect/>
          </a:stretch>
        </p:blipFill>
        <p:spPr>
          <a:xfrm>
            <a:off x="7105650" y="6070600"/>
            <a:ext cx="2489200" cy="2108200"/>
          </a:xfrm>
          <a:prstGeom prst="rect">
            <a:avLst/>
          </a:prstGeom>
          <a:ln>
            <a:round/>
          </a:ln>
        </p:spPr>
      </p:pic>
      <p:pic>
        <p:nvPicPr>
          <p:cNvPr id="415" name="pasted-image.pdf"/>
          <p:cNvPicPr/>
          <p:nvPr/>
        </p:nvPicPr>
        <p:blipFill>
          <a:blip r:embed="rId6">
            <a:extLst/>
          </a:blip>
          <a:stretch>
            <a:fillRect/>
          </a:stretch>
        </p:blipFill>
        <p:spPr>
          <a:xfrm>
            <a:off x="9469349" y="8411139"/>
            <a:ext cx="2692401" cy="381001"/>
          </a:xfrm>
          <a:prstGeom prst="rect">
            <a:avLst/>
          </a:prstGeom>
          <a:ln>
            <a:round/>
          </a:ln>
        </p:spPr>
      </p:pic>
      <p:pic>
        <p:nvPicPr>
          <p:cNvPr id="416" name="pasted-image.pdf"/>
          <p:cNvPicPr/>
          <p:nvPr/>
        </p:nvPicPr>
        <p:blipFill>
          <a:blip r:embed="rId7">
            <a:extLst/>
          </a:blip>
          <a:stretch>
            <a:fillRect/>
          </a:stretch>
        </p:blipFill>
        <p:spPr>
          <a:xfrm>
            <a:off x="7658100" y="8385152"/>
            <a:ext cx="1384300" cy="381001"/>
          </a:xfrm>
          <a:prstGeom prst="rect">
            <a:avLst/>
          </a:prstGeom>
          <a:ln>
            <a:round/>
          </a:ln>
        </p:spPr>
      </p:pic>
      <p:pic>
        <p:nvPicPr>
          <p:cNvPr id="417" name="Untitled.pdf"/>
          <p:cNvPicPr/>
          <p:nvPr/>
        </p:nvPicPr>
        <p:blipFill>
          <a:blip r:embed="rId8">
            <a:extLst/>
          </a:blip>
          <a:stretch>
            <a:fillRect/>
          </a:stretch>
        </p:blipFill>
        <p:spPr>
          <a:xfrm>
            <a:off x="7617453" y="1863964"/>
            <a:ext cx="4163922" cy="3974297"/>
          </a:xfrm>
          <a:prstGeom prst="rect">
            <a:avLst/>
          </a:prstGeom>
          <a:ln>
            <a:round/>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420" name="Shape 420"/>
          <p:cNvSpPr/>
          <p:nvPr/>
        </p:nvSpPr>
        <p:spPr>
          <a:xfrm>
            <a:off x="1903655" y="3409950"/>
            <a:ext cx="9197490" cy="2933700"/>
          </a:xfrm>
          <a:prstGeom prst="rect">
            <a:avLst/>
          </a:prstGeom>
          <a:ln w="12700">
            <a:solidFill/>
            <a:miter lim="400000"/>
          </a:ln>
          <a:extLst>
            <a:ext uri="{C572A759-6A51-4108-AA02-DFA0A04FC94B}">
              <ma14:wrappingTextBoxFlag xmlns:ma14="http://schemas.microsoft.com/office/mac/drawingml/2011/main" val="1"/>
            </a:ext>
          </a:extLst>
        </p:spPr>
        <p:txBody>
          <a:bodyPr lIns="0" tIns="0" rIns="0" bIns="0">
            <a:spAutoFit/>
          </a:bodyPr>
          <a:lstStyle/>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The </a:t>
            </a:r>
            <a:r>
              <a:rPr sz="6400">
                <a:solidFill>
                  <a:srgbClr val="0365C0"/>
                </a:solidFill>
                <a:uFill>
                  <a:solidFill>
                    <a:srgbClr val="FF4013"/>
                  </a:solidFill>
                </a:uFill>
                <a:latin typeface="Gill Sans"/>
                <a:ea typeface="Gill Sans"/>
                <a:cs typeface="Gill Sans"/>
                <a:sym typeface="Gill Sans"/>
              </a:rPr>
              <a:t>E</a:t>
            </a:r>
            <a:r>
              <a:rPr sz="6400">
                <a:solidFill>
                  <a:srgbClr val="FF4013"/>
                </a:solidFill>
                <a:uFill>
                  <a:solidFill>
                    <a:srgbClr val="FF4013"/>
                  </a:solidFill>
                </a:uFill>
                <a:latin typeface="Gill Sans"/>
                <a:ea typeface="Gill Sans"/>
                <a:cs typeface="Gill Sans"/>
                <a:sym typeface="Gill Sans"/>
              </a:rPr>
              <a:t>lectron-</a:t>
            </a:r>
            <a:r>
              <a:rPr sz="6400">
                <a:solidFill>
                  <a:srgbClr val="0365C0"/>
                </a:solidFill>
                <a:uFill>
                  <a:solidFill>
                    <a:srgbClr val="FF4013"/>
                  </a:solidFill>
                </a:uFill>
                <a:latin typeface="Gill Sans"/>
                <a:ea typeface="Gill Sans"/>
                <a:cs typeface="Gill Sans"/>
                <a:sym typeface="Gill Sans"/>
              </a:rPr>
              <a:t>I</a:t>
            </a:r>
            <a:r>
              <a:rPr sz="6400">
                <a:solidFill>
                  <a:srgbClr val="FF4013"/>
                </a:solidFill>
                <a:uFill>
                  <a:solidFill>
                    <a:srgbClr val="FF4013"/>
                  </a:solidFill>
                </a:uFill>
                <a:latin typeface="Gill Sans"/>
                <a:ea typeface="Gill Sans"/>
                <a:cs typeface="Gill Sans"/>
                <a:sym typeface="Gill Sans"/>
              </a:rPr>
              <a:t>on </a:t>
            </a:r>
            <a:r>
              <a:rPr sz="6400">
                <a:solidFill>
                  <a:srgbClr val="0365C0"/>
                </a:solidFill>
                <a:uFill>
                  <a:solidFill>
                    <a:srgbClr val="FF4013"/>
                  </a:solidFill>
                </a:uFill>
                <a:latin typeface="Gill Sans"/>
                <a:ea typeface="Gill Sans"/>
                <a:cs typeface="Gill Sans"/>
                <a:sym typeface="Gill Sans"/>
              </a:rPr>
              <a:t>C</a:t>
            </a:r>
            <a:r>
              <a:rPr sz="6400">
                <a:solidFill>
                  <a:srgbClr val="FF4013"/>
                </a:solidFill>
                <a:uFill>
                  <a:solidFill>
                    <a:srgbClr val="FF4013"/>
                  </a:solidFill>
                </a:uFill>
                <a:latin typeface="Gill Sans"/>
                <a:ea typeface="Gill Sans"/>
                <a:cs typeface="Gill Sans"/>
                <a:sym typeface="Gill Sans"/>
              </a:rPr>
              <a:t>ollider: </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A Microscope for Gluons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Where are the gluons?</a:t>
            </a:r>
          </a:p>
        </p:txBody>
      </p:sp>
      <p:sp>
        <p:nvSpPr>
          <p:cNvPr id="423" name="Shape 42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pic>
        <p:nvPicPr>
          <p:cNvPr id="424" name="pasted-image.tif"/>
          <p:cNvPicPr/>
          <p:nvPr/>
        </p:nvPicPr>
        <p:blipFill>
          <a:blip r:embed="rId2">
            <a:extLst/>
          </a:blip>
          <a:stretch>
            <a:fillRect/>
          </a:stretch>
        </p:blipFill>
        <p:spPr>
          <a:xfrm>
            <a:off x="4025900" y="1428750"/>
            <a:ext cx="2324100" cy="2349500"/>
          </a:xfrm>
          <a:prstGeom prst="rect">
            <a:avLst/>
          </a:prstGeom>
          <a:ln>
            <a:round/>
          </a:ln>
        </p:spPr>
      </p:pic>
      <p:pic>
        <p:nvPicPr>
          <p:cNvPr id="425" name="pasted-image.tif"/>
          <p:cNvPicPr/>
          <p:nvPr/>
        </p:nvPicPr>
        <p:blipFill>
          <a:blip r:embed="rId3">
            <a:extLst/>
          </a:blip>
          <a:stretch>
            <a:fillRect/>
          </a:stretch>
        </p:blipFill>
        <p:spPr>
          <a:xfrm>
            <a:off x="692150" y="1492250"/>
            <a:ext cx="3263962" cy="2222500"/>
          </a:xfrm>
          <a:prstGeom prst="rect">
            <a:avLst/>
          </a:prstGeom>
          <a:ln>
            <a:round/>
          </a:ln>
        </p:spPr>
      </p:pic>
      <p:pic>
        <p:nvPicPr>
          <p:cNvPr id="426" name="pasted-image.tif"/>
          <p:cNvPicPr/>
          <p:nvPr/>
        </p:nvPicPr>
        <p:blipFill>
          <a:blip r:embed="rId4">
            <a:extLst/>
          </a:blip>
          <a:stretch>
            <a:fillRect/>
          </a:stretch>
        </p:blipFill>
        <p:spPr>
          <a:xfrm>
            <a:off x="196850" y="4197350"/>
            <a:ext cx="3657600" cy="2222500"/>
          </a:xfrm>
          <a:prstGeom prst="rect">
            <a:avLst/>
          </a:prstGeom>
          <a:ln>
            <a:round/>
          </a:ln>
        </p:spPr>
      </p:pic>
      <p:pic>
        <p:nvPicPr>
          <p:cNvPr id="427" name="pasted-image.tif"/>
          <p:cNvPicPr/>
          <p:nvPr/>
        </p:nvPicPr>
        <p:blipFill>
          <a:blip r:embed="rId5">
            <a:extLst/>
          </a:blip>
          <a:stretch>
            <a:fillRect/>
          </a:stretch>
        </p:blipFill>
        <p:spPr>
          <a:xfrm>
            <a:off x="3187700" y="6902450"/>
            <a:ext cx="3517900" cy="2311400"/>
          </a:xfrm>
          <a:prstGeom prst="rect">
            <a:avLst/>
          </a:prstGeom>
          <a:ln>
            <a:round/>
          </a:ln>
        </p:spPr>
      </p:pic>
      <p:pic>
        <p:nvPicPr>
          <p:cNvPr id="428" name="pasted-image.tif"/>
          <p:cNvPicPr/>
          <p:nvPr/>
        </p:nvPicPr>
        <p:blipFill>
          <a:blip r:embed="rId6">
            <a:extLst/>
          </a:blip>
          <a:stretch>
            <a:fillRect/>
          </a:stretch>
        </p:blipFill>
        <p:spPr>
          <a:xfrm>
            <a:off x="349250" y="6699250"/>
            <a:ext cx="2844800" cy="2844800"/>
          </a:xfrm>
          <a:prstGeom prst="rect">
            <a:avLst/>
          </a:prstGeom>
          <a:ln>
            <a:round/>
          </a:ln>
        </p:spPr>
      </p:pic>
      <p:pic>
        <p:nvPicPr>
          <p:cNvPr id="429" name="pasted-image.tif"/>
          <p:cNvPicPr/>
          <p:nvPr/>
        </p:nvPicPr>
        <p:blipFill>
          <a:blip r:embed="rId7">
            <a:extLst/>
          </a:blip>
          <a:stretch>
            <a:fillRect/>
          </a:stretch>
        </p:blipFill>
        <p:spPr>
          <a:xfrm>
            <a:off x="3613150" y="4197350"/>
            <a:ext cx="3378200" cy="2400300"/>
          </a:xfrm>
          <a:prstGeom prst="rect">
            <a:avLst/>
          </a:prstGeom>
          <a:ln>
            <a:round/>
          </a:ln>
        </p:spPr>
      </p:pic>
      <p:pic>
        <p:nvPicPr>
          <p:cNvPr id="430" name="pasted-image.tif"/>
          <p:cNvPicPr/>
          <p:nvPr/>
        </p:nvPicPr>
        <p:blipFill>
          <a:blip r:embed="rId8">
            <a:extLst/>
          </a:blip>
          <a:stretch>
            <a:fillRect/>
          </a:stretch>
        </p:blipFill>
        <p:spPr>
          <a:xfrm>
            <a:off x="8080377" y="7062323"/>
            <a:ext cx="3773536" cy="2144055"/>
          </a:xfrm>
          <a:prstGeom prst="rect">
            <a:avLst/>
          </a:prstGeom>
          <a:ln>
            <a:round/>
          </a:ln>
        </p:spPr>
      </p:pic>
      <p:grpSp>
        <p:nvGrpSpPr>
          <p:cNvPr id="433" name="Group 433"/>
          <p:cNvGrpSpPr/>
          <p:nvPr/>
        </p:nvGrpSpPr>
        <p:grpSpPr>
          <a:xfrm>
            <a:off x="8075615" y="1079500"/>
            <a:ext cx="3783059" cy="5570601"/>
            <a:chOff x="0" y="0"/>
            <a:chExt cx="3783057" cy="5570600"/>
          </a:xfrm>
        </p:grpSpPr>
        <p:pic>
          <p:nvPicPr>
            <p:cNvPr id="431" name="VacuumRespAction16t32_YshapeCSSMcover.tiff"/>
            <p:cNvPicPr/>
            <p:nvPr/>
          </p:nvPicPr>
          <p:blipFill>
            <a:blip r:embed="rId9">
              <a:extLst/>
            </a:blip>
            <a:stretch>
              <a:fillRect/>
            </a:stretch>
          </p:blipFill>
          <p:spPr>
            <a:xfrm>
              <a:off x="0" y="0"/>
              <a:ext cx="3773535" cy="3773535"/>
            </a:xfrm>
            <a:prstGeom prst="rect">
              <a:avLst/>
            </a:prstGeom>
            <a:ln w="9525" cap="flat">
              <a:noFill/>
              <a:round/>
            </a:ln>
            <a:effectLst/>
          </p:spPr>
        </p:pic>
        <p:sp>
          <p:nvSpPr>
            <p:cNvPr id="432" name="Shape 432"/>
            <p:cNvSpPr/>
            <p:nvPr/>
          </p:nvSpPr>
          <p:spPr>
            <a:xfrm>
              <a:off x="9522" y="4056571"/>
              <a:ext cx="3773536" cy="1514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799" marR="57799" defTabSz="1295400">
                <a:defRPr sz="1800"/>
              </a:pPr>
              <a:r>
                <a:rPr b="1" sz="2400">
                  <a:solidFill>
                    <a:srgbClr val="413E40"/>
                  </a:solidFill>
                  <a:uFill>
                    <a:solidFill>
                      <a:srgbClr val="413E40"/>
                    </a:solidFill>
                  </a:uFill>
                  <a:latin typeface="+mj-lt"/>
                  <a:ea typeface="+mj-ea"/>
                  <a:cs typeface="+mj-cs"/>
                  <a:sym typeface="Arial"/>
                </a:rPr>
                <a:t>Lattice simulation with </a:t>
              </a:r>
              <a:endParaRPr b="1" sz="2400">
                <a:solidFill>
                  <a:srgbClr val="413E40"/>
                </a:solidFill>
                <a:uFill>
                  <a:solidFill>
                    <a:srgbClr val="413E40"/>
                  </a:solidFill>
                </a:uFill>
                <a:latin typeface="+mj-lt"/>
                <a:ea typeface="+mj-ea"/>
                <a:cs typeface="+mj-cs"/>
                <a:sym typeface="Arial"/>
              </a:endParaRPr>
            </a:p>
            <a:p>
              <a:pPr lvl="0" marL="57799" marR="57799" defTabSz="1295400">
                <a:defRPr sz="1800"/>
              </a:pPr>
              <a:r>
                <a:rPr b="1" sz="2400">
                  <a:solidFill>
                    <a:srgbClr val="413E40"/>
                  </a:solidFill>
                  <a:uFill>
                    <a:solidFill>
                      <a:srgbClr val="413E40"/>
                    </a:solidFill>
                  </a:uFill>
                  <a:latin typeface="+mj-lt"/>
                  <a:ea typeface="+mj-ea"/>
                  <a:cs typeface="+mj-cs"/>
                  <a:sym typeface="Arial"/>
                </a:rPr>
                <a:t>artificially frozen quarks</a:t>
              </a:r>
              <a:endParaRPr b="1" sz="2400">
                <a:solidFill>
                  <a:srgbClr val="413E40"/>
                </a:solidFill>
                <a:uFill>
                  <a:solidFill>
                    <a:srgbClr val="413E40"/>
                  </a:solidFill>
                </a:uFill>
                <a:latin typeface="+mj-lt"/>
                <a:ea typeface="+mj-ea"/>
                <a:cs typeface="+mj-cs"/>
                <a:sym typeface="Arial"/>
              </a:endParaRPr>
            </a:p>
            <a:p>
              <a:pPr lvl="0" marL="57799" marR="57799" defTabSz="1295400">
                <a:defRPr sz="1800"/>
              </a:pPr>
              <a:endParaRPr b="1" sz="2400">
                <a:solidFill>
                  <a:srgbClr val="413E40"/>
                </a:solidFill>
                <a:uFill>
                  <a:solidFill>
                    <a:srgbClr val="413E40"/>
                  </a:solidFill>
                </a:uFill>
                <a:latin typeface="+mj-lt"/>
                <a:ea typeface="+mj-ea"/>
                <a:cs typeface="+mj-cs"/>
                <a:sym typeface="Arial"/>
              </a:endParaRPr>
            </a:p>
            <a:p>
              <a:pPr lvl="0" marL="57799" marR="57799" defTabSz="1295400">
                <a:defRPr sz="1800"/>
              </a:pPr>
              <a:r>
                <a:rPr b="1" i="1" sz="2400">
                  <a:solidFill>
                    <a:srgbClr val="413E40"/>
                  </a:solidFill>
                  <a:uFill>
                    <a:solidFill>
                      <a:srgbClr val="413E40"/>
                    </a:solidFill>
                  </a:uFill>
                  <a:latin typeface="+mj-lt"/>
                  <a:ea typeface="+mj-ea"/>
                  <a:cs typeface="+mj-cs"/>
                  <a:sym typeface="Arial"/>
                </a:rPr>
                <a:t>D. Leinweber (Adelaide)</a:t>
              </a:r>
            </a:p>
          </p:txBody>
        </p:sp>
      </p:grpSp>
    </p:spTree>
  </p:cSld>
  <p:clrMapOvr>
    <a:masterClrMapping/>
  </p:clrMapOvr>
  <p:transition spd="slow"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33"/>
                                        </p:tgtEl>
                                        <p:attrNameLst>
                                          <p:attrName>style.visibility</p:attrName>
                                        </p:attrNameLst>
                                      </p:cBhvr>
                                      <p:to>
                                        <p:strVal val="visible"/>
                                      </p:to>
                                    </p:set>
                                    <p:animEffect filter="wipe(left)" transition="in">
                                      <p:cBhvr>
                                        <p:cTn id="7" dur="10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430"/>
                                        </p:tgtEl>
                                        <p:attrNameLst>
                                          <p:attrName>style.visibility</p:attrName>
                                        </p:attrNameLst>
                                      </p:cBhvr>
                                      <p:to>
                                        <p:strVal val="visible"/>
                                      </p:to>
                                    </p:set>
                                    <p:animEffect filter="wipe(left)" transition="in">
                                      <p:cBhvr>
                                        <p:cTn id="12"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1"/>
      <p:bldP build="whole" bldLvl="1" animBg="1" rev="0" advAuto="0" spid="430"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title"/>
          </p:nvPr>
        </p:nvSpPr>
        <p:spPr>
          <a:xfrm>
            <a:off x="546100" y="0"/>
            <a:ext cx="11925300" cy="13208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EIC: A color dipole microscope</a:t>
            </a:r>
          </a:p>
        </p:txBody>
      </p:sp>
      <p:sp>
        <p:nvSpPr>
          <p:cNvPr id="436" name="Shape 4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fld>
          </a:p>
        </p:txBody>
      </p:sp>
      <p:grpSp>
        <p:nvGrpSpPr>
          <p:cNvPr id="439" name="Group 439"/>
          <p:cNvGrpSpPr/>
          <p:nvPr/>
        </p:nvGrpSpPr>
        <p:grpSpPr>
          <a:xfrm>
            <a:off x="3987800" y="4768949"/>
            <a:ext cx="5651501" cy="4169236"/>
            <a:chOff x="0" y="0"/>
            <a:chExt cx="5651500" cy="4169234"/>
          </a:xfrm>
        </p:grpSpPr>
        <p:pic>
          <p:nvPicPr>
            <p:cNvPr id="437" name="droppedImage.pdf"/>
            <p:cNvPicPr/>
            <p:nvPr/>
          </p:nvPicPr>
          <p:blipFill>
            <a:blip r:embed="rId2">
              <a:extLst/>
            </a:blip>
            <a:stretch>
              <a:fillRect/>
            </a:stretch>
          </p:blipFill>
          <p:spPr>
            <a:xfrm>
              <a:off x="0" y="0"/>
              <a:ext cx="5544871" cy="4169235"/>
            </a:xfrm>
            <a:prstGeom prst="rect">
              <a:avLst/>
            </a:prstGeom>
            <a:ln w="12700" cap="flat">
              <a:noFill/>
              <a:miter lim="400000"/>
            </a:ln>
            <a:effectLst/>
          </p:spPr>
        </p:pic>
        <p:pic>
          <p:nvPicPr>
            <p:cNvPr id="438" name="droppedImage.pdf"/>
            <p:cNvPicPr/>
            <p:nvPr/>
          </p:nvPicPr>
          <p:blipFill>
            <a:blip r:embed="rId3">
              <a:extLst/>
            </a:blip>
            <a:stretch>
              <a:fillRect/>
            </a:stretch>
          </p:blipFill>
          <p:spPr>
            <a:xfrm>
              <a:off x="3105658" y="306567"/>
              <a:ext cx="2545843" cy="2007697"/>
            </a:xfrm>
            <a:prstGeom prst="rect">
              <a:avLst/>
            </a:prstGeom>
            <a:ln w="12700" cap="flat">
              <a:noFill/>
              <a:miter lim="400000"/>
            </a:ln>
            <a:effectLst/>
          </p:spPr>
        </p:pic>
      </p:grpSp>
      <p:sp>
        <p:nvSpPr>
          <p:cNvPr id="440" name="Shape 440"/>
          <p:cNvSpPr/>
          <p:nvPr/>
        </p:nvSpPr>
        <p:spPr>
          <a:xfrm flipH="1" flipV="1">
            <a:off x="1473200" y="1752600"/>
            <a:ext cx="728" cy="5585950"/>
          </a:xfrm>
          <a:prstGeom prst="line">
            <a:avLst/>
          </a:prstGeom>
          <a:ln w="38100">
            <a:solidFill/>
            <a:miter lim="400000"/>
            <a:headEnd type="stealth"/>
          </a:ln>
        </p:spPr>
        <p:txBody>
          <a:bodyPr lIns="0" tIns="0" rIns="0" bIns="0"/>
          <a:lstStyle/>
          <a:p>
            <a:pPr lvl="0"/>
          </a:p>
        </p:txBody>
      </p:sp>
      <p:sp>
        <p:nvSpPr>
          <p:cNvPr id="441" name="Shape 441"/>
          <p:cNvSpPr/>
          <p:nvPr/>
        </p:nvSpPr>
        <p:spPr>
          <a:xfrm>
            <a:off x="1473200" y="2578100"/>
            <a:ext cx="743546" cy="3197953"/>
          </a:xfrm>
          <a:prstGeom prst="line">
            <a:avLst/>
          </a:prstGeom>
          <a:ln w="38100">
            <a:solidFill/>
            <a:custDash>
              <a:ds d="200000" sp="200000"/>
            </a:custDash>
            <a:miter lim="400000"/>
          </a:ln>
        </p:spPr>
        <p:txBody>
          <a:bodyPr lIns="0" tIns="0" rIns="0" bIns="0"/>
          <a:lstStyle/>
          <a:p>
            <a:pPr lvl="0"/>
          </a:p>
        </p:txBody>
      </p:sp>
      <p:sp>
        <p:nvSpPr>
          <p:cNvPr id="442" name="Shape 442"/>
          <p:cNvSpPr/>
          <p:nvPr/>
        </p:nvSpPr>
        <p:spPr>
          <a:xfrm flipV="1">
            <a:off x="2056804" y="5765800"/>
            <a:ext cx="165696" cy="1589022"/>
          </a:xfrm>
          <a:prstGeom prst="line">
            <a:avLst/>
          </a:prstGeom>
          <a:ln w="38100">
            <a:solidFill>
              <a:srgbClr val="FF4013"/>
            </a:solidFill>
            <a:miter lim="400000"/>
            <a:headEnd type="stealth"/>
          </a:ln>
        </p:spPr>
        <p:txBody>
          <a:bodyPr lIns="0" tIns="0" rIns="0" bIns="0"/>
          <a:lstStyle/>
          <a:p>
            <a:pPr lvl="0"/>
          </a:p>
        </p:txBody>
      </p:sp>
      <p:sp>
        <p:nvSpPr>
          <p:cNvPr id="443" name="Shape 443"/>
          <p:cNvSpPr/>
          <p:nvPr/>
        </p:nvSpPr>
        <p:spPr>
          <a:xfrm flipH="1" flipV="1">
            <a:off x="2223094" y="5803900"/>
            <a:ext cx="187988" cy="1550260"/>
          </a:xfrm>
          <a:prstGeom prst="line">
            <a:avLst/>
          </a:prstGeom>
          <a:ln w="38100">
            <a:solidFill>
              <a:srgbClr val="FF4013"/>
            </a:solidFill>
            <a:miter lim="400000"/>
            <a:headEnd type="stealth"/>
          </a:ln>
        </p:spPr>
        <p:txBody>
          <a:bodyPr lIns="0" tIns="0" rIns="0" bIns="0"/>
          <a:lstStyle/>
          <a:p>
            <a:pPr lvl="0"/>
          </a:p>
        </p:txBody>
      </p:sp>
      <p:sp>
        <p:nvSpPr>
          <p:cNvPr id="444" name="Shape 444"/>
          <p:cNvSpPr/>
          <p:nvPr/>
        </p:nvSpPr>
        <p:spPr>
          <a:xfrm>
            <a:off x="850900" y="1752600"/>
            <a:ext cx="484548" cy="614499"/>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defTabSz="1295400">
              <a:buClr>
                <a:srgbClr val="413E40"/>
              </a:buClr>
              <a:defRPr sz="1800"/>
            </a:pPr>
            <a:r>
              <a:rPr sz="3800">
                <a:solidFill>
                  <a:srgbClr val="413E40"/>
                </a:solidFill>
                <a:uFill>
                  <a:solidFill>
                    <a:srgbClr val="413E40"/>
                  </a:solidFill>
                </a:uFill>
                <a:latin typeface="Times New Roman"/>
                <a:ea typeface="Times New Roman"/>
                <a:cs typeface="Times New Roman"/>
                <a:sym typeface="Times New Roman"/>
              </a:rPr>
              <a:t>e</a:t>
            </a:r>
            <a:r>
              <a:rPr baseline="31999" sz="3800">
                <a:solidFill>
                  <a:srgbClr val="413E40"/>
                </a:solidFill>
                <a:uFill>
                  <a:solidFill>
                    <a:srgbClr val="413E40"/>
                  </a:solidFill>
                </a:uFill>
                <a:latin typeface="Times New Roman"/>
                <a:ea typeface="Times New Roman"/>
                <a:cs typeface="Times New Roman"/>
                <a:sym typeface="Times New Roman"/>
              </a:rPr>
              <a:t>−</a:t>
            </a:r>
          </a:p>
        </p:txBody>
      </p:sp>
      <p:sp>
        <p:nvSpPr>
          <p:cNvPr id="445" name="Shape 445"/>
          <p:cNvSpPr/>
          <p:nvPr/>
        </p:nvSpPr>
        <p:spPr>
          <a:xfrm>
            <a:off x="1866900" y="2882900"/>
            <a:ext cx="543459" cy="614499"/>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1295400">
              <a:buClr>
                <a:srgbClr val="413E40"/>
              </a:buClr>
              <a:defRPr sz="3800">
                <a:solidFill>
                  <a:srgbClr val="413E40"/>
                </a:solidFill>
                <a:uFill>
                  <a:solidFill>
                    <a:srgbClr val="413E40"/>
                  </a:solidFill>
                </a:uFill>
                <a:latin typeface="Times New Roman"/>
                <a:ea typeface="Times New Roman"/>
                <a:cs typeface="Times New Roman"/>
                <a:sym typeface="Times New Roman"/>
              </a:defRPr>
            </a:lvl1pPr>
          </a:lstStyle>
          <a:p>
            <a:pPr lvl="0">
              <a:defRPr sz="1800">
                <a:solidFill>
                  <a:srgbClr val="000000"/>
                </a:solidFill>
                <a:uFillTx/>
              </a:defRPr>
            </a:pPr>
            <a:r>
              <a:rPr sz="3800">
                <a:solidFill>
                  <a:srgbClr val="413E40"/>
                </a:solidFill>
                <a:uFill>
                  <a:solidFill>
                    <a:srgbClr val="413E40"/>
                  </a:solidFill>
                </a:uFill>
              </a:rPr>
              <a:t>γ*</a:t>
            </a:r>
          </a:p>
        </p:txBody>
      </p:sp>
      <p:pic>
        <p:nvPicPr>
          <p:cNvPr id="446" name="temp.pict"/>
          <p:cNvPicPr/>
          <p:nvPr/>
        </p:nvPicPr>
        <p:blipFill>
          <a:blip r:embed="rId4">
            <a:extLst/>
          </a:blip>
          <a:stretch>
            <a:fillRect/>
          </a:stretch>
        </p:blipFill>
        <p:spPr>
          <a:xfrm>
            <a:off x="1854200" y="7378700"/>
            <a:ext cx="812800" cy="609600"/>
          </a:xfrm>
          <a:prstGeom prst="rect">
            <a:avLst/>
          </a:prstGeom>
          <a:ln w="12700">
            <a:miter lim="400000"/>
          </a:ln>
        </p:spPr>
      </p:pic>
      <p:sp>
        <p:nvSpPr>
          <p:cNvPr id="447" name="Shape 447"/>
          <p:cNvSpPr/>
          <p:nvPr/>
        </p:nvSpPr>
        <p:spPr>
          <a:xfrm>
            <a:off x="1625600" y="7366000"/>
            <a:ext cx="1270000" cy="6731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0800">
            <a:solidFill>
              <a:srgbClr val="669C35"/>
            </a:solidFill>
            <a:miter lim="400000"/>
          </a:ln>
        </p:spPr>
        <p:txBody>
          <a:bodyPr lIns="38100" tIns="38100" rIns="38100" bIns="38100"/>
          <a:lstStyle/>
          <a:p>
            <a:pPr lvl="0" defTabSz="1295400">
              <a:buClr>
                <a:srgbClr val="413E40"/>
              </a:buClr>
              <a:defRPr sz="3800">
                <a:solidFill>
                  <a:srgbClr val="413E40"/>
                </a:solidFill>
                <a:uFill>
                  <a:solidFill>
                    <a:srgbClr val="413E40"/>
                  </a:solidFill>
                </a:uFill>
                <a:latin typeface="+mj-lt"/>
                <a:ea typeface="+mj-ea"/>
                <a:cs typeface="+mj-cs"/>
                <a:sym typeface="Arial"/>
              </a:defRPr>
            </a:pPr>
          </a:p>
        </p:txBody>
      </p:sp>
      <p:sp>
        <p:nvSpPr>
          <p:cNvPr id="448" name="Shape 448"/>
          <p:cNvSpPr/>
          <p:nvPr/>
        </p:nvSpPr>
        <p:spPr>
          <a:xfrm>
            <a:off x="1177156" y="8216900"/>
            <a:ext cx="2155379" cy="777429"/>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algn="ctr" defTabSz="1295400">
              <a:buClr>
                <a:srgbClr val="413E40"/>
              </a:buClr>
              <a:defRPr sz="1800"/>
            </a:pPr>
            <a:r>
              <a:rPr b="1" sz="2400">
                <a:solidFill>
                  <a:srgbClr val="413E40"/>
                </a:solidFill>
                <a:uFill>
                  <a:solidFill>
                    <a:srgbClr val="413E40"/>
                  </a:solidFill>
                </a:uFill>
                <a:latin typeface="+mj-lt"/>
                <a:ea typeface="+mj-ea"/>
                <a:cs typeface="+mj-cs"/>
                <a:sym typeface="Arial"/>
              </a:rPr>
              <a:t>Color dipole</a:t>
            </a:r>
            <a:endParaRPr b="1" sz="2400">
              <a:solidFill>
                <a:srgbClr val="413E40"/>
              </a:solidFill>
              <a:uFill>
                <a:solidFill>
                  <a:srgbClr val="413E40"/>
                </a:solidFill>
              </a:uFill>
              <a:latin typeface="+mj-lt"/>
              <a:ea typeface="+mj-ea"/>
              <a:cs typeface="+mj-cs"/>
              <a:sym typeface="Arial"/>
            </a:endParaRPr>
          </a:p>
          <a:p>
            <a:pPr lvl="0" algn="ctr" defTabSz="1295400">
              <a:buClr>
                <a:srgbClr val="413E40"/>
              </a:buClr>
              <a:defRPr sz="1800"/>
            </a:pPr>
            <a:r>
              <a:rPr b="1" sz="2400">
                <a:solidFill>
                  <a:srgbClr val="413E40"/>
                </a:solidFill>
                <a:uFill>
                  <a:solidFill>
                    <a:srgbClr val="413E40"/>
                  </a:solidFill>
                </a:uFill>
                <a:latin typeface="+mj-lt"/>
                <a:ea typeface="+mj-ea"/>
                <a:cs typeface="+mj-cs"/>
                <a:sym typeface="Arial"/>
              </a:rPr>
              <a:t>“sees” gluons</a:t>
            </a:r>
          </a:p>
        </p:txBody>
      </p:sp>
      <p:sp>
        <p:nvSpPr>
          <p:cNvPr id="449" name="Shape 449"/>
          <p:cNvSpPr/>
          <p:nvPr/>
        </p:nvSpPr>
        <p:spPr>
          <a:xfrm>
            <a:off x="2628900" y="1358900"/>
            <a:ext cx="9842500" cy="1003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1295400">
              <a:buClr>
                <a:srgbClr val="413E40"/>
              </a:buClr>
              <a:defRPr sz="3200">
                <a:solidFill>
                  <a:srgbClr val="413E40"/>
                </a:solidFill>
                <a:uFill>
                  <a:solidFill>
                    <a:srgbClr val="413E40"/>
                  </a:solidFill>
                </a:uFill>
                <a:latin typeface="+mj-lt"/>
                <a:ea typeface="+mj-ea"/>
                <a:cs typeface="+mj-cs"/>
                <a:sym typeface="Arial"/>
              </a:defRPr>
            </a:lvl1pPr>
          </a:lstStyle>
          <a:p>
            <a:pPr lvl="0">
              <a:defRPr sz="1800">
                <a:solidFill>
                  <a:srgbClr val="000000"/>
                </a:solidFill>
                <a:uFillTx/>
              </a:defRPr>
            </a:pPr>
            <a:r>
              <a:rPr sz="3200">
                <a:solidFill>
                  <a:srgbClr val="413E40"/>
                </a:solidFill>
                <a:uFill>
                  <a:solidFill>
                    <a:srgbClr val="413E40"/>
                  </a:solidFill>
                </a:uFill>
              </a:rPr>
              <a:t>Free color charges (quarks, gluons) do not exist, but color dipoles do! Virtual photons are a good source.</a:t>
            </a:r>
          </a:p>
        </p:txBody>
      </p:sp>
      <p:sp>
        <p:nvSpPr>
          <p:cNvPr id="450" name="Shape 450"/>
          <p:cNvSpPr/>
          <p:nvPr/>
        </p:nvSpPr>
        <p:spPr>
          <a:xfrm>
            <a:off x="3213100" y="2590800"/>
            <a:ext cx="8209155" cy="1955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defTabSz="1295400">
              <a:buClr>
                <a:srgbClr val="413E40"/>
              </a:buClr>
              <a:defRPr sz="1800"/>
            </a:pPr>
            <a:r>
              <a:rPr sz="3200">
                <a:solidFill>
                  <a:srgbClr val="413E40"/>
                </a:solidFill>
                <a:uFill>
                  <a:solidFill>
                    <a:srgbClr val="413E40"/>
                  </a:solidFill>
                </a:uFill>
                <a:latin typeface="+mj-lt"/>
                <a:ea typeface="+mj-ea"/>
                <a:cs typeface="+mj-cs"/>
                <a:sym typeface="Arial"/>
              </a:rPr>
              <a:t>Two resolution scales:</a:t>
            </a:r>
            <a:endParaRPr sz="3200">
              <a:solidFill>
                <a:srgbClr val="413E40"/>
              </a:solidFill>
              <a:uFill>
                <a:solidFill>
                  <a:srgbClr val="413E40"/>
                </a:solidFill>
              </a:uFill>
              <a:latin typeface="+mj-lt"/>
              <a:ea typeface="+mj-ea"/>
              <a:cs typeface="+mj-cs"/>
              <a:sym typeface="Arial"/>
            </a:endParaRPr>
          </a:p>
          <a:p>
            <a:pPr lvl="0" marL="406400" indent="-203200" defTabSz="1295400">
              <a:buClr>
                <a:srgbClr val="413E40"/>
              </a:buClr>
              <a:buSzPct val="125000"/>
              <a:buChar char="•"/>
              <a:defRPr sz="1800"/>
            </a:pPr>
            <a:r>
              <a:rPr sz="3200">
                <a:solidFill>
                  <a:srgbClr val="413E40"/>
                </a:solidFill>
                <a:uFill>
                  <a:solidFill>
                    <a:srgbClr val="413E40"/>
                  </a:solidFill>
                </a:uFill>
                <a:latin typeface="+mj-lt"/>
                <a:ea typeface="+mj-ea"/>
                <a:cs typeface="+mj-cs"/>
                <a:sym typeface="Arial"/>
              </a:rPr>
              <a:t> momentum </a:t>
            </a:r>
            <a:r>
              <a:rPr i="1" sz="3200">
                <a:solidFill>
                  <a:srgbClr val="413E40"/>
                </a:solidFill>
                <a:uFill>
                  <a:solidFill>
                    <a:srgbClr val="413E40"/>
                  </a:solidFill>
                </a:uFill>
                <a:latin typeface="Times New Roman"/>
                <a:ea typeface="Times New Roman"/>
                <a:cs typeface="Times New Roman"/>
                <a:sym typeface="Times New Roman"/>
              </a:rPr>
              <a:t>k</a:t>
            </a:r>
            <a:r>
              <a:rPr sz="3200">
                <a:solidFill>
                  <a:srgbClr val="413E40"/>
                </a:solidFill>
                <a:uFill>
                  <a:solidFill>
                    <a:srgbClr val="413E40"/>
                  </a:solidFill>
                </a:uFill>
                <a:latin typeface="+mj-lt"/>
                <a:ea typeface="+mj-ea"/>
                <a:cs typeface="+mj-cs"/>
                <a:sym typeface="Arial"/>
              </a:rPr>
              <a:t> (longitudinal)</a:t>
            </a:r>
            <a:endParaRPr sz="3200">
              <a:solidFill>
                <a:srgbClr val="413E40"/>
              </a:solidFill>
              <a:uFill>
                <a:solidFill>
                  <a:srgbClr val="413E40"/>
                </a:solidFill>
              </a:uFill>
              <a:latin typeface="+mj-lt"/>
              <a:ea typeface="+mj-ea"/>
              <a:cs typeface="+mj-cs"/>
              <a:sym typeface="Arial"/>
            </a:endParaRPr>
          </a:p>
          <a:p>
            <a:pPr lvl="0" marL="406400" indent="-203200" defTabSz="1295400">
              <a:buClr>
                <a:srgbClr val="413E40"/>
              </a:buClr>
              <a:buSzPct val="125000"/>
              <a:buChar char="•"/>
              <a:defRPr sz="1800"/>
            </a:pPr>
            <a:r>
              <a:rPr sz="3200">
                <a:solidFill>
                  <a:srgbClr val="413E40"/>
                </a:solidFill>
                <a:uFill>
                  <a:solidFill>
                    <a:srgbClr val="413E40"/>
                  </a:solidFill>
                </a:uFill>
                <a:latin typeface="+mj-lt"/>
                <a:ea typeface="+mj-ea"/>
                <a:cs typeface="+mj-cs"/>
                <a:sym typeface="Arial"/>
              </a:rPr>
              <a:t> virtuality </a:t>
            </a:r>
            <a:r>
              <a:rPr i="1" sz="3200">
                <a:solidFill>
                  <a:srgbClr val="413E40"/>
                </a:solidFill>
                <a:uFill>
                  <a:solidFill>
                    <a:srgbClr val="413E40"/>
                  </a:solidFill>
                </a:uFill>
                <a:latin typeface="Times New Roman"/>
                <a:ea typeface="Times New Roman"/>
                <a:cs typeface="Times New Roman"/>
                <a:sym typeface="Times New Roman"/>
              </a:rPr>
              <a:t>Q</a:t>
            </a:r>
            <a:r>
              <a:rPr sz="3200">
                <a:solidFill>
                  <a:srgbClr val="413E40"/>
                </a:solidFill>
                <a:uFill>
                  <a:solidFill>
                    <a:srgbClr val="413E40"/>
                  </a:solidFill>
                </a:uFill>
                <a:latin typeface="+mj-lt"/>
                <a:ea typeface="+mj-ea"/>
                <a:cs typeface="+mj-cs"/>
                <a:sym typeface="Arial"/>
              </a:rPr>
              <a:t> (transverse)</a:t>
            </a:r>
            <a:endParaRPr sz="3200">
              <a:solidFill>
                <a:srgbClr val="413E40"/>
              </a:solidFill>
              <a:uFill>
                <a:solidFill>
                  <a:srgbClr val="413E40"/>
                </a:solidFill>
              </a:uFill>
              <a:latin typeface="+mj-lt"/>
              <a:ea typeface="+mj-ea"/>
              <a:cs typeface="+mj-cs"/>
              <a:sym typeface="Arial"/>
            </a:endParaRPr>
          </a:p>
          <a:p>
            <a:pPr lvl="0" defTabSz="1295400">
              <a:defRPr sz="1800"/>
            </a:pPr>
            <a:r>
              <a:rPr sz="3200">
                <a:solidFill>
                  <a:srgbClr val="413E40"/>
                </a:solidFill>
                <a:uFill>
                  <a:solidFill>
                    <a:srgbClr val="413E40"/>
                  </a:solidFill>
                </a:uFill>
                <a:latin typeface="+mj-lt"/>
                <a:ea typeface="+mj-ea"/>
                <a:cs typeface="+mj-cs"/>
                <a:sym typeface="Arial"/>
              </a:rPr>
              <a:t>⇒ More powerful than an optical microscope!</a:t>
            </a:r>
          </a:p>
        </p:txBody>
      </p:sp>
      <p:sp>
        <p:nvSpPr>
          <p:cNvPr id="451" name="Shape 451"/>
          <p:cNvSpPr/>
          <p:nvPr/>
        </p:nvSpPr>
        <p:spPr>
          <a:xfrm>
            <a:off x="9842500" y="4940300"/>
            <a:ext cx="2852341" cy="3644900"/>
          </a:xfrm>
          <a:prstGeom prst="rect">
            <a:avLst/>
          </a:prstGeom>
          <a:solidFill>
            <a:srgbClr val="FFFFFF"/>
          </a:solidFill>
          <a:ln w="12700">
            <a:solidFill/>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defTabSz="1295400">
              <a:buClr>
                <a:srgbClr val="413E40"/>
              </a:buClr>
              <a:defRPr sz="1800"/>
            </a:pPr>
            <a:r>
              <a:rPr sz="2400">
                <a:uFill>
                  <a:solidFill/>
                </a:uFill>
                <a:latin typeface="+mj-lt"/>
                <a:ea typeface="+mj-ea"/>
                <a:cs typeface="+mj-cs"/>
                <a:sym typeface="Arial"/>
              </a:rPr>
              <a:t>HERA was the 1</a:t>
            </a:r>
            <a:r>
              <a:rPr baseline="31999" sz="2400">
                <a:uFill>
                  <a:solidFill/>
                </a:uFill>
                <a:latin typeface="+mj-lt"/>
                <a:ea typeface="+mj-ea"/>
                <a:cs typeface="+mj-cs"/>
                <a:sym typeface="Arial"/>
              </a:rPr>
              <a:t>st</a:t>
            </a:r>
            <a:endParaRPr sz="2400">
              <a:uFill>
                <a:solidFill/>
              </a:uFill>
              <a:latin typeface="+mj-lt"/>
              <a:ea typeface="+mj-ea"/>
              <a:cs typeface="+mj-cs"/>
              <a:sym typeface="Arial"/>
            </a:endParaRPr>
          </a:p>
          <a:p>
            <a:pPr lvl="0" defTabSz="1295400">
              <a:buClr>
                <a:srgbClr val="413E40"/>
              </a:buClr>
              <a:defRPr sz="1800"/>
            </a:pPr>
            <a:r>
              <a:rPr sz="2400">
                <a:uFill>
                  <a:solidFill/>
                </a:uFill>
                <a:latin typeface="+mj-lt"/>
                <a:ea typeface="+mj-ea"/>
                <a:cs typeface="+mj-cs"/>
                <a:sym typeface="Arial"/>
              </a:rPr>
              <a:t>generation color</a:t>
            </a:r>
            <a:endParaRPr sz="2400">
              <a:uFill>
                <a:solidFill/>
              </a:uFill>
              <a:latin typeface="+mj-lt"/>
              <a:ea typeface="+mj-ea"/>
              <a:cs typeface="+mj-cs"/>
              <a:sym typeface="Arial"/>
            </a:endParaRPr>
          </a:p>
          <a:p>
            <a:pPr lvl="0" defTabSz="1295400">
              <a:buClr>
                <a:srgbClr val="413E40"/>
              </a:buClr>
              <a:defRPr sz="1800"/>
            </a:pPr>
            <a:r>
              <a:rPr sz="2400">
                <a:uFill>
                  <a:solidFill/>
                </a:uFill>
                <a:latin typeface="+mj-lt"/>
                <a:ea typeface="+mj-ea"/>
                <a:cs typeface="+mj-cs"/>
                <a:sym typeface="Arial"/>
              </a:rPr>
              <a:t>dipole microscope.</a:t>
            </a:r>
            <a:endParaRPr sz="2400">
              <a:uFill>
                <a:solidFill/>
              </a:uFill>
              <a:latin typeface="+mj-lt"/>
              <a:ea typeface="+mj-ea"/>
              <a:cs typeface="+mj-cs"/>
              <a:sym typeface="Arial"/>
            </a:endParaRPr>
          </a:p>
          <a:p>
            <a:pPr lvl="0" defTabSz="1295400">
              <a:buClr>
                <a:srgbClr val="413E40"/>
              </a:buClr>
              <a:defRPr sz="1800"/>
            </a:pPr>
            <a:endParaRPr sz="2400">
              <a:uFill>
                <a:solidFill/>
              </a:uFill>
              <a:latin typeface="+mj-lt"/>
              <a:ea typeface="+mj-ea"/>
              <a:cs typeface="+mj-cs"/>
              <a:sym typeface="Arial"/>
            </a:endParaRPr>
          </a:p>
          <a:p>
            <a:pPr lvl="0" defTabSz="1295400">
              <a:buClr>
                <a:srgbClr val="413E40"/>
              </a:buClr>
              <a:defRPr sz="1800"/>
            </a:pPr>
            <a:r>
              <a:rPr sz="2400">
                <a:uFill>
                  <a:solidFill/>
                </a:uFill>
                <a:latin typeface="+mj-lt"/>
                <a:ea typeface="+mj-ea"/>
                <a:cs typeface="+mj-cs"/>
                <a:sym typeface="Arial"/>
              </a:rPr>
              <a:t>Limited intensity </a:t>
            </a:r>
            <a:endParaRPr sz="2400">
              <a:uFill>
                <a:solidFill/>
              </a:uFill>
              <a:latin typeface="+mj-lt"/>
              <a:ea typeface="+mj-ea"/>
              <a:cs typeface="+mj-cs"/>
              <a:sym typeface="Arial"/>
            </a:endParaRPr>
          </a:p>
          <a:p>
            <a:pPr lvl="0" defTabSz="1295400">
              <a:buClr>
                <a:srgbClr val="413E40"/>
              </a:buClr>
              <a:defRPr sz="1800"/>
            </a:pPr>
            <a:r>
              <a:rPr sz="2400">
                <a:uFill>
                  <a:solidFill/>
                </a:uFill>
                <a:latin typeface="+mj-lt"/>
                <a:ea typeface="+mj-ea"/>
                <a:cs typeface="+mj-cs"/>
                <a:sym typeface="Arial"/>
              </a:rPr>
              <a:t>and no polarization.</a:t>
            </a:r>
            <a:endParaRPr sz="2400">
              <a:uFill>
                <a:solidFill/>
              </a:uFill>
              <a:latin typeface="+mj-lt"/>
              <a:ea typeface="+mj-ea"/>
              <a:cs typeface="+mj-cs"/>
              <a:sym typeface="Arial"/>
            </a:endParaRPr>
          </a:p>
          <a:p>
            <a:pPr lvl="0" defTabSz="1295400">
              <a:buClr>
                <a:srgbClr val="413E40"/>
              </a:buClr>
              <a:defRPr sz="1800"/>
            </a:pPr>
            <a:endParaRPr sz="2400">
              <a:solidFill>
                <a:srgbClr val="413E40"/>
              </a:solidFill>
              <a:uFill>
                <a:solidFill>
                  <a:srgbClr val="413E40"/>
                </a:solidFill>
              </a:uFill>
              <a:latin typeface="+mj-lt"/>
              <a:ea typeface="+mj-ea"/>
              <a:cs typeface="+mj-cs"/>
              <a:sym typeface="Arial"/>
            </a:endParaRPr>
          </a:p>
          <a:p>
            <a:pPr lvl="0" defTabSz="1295400">
              <a:buClr>
                <a:srgbClr val="413E40"/>
              </a:buClr>
              <a:defRPr sz="1800"/>
            </a:pPr>
            <a:r>
              <a:rPr sz="2400">
                <a:solidFill>
                  <a:srgbClr val="E32400"/>
                </a:solidFill>
                <a:uFill>
                  <a:solidFill>
                    <a:srgbClr val="E32400"/>
                  </a:solidFill>
                </a:uFill>
                <a:latin typeface="+mj-lt"/>
                <a:ea typeface="+mj-ea"/>
                <a:cs typeface="+mj-cs"/>
                <a:sym typeface="Arial"/>
              </a:rPr>
              <a:t>The EIC will be the</a:t>
            </a:r>
            <a:endParaRPr sz="2400">
              <a:solidFill>
                <a:srgbClr val="E32400"/>
              </a:solidFill>
              <a:uFill>
                <a:solidFill>
                  <a:srgbClr val="E32400"/>
                </a:solidFill>
              </a:uFill>
              <a:latin typeface="+mj-lt"/>
              <a:ea typeface="+mj-ea"/>
              <a:cs typeface="+mj-cs"/>
              <a:sym typeface="Arial"/>
            </a:endParaRPr>
          </a:p>
          <a:p>
            <a:pPr lvl="0" defTabSz="1295400">
              <a:buClr>
                <a:srgbClr val="413E40"/>
              </a:buClr>
              <a:defRPr sz="1800"/>
            </a:pPr>
            <a:r>
              <a:rPr sz="2400">
                <a:solidFill>
                  <a:srgbClr val="E32400"/>
                </a:solidFill>
                <a:uFill>
                  <a:solidFill>
                    <a:srgbClr val="E32400"/>
                  </a:solidFill>
                </a:uFill>
                <a:latin typeface="+mj-lt"/>
                <a:ea typeface="+mj-ea"/>
                <a:cs typeface="+mj-cs"/>
                <a:sym typeface="Arial"/>
              </a:rPr>
              <a:t>2</a:t>
            </a:r>
            <a:r>
              <a:rPr baseline="31999" sz="2400">
                <a:solidFill>
                  <a:srgbClr val="E32400"/>
                </a:solidFill>
                <a:uFill>
                  <a:solidFill>
                    <a:srgbClr val="E32400"/>
                  </a:solidFill>
                </a:uFill>
                <a:latin typeface="+mj-lt"/>
                <a:ea typeface="+mj-ea"/>
                <a:cs typeface="+mj-cs"/>
                <a:sym typeface="Arial"/>
              </a:rPr>
              <a:t>nd</a:t>
            </a:r>
            <a:r>
              <a:rPr sz="2400">
                <a:solidFill>
                  <a:srgbClr val="E32400"/>
                </a:solidFill>
                <a:uFill>
                  <a:solidFill>
                    <a:srgbClr val="E32400"/>
                  </a:solidFill>
                </a:uFill>
                <a:latin typeface="+mj-lt"/>
                <a:ea typeface="+mj-ea"/>
                <a:cs typeface="+mj-cs"/>
                <a:sym typeface="Arial"/>
              </a:rPr>
              <a:t> generation color</a:t>
            </a:r>
            <a:endParaRPr sz="2400">
              <a:solidFill>
                <a:srgbClr val="E32400"/>
              </a:solidFill>
              <a:uFill>
                <a:solidFill>
                  <a:srgbClr val="E32400"/>
                </a:solidFill>
              </a:uFill>
              <a:latin typeface="+mj-lt"/>
              <a:ea typeface="+mj-ea"/>
              <a:cs typeface="+mj-cs"/>
              <a:sym typeface="Arial"/>
            </a:endParaRPr>
          </a:p>
          <a:p>
            <a:pPr lvl="0" defTabSz="1295400">
              <a:buClr>
                <a:srgbClr val="413E40"/>
              </a:buClr>
              <a:defRPr sz="1800"/>
            </a:pPr>
            <a:r>
              <a:rPr sz="2400">
                <a:solidFill>
                  <a:srgbClr val="E32400"/>
                </a:solidFill>
                <a:uFill>
                  <a:solidFill>
                    <a:srgbClr val="E32400"/>
                  </a:solidFill>
                </a:uFill>
                <a:latin typeface="+mj-lt"/>
                <a:ea typeface="+mj-ea"/>
                <a:cs typeface="+mj-cs"/>
                <a:sym typeface="Arial"/>
              </a:rPr>
              <a:t>dipole microscope!</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title"/>
          </p:nvPr>
        </p:nvSpPr>
        <p:spPr>
          <a:xfrm>
            <a:off x="533400" y="63500"/>
            <a:ext cx="11925300" cy="1168400"/>
          </a:xfrm>
          <a:prstGeom prst="rect">
            <a:avLst/>
          </a:prstGeom>
        </p:spPr>
        <p:txBody>
          <a:bodyPr/>
          <a:lstStyle>
            <a:lvl1pPr>
              <a:defRPr sz="4800"/>
            </a:lvl1pPr>
          </a:lstStyle>
          <a:p>
            <a:pPr lvl="0">
              <a:defRPr b="0" sz="1800">
                <a:solidFill>
                  <a:srgbClr val="000000"/>
                </a:solidFill>
                <a:uFillTx/>
              </a:defRPr>
            </a:pPr>
            <a:r>
              <a:rPr b="1" sz="4800">
                <a:solidFill>
                  <a:srgbClr val="013E92"/>
                </a:solidFill>
                <a:uFill>
                  <a:solidFill>
                    <a:srgbClr val="013E92"/>
                  </a:solidFill>
                </a:uFill>
              </a:rPr>
              <a:t>Electron-Ion Collider (EIC)</a:t>
            </a:r>
          </a:p>
        </p:txBody>
      </p:sp>
      <p:pic>
        <p:nvPicPr>
          <p:cNvPr id="454" name="image8.jpg"/>
          <p:cNvPicPr/>
          <p:nvPr/>
        </p:nvPicPr>
        <p:blipFill>
          <a:blip r:embed="rId2">
            <a:extLst/>
          </a:blip>
          <a:stretch>
            <a:fillRect/>
          </a:stretch>
        </p:blipFill>
        <p:spPr>
          <a:xfrm>
            <a:off x="324950" y="1610046"/>
            <a:ext cx="4064001" cy="5397501"/>
          </a:xfrm>
          <a:prstGeom prst="rect">
            <a:avLst/>
          </a:prstGeom>
          <a:ln>
            <a:round/>
          </a:ln>
        </p:spPr>
      </p:pic>
      <p:sp>
        <p:nvSpPr>
          <p:cNvPr id="455" name="Shape 455"/>
          <p:cNvSpPr/>
          <p:nvPr/>
        </p:nvSpPr>
        <p:spPr>
          <a:xfrm>
            <a:off x="4650383" y="1602607"/>
            <a:ext cx="4929379" cy="1841501"/>
          </a:xfrm>
          <a:prstGeom prst="rect">
            <a:avLst/>
          </a:prstGeom>
          <a:solidFill>
            <a:srgbClr val="D4FDD5"/>
          </a:solidFill>
          <a:ln w="12700">
            <a:solidFill/>
            <a:miter lim="400000"/>
          </a:ln>
          <a:extLst>
            <a:ext uri="{C572A759-6A51-4108-AA02-DFA0A04FC94B}">
              <ma14:wrappingTextBoxFlag xmlns:ma14="http://schemas.microsoft.com/office/mac/drawingml/2011/main" val="1"/>
            </a:ext>
          </a:extLst>
        </p:spPr>
        <p:txBody>
          <a:bodyPr lIns="0" tIns="0" rIns="0" bIns="0"/>
          <a:lstStyle/>
          <a:p>
            <a:pPr lvl="0" marL="57147" defTabSz="1295400">
              <a:buClr>
                <a:srgbClr val="413E40"/>
              </a:buClr>
              <a:buFont typeface="Helvetica"/>
              <a:defRPr sz="1800"/>
            </a:pPr>
            <a:r>
              <a:rPr sz="2200">
                <a:solidFill>
                  <a:srgbClr val="413E40"/>
                </a:solidFill>
                <a:uFill>
                  <a:solidFill>
                    <a:srgbClr val="413E40"/>
                  </a:solidFill>
                </a:uFill>
              </a:rPr>
              <a:t>The 2013 NSAC </a:t>
            </a:r>
            <a:r>
              <a:rPr i="1" sz="2200">
                <a:solidFill>
                  <a:srgbClr val="413E40"/>
                </a:solidFill>
                <a:uFill>
                  <a:solidFill>
                    <a:srgbClr val="413E40"/>
                  </a:solidFill>
                </a:uFill>
              </a:rPr>
              <a:t>Subcommittee on Future Facilities</a:t>
            </a:r>
            <a:r>
              <a:rPr sz="2200">
                <a:solidFill>
                  <a:srgbClr val="413E40"/>
                </a:solidFill>
                <a:uFill>
                  <a:solidFill>
                    <a:srgbClr val="413E40"/>
                  </a:solidFill>
                </a:uFill>
              </a:rPr>
              <a:t> identified the physics program for an Electron-Ion Collider as </a:t>
            </a:r>
            <a:r>
              <a:rPr b="1" i="1" sz="2200">
                <a:solidFill>
                  <a:srgbClr val="E32400"/>
                </a:solidFill>
                <a:uFill>
                  <a:solidFill>
                    <a:srgbClr val="E32400"/>
                  </a:solidFill>
                </a:uFill>
              </a:rPr>
              <a:t>absolutely central</a:t>
            </a:r>
            <a:r>
              <a:rPr i="1" sz="2200">
                <a:solidFill>
                  <a:srgbClr val="413E40"/>
                </a:solidFill>
                <a:uFill>
                  <a:solidFill>
                    <a:srgbClr val="413E40"/>
                  </a:solidFill>
                </a:uFill>
              </a:rPr>
              <a:t> </a:t>
            </a:r>
            <a:r>
              <a:rPr sz="2200">
                <a:solidFill>
                  <a:srgbClr val="413E40"/>
                </a:solidFill>
                <a:uFill>
                  <a:solidFill>
                    <a:srgbClr val="413E40"/>
                  </a:solidFill>
                </a:uFill>
              </a:rPr>
              <a:t>to the nuclear science program of the next decade.</a:t>
            </a:r>
          </a:p>
        </p:txBody>
      </p:sp>
      <p:pic>
        <p:nvPicPr>
          <p:cNvPr id="456" name="droppedImage.pdf"/>
          <p:cNvPicPr/>
          <p:nvPr/>
        </p:nvPicPr>
        <p:blipFill>
          <a:blip r:embed="rId3">
            <a:extLst/>
          </a:blip>
          <a:stretch>
            <a:fillRect/>
          </a:stretch>
        </p:blipFill>
        <p:spPr>
          <a:xfrm>
            <a:off x="9841194" y="700701"/>
            <a:ext cx="2805658" cy="2748398"/>
          </a:xfrm>
          <a:prstGeom prst="rect">
            <a:avLst/>
          </a:prstGeom>
          <a:ln w="12700">
            <a:miter lim="400000"/>
          </a:ln>
        </p:spPr>
      </p:pic>
      <p:sp>
        <p:nvSpPr>
          <p:cNvPr id="457" name="Shape 457"/>
          <p:cNvSpPr/>
          <p:nvPr/>
        </p:nvSpPr>
        <p:spPr>
          <a:xfrm>
            <a:off x="861029" y="7295926"/>
            <a:ext cx="2991843" cy="760282"/>
          </a:xfrm>
          <a:prstGeom prst="rect">
            <a:avLst/>
          </a:prstGeom>
          <a:solidFill>
            <a:srgbClr val="D4FDD5"/>
          </a:solidFill>
          <a:ln w="12700">
            <a:solidFill/>
            <a:miter lim="400000"/>
          </a:ln>
          <a:extLst>
            <a:ext uri="{C572A759-6A51-4108-AA02-DFA0A04FC94B}">
              <ma14:wrappingTextBoxFlag xmlns:ma14="http://schemas.microsoft.com/office/mac/drawingml/2011/main" val="1"/>
            </a:ext>
          </a:extLst>
        </p:spPr>
        <p:txBody>
          <a:bodyPr lIns="0" tIns="0" rIns="0" bIns="0"/>
          <a:lstStyle/>
          <a:p>
            <a:pPr lvl="0" marL="57147" algn="ctr" defTabSz="1295400">
              <a:buClr>
                <a:srgbClr val="413E40"/>
              </a:buClr>
              <a:buFont typeface="Helvetica"/>
              <a:defRPr sz="1800"/>
            </a:pPr>
            <a:r>
              <a:rPr sz="2200">
                <a:solidFill>
                  <a:srgbClr val="413E40"/>
                </a:solidFill>
                <a:uFill>
                  <a:solidFill>
                    <a:srgbClr val="413E40"/>
                  </a:solidFill>
                </a:uFill>
              </a:rPr>
              <a:t>The EIC White Paper</a:t>
            </a:r>
            <a:endParaRPr sz="2200">
              <a:solidFill>
                <a:srgbClr val="413E40"/>
              </a:solidFill>
              <a:uFill>
                <a:solidFill>
                  <a:srgbClr val="413E40"/>
                </a:solidFill>
              </a:uFill>
            </a:endParaRPr>
          </a:p>
          <a:p>
            <a:pPr lvl="0" marL="57147" algn="ctr" defTabSz="1295400">
              <a:buClr>
                <a:srgbClr val="413E40"/>
              </a:buClr>
              <a:buFont typeface="Helvetica"/>
              <a:defRPr sz="1800"/>
            </a:pPr>
            <a:r>
              <a:rPr sz="2200">
                <a:solidFill>
                  <a:srgbClr val="413E40"/>
                </a:solidFill>
                <a:uFill>
                  <a:solidFill>
                    <a:srgbClr val="413E40"/>
                  </a:solidFill>
                </a:uFill>
              </a:rPr>
              <a:t>(arXiv:1212.1701)</a:t>
            </a:r>
          </a:p>
        </p:txBody>
      </p:sp>
      <p:grpSp>
        <p:nvGrpSpPr>
          <p:cNvPr id="460" name="Group 460"/>
          <p:cNvGrpSpPr/>
          <p:nvPr/>
        </p:nvGrpSpPr>
        <p:grpSpPr>
          <a:xfrm>
            <a:off x="4472027" y="3999233"/>
            <a:ext cx="8552121" cy="4639060"/>
            <a:chOff x="-215899" y="-139699"/>
            <a:chExt cx="8552119" cy="4639059"/>
          </a:xfrm>
        </p:grpSpPr>
        <p:sp>
          <p:nvSpPr>
            <p:cNvPr id="459" name="Shape 459"/>
            <p:cNvSpPr/>
            <p:nvPr/>
          </p:nvSpPr>
          <p:spPr>
            <a:xfrm>
              <a:off x="0" y="0"/>
              <a:ext cx="8120320" cy="4080260"/>
            </a:xfrm>
            <a:prstGeom prst="rect">
              <a:avLst/>
            </a:prstGeom>
            <a:noFill/>
            <a:ln>
              <a:noFill/>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lvl="0" algn="ctr" defTabSz="1295400">
                <a:buClr>
                  <a:srgbClr val="413E40"/>
                </a:buClr>
                <a:defRPr sz="1800"/>
              </a:pPr>
              <a:r>
                <a:rPr b="1" sz="2400">
                  <a:solidFill>
                    <a:srgbClr val="413E40"/>
                  </a:solidFill>
                  <a:uFill>
                    <a:solidFill>
                      <a:srgbClr val="413E40"/>
                    </a:solidFill>
                  </a:uFill>
                  <a:latin typeface="+mj-lt"/>
                  <a:ea typeface="+mj-ea"/>
                  <a:cs typeface="+mj-cs"/>
                  <a:sym typeface="Arial"/>
                </a:rPr>
                <a:t>Why now?</a:t>
              </a:r>
              <a:endParaRPr b="1" sz="2200">
                <a:solidFill>
                  <a:srgbClr val="413E40"/>
                </a:solidFill>
                <a:uFill>
                  <a:solidFill>
                    <a:srgbClr val="413E40"/>
                  </a:solidFill>
                </a:uFill>
                <a:latin typeface="+mj-lt"/>
                <a:ea typeface="+mj-ea"/>
                <a:cs typeface="+mj-cs"/>
                <a:sym typeface="Arial"/>
              </a:endParaRPr>
            </a:p>
            <a:p>
              <a:pPr lvl="0" defTabSz="1295400">
                <a:buClr>
                  <a:srgbClr val="413E40"/>
                </a:buClr>
                <a:defRPr sz="1800"/>
              </a:pPr>
              <a:endParaRPr sz="2200">
                <a:solidFill>
                  <a:srgbClr val="413E40"/>
                </a:solidFill>
                <a:uFill>
                  <a:solidFill>
                    <a:srgbClr val="413E40"/>
                  </a:solidFill>
                </a:uFill>
                <a:latin typeface="+mj-lt"/>
                <a:ea typeface="+mj-ea"/>
                <a:cs typeface="+mj-cs"/>
                <a:sym typeface="Arial"/>
              </a:endParaRPr>
            </a:p>
            <a:p>
              <a:pPr lvl="0" defTabSz="1295400">
                <a:buClr>
                  <a:srgbClr val="413E40"/>
                </a:buClr>
                <a:defRPr sz="1800"/>
              </a:pPr>
              <a:r>
                <a:rPr sz="2200">
                  <a:solidFill>
                    <a:srgbClr val="413E40"/>
                  </a:solidFill>
                  <a:uFill>
                    <a:solidFill>
                      <a:srgbClr val="413E40"/>
                    </a:solidFill>
                  </a:uFill>
                  <a:latin typeface="+mj-lt"/>
                  <a:ea typeface="+mj-ea"/>
                  <a:cs typeface="+mj-cs"/>
                  <a:sym typeface="Arial"/>
                </a:rPr>
                <a:t>A </a:t>
              </a:r>
              <a:r>
                <a:rPr b="1" sz="2200">
                  <a:solidFill>
                    <a:srgbClr val="413E40"/>
                  </a:solidFill>
                  <a:uFill>
                    <a:solidFill>
                      <a:srgbClr val="413E40"/>
                    </a:solidFill>
                  </a:uFill>
                  <a:latin typeface="+mj-lt"/>
                  <a:ea typeface="+mj-ea"/>
                  <a:cs typeface="+mj-cs"/>
                  <a:sym typeface="Arial"/>
                </a:rPr>
                <a:t>powerful formalism</a:t>
              </a:r>
              <a:r>
                <a:rPr sz="2200">
                  <a:solidFill>
                    <a:srgbClr val="413E40"/>
                  </a:solidFill>
                  <a:uFill>
                    <a:solidFill>
                      <a:srgbClr val="413E40"/>
                    </a:solidFill>
                  </a:uFill>
                  <a:latin typeface="+mj-lt"/>
                  <a:ea typeface="+mj-ea"/>
                  <a:cs typeface="+mj-cs"/>
                  <a:sym typeface="Arial"/>
                </a:rPr>
                <a:t> has been developed o</a:t>
              </a:r>
              <a:r>
                <a:rPr sz="2200">
                  <a:solidFill>
                    <a:srgbClr val="413E40"/>
                  </a:solidFill>
                  <a:uFill>
                    <a:solidFill>
                      <a:srgbClr val="413E40"/>
                    </a:solidFill>
                  </a:uFill>
                  <a:latin typeface="+mj-lt"/>
                  <a:ea typeface="+mj-ea"/>
                  <a:cs typeface="+mj-cs"/>
                  <a:sym typeface="Arial"/>
                </a:rPr>
                <a:t>ver the past decade</a:t>
              </a:r>
              <a:r>
                <a:rPr sz="2200">
                  <a:solidFill>
                    <a:srgbClr val="413E40"/>
                  </a:solidFill>
                  <a:uFill>
                    <a:solidFill>
                      <a:srgbClr val="413E40"/>
                    </a:solidFill>
                  </a:uFill>
                  <a:latin typeface="+mj-lt"/>
                  <a:ea typeface="+mj-ea"/>
                  <a:cs typeface="+mj-cs"/>
                  <a:sym typeface="Arial"/>
                </a:rPr>
                <a:t> that connects measurable observables to rigorously defined properties of the QCD structure of nucleons and nuclei. </a:t>
              </a:r>
              <a:endParaRPr sz="2200">
                <a:solidFill>
                  <a:srgbClr val="413E40"/>
                </a:solidFill>
                <a:uFill>
                  <a:solidFill>
                    <a:srgbClr val="413E40"/>
                  </a:solidFill>
                </a:uFill>
                <a:latin typeface="+mj-lt"/>
                <a:ea typeface="+mj-ea"/>
                <a:cs typeface="+mj-cs"/>
                <a:sym typeface="Arial"/>
              </a:endParaRPr>
            </a:p>
            <a:p>
              <a:pPr lvl="0" defTabSz="1295400">
                <a:buClr>
                  <a:srgbClr val="413E40"/>
                </a:buClr>
                <a:defRPr sz="1800"/>
              </a:pPr>
              <a:endParaRPr sz="2200">
                <a:solidFill>
                  <a:srgbClr val="413E40"/>
                </a:solidFill>
                <a:uFill>
                  <a:solidFill>
                    <a:srgbClr val="413E40"/>
                  </a:solidFill>
                </a:uFill>
                <a:latin typeface="+mj-lt"/>
                <a:ea typeface="+mj-ea"/>
                <a:cs typeface="+mj-cs"/>
                <a:sym typeface="Arial"/>
              </a:endParaRPr>
            </a:p>
            <a:p>
              <a:pPr lvl="0" defTabSz="1295400">
                <a:buClr>
                  <a:srgbClr val="413E40"/>
                </a:buClr>
                <a:defRPr sz="1800"/>
              </a:pPr>
              <a:r>
                <a:rPr sz="2200">
                  <a:solidFill>
                    <a:srgbClr val="413E40"/>
                  </a:solidFill>
                  <a:uFill>
                    <a:solidFill>
                      <a:srgbClr val="413E40"/>
                    </a:solidFill>
                  </a:uFill>
                  <a:latin typeface="+mj-lt"/>
                  <a:ea typeface="+mj-ea"/>
                  <a:cs typeface="+mj-cs"/>
                  <a:sym typeface="Arial"/>
                </a:rPr>
                <a:t>A </a:t>
              </a:r>
              <a:r>
                <a:rPr b="1" sz="2200">
                  <a:solidFill>
                    <a:srgbClr val="413E40"/>
                  </a:solidFill>
                  <a:uFill>
                    <a:solidFill>
                      <a:srgbClr val="413E40"/>
                    </a:solidFill>
                  </a:uFill>
                  <a:latin typeface="+mj-lt"/>
                  <a:ea typeface="+mj-ea"/>
                  <a:cs typeface="+mj-cs"/>
                  <a:sym typeface="Arial"/>
                </a:rPr>
                <a:t>set of measurements</a:t>
              </a:r>
              <a:r>
                <a:rPr sz="2200">
                  <a:solidFill>
                    <a:srgbClr val="413E40"/>
                  </a:solidFill>
                  <a:uFill>
                    <a:solidFill>
                      <a:srgbClr val="413E40"/>
                    </a:solidFill>
                  </a:uFill>
                  <a:latin typeface="+mj-lt"/>
                  <a:ea typeface="+mj-ea"/>
                  <a:cs typeface="+mj-cs"/>
                  <a:sym typeface="Arial"/>
                </a:rPr>
                <a:t> has been identified that can answer many of the open questions about the gluon structure of the proton and of nuclei.</a:t>
              </a:r>
              <a:endParaRPr sz="2200">
                <a:solidFill>
                  <a:srgbClr val="413E40"/>
                </a:solidFill>
                <a:uFill>
                  <a:solidFill>
                    <a:srgbClr val="413E40"/>
                  </a:solidFill>
                </a:uFill>
                <a:latin typeface="+mj-lt"/>
                <a:ea typeface="+mj-ea"/>
                <a:cs typeface="+mj-cs"/>
                <a:sym typeface="Arial"/>
              </a:endParaRPr>
            </a:p>
            <a:p>
              <a:pPr lvl="0" defTabSz="1295400">
                <a:buClr>
                  <a:srgbClr val="413E40"/>
                </a:buClr>
                <a:defRPr sz="1800"/>
              </a:pPr>
              <a:endParaRPr sz="2200">
                <a:solidFill>
                  <a:srgbClr val="413E40"/>
                </a:solidFill>
                <a:uFill>
                  <a:solidFill>
                    <a:srgbClr val="413E40"/>
                  </a:solidFill>
                </a:uFill>
                <a:latin typeface="+mj-lt"/>
                <a:ea typeface="+mj-ea"/>
                <a:cs typeface="+mj-cs"/>
                <a:sym typeface="Arial"/>
              </a:endParaRPr>
            </a:p>
            <a:p>
              <a:pPr lvl="0" defTabSz="1295400">
                <a:buClr>
                  <a:srgbClr val="413E40"/>
                </a:buClr>
                <a:defRPr sz="1800"/>
              </a:pPr>
              <a:r>
                <a:rPr b="1" sz="2200">
                  <a:solidFill>
                    <a:srgbClr val="413E40"/>
                  </a:solidFill>
                  <a:uFill>
                    <a:solidFill>
                      <a:srgbClr val="413E40"/>
                    </a:solidFill>
                  </a:uFill>
                  <a:latin typeface="+mj-lt"/>
                  <a:ea typeface="+mj-ea"/>
                  <a:cs typeface="+mj-cs"/>
                  <a:sym typeface="Arial"/>
                </a:rPr>
                <a:t>Accelerator technology</a:t>
              </a:r>
              <a:r>
                <a:rPr sz="2200">
                  <a:solidFill>
                    <a:srgbClr val="413E40"/>
                  </a:solidFill>
                  <a:uFill>
                    <a:solidFill>
                      <a:srgbClr val="413E40"/>
                    </a:solidFill>
                  </a:uFill>
                  <a:latin typeface="+mj-lt"/>
                  <a:ea typeface="+mj-ea"/>
                  <a:cs typeface="+mj-cs"/>
                  <a:sym typeface="Arial"/>
                </a:rPr>
                <a:t> has reached a state where a capable EIC can be constructed at an affordable cost.  </a:t>
              </a:r>
            </a:p>
          </p:txBody>
        </p:sp>
        <p:pic>
          <p:nvPicPr>
            <p:cNvPr id="458" name=""/>
            <p:cNvPicPr/>
            <p:nvPr/>
          </p:nvPicPr>
          <p:blipFill>
            <a:blip r:embed="rId4">
              <a:extLst/>
            </a:blip>
            <a:stretch>
              <a:fillRect/>
            </a:stretch>
          </p:blipFill>
          <p:spPr>
            <a:xfrm>
              <a:off x="-215900" y="-139700"/>
              <a:ext cx="8552121" cy="4639060"/>
            </a:xfrm>
            <a:prstGeom prst="rect">
              <a:avLst/>
            </a:prstGeom>
            <a:effectLst/>
          </p:spPr>
        </p:pic>
      </p:gr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463" name="Shape 463"/>
          <p:cNvSpPr/>
          <p:nvPr/>
        </p:nvSpPr>
        <p:spPr>
          <a:xfrm>
            <a:off x="3073598" y="3486150"/>
            <a:ext cx="6857604" cy="2070101"/>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sz="1800"/>
            </a:pPr>
            <a:r>
              <a:rPr sz="6400">
                <a:solidFill>
                  <a:srgbClr val="FF2600"/>
                </a:solidFill>
              </a:rPr>
              <a:t>EIC - the ultimate </a:t>
            </a:r>
            <a:endParaRPr sz="6400">
              <a:solidFill>
                <a:srgbClr val="FF2600"/>
              </a:solidFill>
            </a:endParaRPr>
          </a:p>
          <a:p>
            <a:pPr lvl="0" algn="ctr">
              <a:defRPr sz="1800"/>
            </a:pPr>
            <a:r>
              <a:rPr sz="6400">
                <a:solidFill>
                  <a:srgbClr val="FF2600"/>
                </a:solidFill>
              </a:rPr>
              <a:t>QCD Laboratory</a:t>
            </a:r>
          </a:p>
        </p:txBody>
      </p:sp>
    </p:spTree>
  </p:cSld>
  <p:clrMapOvr>
    <a:masterClrMapping/>
  </p:clrMapOvr>
  <p:transition spd="slow"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ph type="title"/>
          </p:nvPr>
        </p:nvSpPr>
        <p:spPr>
          <a:xfrm>
            <a:off x="546100" y="0"/>
            <a:ext cx="11925300" cy="12827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EIC: A QCD laboratory</a:t>
            </a:r>
          </a:p>
        </p:txBody>
      </p:sp>
      <p:sp>
        <p:nvSpPr>
          <p:cNvPr id="466" name="Shape 4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fld>
          </a:p>
        </p:txBody>
      </p:sp>
      <p:grpSp>
        <p:nvGrpSpPr>
          <p:cNvPr id="472" name="Group 472"/>
          <p:cNvGrpSpPr/>
          <p:nvPr/>
        </p:nvGrpSpPr>
        <p:grpSpPr>
          <a:xfrm>
            <a:off x="753919" y="2705367"/>
            <a:ext cx="10845047" cy="2086800"/>
            <a:chOff x="0" y="-359103"/>
            <a:chExt cx="10845045" cy="2086798"/>
          </a:xfrm>
        </p:grpSpPr>
        <p:pic>
          <p:nvPicPr>
            <p:cNvPr id="467" name="image20.png"/>
            <p:cNvPicPr/>
            <p:nvPr/>
          </p:nvPicPr>
          <p:blipFill>
            <a:blip r:embed="rId2">
              <a:extLst/>
            </a:blip>
            <a:stretch>
              <a:fillRect/>
            </a:stretch>
          </p:blipFill>
          <p:spPr>
            <a:xfrm>
              <a:off x="9322951" y="-359104"/>
              <a:ext cx="1522095" cy="1721068"/>
            </a:xfrm>
            <a:prstGeom prst="rect">
              <a:avLst/>
            </a:prstGeom>
            <a:ln w="12700" cap="flat">
              <a:noFill/>
              <a:round/>
            </a:ln>
            <a:effectLst/>
          </p:spPr>
        </p:pic>
        <p:grpSp>
          <p:nvGrpSpPr>
            <p:cNvPr id="471" name="Group 471"/>
            <p:cNvGrpSpPr/>
            <p:nvPr/>
          </p:nvGrpSpPr>
          <p:grpSpPr>
            <a:xfrm>
              <a:off x="0" y="270810"/>
              <a:ext cx="10301126" cy="1456886"/>
              <a:chOff x="0" y="0"/>
              <a:chExt cx="10301125" cy="1456885"/>
            </a:xfrm>
          </p:grpSpPr>
          <p:sp>
            <p:nvSpPr>
              <p:cNvPr id="468" name="Shape 468"/>
              <p:cNvSpPr/>
              <p:nvPr/>
            </p:nvSpPr>
            <p:spPr>
              <a:xfrm>
                <a:off x="781385" y="1011206"/>
                <a:ext cx="9519741" cy="44568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buClr>
                    <a:srgbClr val="719701"/>
                  </a:buClr>
                  <a:defRPr sz="1800"/>
                </a:pPr>
                <a:r>
                  <a:rPr b="1">
                    <a:solidFill>
                      <a:srgbClr val="719701"/>
                    </a:solidFill>
                    <a:uFill>
                      <a:solidFill>
                        <a:srgbClr val="719701"/>
                      </a:solidFill>
                    </a:uFill>
                    <a:latin typeface="News Gothic MT"/>
                    <a:ea typeface="News Gothic MT"/>
                    <a:cs typeface="News Gothic MT"/>
                    <a:sym typeface="News Gothic MT"/>
                  </a:rPr>
                  <a:t>How does quark and gluon dynamics generate the rest of the proton’s spin?</a:t>
                </a:r>
                <a:r>
                  <a:rPr b="1">
                    <a:solidFill>
                      <a:srgbClr val="FF5951"/>
                    </a:solidFill>
                    <a:uFill>
                      <a:solidFill>
                        <a:srgbClr val="FF5951"/>
                      </a:solidFill>
                    </a:uFill>
                    <a:latin typeface="News Gothic MT"/>
                    <a:ea typeface="News Gothic MT"/>
                    <a:cs typeface="News Gothic MT"/>
                    <a:sym typeface="News Gothic MT"/>
                  </a:rPr>
                  <a:t> </a:t>
                </a:r>
              </a:p>
            </p:txBody>
          </p:sp>
          <p:sp>
            <p:nvSpPr>
              <p:cNvPr id="469" name="Shape 469"/>
              <p:cNvSpPr/>
              <p:nvPr/>
            </p:nvSpPr>
            <p:spPr>
              <a:xfrm>
                <a:off x="781385" y="506192"/>
                <a:ext cx="5880101" cy="444501"/>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7B1979"/>
                  </a:buClr>
                  <a:defRPr b="1" sz="1800">
                    <a:solidFill>
                      <a:srgbClr val="7B1979"/>
                    </a:solidFill>
                    <a:uFill>
                      <a:solidFill>
                        <a:srgbClr val="7B1979"/>
                      </a:solidFill>
                    </a:uFill>
                    <a:latin typeface="News Gothic MT"/>
                    <a:ea typeface="News Gothic MT"/>
                    <a:cs typeface="News Gothic MT"/>
                    <a:sym typeface="News Gothic MT"/>
                  </a:defRPr>
                </a:lvl1pPr>
              </a:lstStyle>
              <a:p>
                <a:pPr lvl="0">
                  <a:defRPr b="0">
                    <a:solidFill>
                      <a:srgbClr val="000000"/>
                    </a:solidFill>
                    <a:uFillTx/>
                  </a:defRPr>
                </a:pPr>
                <a:r>
                  <a:rPr b="1">
                    <a:solidFill>
                      <a:srgbClr val="7B1979"/>
                    </a:solidFill>
                    <a:uFill>
                      <a:solidFill>
                        <a:srgbClr val="7B1979"/>
                      </a:solidFill>
                    </a:uFill>
                  </a:rPr>
                  <a:t>Quarks carry only ~30% of the proton’s spin</a:t>
                </a:r>
              </a:p>
            </p:txBody>
          </p:sp>
          <p:sp>
            <p:nvSpPr>
              <p:cNvPr id="470" name="Shape 470"/>
              <p:cNvSpPr/>
              <p:nvPr/>
            </p:nvSpPr>
            <p:spPr>
              <a:xfrm>
                <a:off x="0" y="0"/>
                <a:ext cx="4047925" cy="509348"/>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marL="376099" indent="-376099">
                  <a:buClr>
                    <a:srgbClr val="FF2600"/>
                  </a:buClr>
                  <a:buSzPct val="100000"/>
                  <a:buFont typeface="Wingdings"/>
                  <a:buChar char=""/>
                  <a:defRPr sz="2200">
                    <a:solidFill>
                      <a:srgbClr val="0433FF"/>
                    </a:solidFill>
                    <a:uFill>
                      <a:solidFill>
                        <a:srgbClr val="0433FF"/>
                      </a:solidFill>
                    </a:uFill>
                    <a:latin typeface="Arial Rounded MT Bold"/>
                    <a:ea typeface="Arial Rounded MT Bold"/>
                    <a:cs typeface="Arial Rounded MT Bold"/>
                    <a:sym typeface="Arial Rounded MT Bold"/>
                  </a:defRPr>
                </a:lvl1pPr>
              </a:lstStyle>
              <a:p>
                <a:pPr lvl="0">
                  <a:defRPr sz="1800">
                    <a:solidFill>
                      <a:srgbClr val="000000"/>
                    </a:solidFill>
                    <a:uFillTx/>
                  </a:defRPr>
                </a:pPr>
                <a:r>
                  <a:rPr sz="2200">
                    <a:solidFill>
                      <a:srgbClr val="0433FF"/>
                    </a:solidFill>
                    <a:uFill>
                      <a:solidFill>
                        <a:srgbClr val="0433FF"/>
                      </a:solidFill>
                    </a:uFill>
                  </a:rPr>
                  <a:t>Proton spin puzzle:</a:t>
                </a:r>
              </a:p>
            </p:txBody>
          </p:sp>
        </p:grpSp>
      </p:grpSp>
      <p:grpSp>
        <p:nvGrpSpPr>
          <p:cNvPr id="479" name="Group 479"/>
          <p:cNvGrpSpPr/>
          <p:nvPr/>
        </p:nvGrpSpPr>
        <p:grpSpPr>
          <a:xfrm>
            <a:off x="792019" y="1170780"/>
            <a:ext cx="11619717" cy="2104578"/>
            <a:chOff x="0" y="0"/>
            <a:chExt cx="11619716" cy="2104577"/>
          </a:xfrm>
        </p:grpSpPr>
        <p:sp>
          <p:nvSpPr>
            <p:cNvPr id="473" name="Shape 473"/>
            <p:cNvSpPr/>
            <p:nvPr/>
          </p:nvSpPr>
          <p:spPr>
            <a:xfrm>
              <a:off x="0" y="563427"/>
              <a:ext cx="4230366" cy="509348"/>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marL="376099" indent="-376099">
                <a:buClr>
                  <a:srgbClr val="FF5A51"/>
                </a:buClr>
                <a:buSzPct val="100000"/>
                <a:buFont typeface="Wingdings"/>
                <a:buChar char=""/>
                <a:defRPr sz="2200">
                  <a:solidFill>
                    <a:srgbClr val="0433FF"/>
                  </a:solidFill>
                  <a:uFill>
                    <a:solidFill>
                      <a:srgbClr val="0433FF"/>
                    </a:solidFill>
                  </a:uFill>
                  <a:latin typeface="Arial Rounded MT Bold"/>
                  <a:ea typeface="Arial Rounded MT Bold"/>
                  <a:cs typeface="Arial Rounded MT Bold"/>
                  <a:sym typeface="Arial Rounded MT Bold"/>
                </a:defRPr>
              </a:lvl1pPr>
            </a:lstStyle>
            <a:p>
              <a:pPr lvl="0">
                <a:defRPr sz="1800">
                  <a:solidFill>
                    <a:srgbClr val="000000"/>
                  </a:solidFill>
                  <a:uFillTx/>
                </a:defRPr>
              </a:pPr>
              <a:r>
                <a:rPr sz="2200">
                  <a:solidFill>
                    <a:srgbClr val="0433FF"/>
                  </a:solidFill>
                  <a:uFill>
                    <a:solidFill>
                      <a:srgbClr val="0433FF"/>
                    </a:solidFill>
                  </a:uFill>
                </a:rPr>
                <a:t>Proton mass puzzle:</a:t>
              </a:r>
            </a:p>
          </p:txBody>
        </p:sp>
        <p:sp>
          <p:nvSpPr>
            <p:cNvPr id="474" name="Shape 474"/>
            <p:cNvSpPr/>
            <p:nvPr/>
          </p:nvSpPr>
          <p:spPr>
            <a:xfrm>
              <a:off x="781385" y="1153884"/>
              <a:ext cx="4635501" cy="444501"/>
            </a:xfrm>
            <a:prstGeom prst="rect">
              <a:avLst/>
            </a:prstGeom>
            <a:noFill/>
            <a:ln w="9525"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7B1979"/>
                </a:buClr>
                <a:defRPr b="1" sz="1800">
                  <a:solidFill>
                    <a:srgbClr val="7B1979"/>
                  </a:solidFill>
                  <a:uFill>
                    <a:solidFill>
                      <a:srgbClr val="7B1979"/>
                    </a:solidFill>
                  </a:uFill>
                  <a:latin typeface="News Gothic MT"/>
                  <a:ea typeface="News Gothic MT"/>
                  <a:cs typeface="News Gothic MT"/>
                  <a:sym typeface="News Gothic MT"/>
                </a:defRPr>
              </a:lvl1pPr>
            </a:lstStyle>
            <a:p>
              <a:pPr lvl="0">
                <a:defRPr b="0">
                  <a:solidFill>
                    <a:srgbClr val="000000"/>
                  </a:solidFill>
                  <a:uFillTx/>
                </a:defRPr>
              </a:pPr>
              <a:r>
                <a:rPr b="1">
                  <a:solidFill>
                    <a:srgbClr val="7B1979"/>
                  </a:solidFill>
                  <a:uFill>
                    <a:solidFill>
                      <a:srgbClr val="7B1979"/>
                    </a:solidFill>
                  </a:uFill>
                </a:rPr>
                <a:t>Quarks carry ~1% of the proton’s mass  </a:t>
              </a:r>
            </a:p>
          </p:txBody>
        </p:sp>
        <p:grpSp>
          <p:nvGrpSpPr>
            <p:cNvPr id="477" name="Group 477"/>
            <p:cNvGrpSpPr/>
            <p:nvPr/>
          </p:nvGrpSpPr>
          <p:grpSpPr>
            <a:xfrm>
              <a:off x="7009619" y="0"/>
              <a:ext cx="4610098" cy="1628870"/>
              <a:chOff x="0" y="0"/>
              <a:chExt cx="4610096" cy="1628869"/>
            </a:xfrm>
          </p:grpSpPr>
          <p:pic>
            <p:nvPicPr>
              <p:cNvPr id="475" name="image23.png"/>
              <p:cNvPicPr/>
              <p:nvPr/>
            </p:nvPicPr>
            <p:blipFill>
              <a:blip r:embed="rId3">
                <a:extLst/>
              </a:blip>
              <a:stretch>
                <a:fillRect/>
              </a:stretch>
            </p:blipFill>
            <p:spPr>
              <a:xfrm>
                <a:off x="0" y="95815"/>
                <a:ext cx="1895650" cy="1533055"/>
              </a:xfrm>
              <a:prstGeom prst="rect">
                <a:avLst/>
              </a:prstGeom>
              <a:ln w="12700" cap="flat">
                <a:noFill/>
                <a:round/>
              </a:ln>
              <a:effectLst/>
            </p:spPr>
          </p:pic>
          <p:sp>
            <p:nvSpPr>
              <p:cNvPr id="476" name="Shape 476"/>
              <p:cNvSpPr/>
              <p:nvPr/>
            </p:nvSpPr>
            <p:spPr>
              <a:xfrm>
                <a:off x="2010944" y="0"/>
                <a:ext cx="2599153" cy="1502179"/>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lnSpc>
                    <a:spcPct val="200000"/>
                  </a:lnSpc>
                  <a:buClr>
                    <a:srgbClr val="0433FF"/>
                  </a:buClr>
                  <a:defRPr sz="1800"/>
                </a:pPr>
                <a:r>
                  <a:rPr>
                    <a:solidFill>
                      <a:srgbClr val="0433FF"/>
                    </a:solidFill>
                    <a:uFill>
                      <a:solidFill>
                        <a:srgbClr val="0433FF"/>
                      </a:solidFill>
                    </a:uFill>
                    <a:latin typeface="News Gothic MT"/>
                    <a:ea typeface="News Gothic MT"/>
                    <a:cs typeface="News Gothic MT"/>
                    <a:sym typeface="News Gothic MT"/>
                  </a:rPr>
                  <a:t>m</a:t>
                </a:r>
                <a:r>
                  <a:rPr baseline="-25000">
                    <a:solidFill>
                      <a:srgbClr val="0433FF"/>
                    </a:solidFill>
                    <a:uFill>
                      <a:solidFill>
                        <a:srgbClr val="0433FF"/>
                      </a:solidFill>
                    </a:uFill>
                    <a:latin typeface="News Gothic MT"/>
                    <a:ea typeface="News Gothic MT"/>
                    <a:cs typeface="News Gothic MT"/>
                    <a:sym typeface="News Gothic MT"/>
                  </a:rPr>
                  <a:t>q</a:t>
                </a:r>
                <a:r>
                  <a:rPr>
                    <a:solidFill>
                      <a:srgbClr val="0433FF"/>
                    </a:solidFill>
                    <a:uFill>
                      <a:solidFill>
                        <a:srgbClr val="0433FF"/>
                      </a:solidFill>
                    </a:uFill>
                    <a:latin typeface="News Gothic MT"/>
                    <a:ea typeface="News Gothic MT"/>
                    <a:cs typeface="News Gothic MT"/>
                    <a:sym typeface="News Gothic MT"/>
                  </a:rPr>
                  <a:t> ~ 10 MeV</a:t>
                </a:r>
                <a:endParaRPr>
                  <a:uFill>
                    <a:solidFill/>
                  </a:uFill>
                  <a:latin typeface="News Gothic MT"/>
                  <a:ea typeface="News Gothic MT"/>
                  <a:cs typeface="News Gothic MT"/>
                  <a:sym typeface="News Gothic MT"/>
                </a:endParaRPr>
              </a:p>
              <a:p>
                <a:pPr lvl="0">
                  <a:lnSpc>
                    <a:spcPct val="150000"/>
                  </a:lnSpc>
                  <a:buClr>
                    <a:srgbClr val="0433FF"/>
                  </a:buClr>
                  <a:defRPr sz="1800"/>
                </a:pPr>
                <a:r>
                  <a:rPr>
                    <a:solidFill>
                      <a:srgbClr val="0433FF"/>
                    </a:solidFill>
                    <a:uFill>
                      <a:solidFill>
                        <a:srgbClr val="0433FF"/>
                      </a:solidFill>
                    </a:uFill>
                    <a:latin typeface="News Gothic MT"/>
                    <a:ea typeface="News Gothic MT"/>
                    <a:cs typeface="News Gothic MT"/>
                    <a:sym typeface="News Gothic MT"/>
                  </a:rPr>
                  <a:t>m</a:t>
                </a:r>
                <a:r>
                  <a:rPr baseline="-25000">
                    <a:solidFill>
                      <a:srgbClr val="0433FF"/>
                    </a:solidFill>
                    <a:uFill>
                      <a:solidFill>
                        <a:srgbClr val="0433FF"/>
                      </a:solidFill>
                    </a:uFill>
                    <a:latin typeface="News Gothic MT"/>
                    <a:ea typeface="News Gothic MT"/>
                    <a:cs typeface="News Gothic MT"/>
                    <a:sym typeface="News Gothic MT"/>
                  </a:rPr>
                  <a:t>N</a:t>
                </a:r>
                <a:r>
                  <a:rPr>
                    <a:solidFill>
                      <a:srgbClr val="0433FF"/>
                    </a:solidFill>
                    <a:uFill>
                      <a:solidFill>
                        <a:srgbClr val="0433FF"/>
                      </a:solidFill>
                    </a:uFill>
                    <a:latin typeface="News Gothic MT"/>
                    <a:ea typeface="News Gothic MT"/>
                    <a:cs typeface="News Gothic MT"/>
                    <a:sym typeface="News Gothic MT"/>
                  </a:rPr>
                  <a:t> ~ 1000 MeV</a:t>
                </a:r>
              </a:p>
            </p:txBody>
          </p:sp>
        </p:grpSp>
        <p:sp>
          <p:nvSpPr>
            <p:cNvPr id="478" name="Shape 478"/>
            <p:cNvSpPr/>
            <p:nvPr/>
          </p:nvSpPr>
          <p:spPr>
            <a:xfrm>
              <a:off x="781384" y="1658898"/>
              <a:ext cx="8369513" cy="44568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719701"/>
                </a:buClr>
                <a:defRPr b="1" sz="1800">
                  <a:solidFill>
                    <a:srgbClr val="719701"/>
                  </a:solidFill>
                  <a:uFill>
                    <a:solidFill>
                      <a:srgbClr val="719701"/>
                    </a:solidFill>
                  </a:uFill>
                  <a:latin typeface="News Gothic MT"/>
                  <a:ea typeface="News Gothic MT"/>
                  <a:cs typeface="News Gothic MT"/>
                  <a:sym typeface="News Gothic MT"/>
                </a:defRPr>
              </a:lvl1pPr>
            </a:lstStyle>
            <a:p>
              <a:pPr lvl="0">
                <a:defRPr b="0">
                  <a:solidFill>
                    <a:srgbClr val="000000"/>
                  </a:solidFill>
                  <a:uFillTx/>
                </a:defRPr>
              </a:pPr>
              <a:r>
                <a:rPr b="1">
                  <a:solidFill>
                    <a:srgbClr val="719701"/>
                  </a:solidFill>
                  <a:uFill>
                    <a:solidFill>
                      <a:srgbClr val="719701"/>
                    </a:solidFill>
                  </a:uFill>
                </a:rPr>
                <a:t>How does glue dynamics generate the energy for the nucleon mass? </a:t>
              </a:r>
            </a:p>
          </p:txBody>
        </p:sp>
      </p:grpSp>
      <p:grpSp>
        <p:nvGrpSpPr>
          <p:cNvPr id="502" name="Group 502"/>
          <p:cNvGrpSpPr/>
          <p:nvPr/>
        </p:nvGrpSpPr>
        <p:grpSpPr>
          <a:xfrm>
            <a:off x="753919" y="4809375"/>
            <a:ext cx="11030282" cy="3058883"/>
            <a:chOff x="0" y="0"/>
            <a:chExt cx="11030281" cy="3058882"/>
          </a:xfrm>
        </p:grpSpPr>
        <p:sp>
          <p:nvSpPr>
            <p:cNvPr id="480" name="Shape 480"/>
            <p:cNvSpPr/>
            <p:nvPr/>
          </p:nvSpPr>
          <p:spPr>
            <a:xfrm>
              <a:off x="0" y="0"/>
              <a:ext cx="5539153" cy="509348"/>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marL="376099" indent="-376099">
                <a:buClr>
                  <a:srgbClr val="FF5A51"/>
                </a:buClr>
                <a:buSzPct val="100000"/>
                <a:buFont typeface="Wingdings"/>
                <a:buChar char=""/>
                <a:defRPr sz="2200">
                  <a:solidFill>
                    <a:srgbClr val="0433FF"/>
                  </a:solidFill>
                  <a:uFill>
                    <a:solidFill>
                      <a:srgbClr val="0433FF"/>
                    </a:solidFill>
                  </a:uFill>
                  <a:latin typeface="Arial Rounded MT Bold"/>
                  <a:ea typeface="Arial Rounded MT Bold"/>
                  <a:cs typeface="Arial Rounded MT Bold"/>
                  <a:sym typeface="Arial Rounded MT Bold"/>
                </a:defRPr>
              </a:lvl1pPr>
            </a:lstStyle>
            <a:p>
              <a:pPr lvl="0">
                <a:defRPr sz="1800">
                  <a:solidFill>
                    <a:srgbClr val="000000"/>
                  </a:solidFill>
                  <a:uFillTx/>
                </a:defRPr>
              </a:pPr>
              <a:r>
                <a:rPr sz="2200">
                  <a:solidFill>
                    <a:srgbClr val="0433FF"/>
                  </a:solidFill>
                  <a:uFill>
                    <a:solidFill>
                      <a:srgbClr val="0433FF"/>
                    </a:solidFill>
                  </a:uFill>
                </a:rPr>
                <a:t>3D structure of nucleon:</a:t>
              </a:r>
            </a:p>
          </p:txBody>
        </p:sp>
        <p:grpSp>
          <p:nvGrpSpPr>
            <p:cNvPr id="501" name="Group 501"/>
            <p:cNvGrpSpPr/>
            <p:nvPr/>
          </p:nvGrpSpPr>
          <p:grpSpPr>
            <a:xfrm>
              <a:off x="648110" y="494239"/>
              <a:ext cx="10382172" cy="2564644"/>
              <a:chOff x="0" y="0"/>
              <a:chExt cx="10382170" cy="2564642"/>
            </a:xfrm>
          </p:grpSpPr>
          <p:grpSp>
            <p:nvGrpSpPr>
              <p:cNvPr id="495" name="Group 495"/>
              <p:cNvGrpSpPr/>
              <p:nvPr/>
            </p:nvGrpSpPr>
            <p:grpSpPr>
              <a:xfrm>
                <a:off x="-1" y="0"/>
                <a:ext cx="10382172" cy="1530591"/>
                <a:chOff x="0" y="0"/>
                <a:chExt cx="10382170" cy="1530590"/>
              </a:xfrm>
            </p:grpSpPr>
            <p:grpSp>
              <p:nvGrpSpPr>
                <p:cNvPr id="492" name="Group 492"/>
                <p:cNvGrpSpPr/>
                <p:nvPr/>
              </p:nvGrpSpPr>
              <p:grpSpPr>
                <a:xfrm>
                  <a:off x="0" y="427490"/>
                  <a:ext cx="10382171" cy="1103101"/>
                  <a:chOff x="0" y="0"/>
                  <a:chExt cx="10382170" cy="1103099"/>
                </a:xfrm>
              </p:grpSpPr>
              <p:grpSp>
                <p:nvGrpSpPr>
                  <p:cNvPr id="489" name="Group 489"/>
                  <p:cNvGrpSpPr/>
                  <p:nvPr/>
                </p:nvGrpSpPr>
                <p:grpSpPr>
                  <a:xfrm>
                    <a:off x="111219" y="0"/>
                    <a:ext cx="10270952" cy="1103100"/>
                    <a:chOff x="0" y="0"/>
                    <a:chExt cx="10270951" cy="1103099"/>
                  </a:xfrm>
                </p:grpSpPr>
                <p:grpSp>
                  <p:nvGrpSpPr>
                    <p:cNvPr id="484" name="Group 484"/>
                    <p:cNvGrpSpPr/>
                    <p:nvPr/>
                  </p:nvGrpSpPr>
                  <p:grpSpPr>
                    <a:xfrm>
                      <a:off x="0" y="0"/>
                      <a:ext cx="10270952" cy="1103100"/>
                      <a:chOff x="0" y="0"/>
                      <a:chExt cx="10270951" cy="1103099"/>
                    </a:xfrm>
                  </p:grpSpPr>
                  <p:sp>
                    <p:nvSpPr>
                      <p:cNvPr id="481" name="Shape 481"/>
                      <p:cNvSpPr/>
                      <p:nvPr/>
                    </p:nvSpPr>
                    <p:spPr>
                      <a:xfrm>
                        <a:off x="0" y="134418"/>
                        <a:ext cx="8482866" cy="1"/>
                      </a:xfrm>
                      <a:prstGeom prst="line">
                        <a:avLst/>
                      </a:prstGeom>
                      <a:noFill/>
                      <a:ln w="31750" cap="flat">
                        <a:solidFill>
                          <a:srgbClr val="021CA1"/>
                        </a:solidFill>
                        <a:prstDash val="solid"/>
                        <a:round/>
                        <a:tailEnd type="triangle" w="med" len="med"/>
                      </a:ln>
                      <a:effectLst/>
                    </p:spPr>
                    <p:txBody>
                      <a:bodyPr wrap="square" lIns="0" tIns="0" rIns="0" bIns="0" numCol="1" anchor="t">
                        <a:noAutofit/>
                      </a:bodyPr>
                      <a:lstStyle/>
                      <a:p>
                        <a:pPr lvl="0">
                          <a:buClr>
                            <a:srgbClr val="413E40"/>
                          </a:buClr>
                        </a:pPr>
                      </a:p>
                    </p:txBody>
                  </p:sp>
                  <p:sp>
                    <p:nvSpPr>
                      <p:cNvPr id="482" name="Shape 482"/>
                      <p:cNvSpPr/>
                      <p:nvPr/>
                    </p:nvSpPr>
                    <p:spPr>
                      <a:xfrm>
                        <a:off x="8249474" y="307243"/>
                        <a:ext cx="2021478" cy="795857"/>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lgn="ctr">
                          <a:buClr>
                            <a:srgbClr val="0433FF"/>
                          </a:buClr>
                          <a:defRPr sz="1800"/>
                        </a:pPr>
                        <a:r>
                          <a:rPr>
                            <a:solidFill>
                              <a:srgbClr val="0433FF"/>
                            </a:solidFill>
                            <a:uFill>
                              <a:solidFill>
                                <a:srgbClr val="0433FF"/>
                              </a:solidFill>
                            </a:uFill>
                            <a:latin typeface="News Gothic MT"/>
                            <a:ea typeface="News Gothic MT"/>
                            <a:cs typeface="News Gothic MT"/>
                            <a:sym typeface="News Gothic MT"/>
                          </a:rPr>
                          <a:t>Probing</a:t>
                        </a:r>
                        <a:endParaRPr>
                          <a:uFill>
                            <a:solidFill/>
                          </a:uFill>
                          <a:latin typeface="News Gothic MT"/>
                          <a:ea typeface="News Gothic MT"/>
                          <a:cs typeface="News Gothic MT"/>
                          <a:sym typeface="News Gothic MT"/>
                        </a:endParaRPr>
                      </a:p>
                      <a:p>
                        <a:pPr lvl="0" algn="ctr">
                          <a:buClr>
                            <a:srgbClr val="0433FF"/>
                          </a:buClr>
                          <a:defRPr sz="1800"/>
                        </a:pPr>
                        <a:r>
                          <a:rPr>
                            <a:solidFill>
                              <a:srgbClr val="0433FF"/>
                            </a:solidFill>
                            <a:uFill>
                              <a:solidFill>
                                <a:srgbClr val="0433FF"/>
                              </a:solidFill>
                            </a:uFill>
                            <a:latin typeface="News Gothic MT"/>
                            <a:ea typeface="News Gothic MT"/>
                            <a:cs typeface="News Gothic MT"/>
                            <a:sym typeface="News Gothic MT"/>
                          </a:rPr>
                          <a:t>momentum</a:t>
                        </a:r>
                      </a:p>
                    </p:txBody>
                  </p:sp>
                  <p:pic>
                    <p:nvPicPr>
                      <p:cNvPr id="483" name="image24.pdf"/>
                      <p:cNvPicPr/>
                      <p:nvPr/>
                    </p:nvPicPr>
                    <p:blipFill>
                      <a:blip r:embed="rId4">
                        <a:extLst/>
                      </a:blip>
                      <a:stretch>
                        <a:fillRect/>
                      </a:stretch>
                    </p:blipFill>
                    <p:spPr>
                      <a:xfrm>
                        <a:off x="8822182" y="0"/>
                        <a:ext cx="1074499" cy="268839"/>
                      </a:xfrm>
                      <a:prstGeom prst="rect">
                        <a:avLst/>
                      </a:prstGeom>
                      <a:ln w="12700" cap="flat">
                        <a:noFill/>
                        <a:round/>
                      </a:ln>
                      <a:effectLst/>
                    </p:spPr>
                  </p:pic>
                </p:grpSp>
                <p:sp>
                  <p:nvSpPr>
                    <p:cNvPr id="485" name="Shape 485"/>
                    <p:cNvSpPr/>
                    <p:nvPr/>
                  </p:nvSpPr>
                  <p:spPr>
                    <a:xfrm>
                      <a:off x="1102772" y="0"/>
                      <a:ext cx="1" cy="230432"/>
                    </a:xfrm>
                    <a:prstGeom prst="line">
                      <a:avLst/>
                    </a:prstGeom>
                    <a:noFill/>
                    <a:ln w="31750" cap="flat">
                      <a:solidFill>
                        <a:srgbClr val="0433FF"/>
                      </a:solidFill>
                      <a:prstDash val="solid"/>
                      <a:round/>
                    </a:ln>
                    <a:effectLst/>
                  </p:spPr>
                  <p:txBody>
                    <a:bodyPr wrap="square" lIns="0" tIns="0" rIns="0" bIns="0" numCol="1" anchor="t">
                      <a:noAutofit/>
                    </a:bodyPr>
                    <a:lstStyle/>
                    <a:p>
                      <a:pPr lvl="0">
                        <a:buClr>
                          <a:srgbClr val="413E40"/>
                        </a:buClr>
                      </a:pPr>
                    </a:p>
                  </p:txBody>
                </p:sp>
                <p:sp>
                  <p:nvSpPr>
                    <p:cNvPr id="486" name="Shape 486"/>
                    <p:cNvSpPr/>
                    <p:nvPr/>
                  </p:nvSpPr>
                  <p:spPr>
                    <a:xfrm>
                      <a:off x="3223487" y="0"/>
                      <a:ext cx="1" cy="230432"/>
                    </a:xfrm>
                    <a:prstGeom prst="line">
                      <a:avLst/>
                    </a:prstGeom>
                    <a:noFill/>
                    <a:ln w="31750" cap="flat">
                      <a:solidFill>
                        <a:srgbClr val="0433FF"/>
                      </a:solidFill>
                      <a:prstDash val="solid"/>
                      <a:round/>
                    </a:ln>
                    <a:effectLst/>
                  </p:spPr>
                  <p:txBody>
                    <a:bodyPr wrap="square" lIns="0" tIns="0" rIns="0" bIns="0" numCol="1" anchor="t">
                      <a:noAutofit/>
                    </a:bodyPr>
                    <a:lstStyle/>
                    <a:p>
                      <a:pPr lvl="0">
                        <a:buClr>
                          <a:srgbClr val="413E40"/>
                        </a:buClr>
                      </a:pPr>
                    </a:p>
                  </p:txBody>
                </p:sp>
                <p:sp>
                  <p:nvSpPr>
                    <p:cNvPr id="487" name="Shape 487"/>
                    <p:cNvSpPr/>
                    <p:nvPr/>
                  </p:nvSpPr>
                  <p:spPr>
                    <a:xfrm>
                      <a:off x="5344202" y="0"/>
                      <a:ext cx="1" cy="230432"/>
                    </a:xfrm>
                    <a:prstGeom prst="line">
                      <a:avLst/>
                    </a:prstGeom>
                    <a:noFill/>
                    <a:ln w="31750" cap="flat">
                      <a:solidFill>
                        <a:srgbClr val="0433FF"/>
                      </a:solidFill>
                      <a:prstDash val="solid"/>
                      <a:round/>
                    </a:ln>
                    <a:effectLst/>
                  </p:spPr>
                  <p:txBody>
                    <a:bodyPr wrap="square" lIns="0" tIns="0" rIns="0" bIns="0" numCol="1" anchor="t">
                      <a:noAutofit/>
                    </a:bodyPr>
                    <a:lstStyle/>
                    <a:p>
                      <a:pPr lvl="0">
                        <a:buClr>
                          <a:srgbClr val="413E40"/>
                        </a:buClr>
                      </a:pPr>
                    </a:p>
                  </p:txBody>
                </p:sp>
                <p:sp>
                  <p:nvSpPr>
                    <p:cNvPr id="488" name="Shape 488"/>
                    <p:cNvSpPr/>
                    <p:nvPr/>
                  </p:nvSpPr>
                  <p:spPr>
                    <a:xfrm>
                      <a:off x="7464919" y="0"/>
                      <a:ext cx="1" cy="230432"/>
                    </a:xfrm>
                    <a:prstGeom prst="line">
                      <a:avLst/>
                    </a:prstGeom>
                    <a:noFill/>
                    <a:ln w="31750" cap="flat">
                      <a:solidFill>
                        <a:srgbClr val="0433FF"/>
                      </a:solidFill>
                      <a:prstDash val="solid"/>
                      <a:round/>
                    </a:ln>
                    <a:effectLst/>
                  </p:spPr>
                  <p:txBody>
                    <a:bodyPr wrap="square" lIns="0" tIns="0" rIns="0" bIns="0" numCol="1" anchor="t">
                      <a:noAutofit/>
                    </a:bodyPr>
                    <a:lstStyle/>
                    <a:p>
                      <a:pPr lvl="0">
                        <a:buClr>
                          <a:srgbClr val="413E40"/>
                        </a:buClr>
                      </a:pPr>
                    </a:p>
                  </p:txBody>
                </p:sp>
              </p:grpSp>
              <p:sp>
                <p:nvSpPr>
                  <p:cNvPr id="490" name="Shape 490"/>
                  <p:cNvSpPr/>
                  <p:nvPr/>
                </p:nvSpPr>
                <p:spPr>
                  <a:xfrm>
                    <a:off x="0" y="256308"/>
                    <a:ext cx="3183424" cy="44568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lgn="ctr">
                      <a:buClr>
                        <a:srgbClr val="0433FF"/>
                      </a:buClr>
                      <a:defRPr sz="1800">
                        <a:solidFill>
                          <a:srgbClr val="0433FF"/>
                        </a:solidFill>
                        <a:uFill>
                          <a:solidFill>
                            <a:srgbClr val="0433FF"/>
                          </a:solidFill>
                        </a:uFill>
                        <a:latin typeface="News Gothic MT"/>
                        <a:ea typeface="News Gothic MT"/>
                        <a:cs typeface="News Gothic MT"/>
                        <a:sym typeface="News Gothic MT"/>
                      </a:defRPr>
                    </a:lvl1pPr>
                  </a:lstStyle>
                  <a:p>
                    <a:pPr lvl="0">
                      <a:defRPr>
                        <a:solidFill>
                          <a:srgbClr val="000000"/>
                        </a:solidFill>
                        <a:uFillTx/>
                      </a:defRPr>
                    </a:pPr>
                    <a:r>
                      <a:rPr>
                        <a:solidFill>
                          <a:srgbClr val="0433FF"/>
                        </a:solidFill>
                        <a:uFill>
                          <a:solidFill>
                            <a:srgbClr val="0433FF"/>
                          </a:solidFill>
                        </a:uFill>
                      </a:rPr>
                      <a:t>200 MeV (1 fm)</a:t>
                    </a:r>
                  </a:p>
                </p:txBody>
              </p:sp>
              <p:sp>
                <p:nvSpPr>
                  <p:cNvPr id="491" name="Shape 491"/>
                  <p:cNvSpPr/>
                  <p:nvPr/>
                </p:nvSpPr>
                <p:spPr>
                  <a:xfrm>
                    <a:off x="6146458" y="273533"/>
                    <a:ext cx="2467155" cy="44568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lgn="ctr">
                      <a:buClr>
                        <a:srgbClr val="0433FF"/>
                      </a:buClr>
                      <a:defRPr sz="1800">
                        <a:solidFill>
                          <a:srgbClr val="0433FF"/>
                        </a:solidFill>
                        <a:uFill>
                          <a:solidFill>
                            <a:srgbClr val="0433FF"/>
                          </a:solidFill>
                        </a:uFill>
                        <a:latin typeface="News Gothic MT"/>
                        <a:ea typeface="News Gothic MT"/>
                        <a:cs typeface="News Gothic MT"/>
                        <a:sym typeface="News Gothic MT"/>
                      </a:defRPr>
                    </a:lvl1pPr>
                  </a:lstStyle>
                  <a:p>
                    <a:pPr lvl="0">
                      <a:defRPr>
                        <a:solidFill>
                          <a:srgbClr val="000000"/>
                        </a:solidFill>
                        <a:uFillTx/>
                      </a:defRPr>
                    </a:pPr>
                    <a:r>
                      <a:rPr>
                        <a:solidFill>
                          <a:srgbClr val="0433FF"/>
                        </a:solidFill>
                        <a:uFill>
                          <a:solidFill>
                            <a:srgbClr val="0433FF"/>
                          </a:solidFill>
                        </a:uFill>
                      </a:rPr>
                      <a:t>2 GeV (1/10) fm)</a:t>
                    </a:r>
                  </a:p>
                </p:txBody>
              </p:sp>
            </p:grpSp>
            <p:sp>
              <p:nvSpPr>
                <p:cNvPr id="493" name="Shape 493"/>
                <p:cNvSpPr/>
                <p:nvPr/>
              </p:nvSpPr>
              <p:spPr>
                <a:xfrm>
                  <a:off x="756192" y="2382"/>
                  <a:ext cx="3501767" cy="44568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FF2600"/>
                    </a:buClr>
                    <a:defRPr b="1" sz="1800">
                      <a:solidFill>
                        <a:srgbClr val="FF2600"/>
                      </a:solidFill>
                      <a:uFill>
                        <a:solidFill>
                          <a:srgbClr val="FF2600"/>
                        </a:solidFill>
                      </a:uFill>
                      <a:latin typeface="News Gothic MT"/>
                      <a:ea typeface="News Gothic MT"/>
                      <a:cs typeface="News Gothic MT"/>
                      <a:sym typeface="News Gothic MT"/>
                    </a:defRPr>
                  </a:lvl1pPr>
                </a:lstStyle>
                <a:p>
                  <a:pPr lvl="0">
                    <a:defRPr b="0">
                      <a:solidFill>
                        <a:srgbClr val="000000"/>
                      </a:solidFill>
                      <a:uFillTx/>
                    </a:defRPr>
                  </a:pPr>
                  <a:r>
                    <a:rPr b="1">
                      <a:solidFill>
                        <a:srgbClr val="FF2600"/>
                      </a:solidFill>
                      <a:uFill>
                        <a:solidFill>
                          <a:srgbClr val="FF2600"/>
                        </a:solidFill>
                      </a:uFill>
                    </a:rPr>
                    <a:t>Color Confinement</a:t>
                  </a:r>
                </a:p>
              </p:txBody>
            </p:sp>
            <p:sp>
              <p:nvSpPr>
                <p:cNvPr id="494" name="Shape 494"/>
                <p:cNvSpPr/>
                <p:nvPr/>
              </p:nvSpPr>
              <p:spPr>
                <a:xfrm>
                  <a:off x="5683932" y="0"/>
                  <a:ext cx="3613186" cy="44568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FF2600"/>
                    </a:buClr>
                    <a:defRPr b="1" sz="1800">
                      <a:solidFill>
                        <a:srgbClr val="FF2600"/>
                      </a:solidFill>
                      <a:uFill>
                        <a:solidFill>
                          <a:srgbClr val="FF2600"/>
                        </a:solidFill>
                      </a:uFill>
                      <a:latin typeface="News Gothic MT"/>
                      <a:ea typeface="News Gothic MT"/>
                      <a:cs typeface="News Gothic MT"/>
                      <a:sym typeface="News Gothic MT"/>
                    </a:defRPr>
                  </a:lvl1pPr>
                </a:lstStyle>
                <a:p>
                  <a:pPr lvl="0">
                    <a:defRPr b="0">
                      <a:solidFill>
                        <a:srgbClr val="000000"/>
                      </a:solidFill>
                      <a:uFillTx/>
                    </a:defRPr>
                  </a:pPr>
                  <a:r>
                    <a:rPr b="1">
                      <a:solidFill>
                        <a:srgbClr val="FF2600"/>
                      </a:solidFill>
                      <a:uFill>
                        <a:solidFill>
                          <a:srgbClr val="FF2600"/>
                        </a:solidFill>
                      </a:uFill>
                    </a:rPr>
                    <a:t>Asymptotic freedom</a:t>
                  </a:r>
                </a:p>
              </p:txBody>
            </p:sp>
          </p:grpSp>
          <p:grpSp>
            <p:nvGrpSpPr>
              <p:cNvPr id="500" name="Group 500"/>
              <p:cNvGrpSpPr/>
              <p:nvPr/>
            </p:nvGrpSpPr>
            <p:grpSpPr>
              <a:xfrm>
                <a:off x="535362" y="1182453"/>
                <a:ext cx="7669365" cy="1382190"/>
                <a:chOff x="0" y="0"/>
                <a:chExt cx="7669364" cy="1382188"/>
              </a:xfrm>
            </p:grpSpPr>
            <p:pic>
              <p:nvPicPr>
                <p:cNvPr id="496" name="image25.png"/>
                <p:cNvPicPr/>
                <p:nvPr/>
              </p:nvPicPr>
              <p:blipFill>
                <a:blip r:embed="rId5">
                  <a:extLst/>
                </a:blip>
                <a:stretch>
                  <a:fillRect/>
                </a:stretch>
              </p:blipFill>
              <p:spPr>
                <a:xfrm>
                  <a:off x="0" y="76402"/>
                  <a:ext cx="1150554" cy="1305787"/>
                </a:xfrm>
                <a:prstGeom prst="rect">
                  <a:avLst/>
                </a:prstGeom>
                <a:ln w="12700" cap="flat">
                  <a:noFill/>
                  <a:round/>
                </a:ln>
                <a:effectLst/>
              </p:spPr>
            </p:pic>
            <p:pic>
              <p:nvPicPr>
                <p:cNvPr id="497" name="image26.png"/>
                <p:cNvPicPr/>
                <p:nvPr/>
              </p:nvPicPr>
              <p:blipFill>
                <a:blip r:embed="rId6">
                  <a:extLst/>
                </a:blip>
                <a:stretch>
                  <a:fillRect/>
                </a:stretch>
              </p:blipFill>
              <p:spPr>
                <a:xfrm>
                  <a:off x="2280398" y="76402"/>
                  <a:ext cx="1206669" cy="1305787"/>
                </a:xfrm>
                <a:prstGeom prst="rect">
                  <a:avLst/>
                </a:prstGeom>
                <a:ln w="12700" cap="flat">
                  <a:noFill/>
                  <a:round/>
                </a:ln>
                <a:effectLst/>
              </p:spPr>
            </p:pic>
            <p:pic>
              <p:nvPicPr>
                <p:cNvPr id="498" name="image27.png"/>
                <p:cNvPicPr/>
                <p:nvPr/>
              </p:nvPicPr>
              <p:blipFill>
                <a:blip r:embed="rId7">
                  <a:extLst/>
                </a:blip>
                <a:stretch>
                  <a:fillRect/>
                </a:stretch>
              </p:blipFill>
              <p:spPr>
                <a:xfrm>
                  <a:off x="4326258" y="0"/>
                  <a:ext cx="1288457" cy="1382186"/>
                </a:xfrm>
                <a:prstGeom prst="rect">
                  <a:avLst/>
                </a:prstGeom>
                <a:ln w="12700" cap="flat">
                  <a:noFill/>
                  <a:round/>
                </a:ln>
                <a:effectLst/>
              </p:spPr>
            </p:pic>
            <p:pic>
              <p:nvPicPr>
                <p:cNvPr id="499" name="image28.png"/>
                <p:cNvPicPr/>
                <p:nvPr/>
              </p:nvPicPr>
              <p:blipFill>
                <a:blip r:embed="rId8">
                  <a:extLst/>
                </a:blip>
                <a:stretch>
                  <a:fillRect/>
                </a:stretch>
              </p:blipFill>
              <p:spPr>
                <a:xfrm>
                  <a:off x="6362143" y="0"/>
                  <a:ext cx="1307222" cy="1382186"/>
                </a:xfrm>
                <a:prstGeom prst="rect">
                  <a:avLst/>
                </a:prstGeom>
                <a:ln w="12700" cap="flat">
                  <a:noFill/>
                  <a:round/>
                </a:ln>
                <a:effectLst/>
              </p:spPr>
            </p:pic>
          </p:grpSp>
        </p:grpSp>
      </p:grpSp>
      <p:grpSp>
        <p:nvGrpSpPr>
          <p:cNvPr id="505" name="Group 505"/>
          <p:cNvGrpSpPr/>
          <p:nvPr/>
        </p:nvGrpSpPr>
        <p:grpSpPr>
          <a:xfrm>
            <a:off x="1632105" y="8110113"/>
            <a:ext cx="7823200" cy="800101"/>
            <a:chOff x="0" y="0"/>
            <a:chExt cx="7823198" cy="800100"/>
          </a:xfrm>
        </p:grpSpPr>
        <p:sp>
          <p:nvSpPr>
            <p:cNvPr id="503" name="Shape 503"/>
            <p:cNvSpPr/>
            <p:nvPr/>
          </p:nvSpPr>
          <p:spPr>
            <a:xfrm>
              <a:off x="0" y="371082"/>
              <a:ext cx="6485353" cy="429019"/>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lnSpc>
                  <a:spcPct val="110000"/>
                </a:lnSpc>
                <a:buClr>
                  <a:srgbClr val="FF40FF"/>
                </a:buClr>
                <a:buFont typeface="Arial Rounded MT Bold"/>
                <a:defRPr sz="1800">
                  <a:solidFill>
                    <a:srgbClr val="FF40FF"/>
                  </a:solidFill>
                  <a:uFill>
                    <a:solidFill>
                      <a:srgbClr val="FF40FF"/>
                    </a:solidFill>
                  </a:uFill>
                  <a:latin typeface="Arial Rounded MT Bold"/>
                  <a:ea typeface="Arial Rounded MT Bold"/>
                  <a:cs typeface="Arial Rounded MT Bold"/>
                  <a:sym typeface="Arial Rounded MT Bold"/>
                </a:defRPr>
              </a:lvl1pPr>
            </a:lstStyle>
            <a:p>
              <a:pPr lvl="0">
                <a:defRPr>
                  <a:solidFill>
                    <a:srgbClr val="000000"/>
                  </a:solidFill>
                  <a:uFillTx/>
                </a:defRPr>
              </a:pPr>
              <a:r>
                <a:rPr>
                  <a:solidFill>
                    <a:srgbClr val="FF40FF"/>
                  </a:solidFill>
                  <a:uFill>
                    <a:solidFill>
                      <a:srgbClr val="FF40FF"/>
                    </a:solidFill>
                  </a:uFill>
                </a:rPr>
                <a:t>Can we scan the nucleon to reveal its 3D structure?</a:t>
              </a:r>
            </a:p>
          </p:txBody>
        </p:sp>
        <p:sp>
          <p:nvSpPr>
            <p:cNvPr id="504" name="Shape 504"/>
            <p:cNvSpPr/>
            <p:nvPr/>
          </p:nvSpPr>
          <p:spPr>
            <a:xfrm>
              <a:off x="1" y="0"/>
              <a:ext cx="7823198" cy="429018"/>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FF40FF"/>
                </a:buClr>
                <a:buFont typeface="Arial Rounded MT Bold"/>
                <a:defRPr sz="1800">
                  <a:solidFill>
                    <a:srgbClr val="FF40FF"/>
                  </a:solidFill>
                  <a:uFill>
                    <a:solidFill>
                      <a:srgbClr val="FF40FF"/>
                    </a:solidFill>
                  </a:uFill>
                  <a:latin typeface="Arial Rounded MT Bold"/>
                  <a:ea typeface="Arial Rounded MT Bold"/>
                  <a:cs typeface="Arial Rounded MT Bold"/>
                  <a:sym typeface="Arial Rounded MT Bold"/>
                </a:defRPr>
              </a:lvl1pPr>
            </a:lstStyle>
            <a:p>
              <a:pPr lvl="0">
                <a:defRPr>
                  <a:solidFill>
                    <a:srgbClr val="000000"/>
                  </a:solidFill>
                  <a:uFillTx/>
                </a:defRPr>
              </a:pPr>
              <a:r>
                <a:rPr>
                  <a:solidFill>
                    <a:srgbClr val="FF40FF"/>
                  </a:solidFill>
                  <a:uFill>
                    <a:solidFill>
                      <a:srgbClr val="FF40FF"/>
                    </a:solidFill>
                  </a:uFill>
                </a:rPr>
                <a:t>How does the glue bind quarks and itself into a proton and nuclei? </a:t>
              </a:r>
            </a:p>
          </p:txBody>
        </p:sp>
      </p:grpSp>
    </p:spTree>
  </p:cSld>
  <p:clrMapOvr>
    <a:masterClrMapping/>
  </p:clrMapOvr>
  <p:transition spd="slow"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533400" y="177800"/>
            <a:ext cx="11925300" cy="12319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Standard Model particles</a:t>
            </a:r>
          </a:p>
        </p:txBody>
      </p:sp>
      <p:grpSp>
        <p:nvGrpSpPr>
          <p:cNvPr id="95" name="Group 95"/>
          <p:cNvGrpSpPr/>
          <p:nvPr/>
        </p:nvGrpSpPr>
        <p:grpSpPr>
          <a:xfrm>
            <a:off x="435874" y="1660227"/>
            <a:ext cx="8371576" cy="6433146"/>
            <a:chOff x="0" y="0"/>
            <a:chExt cx="8371575" cy="6433145"/>
          </a:xfrm>
        </p:grpSpPr>
        <p:pic>
          <p:nvPicPr>
            <p:cNvPr id="93" name="pasted-image.tif"/>
            <p:cNvPicPr/>
            <p:nvPr/>
          </p:nvPicPr>
          <p:blipFill>
            <a:blip r:embed="rId2">
              <a:extLst/>
            </a:blip>
            <a:stretch>
              <a:fillRect/>
            </a:stretch>
          </p:blipFill>
          <p:spPr>
            <a:xfrm>
              <a:off x="0" y="149056"/>
              <a:ext cx="8371576" cy="6284090"/>
            </a:xfrm>
            <a:prstGeom prst="rect">
              <a:avLst/>
            </a:prstGeom>
            <a:ln w="9525" cap="flat">
              <a:noFill/>
              <a:round/>
            </a:ln>
            <a:effectLst/>
          </p:spPr>
        </p:pic>
        <p:sp>
          <p:nvSpPr>
            <p:cNvPr id="94" name="Shape 94"/>
            <p:cNvSpPr/>
            <p:nvPr/>
          </p:nvSpPr>
          <p:spPr>
            <a:xfrm>
              <a:off x="5056875" y="0"/>
              <a:ext cx="1983482" cy="198179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rgbClr val="0433FF"/>
              </a:solidFill>
              <a:prstDash val="solid"/>
              <a:round/>
            </a:ln>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grpSp>
      <p:sp>
        <p:nvSpPr>
          <p:cNvPr id="96" name="Shape 96"/>
          <p:cNvSpPr/>
          <p:nvPr/>
        </p:nvSpPr>
        <p:spPr>
          <a:xfrm>
            <a:off x="8172450" y="4793880"/>
            <a:ext cx="4333489" cy="3253027"/>
          </a:xfrm>
          <a:prstGeom prst="rect">
            <a:avLst/>
          </a:prstGeom>
          <a:ln w="12700">
            <a:solidFill/>
            <a:miter lim="400000"/>
          </a:ln>
          <a:extLst>
            <a:ext uri="{C572A759-6A51-4108-AA02-DFA0A04FC94B}">
              <ma14:wrappingTextBoxFlag xmlns:ma14="http://schemas.microsoft.com/office/mac/drawingml/2011/main" val="1"/>
            </a:ext>
          </a:extLst>
        </p:spPr>
        <p:txBody>
          <a:bodyPr lIns="0" tIns="0" rIns="0" bIns="0" anchor="ctr">
            <a:spAutoFit/>
          </a:bodyPr>
          <a:lstStyle/>
          <a:p>
            <a:pPr lvl="0" marR="57799" defTabSz="1295400">
              <a:spcBef>
                <a:spcPts val="1100"/>
              </a:spcBef>
              <a:buClr>
                <a:srgbClr val="013E92"/>
              </a:buClr>
              <a:buFont typeface="Wingdings"/>
              <a:defRPr sz="1800"/>
            </a:pPr>
            <a:r>
              <a:rPr b="1" sz="2400">
                <a:solidFill>
                  <a:srgbClr val="0433FF"/>
                </a:solidFill>
                <a:uFill>
                  <a:solidFill>
                    <a:srgbClr val="413E40"/>
                  </a:solidFill>
                </a:uFill>
                <a:latin typeface="+mj-lt"/>
                <a:ea typeface="+mj-ea"/>
                <a:cs typeface="+mj-cs"/>
                <a:sym typeface="Arial"/>
              </a:rPr>
              <a:t>Gluons</a:t>
            </a:r>
            <a:r>
              <a:rPr sz="2400">
                <a:solidFill>
                  <a:srgbClr val="413E40"/>
                </a:solidFill>
                <a:uFill>
                  <a:solidFill>
                    <a:srgbClr val="413E40"/>
                  </a:solidFill>
                </a:uFill>
                <a:latin typeface="+mj-lt"/>
                <a:ea typeface="+mj-ea"/>
                <a:cs typeface="+mj-cs"/>
                <a:sym typeface="Arial"/>
              </a:rPr>
              <a:t> are </a:t>
            </a:r>
            <a:r>
              <a:rPr b="1" sz="2400">
                <a:solidFill>
                  <a:srgbClr val="FF9300"/>
                </a:solidFill>
                <a:uFill>
                  <a:solidFill>
                    <a:srgbClr val="413E40"/>
                  </a:solidFill>
                </a:uFill>
                <a:latin typeface="+mj-lt"/>
                <a:ea typeface="+mj-ea"/>
                <a:cs typeface="+mj-cs"/>
                <a:sym typeface="Arial"/>
              </a:rPr>
              <a:t>gauge bosons</a:t>
            </a:r>
            <a:r>
              <a:rPr sz="2400">
                <a:solidFill>
                  <a:srgbClr val="413E40"/>
                </a:solidFill>
                <a:uFill>
                  <a:solidFill>
                    <a:srgbClr val="413E40"/>
                  </a:solidFill>
                </a:uFill>
                <a:latin typeface="+mj-lt"/>
                <a:ea typeface="+mj-ea"/>
                <a:cs typeface="+mj-cs"/>
                <a:sym typeface="Arial"/>
              </a:rPr>
              <a:t> like </a:t>
            </a:r>
            <a:r>
              <a:rPr b="1" sz="2400">
                <a:solidFill>
                  <a:srgbClr val="413E40"/>
                </a:solidFill>
                <a:uFill>
                  <a:solidFill>
                    <a:srgbClr val="413E40"/>
                  </a:solidFill>
                </a:uFill>
                <a:latin typeface="+mj-lt"/>
                <a:ea typeface="+mj-ea"/>
                <a:cs typeface="+mj-cs"/>
                <a:sym typeface="Arial"/>
              </a:rPr>
              <a:t>photons</a:t>
            </a:r>
            <a:r>
              <a:rPr sz="2400">
                <a:solidFill>
                  <a:srgbClr val="413E40"/>
                </a:solidFill>
                <a:uFill>
                  <a:solidFill>
                    <a:srgbClr val="413E40"/>
                  </a:solidFill>
                </a:uFill>
                <a:latin typeface="+mj-lt"/>
                <a:ea typeface="+mj-ea"/>
                <a:cs typeface="+mj-cs"/>
                <a:sym typeface="Arial"/>
              </a:rPr>
              <a:t> (massless and spin 1), but they carry the SU(3) </a:t>
            </a:r>
            <a:r>
              <a:rPr b="1" sz="2400">
                <a:solidFill>
                  <a:srgbClr val="0433FF"/>
                </a:solidFill>
                <a:uFill>
                  <a:solidFill>
                    <a:srgbClr val="413E40"/>
                  </a:solidFill>
                </a:uFill>
                <a:latin typeface="+mj-lt"/>
                <a:ea typeface="+mj-ea"/>
                <a:cs typeface="+mj-cs"/>
                <a:sym typeface="Arial"/>
              </a:rPr>
              <a:t>color</a:t>
            </a:r>
            <a:r>
              <a:rPr sz="2400">
                <a:solidFill>
                  <a:srgbClr val="413E40"/>
                </a:solidFill>
                <a:uFill>
                  <a:solidFill>
                    <a:srgbClr val="413E40"/>
                  </a:solidFill>
                </a:uFill>
                <a:latin typeface="+mj-lt"/>
                <a:ea typeface="+mj-ea"/>
                <a:cs typeface="+mj-cs"/>
                <a:sym typeface="Arial"/>
              </a:rPr>
              <a:t> “charge”.</a:t>
            </a:r>
            <a:endParaRPr sz="2400">
              <a:solidFill>
                <a:srgbClr val="413E40"/>
              </a:solidFill>
              <a:uFill>
                <a:solidFill>
                  <a:srgbClr val="413E40"/>
                </a:solidFill>
              </a:uFill>
              <a:latin typeface="+mj-lt"/>
              <a:ea typeface="+mj-ea"/>
              <a:cs typeface="+mj-cs"/>
              <a:sym typeface="Arial"/>
            </a:endParaRPr>
          </a:p>
          <a:p>
            <a:pPr lvl="0" marR="57799" defTabSz="1295400">
              <a:spcBef>
                <a:spcPts val="1100"/>
              </a:spcBef>
              <a:buClr>
                <a:srgbClr val="013E92"/>
              </a:buClr>
              <a:buFont typeface="Wingdings"/>
              <a:defRPr sz="1800"/>
            </a:pPr>
            <a:endParaRPr sz="2400">
              <a:solidFill>
                <a:srgbClr val="413E40"/>
              </a:solidFill>
              <a:uFill>
                <a:solidFill>
                  <a:srgbClr val="413E40"/>
                </a:solidFill>
              </a:uFill>
              <a:latin typeface="+mj-lt"/>
              <a:ea typeface="+mj-ea"/>
              <a:cs typeface="+mj-cs"/>
              <a:sym typeface="Arial"/>
            </a:endParaRPr>
          </a:p>
          <a:p>
            <a:pPr lvl="0" marR="57799" defTabSz="1295400">
              <a:spcBef>
                <a:spcPts val="1100"/>
              </a:spcBef>
              <a:buClr>
                <a:srgbClr val="013E92"/>
              </a:buClr>
              <a:buFont typeface="Wingdings"/>
              <a:defRPr sz="1800"/>
            </a:pPr>
            <a:r>
              <a:rPr sz="2400">
                <a:solidFill>
                  <a:srgbClr val="413E40"/>
                </a:solidFill>
                <a:uFill>
                  <a:solidFill>
                    <a:srgbClr val="413E40"/>
                  </a:solidFill>
                </a:uFill>
                <a:latin typeface="+mj-lt"/>
                <a:ea typeface="+mj-ea"/>
                <a:cs typeface="+mj-cs"/>
                <a:sym typeface="Arial"/>
              </a:rPr>
              <a:t>Gluons carry no electric or weak charge - they cannot directly interact with photons.</a:t>
            </a:r>
          </a:p>
        </p:txBody>
      </p:sp>
    </p:spTree>
  </p:cSld>
  <p:clrMapOvr>
    <a:masterClrMapping/>
  </p:clrMapOvr>
  <p:transition spd="slow"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Shape 507"/>
          <p:cNvSpPr/>
          <p:nvPr>
            <p:ph type="title"/>
          </p:nvPr>
        </p:nvSpPr>
        <p:spPr>
          <a:xfrm>
            <a:off x="546100" y="0"/>
            <a:ext cx="11925300" cy="12192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Dense gluon systems</a:t>
            </a:r>
          </a:p>
        </p:txBody>
      </p:sp>
      <p:sp>
        <p:nvSpPr>
          <p:cNvPr id="508" name="Shape 5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fld>
          </a:p>
        </p:txBody>
      </p:sp>
      <p:grpSp>
        <p:nvGrpSpPr>
          <p:cNvPr id="524" name="Group 524"/>
          <p:cNvGrpSpPr/>
          <p:nvPr/>
        </p:nvGrpSpPr>
        <p:grpSpPr>
          <a:xfrm>
            <a:off x="289791" y="1512794"/>
            <a:ext cx="11624919" cy="7635180"/>
            <a:chOff x="0" y="0"/>
            <a:chExt cx="11624918" cy="7635179"/>
          </a:xfrm>
        </p:grpSpPr>
        <p:pic>
          <p:nvPicPr>
            <p:cNvPr id="509" name="image47.png"/>
            <p:cNvPicPr/>
            <p:nvPr/>
          </p:nvPicPr>
          <p:blipFill>
            <a:blip r:embed="rId2">
              <a:extLst/>
            </a:blip>
            <a:srcRect l="0" t="0" r="0" b="2038"/>
            <a:stretch>
              <a:fillRect/>
            </a:stretch>
          </p:blipFill>
          <p:spPr>
            <a:xfrm>
              <a:off x="7179918" y="1000338"/>
              <a:ext cx="4445001" cy="3797301"/>
            </a:xfrm>
            <a:prstGeom prst="rect">
              <a:avLst/>
            </a:prstGeom>
            <a:ln w="12700" cap="flat">
              <a:noFill/>
              <a:round/>
            </a:ln>
            <a:effectLst/>
          </p:spPr>
        </p:pic>
        <p:sp>
          <p:nvSpPr>
            <p:cNvPr id="510" name="Shape 510"/>
            <p:cNvSpPr/>
            <p:nvPr/>
          </p:nvSpPr>
          <p:spPr>
            <a:xfrm>
              <a:off x="89061" y="0"/>
              <a:ext cx="11340935" cy="963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lgn="ctr">
                <a:buClr>
                  <a:srgbClr val="0433FF"/>
                </a:buClr>
                <a:buFont typeface="Arial Rounded MT Bold"/>
                <a:defRPr sz="1800"/>
              </a:pPr>
              <a:r>
                <a:rPr sz="2800">
                  <a:solidFill>
                    <a:srgbClr val="0433FF"/>
                  </a:solidFill>
                  <a:uFill>
                    <a:solidFill>
                      <a:srgbClr val="0433FF"/>
                    </a:solidFill>
                  </a:uFill>
                  <a:latin typeface="Arial Rounded MT Bold"/>
                  <a:ea typeface="Arial Rounded MT Bold"/>
                  <a:cs typeface="Arial Rounded MT Bold"/>
                  <a:sym typeface="Arial Rounded MT Bold"/>
                </a:rPr>
                <a:t>How do gluons saturate in nuclei into a new form of matter?</a:t>
              </a:r>
              <a:endParaRPr sz="2800">
                <a:uFill>
                  <a:solidFill/>
                </a:uFill>
                <a:latin typeface="News Gothic MT"/>
                <a:ea typeface="News Gothic MT"/>
                <a:cs typeface="News Gothic MT"/>
                <a:sym typeface="News Gothic MT"/>
              </a:endParaRPr>
            </a:p>
            <a:p>
              <a:pPr lvl="0" algn="ctr">
                <a:buClr>
                  <a:srgbClr val="FF2600"/>
                </a:buClr>
                <a:buFont typeface="Arial Rounded MT Bold"/>
                <a:defRPr sz="1800"/>
              </a:pPr>
              <a:r>
                <a:rPr sz="2200">
                  <a:solidFill>
                    <a:srgbClr val="FF2600"/>
                  </a:solidFill>
                  <a:uFill>
                    <a:solidFill>
                      <a:srgbClr val="FF2600"/>
                    </a:solidFill>
                  </a:uFill>
                  <a:latin typeface="Arial Rounded MT Bold"/>
                  <a:ea typeface="Arial Rounded MT Bold"/>
                  <a:cs typeface="Arial Rounded MT Bold"/>
                  <a:sym typeface="Arial Rounded MT Bold"/>
                </a:rPr>
                <a:t>Color Glass Condensate</a:t>
              </a:r>
            </a:p>
          </p:txBody>
        </p:sp>
        <p:sp>
          <p:nvSpPr>
            <p:cNvPr id="511" name="Shape 511"/>
            <p:cNvSpPr/>
            <p:nvPr/>
          </p:nvSpPr>
          <p:spPr>
            <a:xfrm>
              <a:off x="0" y="889780"/>
              <a:ext cx="4251375" cy="5313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buClr>
                  <a:srgbClr val="FF2600"/>
                </a:buClr>
                <a:buSzPct val="100000"/>
                <a:buFont typeface="Wingdings"/>
                <a:buChar char=""/>
                <a:defRPr sz="1800"/>
              </a:pPr>
              <a:r>
                <a:rPr sz="2200">
                  <a:solidFill>
                    <a:srgbClr val="007600"/>
                  </a:solidFill>
                  <a:uFill>
                    <a:solidFill>
                      <a:srgbClr val="007600"/>
                    </a:solidFill>
                  </a:uFill>
                  <a:latin typeface="Arial Rounded MT Bold"/>
                  <a:ea typeface="Arial Rounded MT Bold"/>
                  <a:cs typeface="Arial Rounded MT Bold"/>
                  <a:sym typeface="Arial Rounded MT Bold"/>
                </a:rPr>
                <a:t> </a:t>
              </a:r>
              <a:r>
                <a:rPr sz="2200">
                  <a:solidFill>
                    <a:srgbClr val="0433FF"/>
                  </a:solidFill>
                  <a:uFill>
                    <a:solidFill>
                      <a:srgbClr val="0433FF"/>
                    </a:solidFill>
                  </a:uFill>
                  <a:latin typeface="Arial Rounded MT Bold"/>
                  <a:ea typeface="Arial Rounded MT Bold"/>
                  <a:cs typeface="Arial Rounded MT Bold"/>
                  <a:sym typeface="Arial Rounded MT Bold"/>
                </a:rPr>
                <a:t>Gluons, </a:t>
              </a:r>
              <a:r>
                <a:rPr sz="2200">
                  <a:solidFill>
                    <a:srgbClr val="FF2600"/>
                  </a:solidFill>
                  <a:uFill>
                    <a:solidFill>
                      <a:srgbClr val="FF2600"/>
                    </a:solidFill>
                  </a:uFill>
                  <a:latin typeface="Arial Rounded MT Bold"/>
                  <a:ea typeface="Arial Rounded MT Bold"/>
                  <a:cs typeface="Arial Rounded MT Bold"/>
                  <a:sym typeface="Arial Rounded MT Bold"/>
                </a:rPr>
                <a:t>unlike</a:t>
              </a:r>
              <a:r>
                <a:rPr sz="2200">
                  <a:solidFill>
                    <a:srgbClr val="750B00"/>
                  </a:solidFill>
                  <a:uFill>
                    <a:solidFill>
                      <a:srgbClr val="750B00"/>
                    </a:solidFill>
                  </a:uFill>
                  <a:latin typeface="Arial Rounded MT Bold"/>
                  <a:ea typeface="Arial Rounded MT Bold"/>
                  <a:cs typeface="Arial Rounded MT Bold"/>
                  <a:sym typeface="Arial Rounded MT Bold"/>
                </a:rPr>
                <a:t> </a:t>
              </a:r>
              <a:r>
                <a:rPr sz="2200">
                  <a:solidFill>
                    <a:srgbClr val="0433FF"/>
                  </a:solidFill>
                  <a:uFill>
                    <a:solidFill>
                      <a:srgbClr val="0433FF"/>
                    </a:solidFill>
                  </a:uFill>
                  <a:latin typeface="Arial Rounded MT Bold"/>
                  <a:ea typeface="Arial Rounded MT Bold"/>
                  <a:cs typeface="Arial Rounded MT Bold"/>
                  <a:sym typeface="Arial Rounded MT Bold"/>
                </a:rPr>
                <a:t>photons:</a:t>
              </a:r>
            </a:p>
          </p:txBody>
        </p:sp>
        <p:sp>
          <p:nvSpPr>
            <p:cNvPr id="512" name="Shape 512"/>
            <p:cNvSpPr/>
            <p:nvPr/>
          </p:nvSpPr>
          <p:spPr>
            <a:xfrm>
              <a:off x="452851" y="2900920"/>
              <a:ext cx="5822411" cy="514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marL="307717" indent="-307717">
                <a:buClr>
                  <a:srgbClr val="EF43FF"/>
                </a:buClr>
                <a:buSzPct val="100000"/>
                <a:buFont typeface="Wingdings"/>
                <a:buChar char=""/>
                <a:defRPr sz="1800"/>
              </a:pPr>
              <a:r>
                <a:rPr b="1">
                  <a:solidFill>
                    <a:srgbClr val="EF43FF"/>
                  </a:solidFill>
                  <a:uFill>
                    <a:solidFill>
                      <a:srgbClr val="EF43FF"/>
                    </a:solidFill>
                  </a:uFill>
                  <a:latin typeface="Arial Rounded MT Bold"/>
                  <a:ea typeface="Arial Rounded MT Bold"/>
                  <a:cs typeface="Arial Rounded MT Bold"/>
                  <a:sym typeface="Arial Rounded MT Bold"/>
                </a:rPr>
                <a:t>Dynamical scale Q</a:t>
              </a:r>
              <a:r>
                <a:rPr b="1" baseline="-25000">
                  <a:solidFill>
                    <a:srgbClr val="EF43FF"/>
                  </a:solidFill>
                  <a:uFill>
                    <a:solidFill>
                      <a:srgbClr val="EF43FF"/>
                    </a:solidFill>
                  </a:uFill>
                  <a:latin typeface="Arial Rounded MT Bold"/>
                  <a:ea typeface="Arial Rounded MT Bold"/>
                  <a:cs typeface="Arial Rounded MT Bold"/>
                  <a:sym typeface="Arial Rounded MT Bold"/>
                </a:rPr>
                <a:t>s</a:t>
              </a:r>
              <a:r>
                <a:rPr b="1">
                  <a:solidFill>
                    <a:srgbClr val="EF43FF"/>
                  </a:solidFill>
                  <a:uFill>
                    <a:solidFill>
                      <a:srgbClr val="EF43FF"/>
                    </a:solidFill>
                  </a:uFill>
                  <a:latin typeface="Arial Rounded MT Bold"/>
                  <a:ea typeface="Arial Rounded MT Bold"/>
                  <a:cs typeface="Arial Rounded MT Bold"/>
                  <a:sym typeface="Arial Rounded MT Bold"/>
                </a:rPr>
                <a:t> from the balance</a:t>
              </a:r>
            </a:p>
          </p:txBody>
        </p:sp>
        <p:pic>
          <p:nvPicPr>
            <p:cNvPr id="513" name="image35.tiff"/>
            <p:cNvPicPr/>
            <p:nvPr/>
          </p:nvPicPr>
          <p:blipFill>
            <a:blip r:embed="rId3">
              <a:extLst/>
            </a:blip>
            <a:stretch>
              <a:fillRect/>
            </a:stretch>
          </p:blipFill>
          <p:spPr>
            <a:xfrm>
              <a:off x="3622820" y="1582319"/>
              <a:ext cx="1212787" cy="654359"/>
            </a:xfrm>
            <a:prstGeom prst="rect">
              <a:avLst/>
            </a:prstGeom>
            <a:ln w="12700" cap="flat">
              <a:noFill/>
              <a:round/>
            </a:ln>
            <a:effectLst/>
          </p:spPr>
        </p:pic>
        <p:pic>
          <p:nvPicPr>
            <p:cNvPr id="514" name="image48.tiff"/>
            <p:cNvPicPr/>
            <p:nvPr/>
          </p:nvPicPr>
          <p:blipFill>
            <a:blip r:embed="rId4">
              <a:extLst/>
            </a:blip>
            <a:stretch>
              <a:fillRect/>
            </a:stretch>
          </p:blipFill>
          <p:spPr>
            <a:xfrm>
              <a:off x="3622820" y="2285572"/>
              <a:ext cx="1212787" cy="528994"/>
            </a:xfrm>
            <a:prstGeom prst="rect">
              <a:avLst/>
            </a:prstGeom>
            <a:ln w="12700" cap="flat">
              <a:noFill/>
              <a:round/>
            </a:ln>
            <a:effectLst/>
          </p:spPr>
        </p:pic>
        <p:sp>
          <p:nvSpPr>
            <p:cNvPr id="515" name="Shape 515"/>
            <p:cNvSpPr/>
            <p:nvPr/>
          </p:nvSpPr>
          <p:spPr>
            <a:xfrm>
              <a:off x="1164717" y="1568626"/>
              <a:ext cx="1279803" cy="46493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0433FF"/>
                </a:buClr>
                <a:defRPr b="1" sz="1800">
                  <a:solidFill>
                    <a:srgbClr val="0433FF"/>
                  </a:solidFill>
                  <a:uFill>
                    <a:solidFill>
                      <a:srgbClr val="0433FF"/>
                    </a:solidFill>
                  </a:uFill>
                  <a:latin typeface="News Gothic MT"/>
                  <a:ea typeface="News Gothic MT"/>
                  <a:cs typeface="News Gothic MT"/>
                  <a:sym typeface="News Gothic MT"/>
                </a:defRPr>
              </a:lvl1pPr>
            </a:lstStyle>
            <a:p>
              <a:pPr lvl="0">
                <a:defRPr b="0">
                  <a:solidFill>
                    <a:srgbClr val="000000"/>
                  </a:solidFill>
                  <a:uFillTx/>
                </a:defRPr>
              </a:pPr>
              <a:r>
                <a:rPr b="1">
                  <a:solidFill>
                    <a:srgbClr val="0433FF"/>
                  </a:solidFill>
                  <a:uFill>
                    <a:solidFill>
                      <a:srgbClr val="0433FF"/>
                    </a:solidFill>
                  </a:uFill>
                </a:rPr>
                <a:t>Split:</a:t>
              </a:r>
            </a:p>
          </p:txBody>
        </p:sp>
        <p:sp>
          <p:nvSpPr>
            <p:cNvPr id="516" name="Shape 516"/>
            <p:cNvSpPr/>
            <p:nvPr/>
          </p:nvSpPr>
          <p:spPr>
            <a:xfrm>
              <a:off x="1177417" y="2285572"/>
              <a:ext cx="1778330" cy="46493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buClr>
                  <a:srgbClr val="0433FF"/>
                </a:buClr>
                <a:defRPr sz="1800"/>
              </a:pPr>
              <a:r>
                <a:rPr b="1">
                  <a:solidFill>
                    <a:srgbClr val="0433FF"/>
                  </a:solidFill>
                  <a:uFill>
                    <a:solidFill>
                      <a:srgbClr val="0433FF"/>
                    </a:solidFill>
                  </a:uFill>
                  <a:latin typeface="News Gothic MT"/>
                  <a:ea typeface="News Gothic MT"/>
                  <a:cs typeface="News Gothic MT"/>
                  <a:sym typeface="News Gothic MT"/>
                </a:rPr>
                <a:t>Fuse</a:t>
              </a:r>
              <a:r>
                <a:rPr>
                  <a:solidFill>
                    <a:srgbClr val="0433FF"/>
                  </a:solidFill>
                  <a:uFill>
                    <a:solidFill>
                      <a:srgbClr val="0433FF"/>
                    </a:solidFill>
                  </a:uFill>
                  <a:latin typeface="News Gothic MT"/>
                  <a:ea typeface="News Gothic MT"/>
                  <a:cs typeface="News Gothic MT"/>
                  <a:sym typeface="News Gothic MT"/>
                </a:rPr>
                <a:t>:</a:t>
              </a:r>
            </a:p>
          </p:txBody>
        </p:sp>
        <p:sp>
          <p:nvSpPr>
            <p:cNvPr id="517" name="Shape 517"/>
            <p:cNvSpPr/>
            <p:nvPr/>
          </p:nvSpPr>
          <p:spPr>
            <a:xfrm>
              <a:off x="452852" y="3955798"/>
              <a:ext cx="4439350" cy="4483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marL="307717" indent="-307717">
                <a:buClr>
                  <a:srgbClr val="EF43FF"/>
                </a:buClr>
                <a:buSzPct val="100000"/>
                <a:buFont typeface="Wingdings"/>
                <a:buChar char=""/>
                <a:defRPr sz="1800">
                  <a:solidFill>
                    <a:srgbClr val="EF43FF"/>
                  </a:solidFill>
                  <a:uFill>
                    <a:solidFill>
                      <a:srgbClr val="EF43FF"/>
                    </a:solidFill>
                  </a:uFill>
                  <a:latin typeface="Arial Rounded MT Bold"/>
                  <a:ea typeface="Arial Rounded MT Bold"/>
                  <a:cs typeface="Arial Rounded MT Bold"/>
                  <a:sym typeface="Arial Rounded MT Bold"/>
                </a:defRPr>
              </a:lvl1pPr>
            </a:lstStyle>
            <a:p>
              <a:pPr lvl="0">
                <a:defRPr>
                  <a:solidFill>
                    <a:srgbClr val="000000"/>
                  </a:solidFill>
                  <a:uFillTx/>
                </a:defRPr>
              </a:pPr>
              <a:r>
                <a:rPr>
                  <a:solidFill>
                    <a:srgbClr val="EF43FF"/>
                  </a:solidFill>
                  <a:uFill>
                    <a:solidFill>
                      <a:srgbClr val="EF43FF"/>
                    </a:solidFill>
                  </a:uFill>
                </a:rPr>
                <a:t>Universal properties (CGC)</a:t>
              </a:r>
            </a:p>
          </p:txBody>
        </p:sp>
        <p:sp>
          <p:nvSpPr>
            <p:cNvPr id="518" name="Shape 518"/>
            <p:cNvSpPr/>
            <p:nvPr/>
          </p:nvSpPr>
          <p:spPr>
            <a:xfrm>
              <a:off x="90570" y="4571145"/>
              <a:ext cx="3761639" cy="46493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0433FF"/>
                </a:buClr>
                <a:defRPr b="1" sz="1800">
                  <a:solidFill>
                    <a:srgbClr val="0433FF"/>
                  </a:solidFill>
                  <a:uFill>
                    <a:solidFill>
                      <a:srgbClr val="0433FF"/>
                    </a:solidFill>
                  </a:uFill>
                  <a:latin typeface="News Gothic MT"/>
                  <a:ea typeface="News Gothic MT"/>
                  <a:cs typeface="News Gothic MT"/>
                  <a:sym typeface="News Gothic MT"/>
                </a:defRPr>
              </a:lvl1pPr>
            </a:lstStyle>
            <a:p>
              <a:pPr lvl="0">
                <a:defRPr b="0">
                  <a:solidFill>
                    <a:srgbClr val="000000"/>
                  </a:solidFill>
                  <a:uFillTx/>
                </a:defRPr>
              </a:pPr>
              <a:r>
                <a:rPr b="1">
                  <a:solidFill>
                    <a:srgbClr val="0433FF"/>
                  </a:solidFill>
                  <a:uFill>
                    <a:solidFill>
                      <a:srgbClr val="0433FF"/>
                    </a:solidFill>
                  </a:uFill>
                </a:rPr>
                <a:t>From the EIC White Paper</a:t>
              </a:r>
            </a:p>
          </p:txBody>
        </p:sp>
        <p:sp>
          <p:nvSpPr>
            <p:cNvPr id="519" name="Shape 519"/>
            <p:cNvSpPr/>
            <p:nvPr/>
          </p:nvSpPr>
          <p:spPr>
            <a:xfrm>
              <a:off x="3796235" y="7120437"/>
              <a:ext cx="3955721" cy="514743"/>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lgn="ctr">
                <a:buClr>
                  <a:srgbClr val="FF2600"/>
                </a:buClr>
                <a:buFont typeface="Arial Rounded MT Bold"/>
                <a:defRPr sz="1800"/>
              </a:pPr>
              <a:r>
                <a:rPr sz="2400">
                  <a:solidFill>
                    <a:srgbClr val="FF2600"/>
                  </a:solidFill>
                  <a:uFill>
                    <a:solidFill>
                      <a:srgbClr val="FF2600"/>
                    </a:solidFill>
                  </a:uFill>
                  <a:latin typeface="Arial Rounded MT Bold"/>
                  <a:ea typeface="Arial Rounded MT Bold"/>
                  <a:cs typeface="Arial Rounded MT Bold"/>
                  <a:sym typeface="Arial Rounded MT Bold"/>
                </a:rPr>
                <a:t>Needs a heavy ion beam</a:t>
              </a:r>
              <a:r>
                <a:rPr i="1" sz="2400">
                  <a:solidFill>
                    <a:srgbClr val="FF2600"/>
                  </a:solidFill>
                  <a:uFill>
                    <a:solidFill>
                      <a:srgbClr val="FF2600"/>
                    </a:solidFill>
                  </a:uFill>
                  <a:latin typeface="News Gothic MT"/>
                  <a:ea typeface="News Gothic MT"/>
                  <a:cs typeface="News Gothic MT"/>
                  <a:sym typeface="News Gothic MT"/>
                </a:rPr>
                <a:t>!</a:t>
              </a:r>
            </a:p>
          </p:txBody>
        </p:sp>
        <p:sp>
          <p:nvSpPr>
            <p:cNvPr id="520" name="Shape 520"/>
            <p:cNvSpPr/>
            <p:nvPr/>
          </p:nvSpPr>
          <p:spPr>
            <a:xfrm>
              <a:off x="7183658" y="2368595"/>
              <a:ext cx="1177416" cy="263721"/>
            </a:xfrm>
            <a:prstGeom prst="line">
              <a:avLst/>
            </a:prstGeom>
            <a:noFill/>
            <a:ln w="25400" cap="flat">
              <a:solidFill>
                <a:srgbClr val="FF2600"/>
              </a:solidFill>
              <a:prstDash val="sysDash"/>
              <a:round/>
            </a:ln>
            <a:effectLst/>
          </p:spPr>
          <p:txBody>
            <a:bodyPr wrap="square" lIns="0" tIns="0" rIns="0" bIns="0" numCol="1" anchor="t">
              <a:noAutofit/>
            </a:bodyPr>
            <a:lstStyle/>
            <a:p>
              <a:pPr lvl="0"/>
            </a:p>
          </p:txBody>
        </p:sp>
        <p:sp>
          <p:nvSpPr>
            <p:cNvPr id="521" name="Shape 521"/>
            <p:cNvSpPr/>
            <p:nvPr/>
          </p:nvSpPr>
          <p:spPr>
            <a:xfrm flipV="1">
              <a:off x="8361102" y="2499966"/>
              <a:ext cx="2626545" cy="131861"/>
            </a:xfrm>
            <a:prstGeom prst="line">
              <a:avLst/>
            </a:prstGeom>
            <a:noFill/>
            <a:ln w="25400" cap="flat">
              <a:solidFill>
                <a:srgbClr val="FF2600"/>
              </a:solidFill>
              <a:prstDash val="sysDash"/>
              <a:round/>
            </a:ln>
            <a:effectLst/>
          </p:spPr>
          <p:txBody>
            <a:bodyPr wrap="square" lIns="0" tIns="0" rIns="0" bIns="0" numCol="1" anchor="t">
              <a:noAutofit/>
            </a:bodyPr>
            <a:lstStyle/>
            <a:p>
              <a:pPr lvl="0"/>
            </a:p>
          </p:txBody>
        </p:sp>
        <p:sp>
          <p:nvSpPr>
            <p:cNvPr id="522" name="Shape 522"/>
            <p:cNvSpPr/>
            <p:nvPr/>
          </p:nvSpPr>
          <p:spPr>
            <a:xfrm>
              <a:off x="452852" y="3428359"/>
              <a:ext cx="4820980" cy="4483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marL="307717" indent="-307717">
                <a:buClr>
                  <a:srgbClr val="EF43FF"/>
                </a:buClr>
                <a:buSzPct val="100000"/>
                <a:buFont typeface="Wingdings"/>
                <a:buChar char=""/>
                <a:defRPr sz="1800">
                  <a:solidFill>
                    <a:srgbClr val="EF43FF"/>
                  </a:solidFill>
                  <a:uFill>
                    <a:solidFill>
                      <a:srgbClr val="EF43FF"/>
                    </a:solidFill>
                  </a:uFill>
                  <a:latin typeface="Arial Rounded MT Bold"/>
                  <a:ea typeface="Arial Rounded MT Bold"/>
                  <a:cs typeface="Arial Rounded MT Bold"/>
                  <a:sym typeface="Arial Rounded MT Bold"/>
                </a:defRPr>
              </a:lvl1pPr>
            </a:lstStyle>
            <a:p>
              <a:pPr lvl="0">
                <a:defRPr>
                  <a:solidFill>
                    <a:srgbClr val="000000"/>
                  </a:solidFill>
                  <a:uFillTx/>
                </a:defRPr>
              </a:pPr>
              <a:r>
                <a:rPr>
                  <a:solidFill>
                    <a:srgbClr val="EF43FF"/>
                  </a:solidFill>
                  <a:uFill>
                    <a:solidFill>
                      <a:srgbClr val="EF43FF"/>
                    </a:solidFill>
                  </a:uFill>
                </a:rPr>
                <a:t>New conceptual framework</a:t>
              </a:r>
            </a:p>
          </p:txBody>
        </p:sp>
        <p:pic>
          <p:nvPicPr>
            <p:cNvPr id="523" name="image49.pdf"/>
            <p:cNvPicPr/>
            <p:nvPr/>
          </p:nvPicPr>
          <p:blipFill>
            <a:blip r:embed="rId5">
              <a:extLst/>
            </a:blip>
            <a:stretch>
              <a:fillRect/>
            </a:stretch>
          </p:blipFill>
          <p:spPr>
            <a:xfrm>
              <a:off x="1008288" y="5098308"/>
              <a:ext cx="9813319" cy="2075576"/>
            </a:xfrm>
            <a:prstGeom prst="rect">
              <a:avLst/>
            </a:prstGeom>
            <a:ln w="12700" cap="flat">
              <a:noFill/>
              <a:round/>
            </a:ln>
            <a:effectLst/>
          </p:spPr>
        </p:pic>
      </p:grpSp>
      <p:pic>
        <p:nvPicPr>
          <p:cNvPr id="525" name="droppedImage.pdf"/>
          <p:cNvPicPr/>
          <p:nvPr/>
        </p:nvPicPr>
        <p:blipFill>
          <a:blip r:embed="rId6">
            <a:extLst/>
          </a:blip>
          <a:stretch>
            <a:fillRect/>
          </a:stretch>
        </p:blipFill>
        <p:spPr>
          <a:xfrm>
            <a:off x="3251200" y="3594100"/>
            <a:ext cx="1473200" cy="850900"/>
          </a:xfrm>
          <a:prstGeom prst="rect">
            <a:avLst/>
          </a:prstGeom>
          <a:ln w="12700">
            <a:miter lim="400000"/>
          </a:ln>
        </p:spPr>
      </p:pic>
      <p:pic>
        <p:nvPicPr>
          <p:cNvPr id="526" name="droppedImage.pdf"/>
          <p:cNvPicPr/>
          <p:nvPr/>
        </p:nvPicPr>
        <p:blipFill>
          <a:blip r:embed="rId7">
            <a:extLst/>
          </a:blip>
          <a:stretch>
            <a:fillRect/>
          </a:stretch>
        </p:blipFill>
        <p:spPr>
          <a:xfrm>
            <a:off x="3276600" y="2933700"/>
            <a:ext cx="1460500" cy="8001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title"/>
          </p:nvPr>
        </p:nvSpPr>
        <p:spPr>
          <a:xfrm>
            <a:off x="546100" y="0"/>
            <a:ext cx="11925300" cy="12319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The nucleus is a “femtoprobe”</a:t>
            </a:r>
          </a:p>
        </p:txBody>
      </p:sp>
      <p:sp>
        <p:nvSpPr>
          <p:cNvPr id="529" name="Shape 5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fld>
          </a:p>
        </p:txBody>
      </p:sp>
      <p:grpSp>
        <p:nvGrpSpPr>
          <p:cNvPr id="541" name="Group 541"/>
          <p:cNvGrpSpPr/>
          <p:nvPr/>
        </p:nvGrpSpPr>
        <p:grpSpPr>
          <a:xfrm>
            <a:off x="492991" y="1220694"/>
            <a:ext cx="12343408" cy="8267697"/>
            <a:chOff x="0" y="0"/>
            <a:chExt cx="12343407" cy="8267696"/>
          </a:xfrm>
        </p:grpSpPr>
        <p:sp>
          <p:nvSpPr>
            <p:cNvPr id="530" name="Shape 530"/>
            <p:cNvSpPr/>
            <p:nvPr/>
          </p:nvSpPr>
          <p:spPr>
            <a:xfrm>
              <a:off x="94826" y="0"/>
              <a:ext cx="12075006" cy="10254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lgn="ctr">
                <a:buClr>
                  <a:srgbClr val="0433FF"/>
                </a:buClr>
                <a:buFont typeface="Arial Rounded MT Bold"/>
                <a:defRPr sz="1800"/>
              </a:pPr>
              <a:r>
                <a:rPr sz="2800">
                  <a:solidFill>
                    <a:srgbClr val="0433FF"/>
                  </a:solidFill>
                  <a:uFill>
                    <a:solidFill>
                      <a:srgbClr val="0433FF"/>
                    </a:solidFill>
                  </a:uFill>
                  <a:latin typeface="Arial Rounded MT Bold"/>
                  <a:ea typeface="Arial Rounded MT Bold"/>
                  <a:cs typeface="Arial Rounded MT Bold"/>
                  <a:sym typeface="Arial Rounded MT Bold"/>
                </a:rPr>
                <a:t>How do hadrons emerge from a created quark or gluon?</a:t>
              </a:r>
              <a:endParaRPr sz="2800">
                <a:uFill>
                  <a:solidFill/>
                </a:uFill>
                <a:latin typeface="News Gothic MT"/>
                <a:ea typeface="News Gothic MT"/>
                <a:cs typeface="News Gothic MT"/>
                <a:sym typeface="News Gothic MT"/>
              </a:endParaRPr>
            </a:p>
            <a:p>
              <a:pPr lvl="0" algn="ctr">
                <a:buClr>
                  <a:srgbClr val="FF2600"/>
                </a:buClr>
                <a:buFont typeface="Arial Rounded MT Bold"/>
                <a:defRPr sz="1800"/>
              </a:pPr>
              <a:r>
                <a:rPr sz="2200">
                  <a:solidFill>
                    <a:srgbClr val="FF2600"/>
                  </a:solidFill>
                  <a:uFill>
                    <a:solidFill>
                      <a:srgbClr val="FF2600"/>
                    </a:solidFill>
                  </a:uFill>
                  <a:latin typeface="Arial Rounded MT Bold"/>
                  <a:ea typeface="Arial Rounded MT Bold"/>
                  <a:cs typeface="Arial Rounded MT Bold"/>
                  <a:sym typeface="Arial Rounded MT Bold"/>
                </a:rPr>
                <a:t>Neutralization of color = hadronization  </a:t>
              </a:r>
            </a:p>
          </p:txBody>
        </p:sp>
        <p:sp>
          <p:nvSpPr>
            <p:cNvPr id="531" name="Shape 531"/>
            <p:cNvSpPr/>
            <p:nvPr/>
          </p:nvSpPr>
          <p:spPr>
            <a:xfrm>
              <a:off x="0" y="1216755"/>
              <a:ext cx="5908757" cy="565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buClr>
                  <a:srgbClr val="007600"/>
                </a:buClr>
                <a:buSzPct val="100000"/>
                <a:buFont typeface="Wingdings"/>
                <a:buChar char=""/>
                <a:defRPr sz="1800"/>
              </a:pPr>
              <a:r>
                <a:rPr sz="2200">
                  <a:solidFill>
                    <a:srgbClr val="007600"/>
                  </a:solidFill>
                  <a:uFill>
                    <a:solidFill>
                      <a:srgbClr val="007600"/>
                    </a:solidFill>
                  </a:uFill>
                  <a:latin typeface="Arial Rounded MT Bold"/>
                  <a:ea typeface="Arial Rounded MT Bold"/>
                  <a:cs typeface="Arial Rounded MT Bold"/>
                  <a:sym typeface="Arial Rounded MT Bold"/>
                </a:rPr>
                <a:t> </a:t>
              </a:r>
              <a:r>
                <a:rPr sz="2200">
                  <a:solidFill>
                    <a:srgbClr val="750B00"/>
                  </a:solidFill>
                  <a:uFill>
                    <a:solidFill>
                      <a:srgbClr val="750B00"/>
                    </a:solidFill>
                  </a:uFill>
                  <a:latin typeface="Arial Rounded MT Bold"/>
                  <a:ea typeface="Arial Rounded MT Bold"/>
                  <a:cs typeface="Arial Rounded MT Bold"/>
                  <a:sym typeface="Arial Rounded MT Bold"/>
                </a:rPr>
                <a:t>Femtometer detector/scope:</a:t>
              </a:r>
            </a:p>
          </p:txBody>
        </p:sp>
        <p:sp>
          <p:nvSpPr>
            <p:cNvPr id="532" name="Shape 532"/>
            <p:cNvSpPr/>
            <p:nvPr/>
          </p:nvSpPr>
          <p:spPr>
            <a:xfrm>
              <a:off x="0" y="2714300"/>
              <a:ext cx="5031918" cy="565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buClr>
                  <a:srgbClr val="007600"/>
                </a:buClr>
                <a:buSzPct val="100000"/>
                <a:buFont typeface="Wingdings"/>
                <a:buChar char=""/>
                <a:defRPr sz="1800"/>
              </a:pPr>
              <a:r>
                <a:rPr sz="2200">
                  <a:solidFill>
                    <a:srgbClr val="007600"/>
                  </a:solidFill>
                  <a:uFill>
                    <a:solidFill>
                      <a:srgbClr val="007600"/>
                    </a:solidFill>
                  </a:uFill>
                  <a:latin typeface="Arial Rounded MT Bold"/>
                  <a:ea typeface="Arial Rounded MT Bold"/>
                  <a:cs typeface="Arial Rounded MT Bold"/>
                  <a:sym typeface="Arial Rounded MT Bold"/>
                </a:rPr>
                <a:t> </a:t>
              </a:r>
              <a:r>
                <a:rPr sz="2200">
                  <a:solidFill>
                    <a:srgbClr val="750B00"/>
                  </a:solidFill>
                  <a:uFill>
                    <a:solidFill>
                      <a:srgbClr val="750B00"/>
                    </a:solidFill>
                  </a:uFill>
                  <a:latin typeface="Arial Rounded MT Bold"/>
                  <a:ea typeface="Arial Rounded MT Bold"/>
                  <a:cs typeface="Arial Rounded MT Bold"/>
                  <a:sym typeface="Arial Rounded MT Bold"/>
                </a:rPr>
                <a:t>Quark/gluon properties:</a:t>
              </a:r>
            </a:p>
          </p:txBody>
        </p:sp>
        <p:sp>
          <p:nvSpPr>
            <p:cNvPr id="533" name="Shape 533"/>
            <p:cNvSpPr/>
            <p:nvPr/>
          </p:nvSpPr>
          <p:spPr>
            <a:xfrm>
              <a:off x="867896" y="1965527"/>
              <a:ext cx="4651832" cy="495023"/>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0433FF"/>
                </a:buClr>
                <a:defRPr b="1" sz="2000">
                  <a:solidFill>
                    <a:srgbClr val="0433FF"/>
                  </a:solidFill>
                  <a:uFill>
                    <a:solidFill>
                      <a:srgbClr val="0433FF"/>
                    </a:solidFill>
                  </a:uFill>
                  <a:latin typeface="News Gothic MT"/>
                  <a:ea typeface="News Gothic MT"/>
                  <a:cs typeface="News Gothic MT"/>
                  <a:sym typeface="News Gothic MT"/>
                </a:defRPr>
              </a:lvl1pPr>
            </a:lstStyle>
            <a:p>
              <a:pPr lvl="0">
                <a:defRPr b="0" sz="1800">
                  <a:solidFill>
                    <a:srgbClr val="000000"/>
                  </a:solidFill>
                  <a:uFillTx/>
                </a:defRPr>
              </a:pPr>
              <a:r>
                <a:rPr b="1" sz="2000">
                  <a:solidFill>
                    <a:srgbClr val="0433FF"/>
                  </a:solidFill>
                  <a:uFill>
                    <a:solidFill>
                      <a:srgbClr val="0433FF"/>
                    </a:solidFill>
                  </a:uFill>
                </a:rPr>
                <a:t>Nucleus, a laboratory for QCD</a:t>
              </a:r>
            </a:p>
          </p:txBody>
        </p:sp>
        <p:sp>
          <p:nvSpPr>
            <p:cNvPr id="534" name="Shape 534"/>
            <p:cNvSpPr/>
            <p:nvPr/>
          </p:nvSpPr>
          <p:spPr>
            <a:xfrm>
              <a:off x="867896" y="3463071"/>
              <a:ext cx="5167707" cy="495024"/>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0433FF"/>
                </a:buClr>
                <a:defRPr b="1" sz="2000">
                  <a:solidFill>
                    <a:srgbClr val="0433FF"/>
                  </a:solidFill>
                  <a:uFill>
                    <a:solidFill>
                      <a:srgbClr val="0433FF"/>
                    </a:solidFill>
                  </a:uFill>
                  <a:latin typeface="News Gothic MT"/>
                  <a:ea typeface="News Gothic MT"/>
                  <a:cs typeface="News Gothic MT"/>
                  <a:sym typeface="News Gothic MT"/>
                </a:defRPr>
              </a:lvl1pPr>
            </a:lstStyle>
            <a:p>
              <a:pPr lvl="0">
                <a:defRPr b="0" sz="1800">
                  <a:solidFill>
                    <a:srgbClr val="000000"/>
                  </a:solidFill>
                  <a:uFillTx/>
                </a:defRPr>
              </a:pPr>
              <a:r>
                <a:rPr b="1" sz="2000">
                  <a:solidFill>
                    <a:srgbClr val="0433FF"/>
                  </a:solidFill>
                  <a:uFill>
                    <a:solidFill>
                      <a:srgbClr val="0433FF"/>
                    </a:solidFill>
                  </a:uFill>
                </a:rPr>
                <a:t>Initial-condition for hadronization</a:t>
              </a:r>
            </a:p>
          </p:txBody>
        </p:sp>
        <p:sp>
          <p:nvSpPr>
            <p:cNvPr id="535" name="Shape 535"/>
            <p:cNvSpPr/>
            <p:nvPr/>
          </p:nvSpPr>
          <p:spPr>
            <a:xfrm>
              <a:off x="1832223" y="4024654"/>
              <a:ext cx="2925038" cy="495023"/>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EF43FF"/>
                </a:buClr>
                <a:defRPr b="1" sz="1800">
                  <a:solidFill>
                    <a:srgbClr val="EF43FF"/>
                  </a:solidFill>
                  <a:uFill>
                    <a:solidFill>
                      <a:srgbClr val="EF43FF"/>
                    </a:solidFill>
                  </a:uFill>
                  <a:latin typeface="News Gothic MT"/>
                  <a:ea typeface="News Gothic MT"/>
                  <a:cs typeface="News Gothic MT"/>
                  <a:sym typeface="News Gothic MT"/>
                </a:defRPr>
              </a:lvl1pPr>
            </a:lstStyle>
            <a:p>
              <a:pPr lvl="0">
                <a:defRPr b="0">
                  <a:solidFill>
                    <a:srgbClr val="000000"/>
                  </a:solidFill>
                  <a:uFillTx/>
                </a:defRPr>
              </a:pPr>
              <a:r>
                <a:rPr b="1">
                  <a:solidFill>
                    <a:srgbClr val="EF43FF"/>
                  </a:solidFill>
                  <a:uFill>
                    <a:solidFill>
                      <a:srgbClr val="EF43FF"/>
                    </a:solidFill>
                  </a:uFill>
                </a:rPr>
                <a:t>Semi-inclusive DIS</a:t>
              </a:r>
            </a:p>
          </p:txBody>
        </p:sp>
        <p:pic>
          <p:nvPicPr>
            <p:cNvPr id="536" name="image51.png"/>
            <p:cNvPicPr/>
            <p:nvPr/>
          </p:nvPicPr>
          <p:blipFill>
            <a:blip r:embed="rId2">
              <a:extLst/>
            </a:blip>
            <a:stretch>
              <a:fillRect/>
            </a:stretch>
          </p:blipFill>
          <p:spPr>
            <a:xfrm>
              <a:off x="5756467" y="1161257"/>
              <a:ext cx="4339489" cy="4024664"/>
            </a:xfrm>
            <a:prstGeom prst="rect">
              <a:avLst/>
            </a:prstGeom>
            <a:ln w="12700" cap="flat">
              <a:noFill/>
              <a:round/>
            </a:ln>
            <a:effectLst/>
          </p:spPr>
        </p:pic>
        <p:sp>
          <p:nvSpPr>
            <p:cNvPr id="537" name="Shape 537"/>
            <p:cNvSpPr/>
            <p:nvPr/>
          </p:nvSpPr>
          <p:spPr>
            <a:xfrm>
              <a:off x="96433" y="4773427"/>
              <a:ext cx="4005120" cy="495023"/>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lvl1pPr>
                <a:buClr>
                  <a:srgbClr val="0433FF"/>
                </a:buClr>
                <a:defRPr b="1" sz="1800">
                  <a:solidFill>
                    <a:srgbClr val="0433FF"/>
                  </a:solidFill>
                  <a:uFill>
                    <a:solidFill>
                      <a:srgbClr val="0433FF"/>
                    </a:solidFill>
                  </a:uFill>
                  <a:latin typeface="News Gothic MT"/>
                  <a:ea typeface="News Gothic MT"/>
                  <a:cs typeface="News Gothic MT"/>
                  <a:sym typeface="News Gothic MT"/>
                </a:defRPr>
              </a:lvl1pPr>
            </a:lstStyle>
            <a:p>
              <a:pPr lvl="0">
                <a:defRPr b="0">
                  <a:solidFill>
                    <a:srgbClr val="000000"/>
                  </a:solidFill>
                  <a:uFillTx/>
                </a:defRPr>
              </a:pPr>
              <a:r>
                <a:rPr b="1">
                  <a:solidFill>
                    <a:srgbClr val="0433FF"/>
                  </a:solidFill>
                  <a:uFill>
                    <a:solidFill>
                      <a:srgbClr val="0433FF"/>
                    </a:solidFill>
                  </a:uFill>
                </a:rPr>
                <a:t>From the EIC White Paper</a:t>
              </a:r>
            </a:p>
          </p:txBody>
        </p:sp>
        <p:sp>
          <p:nvSpPr>
            <p:cNvPr id="538" name="Shape 538"/>
            <p:cNvSpPr/>
            <p:nvPr/>
          </p:nvSpPr>
          <p:spPr>
            <a:xfrm>
              <a:off x="264222" y="7395109"/>
              <a:ext cx="10312401" cy="546101"/>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noAutofit/>
            </a:bodyPr>
            <a:lstStyle/>
            <a:p>
              <a:pPr lvl="0" algn="ctr">
                <a:buClr>
                  <a:srgbClr val="FF2600"/>
                </a:buClr>
                <a:buFont typeface="Arial Rounded MT Bold"/>
                <a:defRPr sz="1800"/>
              </a:pPr>
              <a:r>
                <a:rPr sz="2400">
                  <a:solidFill>
                    <a:srgbClr val="FF2600"/>
                  </a:solidFill>
                  <a:uFill>
                    <a:solidFill>
                      <a:srgbClr val="FF2600"/>
                    </a:solidFill>
                  </a:uFill>
                  <a:latin typeface="Arial Rounded MT Bold"/>
                  <a:ea typeface="Arial Rounded MT Bold"/>
                  <a:cs typeface="Arial Rounded MT Bold"/>
                  <a:sym typeface="Arial Rounded MT Bold"/>
                </a:rPr>
                <a:t>Needs a probe to precisely control the initial condition</a:t>
              </a:r>
              <a:r>
                <a:rPr i="1" sz="2400">
                  <a:solidFill>
                    <a:srgbClr val="FF2600"/>
                  </a:solidFill>
                  <a:uFill>
                    <a:solidFill>
                      <a:srgbClr val="FF2600"/>
                    </a:solidFill>
                  </a:uFill>
                  <a:latin typeface="News Gothic MT"/>
                  <a:ea typeface="News Gothic MT"/>
                  <a:cs typeface="News Gothic MT"/>
                  <a:sym typeface="News Gothic MT"/>
                </a:rPr>
                <a:t>!</a:t>
              </a:r>
            </a:p>
          </p:txBody>
        </p:sp>
        <p:sp>
          <p:nvSpPr>
            <p:cNvPr id="539" name="Shape 539"/>
            <p:cNvSpPr/>
            <p:nvPr/>
          </p:nvSpPr>
          <p:spPr>
            <a:xfrm>
              <a:off x="11954461" y="7896430"/>
              <a:ext cx="388947" cy="371267"/>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lgn="r">
                <a:buClr>
                  <a:srgbClr val="413E40"/>
                </a:buClr>
                <a:defRPr>
                  <a:solidFill>
                    <a:srgbClr val="FFFFFF"/>
                  </a:solidFill>
                  <a:uFill>
                    <a:solidFill>
                      <a:srgbClr val="FFFFFF"/>
                    </a:solidFill>
                  </a:uFill>
                  <a:latin typeface="News Gothic MT"/>
                  <a:ea typeface="News Gothic MT"/>
                  <a:cs typeface="News Gothic MT"/>
                  <a:sym typeface="News Gothic MT"/>
                </a:defRPr>
              </a:lvl1pPr>
            </a:lstStyle>
            <a:p>
              <a:pPr lvl="0">
                <a:defRPr sz="1800">
                  <a:solidFill>
                    <a:srgbClr val="000000"/>
                  </a:solidFill>
                  <a:uFillTx/>
                </a:defRPr>
              </a:pPr>
              <a:r>
                <a:rPr sz="1200">
                  <a:solidFill>
                    <a:srgbClr val="FFFFFF"/>
                  </a:solidFill>
                  <a:uFill>
                    <a:solidFill>
                      <a:srgbClr val="FFFFFF"/>
                    </a:solidFill>
                  </a:uFill>
                </a:rPr>
                <a:t>15</a:t>
              </a:r>
            </a:p>
          </p:txBody>
        </p:sp>
        <p:pic>
          <p:nvPicPr>
            <p:cNvPr id="540" name="image52.pdf"/>
            <p:cNvPicPr/>
            <p:nvPr/>
          </p:nvPicPr>
          <p:blipFill>
            <a:blip r:embed="rId3">
              <a:extLst/>
            </a:blip>
            <a:stretch>
              <a:fillRect/>
            </a:stretch>
          </p:blipFill>
          <p:spPr>
            <a:xfrm>
              <a:off x="677265" y="5428436"/>
              <a:ext cx="10483873" cy="1820976"/>
            </a:xfrm>
            <a:prstGeom prst="rect">
              <a:avLst/>
            </a:prstGeom>
            <a:ln w="12700" cap="flat">
              <a:noFill/>
              <a:round/>
            </a:ln>
            <a:effectLst/>
          </p:spPr>
        </p:pic>
      </p:grpSp>
      <p:sp>
        <p:nvSpPr>
          <p:cNvPr id="542" name="Shape 542"/>
          <p:cNvSpPr/>
          <p:nvPr/>
        </p:nvSpPr>
        <p:spPr>
          <a:xfrm>
            <a:off x="9753600" y="2794000"/>
            <a:ext cx="1754783" cy="495300"/>
          </a:xfrm>
          <a:prstGeom prst="rect">
            <a:avLst/>
          </a:prstGeom>
          <a:ln w="12700">
            <a:solidFill/>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1295400">
              <a:buClr>
                <a:srgbClr val="413E40"/>
              </a:buClr>
              <a:defRPr sz="2800">
                <a:solidFill>
                  <a:srgbClr val="413E40"/>
                </a:solidFill>
                <a:uFill>
                  <a:solidFill>
                    <a:srgbClr val="413E40"/>
                  </a:solidFill>
                </a:uFill>
                <a:latin typeface="+mj-lt"/>
                <a:ea typeface="+mj-ea"/>
                <a:cs typeface="+mj-cs"/>
                <a:sym typeface="Arial"/>
              </a:defRPr>
            </a:lvl1pPr>
          </a:lstStyle>
          <a:p>
            <a:pPr lvl="0">
              <a:defRPr sz="1800">
                <a:solidFill>
                  <a:srgbClr val="000000"/>
                </a:solidFill>
                <a:uFillTx/>
              </a:defRPr>
            </a:pPr>
            <a:r>
              <a:rPr sz="2800">
                <a:solidFill>
                  <a:srgbClr val="413E40"/>
                </a:solidFill>
                <a:uFill>
                  <a:solidFill>
                    <a:srgbClr val="413E40"/>
                  </a:solidFill>
                </a:uFill>
              </a:rPr>
              <a:t>In vacuum</a:t>
            </a:r>
          </a:p>
        </p:txBody>
      </p:sp>
      <p:sp>
        <p:nvSpPr>
          <p:cNvPr id="543" name="Shape 543"/>
          <p:cNvSpPr/>
          <p:nvPr/>
        </p:nvSpPr>
        <p:spPr>
          <a:xfrm>
            <a:off x="10193151" y="4864100"/>
            <a:ext cx="1742431" cy="901700"/>
          </a:xfrm>
          <a:prstGeom prst="rect">
            <a:avLst/>
          </a:prstGeom>
          <a:ln w="12700">
            <a:solidFill/>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algn="ctr" defTabSz="1295400">
              <a:buClr>
                <a:srgbClr val="413E40"/>
              </a:buClr>
              <a:defRPr sz="1800"/>
            </a:pPr>
            <a:r>
              <a:rPr sz="2800">
                <a:solidFill>
                  <a:srgbClr val="413E40"/>
                </a:solidFill>
                <a:uFill>
                  <a:solidFill>
                    <a:srgbClr val="413E40"/>
                  </a:solidFill>
                </a:uFill>
                <a:latin typeface="+mj-lt"/>
                <a:ea typeface="+mj-ea"/>
                <a:cs typeface="+mj-cs"/>
                <a:sym typeface="Arial"/>
              </a:rPr>
              <a:t>Inside the</a:t>
            </a:r>
            <a:endParaRPr sz="2800">
              <a:solidFill>
                <a:srgbClr val="413E40"/>
              </a:solidFill>
              <a:uFill>
                <a:solidFill>
                  <a:srgbClr val="413E40"/>
                </a:solidFill>
              </a:uFill>
              <a:latin typeface="+mj-lt"/>
              <a:ea typeface="+mj-ea"/>
              <a:cs typeface="+mj-cs"/>
              <a:sym typeface="Arial"/>
            </a:endParaRPr>
          </a:p>
          <a:p>
            <a:pPr lvl="0" algn="ctr" defTabSz="1295400">
              <a:buClr>
                <a:srgbClr val="413E40"/>
              </a:buClr>
              <a:defRPr sz="1800"/>
            </a:pPr>
            <a:r>
              <a:rPr sz="2800">
                <a:solidFill>
                  <a:srgbClr val="413E40"/>
                </a:solidFill>
                <a:uFill>
                  <a:solidFill>
                    <a:srgbClr val="413E40"/>
                  </a:solidFill>
                </a:uFill>
                <a:latin typeface="+mj-lt"/>
                <a:ea typeface="+mj-ea"/>
                <a:cs typeface="+mj-cs"/>
                <a:sym typeface="Arial"/>
              </a:rPr>
              <a:t>nucleus</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546" name="Shape 546"/>
          <p:cNvSpPr/>
          <p:nvPr/>
        </p:nvSpPr>
        <p:spPr>
          <a:xfrm>
            <a:off x="4332485" y="3841750"/>
            <a:ext cx="4339830" cy="2070101"/>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sz="1800"/>
            </a:pPr>
            <a:r>
              <a:rPr sz="6400">
                <a:solidFill>
                  <a:srgbClr val="FF2600"/>
                </a:solidFill>
              </a:rPr>
              <a:t>eRHIC:</a:t>
            </a:r>
            <a:endParaRPr sz="6400">
              <a:solidFill>
                <a:srgbClr val="FF2600"/>
              </a:solidFill>
            </a:endParaRPr>
          </a:p>
          <a:p>
            <a:pPr lvl="0" algn="ctr">
              <a:defRPr sz="1800"/>
            </a:pPr>
            <a:r>
              <a:rPr sz="6400">
                <a:solidFill>
                  <a:srgbClr val="FF2600"/>
                </a:solidFill>
              </a:rPr>
              <a:t>EIC @ BNL</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ph type="title"/>
          </p:nvPr>
        </p:nvSpPr>
        <p:spPr>
          <a:xfrm>
            <a:off x="546100" y="0"/>
            <a:ext cx="11925300" cy="1130300"/>
          </a:xfrm>
          <a:prstGeom prst="rect">
            <a:avLst/>
          </a:prstGeom>
        </p:spPr>
        <p:txBody>
          <a:bodyPr/>
          <a:lstStyle>
            <a:lvl1pPr>
              <a:defRPr sz="4800"/>
            </a:lvl1pPr>
          </a:lstStyle>
          <a:p>
            <a:pPr lvl="0">
              <a:defRPr b="0" sz="1800">
                <a:solidFill>
                  <a:srgbClr val="000000"/>
                </a:solidFill>
                <a:uFillTx/>
              </a:defRPr>
            </a:pPr>
            <a:r>
              <a:rPr b="1" sz="4800">
                <a:solidFill>
                  <a:srgbClr val="013E92"/>
                </a:solidFill>
                <a:uFill>
                  <a:solidFill>
                    <a:srgbClr val="013E92"/>
                  </a:solidFill>
                </a:uFill>
              </a:rPr>
              <a:t>EIC Design</a:t>
            </a:r>
          </a:p>
        </p:txBody>
      </p:sp>
      <p:pic>
        <p:nvPicPr>
          <p:cNvPr id="549" name="image12.png"/>
          <p:cNvPicPr/>
          <p:nvPr/>
        </p:nvPicPr>
        <p:blipFill>
          <a:blip r:embed="rId2">
            <a:extLst/>
          </a:blip>
          <a:stretch>
            <a:fillRect/>
          </a:stretch>
        </p:blipFill>
        <p:spPr>
          <a:xfrm>
            <a:off x="9079802" y="698500"/>
            <a:ext cx="3098801" cy="3695700"/>
          </a:xfrm>
          <a:prstGeom prst="rect">
            <a:avLst/>
          </a:prstGeom>
          <a:ln>
            <a:solidFill>
              <a:srgbClr val="413E40"/>
            </a:solidFill>
            <a:round/>
          </a:ln>
        </p:spPr>
      </p:pic>
      <p:pic>
        <p:nvPicPr>
          <p:cNvPr id="550" name="image13.png"/>
          <p:cNvPicPr/>
          <p:nvPr/>
        </p:nvPicPr>
        <p:blipFill>
          <a:blip r:embed="rId3">
            <a:extLst/>
          </a:blip>
          <a:stretch>
            <a:fillRect/>
          </a:stretch>
        </p:blipFill>
        <p:spPr>
          <a:xfrm>
            <a:off x="9136335" y="5613400"/>
            <a:ext cx="3136901" cy="3327400"/>
          </a:xfrm>
          <a:prstGeom prst="rect">
            <a:avLst/>
          </a:prstGeom>
          <a:ln>
            <a:solidFill>
              <a:srgbClr val="413E40"/>
            </a:solidFill>
            <a:round/>
          </a:ln>
        </p:spPr>
      </p:pic>
      <p:sp>
        <p:nvSpPr>
          <p:cNvPr id="551" name="Shape 551"/>
          <p:cNvSpPr/>
          <p:nvPr/>
        </p:nvSpPr>
        <p:spPr>
          <a:xfrm>
            <a:off x="9017000" y="4487320"/>
            <a:ext cx="3263900" cy="889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marL="241582" indent="-241582" algn="ctr" defTabSz="1295400">
              <a:buClr>
                <a:srgbClr val="413E40"/>
              </a:buClr>
              <a:buFont typeface="Arial Narrow"/>
              <a:defRPr sz="1800"/>
            </a:pPr>
            <a:r>
              <a:rPr b="1" sz="2800">
                <a:solidFill>
                  <a:srgbClr val="413E40"/>
                </a:solidFill>
                <a:uFill>
                  <a:solidFill>
                    <a:srgbClr val="413E40"/>
                  </a:solidFill>
                </a:uFill>
                <a:latin typeface="Arial Narrow"/>
                <a:ea typeface="Arial Narrow"/>
                <a:cs typeface="Arial Narrow"/>
                <a:sym typeface="Arial Narrow"/>
              </a:rPr>
              <a:t>ePHENIX and eSTAR </a:t>
            </a:r>
            <a:endParaRPr sz="3800">
              <a:solidFill>
                <a:srgbClr val="413E40"/>
              </a:solidFill>
              <a:uFill>
                <a:solidFill>
                  <a:srgbClr val="413E40"/>
                </a:solidFill>
              </a:uFill>
              <a:latin typeface="+mj-lt"/>
              <a:ea typeface="+mj-ea"/>
              <a:cs typeface="+mj-cs"/>
              <a:sym typeface="Arial"/>
            </a:endParaRPr>
          </a:p>
          <a:p>
            <a:pPr lvl="0" marL="241582" indent="-241582" algn="ctr" defTabSz="1295400">
              <a:buClr>
                <a:srgbClr val="413E40"/>
              </a:buClr>
              <a:buFont typeface="Arial Narrow"/>
              <a:defRPr sz="1800"/>
            </a:pPr>
            <a:r>
              <a:rPr b="1" sz="2800">
                <a:solidFill>
                  <a:srgbClr val="413E40"/>
                </a:solidFill>
                <a:uFill>
                  <a:solidFill>
                    <a:srgbClr val="413E40"/>
                  </a:solidFill>
                </a:uFill>
                <a:latin typeface="Arial Narrow"/>
                <a:ea typeface="Arial Narrow"/>
                <a:cs typeface="Arial Narrow"/>
                <a:sym typeface="Arial Narrow"/>
              </a:rPr>
              <a:t>Letters of Intent</a:t>
            </a:r>
          </a:p>
        </p:txBody>
      </p:sp>
      <p:grpSp>
        <p:nvGrpSpPr>
          <p:cNvPr id="554" name="Group 554"/>
          <p:cNvGrpSpPr/>
          <p:nvPr/>
        </p:nvGrpSpPr>
        <p:grpSpPr>
          <a:xfrm>
            <a:off x="497860" y="2799615"/>
            <a:ext cx="8280401" cy="5575301"/>
            <a:chOff x="0" y="0"/>
            <a:chExt cx="8280400" cy="5575300"/>
          </a:xfrm>
        </p:grpSpPr>
        <p:pic>
          <p:nvPicPr>
            <p:cNvPr id="552" name="image14.jpg"/>
            <p:cNvPicPr/>
            <p:nvPr/>
          </p:nvPicPr>
          <p:blipFill>
            <a:blip r:embed="rId4">
              <a:extLst/>
            </a:blip>
            <a:stretch>
              <a:fillRect/>
            </a:stretch>
          </p:blipFill>
          <p:spPr>
            <a:xfrm>
              <a:off x="0" y="0"/>
              <a:ext cx="8280400" cy="5575300"/>
            </a:xfrm>
            <a:prstGeom prst="rect">
              <a:avLst/>
            </a:prstGeom>
            <a:ln w="12700" cap="flat">
              <a:noFill/>
              <a:round/>
            </a:ln>
            <a:effectLst/>
          </p:spPr>
        </p:pic>
        <p:sp>
          <p:nvSpPr>
            <p:cNvPr id="553" name="Shape 553"/>
            <p:cNvSpPr/>
            <p:nvPr/>
          </p:nvSpPr>
          <p:spPr>
            <a:xfrm>
              <a:off x="3607061" y="2893165"/>
              <a:ext cx="1422401" cy="470967"/>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algn="ctr" defTabSz="1295400">
                <a:buClr>
                  <a:srgbClr val="413E40"/>
                </a:buClr>
                <a:defRPr b="1" sz="2800">
                  <a:solidFill>
                    <a:srgbClr val="413E40"/>
                  </a:solidFill>
                  <a:uFill>
                    <a:solidFill>
                      <a:srgbClr val="413E40"/>
                    </a:solidFill>
                  </a:uFill>
                  <a:latin typeface="+mj-lt"/>
                  <a:ea typeface="+mj-ea"/>
                  <a:cs typeface="+mj-cs"/>
                  <a:sym typeface="Arial"/>
                </a:defRPr>
              </a:lvl1pPr>
            </a:lstStyle>
            <a:p>
              <a:pPr lvl="0">
                <a:defRPr b="0" sz="1800">
                  <a:solidFill>
                    <a:srgbClr val="000000"/>
                  </a:solidFill>
                  <a:uFillTx/>
                </a:defRPr>
              </a:pPr>
              <a:r>
                <a:rPr b="1" sz="2800">
                  <a:solidFill>
                    <a:srgbClr val="413E40"/>
                  </a:solidFill>
                  <a:uFill>
                    <a:solidFill>
                      <a:srgbClr val="413E40"/>
                    </a:solidFill>
                  </a:uFill>
                </a:rPr>
                <a:t>eRHIC</a:t>
              </a:r>
            </a:p>
          </p:txBody>
        </p:sp>
      </p:grpSp>
      <p:sp>
        <p:nvSpPr>
          <p:cNvPr id="555" name="Shape 555"/>
          <p:cNvSpPr/>
          <p:nvPr/>
        </p:nvSpPr>
        <p:spPr>
          <a:xfrm>
            <a:off x="787400" y="1406072"/>
            <a:ext cx="7696200" cy="1117601"/>
          </a:xfrm>
          <a:prstGeom prst="rect">
            <a:avLst/>
          </a:prstGeom>
          <a:ln>
            <a:solidFill>
              <a:srgbClr val="413E40"/>
            </a:solidFill>
            <a:round/>
          </a:ln>
          <a:extLst>
            <a:ext uri="{C572A759-6A51-4108-AA02-DFA0A04FC94B}">
              <ma14:wrappingTextBoxFlag xmlns:ma14="http://schemas.microsoft.com/office/mac/drawingml/2011/main" val="1"/>
            </a:ext>
          </a:extLst>
        </p:spPr>
        <p:txBody>
          <a:bodyPr lIns="38100" tIns="38100" rIns="38100" bIns="38100">
            <a:spAutoFit/>
          </a:bodyPr>
          <a:lstStyle/>
          <a:p>
            <a:pPr lvl="0" defTabSz="1295400">
              <a:spcBef>
                <a:spcPts val="1700"/>
              </a:spcBef>
              <a:buClr>
                <a:srgbClr val="413E40"/>
              </a:buClr>
              <a:defRPr sz="1800"/>
            </a:pPr>
            <a:r>
              <a:rPr sz="2800">
                <a:solidFill>
                  <a:srgbClr val="413E40"/>
                </a:solidFill>
                <a:uFill>
                  <a:solidFill>
                    <a:srgbClr val="413E40"/>
                  </a:solidFill>
                </a:uFill>
                <a:latin typeface="+mj-lt"/>
                <a:ea typeface="+mj-ea"/>
                <a:cs typeface="+mj-cs"/>
                <a:sym typeface="Arial"/>
              </a:rPr>
              <a:t>eRHIC  ERL + FFAG ring design @ 10</a:t>
            </a:r>
            <a:r>
              <a:rPr baseline="30571" sz="2800">
                <a:solidFill>
                  <a:srgbClr val="413E40"/>
                </a:solidFill>
                <a:uFill>
                  <a:solidFill>
                    <a:srgbClr val="413E40"/>
                  </a:solidFill>
                </a:uFill>
                <a:latin typeface="+mj-lt"/>
                <a:ea typeface="+mj-ea"/>
                <a:cs typeface="+mj-cs"/>
                <a:sym typeface="Arial"/>
              </a:rPr>
              <a:t>33</a:t>
            </a:r>
            <a:r>
              <a:rPr sz="2800">
                <a:solidFill>
                  <a:srgbClr val="413E40"/>
                </a:solidFill>
                <a:uFill>
                  <a:solidFill>
                    <a:srgbClr val="413E40"/>
                  </a:solidFill>
                </a:uFill>
                <a:latin typeface="+mj-lt"/>
                <a:ea typeface="+mj-ea"/>
                <a:cs typeface="+mj-cs"/>
                <a:sym typeface="Arial"/>
              </a:rPr>
              <a:t>/cm</a:t>
            </a:r>
            <a:r>
              <a:rPr baseline="30571" sz="2800">
                <a:solidFill>
                  <a:srgbClr val="413E40"/>
                </a:solidFill>
                <a:uFill>
                  <a:solidFill>
                    <a:srgbClr val="413E40"/>
                  </a:solidFill>
                </a:uFill>
                <a:latin typeface="+mj-lt"/>
                <a:ea typeface="+mj-ea"/>
                <a:cs typeface="+mj-cs"/>
                <a:sym typeface="Arial"/>
              </a:rPr>
              <a:t>2</a:t>
            </a:r>
            <a:r>
              <a:rPr sz="2800">
                <a:solidFill>
                  <a:srgbClr val="413E40"/>
                </a:solidFill>
                <a:uFill>
                  <a:solidFill>
                    <a:srgbClr val="413E40"/>
                  </a:solidFill>
                </a:uFill>
                <a:latin typeface="+mj-lt"/>
                <a:ea typeface="+mj-ea"/>
                <a:cs typeface="+mj-cs"/>
                <a:sym typeface="Arial"/>
              </a:rPr>
              <a:t>s</a:t>
            </a:r>
            <a:endParaRPr sz="3800">
              <a:solidFill>
                <a:srgbClr val="413E40"/>
              </a:solidFill>
              <a:uFill>
                <a:solidFill>
                  <a:srgbClr val="413E40"/>
                </a:solidFill>
              </a:uFill>
              <a:latin typeface="+mj-lt"/>
              <a:ea typeface="+mj-ea"/>
              <a:cs typeface="+mj-cs"/>
              <a:sym typeface="Arial"/>
            </a:endParaRPr>
          </a:p>
          <a:p>
            <a:pPr lvl="0" defTabSz="1295400">
              <a:spcBef>
                <a:spcPts val="1700"/>
              </a:spcBef>
              <a:buClr>
                <a:srgbClr val="413E40"/>
              </a:buClr>
              <a:defRPr sz="1800"/>
            </a:pPr>
            <a:r>
              <a:rPr sz="2800">
                <a:solidFill>
                  <a:srgbClr val="413E40"/>
                </a:solidFill>
                <a:uFill>
                  <a:solidFill>
                    <a:srgbClr val="413E40"/>
                  </a:solidFill>
                </a:uFill>
                <a:latin typeface="+mj-lt"/>
                <a:ea typeface="+mj-ea"/>
                <a:cs typeface="+mj-cs"/>
                <a:sym typeface="Arial"/>
              </a:rPr>
              <a:t>15.9 GeV e</a:t>
            </a:r>
            <a:r>
              <a:rPr baseline="30571" sz="2800">
                <a:solidFill>
                  <a:srgbClr val="413E40"/>
                </a:solidFill>
                <a:uFill>
                  <a:solidFill>
                    <a:srgbClr val="413E40"/>
                  </a:solidFill>
                </a:uFill>
                <a:latin typeface="+mj-lt"/>
                <a:ea typeface="+mj-ea"/>
                <a:cs typeface="+mj-cs"/>
                <a:sym typeface="Arial"/>
              </a:rPr>
              <a:t>−</a:t>
            </a:r>
            <a:r>
              <a:rPr sz="2800">
                <a:solidFill>
                  <a:srgbClr val="413E40"/>
                </a:solidFill>
                <a:uFill>
                  <a:solidFill>
                    <a:srgbClr val="413E40"/>
                  </a:solidFill>
                </a:uFill>
                <a:latin typeface="+mj-lt"/>
                <a:ea typeface="+mj-ea"/>
                <a:cs typeface="+mj-cs"/>
                <a:sym typeface="Arial"/>
              </a:rPr>
              <a:t> + 255 GeV p or 100 GeV/u Au.</a:t>
            </a:r>
          </a:p>
        </p:txBody>
      </p:sp>
      <p:sp>
        <p:nvSpPr>
          <p:cNvPr id="556" name="Shape 556"/>
          <p:cNvSpPr/>
          <p:nvPr/>
        </p:nvSpPr>
        <p:spPr>
          <a:xfrm>
            <a:off x="368300" y="8293100"/>
            <a:ext cx="8255000" cy="800100"/>
          </a:xfrm>
          <a:prstGeom prst="rect">
            <a:avLst/>
          </a:prstGeom>
          <a:solidFill>
            <a:srgbClr val="FFFB00">
              <a:alpha val="33000"/>
            </a:srgbClr>
          </a:solidFill>
          <a:ln>
            <a:solidFill>
              <a:srgbClr val="008F00"/>
            </a:solidFill>
            <a:round/>
          </a:ln>
          <a:extLst>
            <a:ext uri="{C572A759-6A51-4108-AA02-DFA0A04FC94B}">
              <ma14:wrappingTextBoxFlag xmlns:ma14="http://schemas.microsoft.com/office/mac/drawingml/2011/main" val="1"/>
            </a:ext>
          </a:extLst>
        </p:spPr>
        <p:txBody>
          <a:bodyPr lIns="38100" tIns="38100" rIns="38100" bIns="38100">
            <a:spAutoFit/>
          </a:bodyPr>
          <a:lstStyle/>
          <a:p>
            <a:pPr lvl="0" algn="ctr" defTabSz="1295400">
              <a:buClr>
                <a:srgbClr val="008F00"/>
              </a:buClr>
              <a:defRPr sz="1800"/>
            </a:pPr>
            <a:r>
              <a:rPr b="1" sz="2400">
                <a:solidFill>
                  <a:srgbClr val="008F00"/>
                </a:solidFill>
                <a:uFill>
                  <a:solidFill>
                    <a:srgbClr val="008F00"/>
                  </a:solidFill>
                </a:uFill>
                <a:latin typeface="+mj-lt"/>
                <a:ea typeface="+mj-ea"/>
                <a:cs typeface="+mj-cs"/>
                <a:sym typeface="Arial"/>
              </a:rPr>
              <a:t>When completed, eRHIC will be the most advanced and energy efficient accelerator in the world</a:t>
            </a:r>
            <a:r>
              <a:rPr b="1" sz="2400">
                <a:solidFill>
                  <a:srgbClr val="413E40"/>
                </a:solidFill>
                <a:uFill>
                  <a:solidFill>
                    <a:srgbClr val="413E40"/>
                  </a:solidFill>
                </a:uFill>
                <a:latin typeface="+mj-lt"/>
                <a:ea typeface="+mj-ea"/>
                <a:cs typeface="+mj-cs"/>
                <a:sym typeface="Arial"/>
              </a:rPr>
              <a:t> </a:t>
            </a:r>
          </a:p>
        </p:txBody>
      </p:sp>
    </p:spTree>
  </p:cSld>
  <p:clrMapOvr>
    <a:masterClrMapping/>
  </p:clrMapOvr>
  <p:transition spd="slow"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p:nvPr>
        </p:nvSpPr>
        <p:spPr>
          <a:xfrm>
            <a:off x="533400" y="279400"/>
            <a:ext cx="11925300" cy="10795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A r</a:t>
            </a:r>
            <a:r>
              <a:rPr b="1" sz="5000">
                <a:solidFill>
                  <a:srgbClr val="013E92"/>
                </a:solidFill>
                <a:uFill>
                  <a:solidFill>
                    <a:srgbClr val="013E92"/>
                  </a:solidFill>
                </a:uFill>
              </a:rPr>
              <a:t>evolutionary concept</a:t>
            </a:r>
          </a:p>
        </p:txBody>
      </p:sp>
      <p:sp>
        <p:nvSpPr>
          <p:cNvPr id="559" name="Shape 559"/>
          <p:cNvSpPr/>
          <p:nvPr>
            <p:ph type="body" idx="1"/>
          </p:nvPr>
        </p:nvSpPr>
        <p:spPr>
          <a:xfrm>
            <a:off x="1041400" y="1739900"/>
            <a:ext cx="10947400" cy="6985000"/>
          </a:xfrm>
          <a:prstGeom prst="rect">
            <a:avLst/>
          </a:prstGeom>
        </p:spPr>
        <p:txBody>
          <a:bodyPr/>
          <a:lstStyle/>
          <a:p>
            <a:pPr lvl="0">
              <a:defRPr sz="1800">
                <a:solidFill>
                  <a:srgbClr val="000000"/>
                </a:solidFill>
                <a:uFillTx/>
              </a:defRPr>
            </a:pPr>
            <a:r>
              <a:rPr sz="3000">
                <a:solidFill>
                  <a:srgbClr val="413E40"/>
                </a:solidFill>
                <a:uFill>
                  <a:solidFill>
                    <a:srgbClr val="413E40"/>
                  </a:solidFill>
                </a:uFill>
              </a:rPr>
              <a:t>eRHIC will be a unique, world leading accelerator facility combining several innovative concepts:</a:t>
            </a:r>
            <a:endParaRPr sz="3000">
              <a:solidFill>
                <a:srgbClr val="413E40"/>
              </a:solidFill>
              <a:uFill>
                <a:solidFill>
                  <a:srgbClr val="413E40"/>
                </a:solidFill>
              </a:uFill>
            </a:endParaRPr>
          </a:p>
          <a:p>
            <a:pPr lvl="1">
              <a:defRPr sz="1800">
                <a:solidFill>
                  <a:srgbClr val="000000"/>
                </a:solidFill>
                <a:uFillTx/>
              </a:defRPr>
            </a:pPr>
            <a:r>
              <a:rPr sz="2600">
                <a:solidFill>
                  <a:srgbClr val="413E40"/>
                </a:solidFill>
                <a:uFill>
                  <a:solidFill>
                    <a:srgbClr val="413E40"/>
                  </a:solidFill>
                </a:uFill>
              </a:rPr>
              <a:t>World’s first linac-ring collider </a:t>
            </a:r>
            <a:endParaRPr sz="2600">
              <a:solidFill>
                <a:srgbClr val="413E40"/>
              </a:solidFill>
              <a:uFill>
                <a:solidFill>
                  <a:srgbClr val="413E40"/>
                </a:solidFill>
              </a:uFill>
            </a:endParaRPr>
          </a:p>
          <a:p>
            <a:pPr lvl="1">
              <a:defRPr sz="1800">
                <a:solidFill>
                  <a:srgbClr val="000000"/>
                </a:solidFill>
                <a:uFillTx/>
              </a:defRPr>
            </a:pPr>
            <a:r>
              <a:rPr sz="2600">
                <a:solidFill>
                  <a:srgbClr val="413E40"/>
                </a:solidFill>
                <a:uFill>
                  <a:solidFill>
                    <a:srgbClr val="413E40"/>
                  </a:solidFill>
                </a:uFill>
              </a:rPr>
              <a:t>99.8% efficient energy recovery linac (ERL)</a:t>
            </a:r>
            <a:endParaRPr sz="2600">
              <a:solidFill>
                <a:srgbClr val="413E40"/>
              </a:solidFill>
              <a:uFill>
                <a:solidFill>
                  <a:srgbClr val="413E40"/>
                </a:solidFill>
              </a:uFill>
            </a:endParaRPr>
          </a:p>
          <a:p>
            <a:pPr lvl="1">
              <a:defRPr sz="1800">
                <a:solidFill>
                  <a:srgbClr val="000000"/>
                </a:solidFill>
                <a:uFillTx/>
              </a:defRPr>
            </a:pPr>
            <a:r>
              <a:rPr sz="2600">
                <a:solidFill>
                  <a:srgbClr val="413E40"/>
                </a:solidFill>
                <a:uFill>
                  <a:solidFill>
                    <a:srgbClr val="413E40"/>
                  </a:solidFill>
                </a:uFill>
              </a:rPr>
              <a:t>FFAG arcs each propagating beams with multiple energies</a:t>
            </a:r>
            <a:endParaRPr sz="2600">
              <a:solidFill>
                <a:srgbClr val="413E40"/>
              </a:solidFill>
              <a:uFill>
                <a:solidFill>
                  <a:srgbClr val="413E40"/>
                </a:solidFill>
              </a:uFill>
            </a:endParaRPr>
          </a:p>
          <a:p>
            <a:pPr lvl="1">
              <a:defRPr sz="1800">
                <a:solidFill>
                  <a:srgbClr val="000000"/>
                </a:solidFill>
                <a:uFillTx/>
              </a:defRPr>
            </a:pPr>
            <a:r>
              <a:rPr sz="2600">
                <a:solidFill>
                  <a:srgbClr val="413E40"/>
                </a:solidFill>
                <a:uFill>
                  <a:solidFill>
                    <a:srgbClr val="413E40"/>
                  </a:solidFill>
                </a:uFill>
              </a:rPr>
              <a:t>Low cost permanent magnets for the FFAG arcs</a:t>
            </a:r>
            <a:endParaRPr sz="2600">
              <a:solidFill>
                <a:srgbClr val="413E40"/>
              </a:solidFill>
              <a:uFill>
                <a:solidFill>
                  <a:srgbClr val="413E40"/>
                </a:solidFill>
              </a:uFill>
            </a:endParaRPr>
          </a:p>
          <a:p>
            <a:pPr lvl="1">
              <a:defRPr sz="1800">
                <a:solidFill>
                  <a:srgbClr val="000000"/>
                </a:solidFill>
                <a:uFillTx/>
              </a:defRPr>
            </a:pPr>
            <a:r>
              <a:rPr sz="2600">
                <a:solidFill>
                  <a:srgbClr val="413E40"/>
                </a:solidFill>
                <a:uFill>
                  <a:solidFill>
                    <a:srgbClr val="413E40"/>
                  </a:solidFill>
                </a:uFill>
              </a:rPr>
              <a:t>Coherent e-cooling (CeC) for record high beam brightness</a:t>
            </a:r>
            <a:endParaRPr sz="2600">
              <a:solidFill>
                <a:srgbClr val="413E40"/>
              </a:solidFill>
              <a:uFill>
                <a:solidFill>
                  <a:srgbClr val="413E40"/>
                </a:solidFill>
              </a:uFill>
            </a:endParaRPr>
          </a:p>
          <a:p>
            <a:pPr lvl="1">
              <a:defRPr sz="1800">
                <a:solidFill>
                  <a:srgbClr val="000000"/>
                </a:solidFill>
                <a:uFillTx/>
              </a:defRPr>
            </a:pPr>
            <a:r>
              <a:rPr sz="2600">
                <a:solidFill>
                  <a:srgbClr val="413E40"/>
                </a:solidFill>
                <a:uFill>
                  <a:solidFill>
                    <a:srgbClr val="413E40"/>
                  </a:solidFill>
                </a:uFill>
              </a:rPr>
              <a:t>“Crab” crossings for low background interaction regions</a:t>
            </a:r>
            <a:endParaRPr sz="2600">
              <a:solidFill>
                <a:srgbClr val="413E40"/>
              </a:solidFill>
              <a:uFill>
                <a:solidFill>
                  <a:srgbClr val="413E40"/>
                </a:solidFill>
              </a:uFill>
            </a:endParaRPr>
          </a:p>
          <a:p>
            <a:pPr lvl="1" marL="763360" indent="-306160">
              <a:defRPr sz="1800">
                <a:solidFill>
                  <a:srgbClr val="000000"/>
                </a:solidFill>
                <a:uFillTx/>
              </a:defRPr>
            </a:pPr>
            <a:endParaRPr sz="3000">
              <a:solidFill>
                <a:srgbClr val="413E40"/>
              </a:solidFill>
              <a:uFill>
                <a:solidFill>
                  <a:srgbClr val="413E40"/>
                </a:solidFill>
              </a:uFill>
            </a:endParaRPr>
          </a:p>
          <a:p>
            <a:pPr lvl="0">
              <a:defRPr sz="1800">
                <a:solidFill>
                  <a:srgbClr val="000000"/>
                </a:solidFill>
                <a:uFillTx/>
              </a:defRPr>
            </a:pPr>
            <a:r>
              <a:rPr sz="3000">
                <a:solidFill>
                  <a:srgbClr val="413E40"/>
                </a:solidFill>
                <a:uFill>
                  <a:solidFill>
                    <a:srgbClr val="413E40"/>
                  </a:solidFill>
                </a:uFill>
              </a:rPr>
              <a:t>While some of these concepts have been tested at other facilities, their unique combination will create a “green” collider facility of unprecedented energy efficiency at affordable cost.</a:t>
            </a:r>
            <a:endParaRPr sz="3000">
              <a:solidFill>
                <a:srgbClr val="413E40"/>
              </a:solidFill>
              <a:uFill>
                <a:solidFill>
                  <a:srgbClr val="413E40"/>
                </a:solidFill>
              </a:uFill>
            </a:endParaRPr>
          </a:p>
          <a:p>
            <a:pPr lvl="0">
              <a:defRPr sz="1800">
                <a:solidFill>
                  <a:srgbClr val="000000"/>
                </a:solidFill>
                <a:uFillTx/>
              </a:defRPr>
            </a:pPr>
            <a:r>
              <a:rPr sz="3000">
                <a:solidFill>
                  <a:srgbClr val="413E40"/>
                </a:solidFill>
                <a:uFill>
                  <a:solidFill>
                    <a:srgbClr val="413E40"/>
                  </a:solidFill>
                </a:uFill>
              </a:rPr>
              <a:t>Estimated target cost for the accelerator: $550M. Bottom-up cost estimate is in progress.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99" name="Shape 99"/>
          <p:cNvSpPr/>
          <p:nvPr>
            <p:ph type="title"/>
          </p:nvPr>
        </p:nvSpPr>
        <p:spPr>
          <a:xfrm>
            <a:off x="646906" y="241300"/>
            <a:ext cx="9055101" cy="1244600"/>
          </a:xfrm>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Quantum chromodynamics</a:t>
            </a:r>
          </a:p>
        </p:txBody>
      </p:sp>
      <p:sp>
        <p:nvSpPr>
          <p:cNvPr id="100" name="Shape 100"/>
          <p:cNvSpPr/>
          <p:nvPr/>
        </p:nvSpPr>
        <p:spPr>
          <a:xfrm>
            <a:off x="2446112" y="3669696"/>
            <a:ext cx="782109" cy="3608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01" name="Shape 101"/>
          <p:cNvSpPr/>
          <p:nvPr/>
        </p:nvSpPr>
        <p:spPr>
          <a:xfrm>
            <a:off x="6370412" y="3669696"/>
            <a:ext cx="782109" cy="3608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grpSp>
        <p:nvGrpSpPr>
          <p:cNvPr id="123" name="Group 123"/>
          <p:cNvGrpSpPr/>
          <p:nvPr/>
        </p:nvGrpSpPr>
        <p:grpSpPr>
          <a:xfrm>
            <a:off x="960212" y="2298096"/>
            <a:ext cx="11084376" cy="2511426"/>
            <a:chOff x="0" y="0"/>
            <a:chExt cx="11084375" cy="2511424"/>
          </a:xfrm>
        </p:grpSpPr>
        <p:grpSp>
          <p:nvGrpSpPr>
            <p:cNvPr id="104" name="Group 104"/>
            <p:cNvGrpSpPr/>
            <p:nvPr/>
          </p:nvGrpSpPr>
          <p:grpSpPr>
            <a:xfrm>
              <a:off x="244475" y="1038796"/>
              <a:ext cx="2492376" cy="1117029"/>
              <a:chOff x="0" y="0"/>
              <a:chExt cx="2492375" cy="1117028"/>
            </a:xfrm>
          </p:grpSpPr>
          <p:sp>
            <p:nvSpPr>
              <p:cNvPr id="102" name="Shape 102"/>
              <p:cNvSpPr/>
              <p:nvPr/>
            </p:nvSpPr>
            <p:spPr>
              <a:xfrm>
                <a:off x="0" y="32766"/>
                <a:ext cx="2492376" cy="1588"/>
              </a:xfrm>
              <a:prstGeom prst="line">
                <a:avLst/>
              </a:prstGeom>
              <a:noFill/>
              <a:ln w="25400" cap="flat">
                <a:solidFill>
                  <a:srgbClr val="B6192B"/>
                </a:solidFill>
                <a:prstDash val="solid"/>
                <a:round/>
              </a:ln>
              <a:effectLst/>
            </p:spPr>
            <p:txBody>
              <a:bodyPr wrap="square" lIns="0" tIns="0" rIns="0" bIns="0" numCol="1" anchor="t">
                <a:noAutofit/>
              </a:bodyPr>
              <a:lstStyle/>
              <a:p>
                <a:pPr lvl="0"/>
              </a:p>
            </p:txBody>
          </p:sp>
          <p:sp>
            <p:nvSpPr>
              <p:cNvPr id="103" name="Shape 103"/>
              <p:cNvSpPr/>
              <p:nvPr/>
            </p:nvSpPr>
            <p:spPr>
              <a:xfrm>
                <a:off x="1191957" y="0"/>
                <a:ext cx="1637" cy="1117029"/>
              </a:xfrm>
              <a:prstGeom prst="line">
                <a:avLst/>
              </a:prstGeom>
              <a:noFill/>
              <a:ln w="38100" cap="flat">
                <a:solidFill>
                  <a:srgbClr val="434ED6"/>
                </a:solidFill>
                <a:prstDash val="sysDot"/>
                <a:round/>
                <a:headEnd type="triangle" w="med" len="med"/>
              </a:ln>
              <a:effectLst/>
            </p:spPr>
            <p:txBody>
              <a:bodyPr wrap="square" lIns="0" tIns="0" rIns="0" bIns="0" numCol="1" anchor="t">
                <a:noAutofit/>
              </a:bodyPr>
              <a:lstStyle/>
              <a:p>
                <a:pPr lvl="0"/>
              </a:p>
            </p:txBody>
          </p:sp>
        </p:grpSp>
        <p:grpSp>
          <p:nvGrpSpPr>
            <p:cNvPr id="107" name="Group 107"/>
            <p:cNvGrpSpPr/>
            <p:nvPr/>
          </p:nvGrpSpPr>
          <p:grpSpPr>
            <a:xfrm>
              <a:off x="4183062" y="1038552"/>
              <a:ext cx="2492376" cy="1117273"/>
              <a:chOff x="0" y="0"/>
              <a:chExt cx="2492375" cy="1117272"/>
            </a:xfrm>
          </p:grpSpPr>
          <p:sp>
            <p:nvSpPr>
              <p:cNvPr id="105" name="Shape 105"/>
              <p:cNvSpPr/>
              <p:nvPr/>
            </p:nvSpPr>
            <p:spPr>
              <a:xfrm>
                <a:off x="0" y="28247"/>
                <a:ext cx="2492376" cy="1588"/>
              </a:xfrm>
              <a:prstGeom prst="line">
                <a:avLst/>
              </a:prstGeom>
              <a:noFill/>
              <a:ln w="38100" cap="flat">
                <a:solidFill>
                  <a:srgbClr val="434ED6"/>
                </a:solidFill>
                <a:prstDash val="sysDot"/>
                <a:round/>
              </a:ln>
              <a:effectLst/>
            </p:spPr>
            <p:txBody>
              <a:bodyPr wrap="square" lIns="0" tIns="0" rIns="0" bIns="0" numCol="1" anchor="t">
                <a:noAutofit/>
              </a:bodyPr>
              <a:lstStyle/>
              <a:p>
                <a:pPr lvl="0"/>
              </a:p>
            </p:txBody>
          </p:sp>
          <p:sp>
            <p:nvSpPr>
              <p:cNvPr id="106" name="Shape 106"/>
              <p:cNvSpPr/>
              <p:nvPr/>
            </p:nvSpPr>
            <p:spPr>
              <a:xfrm>
                <a:off x="1198729" y="0"/>
                <a:ext cx="1637" cy="1117273"/>
              </a:xfrm>
              <a:prstGeom prst="line">
                <a:avLst/>
              </a:prstGeom>
              <a:noFill/>
              <a:ln w="38100" cap="flat">
                <a:solidFill>
                  <a:srgbClr val="434ED6"/>
                </a:solidFill>
                <a:prstDash val="sysDot"/>
                <a:round/>
                <a:headEnd type="triangle" w="med" len="med"/>
              </a:ln>
              <a:effectLst/>
            </p:spPr>
            <p:txBody>
              <a:bodyPr wrap="square" lIns="0" tIns="0" rIns="0" bIns="0" numCol="1" anchor="t">
                <a:noAutofit/>
              </a:bodyPr>
              <a:lstStyle/>
              <a:p>
                <a:pPr lvl="0"/>
              </a:p>
            </p:txBody>
          </p:sp>
        </p:grpSp>
        <p:grpSp>
          <p:nvGrpSpPr>
            <p:cNvPr id="111" name="Group 111"/>
            <p:cNvGrpSpPr/>
            <p:nvPr/>
          </p:nvGrpSpPr>
          <p:grpSpPr>
            <a:xfrm>
              <a:off x="8545512" y="720725"/>
              <a:ext cx="2171701" cy="1790700"/>
              <a:chOff x="0" y="0"/>
              <a:chExt cx="2171699" cy="1790699"/>
            </a:xfrm>
          </p:grpSpPr>
          <p:sp>
            <p:nvSpPr>
              <p:cNvPr id="108" name="Shape 108"/>
              <p:cNvSpPr/>
              <p:nvPr/>
            </p:nvSpPr>
            <p:spPr>
              <a:xfrm>
                <a:off x="0" y="976745"/>
                <a:ext cx="2171700" cy="1192"/>
              </a:xfrm>
              <a:prstGeom prst="line">
                <a:avLst/>
              </a:prstGeom>
              <a:noFill/>
              <a:ln w="38100" cap="flat">
                <a:solidFill>
                  <a:srgbClr val="434ED6"/>
                </a:solidFill>
                <a:prstDash val="sysDot"/>
                <a:round/>
              </a:ln>
              <a:effectLst/>
            </p:spPr>
            <p:txBody>
              <a:bodyPr wrap="square" lIns="0" tIns="0" rIns="0" bIns="0" numCol="1" anchor="t">
                <a:noAutofit/>
              </a:bodyPr>
              <a:lstStyle/>
              <a:p>
                <a:pPr lvl="0"/>
              </a:p>
            </p:txBody>
          </p:sp>
          <p:sp>
            <p:nvSpPr>
              <p:cNvPr id="109" name="Shape 109"/>
              <p:cNvSpPr/>
              <p:nvPr/>
            </p:nvSpPr>
            <p:spPr>
              <a:xfrm>
                <a:off x="1085809" y="952138"/>
                <a:ext cx="1367" cy="838562"/>
              </a:xfrm>
              <a:prstGeom prst="line">
                <a:avLst/>
              </a:prstGeom>
              <a:noFill/>
              <a:ln w="38100" cap="flat">
                <a:solidFill>
                  <a:srgbClr val="434ED6"/>
                </a:solidFill>
                <a:prstDash val="sysDot"/>
                <a:round/>
                <a:headEnd type="triangle" w="med" len="med"/>
              </a:ln>
              <a:effectLst/>
            </p:spPr>
            <p:txBody>
              <a:bodyPr wrap="square" lIns="0" tIns="0" rIns="0" bIns="0" numCol="1" anchor="t">
                <a:noAutofit/>
              </a:bodyPr>
              <a:lstStyle/>
              <a:p>
                <a:pPr lvl="0"/>
              </a:p>
            </p:txBody>
          </p:sp>
          <p:sp>
            <p:nvSpPr>
              <p:cNvPr id="110" name="Shape 110"/>
              <p:cNvSpPr/>
              <p:nvPr/>
            </p:nvSpPr>
            <p:spPr>
              <a:xfrm flipV="1">
                <a:off x="1085849" y="0"/>
                <a:ext cx="1326" cy="976746"/>
              </a:xfrm>
              <a:prstGeom prst="line">
                <a:avLst/>
              </a:prstGeom>
              <a:noFill/>
              <a:ln w="38100" cap="flat">
                <a:solidFill>
                  <a:srgbClr val="434ED6"/>
                </a:solidFill>
                <a:prstDash val="sysDot"/>
                <a:round/>
              </a:ln>
              <a:effectLst/>
            </p:spPr>
            <p:txBody>
              <a:bodyPr wrap="square" lIns="0" tIns="0" rIns="0" bIns="0" numCol="1" anchor="t">
                <a:noAutofit/>
              </a:bodyPr>
              <a:lstStyle/>
              <a:p>
                <a:pPr lvl="0"/>
              </a:p>
            </p:txBody>
          </p:sp>
        </p:grpSp>
        <p:sp>
          <p:nvSpPr>
            <p:cNvPr id="112" name="Shape 112"/>
            <p:cNvSpPr/>
            <p:nvPr/>
          </p:nvSpPr>
          <p:spPr>
            <a:xfrm>
              <a:off x="406400" y="609600"/>
              <a:ext cx="79461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B51A00"/>
                  </a:solidFill>
                  <a:uFill>
                    <a:solidFill>
                      <a:srgbClr val="B51A00"/>
                    </a:solidFill>
                  </a:uFill>
                  <a:latin typeface="+mj-lt"/>
                  <a:ea typeface="+mj-ea"/>
                  <a:cs typeface="+mj-cs"/>
                  <a:sym typeface="Arial"/>
                </a:defRPr>
              </a:lvl1pPr>
            </a:lstStyle>
            <a:p>
              <a:pPr lvl="0">
                <a:defRPr>
                  <a:solidFill>
                    <a:srgbClr val="000000"/>
                  </a:solidFill>
                  <a:uFillTx/>
                </a:defRPr>
              </a:pPr>
              <a:r>
                <a:rPr>
                  <a:solidFill>
                    <a:srgbClr val="B51A00"/>
                  </a:solidFill>
                  <a:uFill>
                    <a:solidFill>
                      <a:srgbClr val="B51A00"/>
                    </a:solidFill>
                  </a:uFill>
                </a:rPr>
                <a:t>Quark</a:t>
              </a:r>
            </a:p>
          </p:txBody>
        </p:sp>
        <p:sp>
          <p:nvSpPr>
            <p:cNvPr id="113" name="Shape 113"/>
            <p:cNvSpPr/>
            <p:nvPr/>
          </p:nvSpPr>
          <p:spPr>
            <a:xfrm>
              <a:off x="4406900" y="609600"/>
              <a:ext cx="782109"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14" name="Shape 114"/>
            <p:cNvSpPr/>
            <p:nvPr/>
          </p:nvSpPr>
          <p:spPr>
            <a:xfrm>
              <a:off x="5791200" y="609600"/>
              <a:ext cx="782109"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15" name="Shape 115"/>
            <p:cNvSpPr/>
            <p:nvPr/>
          </p:nvSpPr>
          <p:spPr>
            <a:xfrm>
              <a:off x="1790700" y="609600"/>
              <a:ext cx="79461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B51A00"/>
                  </a:solidFill>
                  <a:uFill>
                    <a:solidFill>
                      <a:srgbClr val="B51A00"/>
                    </a:solidFill>
                  </a:uFill>
                  <a:latin typeface="+mj-lt"/>
                  <a:ea typeface="+mj-ea"/>
                  <a:cs typeface="+mj-cs"/>
                  <a:sym typeface="Arial"/>
                </a:defRPr>
              </a:lvl1pPr>
            </a:lstStyle>
            <a:p>
              <a:pPr lvl="0">
                <a:defRPr>
                  <a:solidFill>
                    <a:srgbClr val="000000"/>
                  </a:solidFill>
                  <a:uFillTx/>
                </a:defRPr>
              </a:pPr>
              <a:r>
                <a:rPr>
                  <a:solidFill>
                    <a:srgbClr val="B51A00"/>
                  </a:solidFill>
                  <a:uFill>
                    <a:solidFill>
                      <a:srgbClr val="B51A00"/>
                    </a:solidFill>
                  </a:uFill>
                </a:rPr>
                <a:t>Quark</a:t>
              </a:r>
            </a:p>
          </p:txBody>
        </p:sp>
        <p:sp>
          <p:nvSpPr>
            <p:cNvPr id="116" name="Shape 116"/>
            <p:cNvSpPr/>
            <p:nvPr/>
          </p:nvSpPr>
          <p:spPr>
            <a:xfrm>
              <a:off x="9652000" y="2108200"/>
              <a:ext cx="782109"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17" name="Shape 117"/>
            <p:cNvSpPr/>
            <p:nvPr/>
          </p:nvSpPr>
          <p:spPr>
            <a:xfrm>
              <a:off x="9829800" y="1358900"/>
              <a:ext cx="782109"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18" name="Shape 118"/>
            <p:cNvSpPr/>
            <p:nvPr/>
          </p:nvSpPr>
          <p:spPr>
            <a:xfrm>
              <a:off x="8712200" y="1358900"/>
              <a:ext cx="782109"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19" name="Shape 119"/>
            <p:cNvSpPr/>
            <p:nvPr/>
          </p:nvSpPr>
          <p:spPr>
            <a:xfrm>
              <a:off x="8801100" y="622300"/>
              <a:ext cx="782109"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1800">
                  <a:solidFill>
                    <a:srgbClr val="0056D6"/>
                  </a:solidFill>
                  <a:uFill>
                    <a:solidFill>
                      <a:srgbClr val="0056D6"/>
                    </a:solidFill>
                  </a:uFill>
                  <a:latin typeface="+mj-lt"/>
                  <a:ea typeface="+mj-ea"/>
                  <a:cs typeface="+mj-cs"/>
                  <a:sym typeface="Arial"/>
                </a:defRPr>
              </a:lvl1pPr>
            </a:lstStyle>
            <a:p>
              <a:pPr lvl="0">
                <a:defRPr>
                  <a:solidFill>
                    <a:srgbClr val="000000"/>
                  </a:solidFill>
                  <a:uFillTx/>
                </a:defRPr>
              </a:pPr>
              <a:r>
                <a:rPr>
                  <a:solidFill>
                    <a:srgbClr val="0056D6"/>
                  </a:solidFill>
                  <a:uFill>
                    <a:solidFill>
                      <a:srgbClr val="0056D6"/>
                    </a:solidFill>
                  </a:uFill>
                </a:rPr>
                <a:t>Gluon</a:t>
              </a:r>
            </a:p>
          </p:txBody>
        </p:sp>
        <p:sp>
          <p:nvSpPr>
            <p:cNvPr id="120" name="Shape 120"/>
            <p:cNvSpPr/>
            <p:nvPr/>
          </p:nvSpPr>
          <p:spPr>
            <a:xfrm>
              <a:off x="0" y="0"/>
              <a:ext cx="2862304" cy="311684"/>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b="1" sz="1400">
                  <a:solidFill>
                    <a:srgbClr val="413E40"/>
                  </a:solidFill>
                  <a:uFill>
                    <a:solidFill>
                      <a:srgbClr val="413E40"/>
                    </a:solidFill>
                  </a:uFill>
                  <a:latin typeface="+mj-lt"/>
                  <a:ea typeface="+mj-ea"/>
                  <a:cs typeface="+mj-cs"/>
                  <a:sym typeface="Arial"/>
                </a:defRPr>
              </a:lvl1pPr>
            </a:lstStyle>
            <a:p>
              <a:pPr lvl="0">
                <a:defRPr b="0" sz="1800">
                  <a:solidFill>
                    <a:srgbClr val="000000"/>
                  </a:solidFill>
                  <a:uFillTx/>
                </a:defRPr>
              </a:pPr>
              <a:r>
                <a:rPr b="1" sz="1400">
                  <a:solidFill>
                    <a:srgbClr val="413E40"/>
                  </a:solidFill>
                  <a:uFill>
                    <a:solidFill>
                      <a:srgbClr val="413E40"/>
                    </a:solidFill>
                  </a:uFill>
                </a:rPr>
                <a:t>Quark emits or absorbs a gluon</a:t>
              </a:r>
            </a:p>
          </p:txBody>
        </p:sp>
        <p:sp>
          <p:nvSpPr>
            <p:cNvPr id="121" name="Shape 121"/>
            <p:cNvSpPr/>
            <p:nvPr/>
          </p:nvSpPr>
          <p:spPr>
            <a:xfrm>
              <a:off x="3937000" y="0"/>
              <a:ext cx="2861957" cy="311684"/>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b="1" sz="1400">
                  <a:solidFill>
                    <a:srgbClr val="413E40"/>
                  </a:solidFill>
                  <a:uFill>
                    <a:solidFill>
                      <a:srgbClr val="413E40"/>
                    </a:solidFill>
                  </a:uFill>
                  <a:latin typeface="+mj-lt"/>
                  <a:ea typeface="+mj-ea"/>
                  <a:cs typeface="+mj-cs"/>
                  <a:sym typeface="Arial"/>
                </a:defRPr>
              </a:lvl1pPr>
            </a:lstStyle>
            <a:p>
              <a:pPr lvl="0">
                <a:defRPr b="0" sz="1800">
                  <a:solidFill>
                    <a:srgbClr val="000000"/>
                  </a:solidFill>
                  <a:uFillTx/>
                </a:defRPr>
              </a:pPr>
              <a:r>
                <a:rPr b="1" sz="1400">
                  <a:solidFill>
                    <a:srgbClr val="413E40"/>
                  </a:solidFill>
                  <a:uFill>
                    <a:solidFill>
                      <a:srgbClr val="413E40"/>
                    </a:solidFill>
                  </a:uFill>
                </a:rPr>
                <a:t>Gluon emits or absorbs a gluon</a:t>
              </a:r>
            </a:p>
          </p:txBody>
        </p:sp>
        <p:sp>
          <p:nvSpPr>
            <p:cNvPr id="122" name="Shape 122"/>
            <p:cNvSpPr/>
            <p:nvPr/>
          </p:nvSpPr>
          <p:spPr>
            <a:xfrm>
              <a:off x="8153400" y="0"/>
              <a:ext cx="2930976" cy="311684"/>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b="1" sz="1400">
                  <a:solidFill>
                    <a:srgbClr val="413E40"/>
                  </a:solidFill>
                  <a:uFill>
                    <a:solidFill>
                      <a:srgbClr val="413E40"/>
                    </a:solidFill>
                  </a:uFill>
                  <a:latin typeface="+mj-lt"/>
                  <a:ea typeface="+mj-ea"/>
                  <a:cs typeface="+mj-cs"/>
                  <a:sym typeface="Arial"/>
                </a:defRPr>
              </a:lvl1pPr>
            </a:lstStyle>
            <a:p>
              <a:pPr lvl="0">
                <a:defRPr b="0" sz="1800">
                  <a:solidFill>
                    <a:srgbClr val="000000"/>
                  </a:solidFill>
                  <a:uFillTx/>
                </a:defRPr>
              </a:pPr>
              <a:r>
                <a:rPr b="1" sz="1400">
                  <a:solidFill>
                    <a:srgbClr val="413E40"/>
                  </a:solidFill>
                  <a:uFill>
                    <a:solidFill>
                      <a:srgbClr val="413E40"/>
                    </a:solidFill>
                  </a:uFill>
                </a:rPr>
                <a:t>Gluon scatters on another gluon</a:t>
              </a:r>
            </a:p>
          </p:txBody>
        </p:sp>
      </p:grpSp>
      <p:grpSp>
        <p:nvGrpSpPr>
          <p:cNvPr id="126" name="Group 126"/>
          <p:cNvGrpSpPr/>
          <p:nvPr/>
        </p:nvGrpSpPr>
        <p:grpSpPr>
          <a:xfrm>
            <a:off x="4826000" y="5850317"/>
            <a:ext cx="1831881" cy="650429"/>
            <a:chOff x="-50800" y="-50800"/>
            <a:chExt cx="1831880" cy="650428"/>
          </a:xfrm>
        </p:grpSpPr>
        <p:sp>
          <p:nvSpPr>
            <p:cNvPr id="125" name="Shape 125"/>
            <p:cNvSpPr/>
            <p:nvPr/>
          </p:nvSpPr>
          <p:spPr>
            <a:xfrm>
              <a:off x="0" y="0"/>
              <a:ext cx="1730281" cy="548829"/>
            </a:xfrm>
            <a:prstGeom prst="rect">
              <a:avLst/>
            </a:prstGeom>
            <a:noFill/>
            <a:ln>
              <a:noFill/>
            </a:ln>
            <a:effectLst/>
            <a:extLst>
              <a:ext uri="{C572A759-6A51-4108-AA02-DFA0A04FC94B}">
                <ma14:wrappingTextBoxFlag xmlns:ma14="http://schemas.microsoft.com/office/mac/drawingml/2011/main" val="1"/>
              </a:ext>
            </a:extLst>
          </p:spPr>
          <p:txBody>
            <a:bodyPr wrap="none" lIns="0" tIns="0" rIns="0" bIns="0" numCol="1" anchor="t">
              <a:spAutoFit/>
            </a:bodyPr>
            <a:lstStyle>
              <a:lvl1pPr marL="57799" marR="57799" defTabSz="1295400">
                <a:defRPr sz="2400">
                  <a:solidFill>
                    <a:srgbClr val="B51A00"/>
                  </a:solidFill>
                  <a:uFill>
                    <a:solidFill>
                      <a:srgbClr val="B51A00"/>
                    </a:solidFill>
                  </a:uFill>
                  <a:latin typeface="+mj-lt"/>
                  <a:ea typeface="+mj-ea"/>
                  <a:cs typeface="+mj-cs"/>
                  <a:sym typeface="Arial"/>
                </a:defRPr>
              </a:lvl1pPr>
            </a:lstStyle>
            <a:p>
              <a:pPr lvl="0">
                <a:defRPr sz="1800">
                  <a:solidFill>
                    <a:srgbClr val="000000"/>
                  </a:solidFill>
                  <a:uFillTx/>
                </a:defRPr>
              </a:pPr>
              <a:r>
                <a:rPr sz="2400">
                  <a:solidFill>
                    <a:srgbClr val="B51A00"/>
                  </a:solidFill>
                  <a:uFill>
                    <a:solidFill>
                      <a:srgbClr val="B51A00"/>
                    </a:solidFill>
                  </a:uFill>
                </a:rPr>
                <a:t>Color Flow</a:t>
              </a:r>
            </a:p>
          </p:txBody>
        </p:sp>
        <p:pic>
          <p:nvPicPr>
            <p:cNvPr id="124" name=""/>
            <p:cNvPicPr/>
            <p:nvPr/>
          </p:nvPicPr>
          <p:blipFill>
            <a:blip r:embed="rId2">
              <a:extLst/>
            </a:blip>
            <a:stretch>
              <a:fillRect/>
            </a:stretch>
          </p:blipFill>
          <p:spPr>
            <a:xfrm>
              <a:off x="-50800" y="-50800"/>
              <a:ext cx="1831881" cy="650429"/>
            </a:xfrm>
            <a:prstGeom prst="rect">
              <a:avLst/>
            </a:prstGeom>
            <a:effectLst/>
          </p:spPr>
        </p:pic>
      </p:grpSp>
      <p:grpSp>
        <p:nvGrpSpPr>
          <p:cNvPr id="138" name="Group 138"/>
          <p:cNvGrpSpPr/>
          <p:nvPr/>
        </p:nvGrpSpPr>
        <p:grpSpPr>
          <a:xfrm>
            <a:off x="1630136" y="6356796"/>
            <a:ext cx="3572150" cy="2592322"/>
            <a:chOff x="0" y="0"/>
            <a:chExt cx="3572148" cy="2592321"/>
          </a:xfrm>
        </p:grpSpPr>
        <p:sp>
          <p:nvSpPr>
            <p:cNvPr id="127" name="Shape 127"/>
            <p:cNvSpPr/>
            <p:nvPr/>
          </p:nvSpPr>
          <p:spPr>
            <a:xfrm flipH="1">
              <a:off x="492578" y="1583925"/>
              <a:ext cx="1" cy="1008397"/>
            </a:xfrm>
            <a:prstGeom prst="line">
              <a:avLst/>
            </a:prstGeom>
            <a:noFill/>
            <a:ln w="38100" cap="flat">
              <a:solidFill>
                <a:srgbClr val="E32400"/>
              </a:solidFill>
              <a:prstDash val="solid"/>
              <a:round/>
              <a:headEnd type="triangle" w="med" len="med"/>
            </a:ln>
            <a:effectLst/>
          </p:spPr>
          <p:txBody>
            <a:bodyPr wrap="square" lIns="0" tIns="0" rIns="0" bIns="0" numCol="1" anchor="t">
              <a:noAutofit/>
            </a:bodyPr>
            <a:lstStyle/>
            <a:p>
              <a:pPr lvl="0"/>
            </a:p>
          </p:txBody>
        </p:sp>
        <p:sp>
          <p:nvSpPr>
            <p:cNvPr id="128" name="Shape 128"/>
            <p:cNvSpPr/>
            <p:nvPr/>
          </p:nvSpPr>
          <p:spPr>
            <a:xfrm flipH="1">
              <a:off x="492578" y="497961"/>
              <a:ext cx="1" cy="1008397"/>
            </a:xfrm>
            <a:prstGeom prst="line">
              <a:avLst/>
            </a:prstGeom>
            <a:noFill/>
            <a:ln w="38100" cap="flat">
              <a:solidFill>
                <a:srgbClr val="77BB41"/>
              </a:solidFill>
              <a:prstDash val="solid"/>
              <a:round/>
              <a:headEnd type="triangle" w="med" len="med"/>
            </a:ln>
            <a:effectLst/>
          </p:spPr>
          <p:txBody>
            <a:bodyPr wrap="square" lIns="0" tIns="0" rIns="0" bIns="0" numCol="1" anchor="t">
              <a:noAutofit/>
            </a:bodyPr>
            <a:lstStyle/>
            <a:p>
              <a:pPr lvl="0"/>
            </a:p>
          </p:txBody>
        </p:sp>
        <p:sp>
          <p:nvSpPr>
            <p:cNvPr id="129" name="Shape 129"/>
            <p:cNvSpPr/>
            <p:nvPr/>
          </p:nvSpPr>
          <p:spPr>
            <a:xfrm flipH="1">
              <a:off x="1808336" y="1583925"/>
              <a:ext cx="1" cy="1008397"/>
            </a:xfrm>
            <a:prstGeom prst="line">
              <a:avLst/>
            </a:prstGeom>
            <a:noFill/>
            <a:ln w="38100" cap="flat">
              <a:solidFill>
                <a:srgbClr val="77BB41"/>
              </a:solidFill>
              <a:prstDash val="solid"/>
              <a:round/>
              <a:headEnd type="triangle" w="med" len="med"/>
            </a:ln>
            <a:effectLst/>
          </p:spPr>
          <p:txBody>
            <a:bodyPr wrap="square" lIns="0" tIns="0" rIns="0" bIns="0" numCol="1" anchor="t">
              <a:noAutofit/>
            </a:bodyPr>
            <a:lstStyle/>
            <a:p>
              <a:pPr lvl="0"/>
            </a:p>
          </p:txBody>
        </p:sp>
        <p:sp>
          <p:nvSpPr>
            <p:cNvPr id="130" name="Shape 130"/>
            <p:cNvSpPr/>
            <p:nvPr/>
          </p:nvSpPr>
          <p:spPr>
            <a:xfrm flipH="1">
              <a:off x="1808336" y="497961"/>
              <a:ext cx="1" cy="1008397"/>
            </a:xfrm>
            <a:prstGeom prst="line">
              <a:avLst/>
            </a:prstGeom>
            <a:noFill/>
            <a:ln w="38100" cap="flat">
              <a:solidFill>
                <a:srgbClr val="E32400"/>
              </a:solidFill>
              <a:prstDash val="solid"/>
              <a:round/>
              <a:headEnd type="triangle" w="med" len="med"/>
            </a:ln>
            <a:effectLst/>
          </p:spPr>
          <p:txBody>
            <a:bodyPr wrap="square" lIns="0" tIns="0" rIns="0" bIns="0" numCol="1" anchor="t">
              <a:noAutofit/>
            </a:bodyPr>
            <a:lstStyle/>
            <a:p>
              <a:pPr lvl="0"/>
            </a:p>
          </p:txBody>
        </p:sp>
        <p:sp>
          <p:nvSpPr>
            <p:cNvPr id="131" name="Shape 131"/>
            <p:cNvSpPr/>
            <p:nvPr/>
          </p:nvSpPr>
          <p:spPr>
            <a:xfrm flipH="1" flipV="1">
              <a:off x="509234" y="1475329"/>
              <a:ext cx="1299102" cy="124111"/>
            </a:xfrm>
            <a:prstGeom prst="line">
              <a:avLst/>
            </a:prstGeom>
            <a:noFill/>
            <a:ln w="38100" cap="flat">
              <a:solidFill>
                <a:srgbClr val="77BB41"/>
              </a:solidFill>
              <a:prstDash val="sysDot"/>
              <a:miter lim="400000"/>
              <a:tailEnd type="triangle" w="med" len="med"/>
            </a:ln>
            <a:effectLst/>
          </p:spPr>
          <p:txBody>
            <a:bodyPr wrap="square" lIns="0" tIns="0" rIns="0" bIns="0" numCol="1" anchor="t">
              <a:noAutofit/>
            </a:bodyPr>
            <a:lstStyle/>
            <a:p>
              <a:pPr lvl="0"/>
            </a:p>
          </p:txBody>
        </p:sp>
        <p:sp>
          <p:nvSpPr>
            <p:cNvPr id="132" name="Shape 132"/>
            <p:cNvSpPr/>
            <p:nvPr/>
          </p:nvSpPr>
          <p:spPr>
            <a:xfrm flipH="1">
              <a:off x="442613" y="1459815"/>
              <a:ext cx="1365723" cy="139625"/>
            </a:xfrm>
            <a:prstGeom prst="line">
              <a:avLst/>
            </a:prstGeom>
            <a:noFill/>
            <a:ln w="38100" cap="flat">
              <a:solidFill>
                <a:srgbClr val="E32400"/>
              </a:solidFill>
              <a:prstDash val="sysDot"/>
              <a:miter lim="400000"/>
              <a:headEnd type="triangle" w="med" len="med"/>
            </a:ln>
            <a:effectLst/>
          </p:spPr>
          <p:txBody>
            <a:bodyPr wrap="square" lIns="0" tIns="0" rIns="0" bIns="0" numCol="1" anchor="t">
              <a:noAutofit/>
            </a:bodyPr>
            <a:lstStyle/>
            <a:p>
              <a:pPr lvl="0"/>
            </a:p>
          </p:txBody>
        </p:sp>
        <p:sp>
          <p:nvSpPr>
            <p:cNvPr id="133" name="Shape 133"/>
            <p:cNvSpPr/>
            <p:nvPr/>
          </p:nvSpPr>
          <p:spPr>
            <a:xfrm>
              <a:off x="276061" y="1366732"/>
              <a:ext cx="1732137" cy="294763"/>
            </a:xfrm>
            <a:prstGeom prst="roundRect">
              <a:avLst>
                <a:gd name="adj" fmla="val 50000"/>
              </a:avLst>
            </a:prstGeom>
            <a:noFill/>
            <a:ln w="12700" cap="flat">
              <a:solidFill>
                <a:srgbClr val="000000"/>
              </a:solidFill>
              <a:prstDash val="solid"/>
              <a:round/>
            </a:ln>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sp>
          <p:nvSpPr>
            <p:cNvPr id="134" name="Shape 134"/>
            <p:cNvSpPr/>
            <p:nvPr/>
          </p:nvSpPr>
          <p:spPr>
            <a:xfrm>
              <a:off x="2657748" y="1334184"/>
              <a:ext cx="914401" cy="4064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defRPr b="1" sz="1800">
                  <a:solidFill>
                    <a:srgbClr val="413E40"/>
                  </a:solidFill>
                  <a:uFill>
                    <a:solidFill>
                      <a:srgbClr val="413E40"/>
                    </a:solidFill>
                  </a:uFill>
                  <a:latin typeface="+mj-lt"/>
                  <a:ea typeface="+mj-ea"/>
                  <a:cs typeface="+mj-cs"/>
                  <a:sym typeface="Arial"/>
                </a:defRPr>
              </a:lvl1pPr>
            </a:lstStyle>
            <a:p>
              <a:pPr lvl="0">
                <a:defRPr b="0">
                  <a:solidFill>
                    <a:srgbClr val="000000"/>
                  </a:solidFill>
                  <a:uFillTx/>
                </a:defRPr>
              </a:pPr>
              <a:r>
                <a:rPr b="1">
                  <a:solidFill>
                    <a:srgbClr val="413E40"/>
                  </a:solidFill>
                  <a:uFill>
                    <a:solidFill>
                      <a:srgbClr val="413E40"/>
                    </a:solidFill>
                  </a:uFill>
                </a:rPr>
                <a:t>Gluon</a:t>
              </a:r>
            </a:p>
          </p:txBody>
        </p:sp>
        <p:sp>
          <p:nvSpPr>
            <p:cNvPr id="135" name="Shape 135"/>
            <p:cNvSpPr/>
            <p:nvPr/>
          </p:nvSpPr>
          <p:spPr>
            <a:xfrm flipV="1">
              <a:off x="1991541" y="1521870"/>
              <a:ext cx="666207" cy="1"/>
            </a:xfrm>
            <a:prstGeom prst="line">
              <a:avLst/>
            </a:prstGeom>
            <a:noFill/>
            <a:ln w="12700" cap="flat">
              <a:solidFill>
                <a:srgbClr val="000000"/>
              </a:solidFill>
              <a:prstDash val="solid"/>
              <a:round/>
              <a:headEnd type="stealth" w="med" len="med"/>
            </a:ln>
            <a:effectLst/>
          </p:spPr>
          <p:txBody>
            <a:bodyPr wrap="square" lIns="0" tIns="0" rIns="0" bIns="0" numCol="1" anchor="t">
              <a:noAutofit/>
            </a:bodyPr>
            <a:lstStyle/>
            <a:p>
              <a:pPr lvl="0"/>
            </a:p>
          </p:txBody>
        </p:sp>
        <p:sp>
          <p:nvSpPr>
            <p:cNvPr id="136" name="Shape 136"/>
            <p:cNvSpPr/>
            <p:nvPr/>
          </p:nvSpPr>
          <p:spPr>
            <a:xfrm>
              <a:off x="1353856" y="0"/>
              <a:ext cx="914401" cy="40640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defRPr b="1" sz="1800">
                  <a:solidFill>
                    <a:srgbClr val="413E40"/>
                  </a:solidFill>
                  <a:uFill>
                    <a:solidFill>
                      <a:srgbClr val="413E40"/>
                    </a:solidFill>
                  </a:uFill>
                  <a:latin typeface="+mj-lt"/>
                  <a:ea typeface="+mj-ea"/>
                  <a:cs typeface="+mj-cs"/>
                  <a:sym typeface="Arial"/>
                </a:defRPr>
              </a:lvl1pPr>
            </a:lstStyle>
            <a:p>
              <a:pPr lvl="0">
                <a:defRPr b="0">
                  <a:solidFill>
                    <a:srgbClr val="000000"/>
                  </a:solidFill>
                  <a:uFillTx/>
                </a:defRPr>
              </a:pPr>
              <a:r>
                <a:rPr b="1">
                  <a:solidFill>
                    <a:srgbClr val="413E40"/>
                  </a:solidFill>
                  <a:uFill>
                    <a:solidFill>
                      <a:srgbClr val="413E40"/>
                    </a:solidFill>
                  </a:uFill>
                </a:rPr>
                <a:t>Quark</a:t>
              </a:r>
            </a:p>
          </p:txBody>
        </p:sp>
        <p:sp>
          <p:nvSpPr>
            <p:cNvPr id="137" name="Shape 137"/>
            <p:cNvSpPr/>
            <p:nvPr/>
          </p:nvSpPr>
          <p:spPr>
            <a:xfrm>
              <a:off x="0" y="0"/>
              <a:ext cx="977900" cy="40640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defRPr b="1" sz="1800">
                  <a:solidFill>
                    <a:srgbClr val="413E40"/>
                  </a:solidFill>
                  <a:uFill>
                    <a:solidFill>
                      <a:srgbClr val="413E40"/>
                    </a:solidFill>
                  </a:uFill>
                  <a:latin typeface="+mj-lt"/>
                  <a:ea typeface="+mj-ea"/>
                  <a:cs typeface="+mj-cs"/>
                  <a:sym typeface="Arial"/>
                </a:defRPr>
              </a:lvl1pPr>
            </a:lstStyle>
            <a:p>
              <a:pPr lvl="0">
                <a:defRPr b="0">
                  <a:solidFill>
                    <a:srgbClr val="000000"/>
                  </a:solidFill>
                  <a:uFillTx/>
                </a:defRPr>
              </a:pPr>
              <a:r>
                <a:rPr b="1">
                  <a:solidFill>
                    <a:srgbClr val="413E40"/>
                  </a:solidFill>
                  <a:uFill>
                    <a:solidFill>
                      <a:srgbClr val="413E40"/>
                    </a:solidFill>
                  </a:uFill>
                </a:rPr>
                <a:t>Quark</a:t>
              </a:r>
            </a:p>
          </p:txBody>
        </p:sp>
      </p:grpSp>
      <p:grpSp>
        <p:nvGrpSpPr>
          <p:cNvPr id="154" name="Group 154"/>
          <p:cNvGrpSpPr/>
          <p:nvPr/>
        </p:nvGrpSpPr>
        <p:grpSpPr>
          <a:xfrm>
            <a:off x="7300179" y="6090096"/>
            <a:ext cx="3625269" cy="2833622"/>
            <a:chOff x="0" y="0"/>
            <a:chExt cx="3625267" cy="2833620"/>
          </a:xfrm>
        </p:grpSpPr>
        <p:sp>
          <p:nvSpPr>
            <p:cNvPr id="139" name="Shape 139"/>
            <p:cNvSpPr/>
            <p:nvPr/>
          </p:nvSpPr>
          <p:spPr>
            <a:xfrm flipH="1">
              <a:off x="507598" y="1761725"/>
              <a:ext cx="1" cy="1008397"/>
            </a:xfrm>
            <a:prstGeom prst="line">
              <a:avLst/>
            </a:prstGeom>
            <a:noFill/>
            <a:ln w="38100" cap="flat">
              <a:solidFill>
                <a:srgbClr val="E32400"/>
              </a:solidFill>
              <a:prstDash val="sysDot"/>
              <a:miter lim="400000"/>
              <a:headEnd type="triangle" w="med" len="med"/>
            </a:ln>
            <a:effectLst/>
          </p:spPr>
          <p:txBody>
            <a:bodyPr wrap="square" lIns="0" tIns="0" rIns="0" bIns="0" numCol="1" anchor="t">
              <a:noAutofit/>
            </a:bodyPr>
            <a:lstStyle/>
            <a:p>
              <a:pPr lvl="0"/>
            </a:p>
          </p:txBody>
        </p:sp>
        <p:sp>
          <p:nvSpPr>
            <p:cNvPr id="140" name="Shape 140"/>
            <p:cNvSpPr/>
            <p:nvPr/>
          </p:nvSpPr>
          <p:spPr>
            <a:xfrm flipH="1">
              <a:off x="507598" y="675761"/>
              <a:ext cx="1" cy="1008397"/>
            </a:xfrm>
            <a:prstGeom prst="line">
              <a:avLst/>
            </a:prstGeom>
            <a:noFill/>
            <a:ln w="38100" cap="flat">
              <a:solidFill>
                <a:srgbClr val="77BB41"/>
              </a:solidFill>
              <a:prstDash val="sysDot"/>
              <a:miter lim="400000"/>
              <a:headEnd type="triangle" w="med" len="med"/>
            </a:ln>
            <a:effectLst/>
          </p:spPr>
          <p:txBody>
            <a:bodyPr wrap="square" lIns="0" tIns="0" rIns="0" bIns="0" numCol="1" anchor="t">
              <a:noAutofit/>
            </a:bodyPr>
            <a:lstStyle/>
            <a:p>
              <a:pPr lvl="0"/>
            </a:p>
          </p:txBody>
        </p:sp>
        <p:sp>
          <p:nvSpPr>
            <p:cNvPr id="141" name="Shape 141"/>
            <p:cNvSpPr/>
            <p:nvPr/>
          </p:nvSpPr>
          <p:spPr>
            <a:xfrm flipH="1">
              <a:off x="1823356" y="1761725"/>
              <a:ext cx="1" cy="1008397"/>
            </a:xfrm>
            <a:prstGeom prst="line">
              <a:avLst/>
            </a:prstGeom>
            <a:noFill/>
            <a:ln w="38100" cap="flat">
              <a:solidFill>
                <a:srgbClr val="77BB41"/>
              </a:solidFill>
              <a:prstDash val="sysDot"/>
              <a:miter lim="400000"/>
              <a:headEnd type="triangle" w="med" len="med"/>
            </a:ln>
            <a:effectLst/>
          </p:spPr>
          <p:txBody>
            <a:bodyPr wrap="square" lIns="0" tIns="0" rIns="0" bIns="0" numCol="1" anchor="t">
              <a:noAutofit/>
            </a:bodyPr>
            <a:lstStyle/>
            <a:p>
              <a:pPr lvl="0"/>
            </a:p>
          </p:txBody>
        </p:sp>
        <p:sp>
          <p:nvSpPr>
            <p:cNvPr id="142" name="Shape 142"/>
            <p:cNvSpPr/>
            <p:nvPr/>
          </p:nvSpPr>
          <p:spPr>
            <a:xfrm flipH="1">
              <a:off x="1823356" y="675761"/>
              <a:ext cx="1" cy="1008397"/>
            </a:xfrm>
            <a:prstGeom prst="line">
              <a:avLst/>
            </a:prstGeom>
            <a:noFill/>
            <a:ln w="38100" cap="flat">
              <a:solidFill>
                <a:srgbClr val="E32400"/>
              </a:solidFill>
              <a:prstDash val="sysDot"/>
              <a:miter lim="400000"/>
              <a:headEnd type="triangle" w="med" len="med"/>
            </a:ln>
            <a:effectLst/>
          </p:spPr>
          <p:txBody>
            <a:bodyPr wrap="square" lIns="0" tIns="0" rIns="0" bIns="0" numCol="1" anchor="t">
              <a:noAutofit/>
            </a:bodyPr>
            <a:lstStyle/>
            <a:p>
              <a:pPr lvl="0"/>
            </a:p>
          </p:txBody>
        </p:sp>
        <p:sp>
          <p:nvSpPr>
            <p:cNvPr id="143" name="Shape 143"/>
            <p:cNvSpPr/>
            <p:nvPr/>
          </p:nvSpPr>
          <p:spPr>
            <a:xfrm flipH="1" flipV="1">
              <a:off x="524254" y="1653129"/>
              <a:ext cx="1299102" cy="124111"/>
            </a:xfrm>
            <a:prstGeom prst="line">
              <a:avLst/>
            </a:prstGeom>
            <a:noFill/>
            <a:ln w="38100" cap="flat">
              <a:solidFill>
                <a:srgbClr val="77BB41"/>
              </a:solidFill>
              <a:prstDash val="sysDot"/>
              <a:miter lim="400000"/>
              <a:tailEnd type="triangle" w="med" len="med"/>
            </a:ln>
            <a:effectLst/>
          </p:spPr>
          <p:txBody>
            <a:bodyPr wrap="square" lIns="0" tIns="0" rIns="0" bIns="0" numCol="1" anchor="t">
              <a:noAutofit/>
            </a:bodyPr>
            <a:lstStyle/>
            <a:p>
              <a:pPr lvl="0"/>
            </a:p>
          </p:txBody>
        </p:sp>
        <p:sp>
          <p:nvSpPr>
            <p:cNvPr id="144" name="Shape 144"/>
            <p:cNvSpPr/>
            <p:nvPr/>
          </p:nvSpPr>
          <p:spPr>
            <a:xfrm flipH="1">
              <a:off x="457633" y="1637615"/>
              <a:ext cx="1365723" cy="139625"/>
            </a:xfrm>
            <a:prstGeom prst="line">
              <a:avLst/>
            </a:prstGeom>
            <a:noFill/>
            <a:ln w="38100" cap="flat">
              <a:solidFill>
                <a:srgbClr val="E32400"/>
              </a:solidFill>
              <a:prstDash val="sysDot"/>
              <a:miter lim="400000"/>
              <a:headEnd type="triangle" w="med" len="med"/>
            </a:ln>
            <a:effectLst/>
          </p:spPr>
          <p:txBody>
            <a:bodyPr wrap="square" lIns="0" tIns="0" rIns="0" bIns="0" numCol="1" anchor="t">
              <a:noAutofit/>
            </a:bodyPr>
            <a:lstStyle/>
            <a:p>
              <a:pPr lvl="0"/>
            </a:p>
          </p:txBody>
        </p:sp>
        <p:sp>
          <p:nvSpPr>
            <p:cNvPr id="145" name="Shape 145"/>
            <p:cNvSpPr/>
            <p:nvPr/>
          </p:nvSpPr>
          <p:spPr>
            <a:xfrm>
              <a:off x="303781" y="1544532"/>
              <a:ext cx="1732137" cy="294763"/>
            </a:xfrm>
            <a:prstGeom prst="roundRect">
              <a:avLst>
                <a:gd name="adj" fmla="val 50000"/>
              </a:avLst>
            </a:prstGeom>
            <a:noFill/>
            <a:ln w="12700" cap="flat">
              <a:solidFill>
                <a:srgbClr val="000000"/>
              </a:solidFill>
              <a:prstDash val="solid"/>
              <a:round/>
            </a:ln>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sp>
          <p:nvSpPr>
            <p:cNvPr id="146" name="Shape 146"/>
            <p:cNvSpPr/>
            <p:nvPr/>
          </p:nvSpPr>
          <p:spPr>
            <a:xfrm>
              <a:off x="2672767" y="1511984"/>
              <a:ext cx="952501" cy="4064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defRPr b="1" sz="1800">
                  <a:solidFill>
                    <a:srgbClr val="413E40"/>
                  </a:solidFill>
                  <a:uFill>
                    <a:solidFill>
                      <a:srgbClr val="413E40"/>
                    </a:solidFill>
                  </a:uFill>
                  <a:latin typeface="+mj-lt"/>
                  <a:ea typeface="+mj-ea"/>
                  <a:cs typeface="+mj-cs"/>
                  <a:sym typeface="Arial"/>
                </a:defRPr>
              </a:lvl1pPr>
            </a:lstStyle>
            <a:p>
              <a:pPr lvl="0">
                <a:defRPr b="0">
                  <a:solidFill>
                    <a:srgbClr val="000000"/>
                  </a:solidFill>
                  <a:uFillTx/>
                </a:defRPr>
              </a:pPr>
              <a:r>
                <a:rPr b="1">
                  <a:solidFill>
                    <a:srgbClr val="413E40"/>
                  </a:solidFill>
                  <a:uFill>
                    <a:solidFill>
                      <a:srgbClr val="413E40"/>
                    </a:solidFill>
                  </a:uFill>
                </a:rPr>
                <a:t>Gluon</a:t>
              </a:r>
            </a:p>
          </p:txBody>
        </p:sp>
        <p:sp>
          <p:nvSpPr>
            <p:cNvPr id="147" name="Shape 147"/>
            <p:cNvSpPr/>
            <p:nvPr/>
          </p:nvSpPr>
          <p:spPr>
            <a:xfrm flipV="1">
              <a:off x="2006562" y="1699670"/>
              <a:ext cx="666206" cy="1"/>
            </a:xfrm>
            <a:prstGeom prst="line">
              <a:avLst/>
            </a:prstGeom>
            <a:noFill/>
            <a:ln w="12700" cap="flat">
              <a:solidFill>
                <a:srgbClr val="000000"/>
              </a:solidFill>
              <a:prstDash val="solid"/>
              <a:round/>
              <a:headEnd type="stealth" w="med" len="med"/>
            </a:ln>
            <a:effectLst/>
          </p:spPr>
          <p:txBody>
            <a:bodyPr wrap="square" lIns="0" tIns="0" rIns="0" bIns="0" numCol="1" anchor="t">
              <a:noAutofit/>
            </a:bodyPr>
            <a:lstStyle/>
            <a:p>
              <a:pPr lvl="0"/>
            </a:p>
          </p:txBody>
        </p:sp>
        <p:sp>
          <p:nvSpPr>
            <p:cNvPr id="148" name="Shape 148"/>
            <p:cNvSpPr/>
            <p:nvPr/>
          </p:nvSpPr>
          <p:spPr>
            <a:xfrm>
              <a:off x="1406976" y="0"/>
              <a:ext cx="952501" cy="40640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defRPr b="1" sz="1800">
                  <a:solidFill>
                    <a:srgbClr val="413E40"/>
                  </a:solidFill>
                  <a:uFill>
                    <a:solidFill>
                      <a:srgbClr val="413E40"/>
                    </a:solidFill>
                  </a:uFill>
                  <a:latin typeface="+mj-lt"/>
                  <a:ea typeface="+mj-ea"/>
                  <a:cs typeface="+mj-cs"/>
                  <a:sym typeface="Arial"/>
                </a:defRPr>
              </a:lvl1pPr>
            </a:lstStyle>
            <a:p>
              <a:pPr lvl="0">
                <a:defRPr b="0">
                  <a:solidFill>
                    <a:srgbClr val="000000"/>
                  </a:solidFill>
                  <a:uFillTx/>
                </a:defRPr>
              </a:pPr>
              <a:r>
                <a:rPr b="1">
                  <a:solidFill>
                    <a:srgbClr val="413E40"/>
                  </a:solidFill>
                  <a:uFill>
                    <a:solidFill>
                      <a:srgbClr val="413E40"/>
                    </a:solidFill>
                  </a:uFill>
                </a:rPr>
                <a:t>Gluon</a:t>
              </a:r>
            </a:p>
          </p:txBody>
        </p:sp>
        <p:sp>
          <p:nvSpPr>
            <p:cNvPr id="149" name="Shape 149"/>
            <p:cNvSpPr/>
            <p:nvPr/>
          </p:nvSpPr>
          <p:spPr>
            <a:xfrm>
              <a:off x="0" y="0"/>
              <a:ext cx="927100" cy="40640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7799" marR="57799" algn="ctr" defTabSz="1295400">
                <a:defRPr b="1" sz="1800">
                  <a:solidFill>
                    <a:srgbClr val="413E40"/>
                  </a:solidFill>
                  <a:uFill>
                    <a:solidFill>
                      <a:srgbClr val="413E40"/>
                    </a:solidFill>
                  </a:uFill>
                  <a:latin typeface="+mj-lt"/>
                  <a:ea typeface="+mj-ea"/>
                  <a:cs typeface="+mj-cs"/>
                  <a:sym typeface="Arial"/>
                </a:defRPr>
              </a:lvl1pPr>
            </a:lstStyle>
            <a:p>
              <a:pPr lvl="0">
                <a:defRPr b="0">
                  <a:solidFill>
                    <a:srgbClr val="000000"/>
                  </a:solidFill>
                  <a:uFillTx/>
                </a:defRPr>
              </a:pPr>
              <a:r>
                <a:rPr b="1">
                  <a:solidFill>
                    <a:srgbClr val="413E40"/>
                  </a:solidFill>
                  <a:uFill>
                    <a:solidFill>
                      <a:srgbClr val="413E40"/>
                    </a:solidFill>
                  </a:uFill>
                </a:rPr>
                <a:t>Gluon</a:t>
              </a:r>
            </a:p>
          </p:txBody>
        </p:sp>
        <p:sp>
          <p:nvSpPr>
            <p:cNvPr id="150" name="Shape 150"/>
            <p:cNvSpPr/>
            <p:nvPr/>
          </p:nvSpPr>
          <p:spPr>
            <a:xfrm flipH="1">
              <a:off x="408720" y="700020"/>
              <a:ext cx="1" cy="2019301"/>
            </a:xfrm>
            <a:prstGeom prst="line">
              <a:avLst/>
            </a:prstGeom>
            <a:noFill/>
            <a:ln w="38100" cap="flat">
              <a:solidFill>
                <a:srgbClr val="0061FF"/>
              </a:solidFill>
              <a:prstDash val="sysDot"/>
              <a:miter lim="400000"/>
              <a:tailEnd type="triangle" w="med" len="med"/>
            </a:ln>
            <a:effectLst/>
          </p:spPr>
          <p:txBody>
            <a:bodyPr wrap="square" lIns="0" tIns="0" rIns="0" bIns="0" numCol="1" anchor="t">
              <a:noAutofit/>
            </a:bodyPr>
            <a:lstStyle/>
            <a:p>
              <a:pPr lvl="0"/>
            </a:p>
          </p:txBody>
        </p:sp>
        <p:sp>
          <p:nvSpPr>
            <p:cNvPr id="151" name="Shape 151"/>
            <p:cNvSpPr/>
            <p:nvPr/>
          </p:nvSpPr>
          <p:spPr>
            <a:xfrm flipH="1">
              <a:off x="1932720" y="700020"/>
              <a:ext cx="1" cy="2019301"/>
            </a:xfrm>
            <a:prstGeom prst="line">
              <a:avLst/>
            </a:prstGeom>
            <a:noFill/>
            <a:ln w="38100" cap="flat">
              <a:solidFill>
                <a:srgbClr val="0061FF"/>
              </a:solidFill>
              <a:prstDash val="sysDot"/>
              <a:miter lim="400000"/>
              <a:tailEnd type="triangle" w="med" len="med"/>
            </a:ln>
            <a:effectLst/>
          </p:spPr>
          <p:txBody>
            <a:bodyPr wrap="square" lIns="0" tIns="0" rIns="0" bIns="0" numCol="1" anchor="t">
              <a:noAutofit/>
            </a:bodyPr>
            <a:lstStyle/>
            <a:p>
              <a:pPr lvl="0"/>
            </a:p>
          </p:txBody>
        </p:sp>
        <p:sp>
          <p:nvSpPr>
            <p:cNvPr id="152" name="Shape 152"/>
            <p:cNvSpPr/>
            <p:nvPr/>
          </p:nvSpPr>
          <p:spPr>
            <a:xfrm rot="16200000">
              <a:off x="-661962" y="1561070"/>
              <a:ext cx="2247901" cy="292101"/>
            </a:xfrm>
            <a:prstGeom prst="roundRect">
              <a:avLst>
                <a:gd name="adj" fmla="val 50000"/>
              </a:avLst>
            </a:prstGeom>
            <a:noFill/>
            <a:ln w="12700" cap="flat">
              <a:solidFill>
                <a:srgbClr val="000000"/>
              </a:solidFill>
              <a:prstDash val="solid"/>
              <a:round/>
            </a:ln>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sp>
          <p:nvSpPr>
            <p:cNvPr id="153" name="Shape 153"/>
            <p:cNvSpPr/>
            <p:nvPr/>
          </p:nvSpPr>
          <p:spPr>
            <a:xfrm rot="16200000">
              <a:off x="726220" y="1550920"/>
              <a:ext cx="2273301" cy="292101"/>
            </a:xfrm>
            <a:prstGeom prst="roundRect">
              <a:avLst>
                <a:gd name="adj" fmla="val 50000"/>
              </a:avLst>
            </a:prstGeom>
            <a:noFill/>
            <a:ln w="12700" cap="flat">
              <a:solidFill>
                <a:srgbClr val="000000"/>
              </a:solidFill>
              <a:prstDash val="solid"/>
              <a:round/>
            </a:ln>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grpSp>
      <p:sp>
        <p:nvSpPr>
          <p:cNvPr id="155" name="Shape 155"/>
          <p:cNvSpPr/>
          <p:nvPr/>
        </p:nvSpPr>
        <p:spPr>
          <a:xfrm>
            <a:off x="7581900" y="1485900"/>
            <a:ext cx="4482311" cy="44722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b="1" sz="2400">
                <a:solidFill>
                  <a:srgbClr val="413E40"/>
                </a:solidFill>
                <a:uFill>
                  <a:solidFill>
                    <a:srgbClr val="413E40"/>
                  </a:solidFill>
                </a:uFill>
                <a:latin typeface="+mj-lt"/>
                <a:ea typeface="+mj-ea"/>
                <a:cs typeface="+mj-cs"/>
                <a:sym typeface="Arial"/>
              </a:defRPr>
            </a:lvl1pPr>
          </a:lstStyle>
          <a:p>
            <a:pPr lvl="0">
              <a:defRPr b="0" sz="1800">
                <a:solidFill>
                  <a:srgbClr val="000000"/>
                </a:solidFill>
                <a:uFillTx/>
              </a:defRPr>
            </a:pPr>
            <a:r>
              <a:rPr b="1" sz="2400">
                <a:solidFill>
                  <a:srgbClr val="413E40"/>
                </a:solidFill>
                <a:uFill>
                  <a:solidFill>
                    <a:srgbClr val="413E40"/>
                  </a:solidFill>
                </a:uFill>
              </a:rPr>
              <a:t>= Gauge theory of SU(3) color</a:t>
            </a:r>
          </a:p>
        </p:txBody>
      </p:sp>
      <p:pic>
        <p:nvPicPr>
          <p:cNvPr id="156" name="LQCD.pdf"/>
          <p:cNvPicPr/>
          <p:nvPr/>
        </p:nvPicPr>
        <p:blipFill>
          <a:blip r:embed="rId3">
            <a:extLst/>
          </a:blip>
          <a:stretch>
            <a:fillRect/>
          </a:stretch>
        </p:blipFill>
        <p:spPr>
          <a:xfrm>
            <a:off x="1120332" y="4795675"/>
            <a:ext cx="8935336" cy="795964"/>
          </a:xfrm>
          <a:prstGeom prst="rect">
            <a:avLst/>
          </a:prstGeom>
          <a:ln w="12700">
            <a:solidFill/>
            <a:miter lim="400000"/>
          </a:ln>
        </p:spPr>
      </p:pic>
    </p:spTree>
  </p:cSld>
  <p:clrMapOvr>
    <a:masterClrMapping/>
  </p:clrMapOvr>
  <p:transition spd="slow"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Three-jet events</a:t>
            </a:r>
          </a:p>
        </p:txBody>
      </p:sp>
      <p:sp>
        <p:nvSpPr>
          <p:cNvPr id="159" name="Shape 159"/>
          <p:cNvSpPr/>
          <p:nvPr>
            <p:ph type="sldNum" sz="quarter" idx="2"/>
          </p:nvPr>
        </p:nvSpPr>
        <p:spPr>
          <a:xfrm>
            <a:off x="9578695" y="9151478"/>
            <a:ext cx="241438" cy="360823"/>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grpSp>
        <p:nvGrpSpPr>
          <p:cNvPr id="162" name="Group 162"/>
          <p:cNvGrpSpPr/>
          <p:nvPr/>
        </p:nvGrpSpPr>
        <p:grpSpPr>
          <a:xfrm>
            <a:off x="577850" y="1517650"/>
            <a:ext cx="5168900" cy="1921658"/>
            <a:chOff x="0" y="0"/>
            <a:chExt cx="5168900" cy="1921657"/>
          </a:xfrm>
        </p:grpSpPr>
        <p:pic>
          <p:nvPicPr>
            <p:cNvPr id="160" name="pasted-image.tif"/>
            <p:cNvPicPr/>
            <p:nvPr/>
          </p:nvPicPr>
          <p:blipFill>
            <a:blip r:embed="rId2">
              <a:extLst/>
            </a:blip>
            <a:stretch>
              <a:fillRect/>
            </a:stretch>
          </p:blipFill>
          <p:spPr>
            <a:xfrm>
              <a:off x="2769481" y="0"/>
              <a:ext cx="2399419" cy="1921658"/>
            </a:xfrm>
            <a:prstGeom prst="rect">
              <a:avLst/>
            </a:prstGeom>
            <a:ln w="9525" cap="flat">
              <a:noFill/>
              <a:round/>
            </a:ln>
            <a:effectLst/>
          </p:spPr>
        </p:pic>
        <p:pic>
          <p:nvPicPr>
            <p:cNvPr id="161" name="pasted-image.tif"/>
            <p:cNvPicPr/>
            <p:nvPr/>
          </p:nvPicPr>
          <p:blipFill>
            <a:blip r:embed="rId3">
              <a:extLst/>
            </a:blip>
            <a:stretch>
              <a:fillRect/>
            </a:stretch>
          </p:blipFill>
          <p:spPr>
            <a:xfrm>
              <a:off x="0" y="1978"/>
              <a:ext cx="2394477" cy="1917701"/>
            </a:xfrm>
            <a:prstGeom prst="rect">
              <a:avLst/>
            </a:prstGeom>
            <a:ln w="9525" cap="flat">
              <a:noFill/>
              <a:round/>
            </a:ln>
            <a:effectLst/>
          </p:spPr>
        </p:pic>
      </p:grpSp>
      <p:grpSp>
        <p:nvGrpSpPr>
          <p:cNvPr id="165" name="Group 165"/>
          <p:cNvGrpSpPr/>
          <p:nvPr/>
        </p:nvGrpSpPr>
        <p:grpSpPr>
          <a:xfrm>
            <a:off x="579085" y="5596328"/>
            <a:ext cx="5166430" cy="1917701"/>
            <a:chOff x="0" y="0"/>
            <a:chExt cx="5166429" cy="1917700"/>
          </a:xfrm>
        </p:grpSpPr>
        <p:pic>
          <p:nvPicPr>
            <p:cNvPr id="163" name="pasted-image.tif"/>
            <p:cNvPicPr/>
            <p:nvPr/>
          </p:nvPicPr>
          <p:blipFill>
            <a:blip r:embed="rId4">
              <a:extLst/>
            </a:blip>
            <a:stretch>
              <a:fillRect/>
            </a:stretch>
          </p:blipFill>
          <p:spPr>
            <a:xfrm>
              <a:off x="0" y="0"/>
              <a:ext cx="2394477" cy="1917700"/>
            </a:xfrm>
            <a:prstGeom prst="rect">
              <a:avLst/>
            </a:prstGeom>
            <a:ln w="9525" cap="flat">
              <a:noFill/>
              <a:round/>
            </a:ln>
            <a:effectLst/>
          </p:spPr>
        </p:pic>
        <p:pic>
          <p:nvPicPr>
            <p:cNvPr id="164" name="pasted-image.png"/>
            <p:cNvPicPr/>
            <p:nvPr/>
          </p:nvPicPr>
          <p:blipFill>
            <a:blip r:embed="rId5">
              <a:extLst/>
            </a:blip>
            <a:stretch>
              <a:fillRect/>
            </a:stretch>
          </p:blipFill>
          <p:spPr>
            <a:xfrm>
              <a:off x="2771952" y="0"/>
              <a:ext cx="2394478" cy="1917700"/>
            </a:xfrm>
            <a:prstGeom prst="rect">
              <a:avLst/>
            </a:prstGeom>
            <a:ln w="9525" cap="flat">
              <a:noFill/>
              <a:round/>
            </a:ln>
            <a:effectLst/>
          </p:spPr>
        </p:pic>
      </p:grpSp>
      <p:sp>
        <p:nvSpPr>
          <p:cNvPr id="166" name="Shape 166"/>
          <p:cNvSpPr/>
          <p:nvPr/>
        </p:nvSpPr>
        <p:spPr>
          <a:xfrm>
            <a:off x="1474365" y="3725057"/>
            <a:ext cx="3375870"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quark-antiquark-photon  3-jet</a:t>
            </a:r>
          </a:p>
        </p:txBody>
      </p:sp>
      <p:sp>
        <p:nvSpPr>
          <p:cNvPr id="167" name="Shape 167"/>
          <p:cNvSpPr/>
          <p:nvPr/>
        </p:nvSpPr>
        <p:spPr>
          <a:xfrm>
            <a:off x="1552066" y="7848600"/>
            <a:ext cx="3220468"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quark-antiquark-gluon  3-jet</a:t>
            </a:r>
          </a:p>
        </p:txBody>
      </p:sp>
      <p:pic>
        <p:nvPicPr>
          <p:cNvPr id="168" name="pasted-image.tif"/>
          <p:cNvPicPr/>
          <p:nvPr/>
        </p:nvPicPr>
        <p:blipFill>
          <a:blip r:embed="rId6">
            <a:extLst/>
          </a:blip>
          <a:stretch>
            <a:fillRect/>
          </a:stretch>
        </p:blipFill>
        <p:spPr>
          <a:xfrm>
            <a:off x="6572250" y="2831405"/>
            <a:ext cx="5423595" cy="5423595"/>
          </a:xfrm>
          <a:prstGeom prst="rect">
            <a:avLst/>
          </a:prstGeom>
          <a:ln>
            <a:round/>
          </a:ln>
        </p:spPr>
      </p:pic>
      <p:sp>
        <p:nvSpPr>
          <p:cNvPr id="169" name="Shape 169"/>
          <p:cNvSpPr/>
          <p:nvPr/>
        </p:nvSpPr>
        <p:spPr>
          <a:xfrm>
            <a:off x="6787542" y="1350726"/>
            <a:ext cx="499301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sz="1800"/>
            </a:pPr>
            <a:r>
              <a:rPr sz="2000"/>
              <a:t>Originally discovered by TASSO @ DORIS</a:t>
            </a:r>
            <a:endParaRPr sz="2000"/>
          </a:p>
          <a:p>
            <a:pPr lvl="0" algn="ctr">
              <a:defRPr sz="1800"/>
            </a:pPr>
            <a:endParaRPr sz="2000"/>
          </a:p>
          <a:p>
            <a:pPr lvl="0" algn="ctr">
              <a:defRPr sz="1800"/>
            </a:pPr>
            <a:r>
              <a:rPr sz="2000"/>
              <a:t>Later explored in great detail at LEP</a:t>
            </a:r>
          </a:p>
        </p:txBody>
      </p:sp>
      <p:sp>
        <p:nvSpPr>
          <p:cNvPr id="170" name="Shape 170"/>
          <p:cNvSpPr/>
          <p:nvPr/>
        </p:nvSpPr>
        <p:spPr>
          <a:xfrm>
            <a:off x="843711" y="4966290"/>
            <a:ext cx="426961" cy="1"/>
          </a:xfrm>
          <a:prstGeom prst="line">
            <a:avLst/>
          </a:prstGeom>
          <a:ln w="76200">
            <a:solidFill>
              <a:srgbClr val="FF2600"/>
            </a:solidFill>
            <a:miter lim="400000"/>
          </a:ln>
        </p:spPr>
        <p:txBody>
          <a:bodyPr lIns="0" tIns="0" rIns="0" bIns="0"/>
          <a:lstStyle/>
          <a:p>
            <a:pPr lvl="0" marL="57799" marR="57799" defTabSz="1295400">
              <a:defRPr sz="3800">
                <a:solidFill>
                  <a:srgbClr val="413E40"/>
                </a:solidFill>
                <a:uFill>
                  <a:solidFill>
                    <a:srgbClr val="413E40"/>
                  </a:solidFill>
                </a:uFill>
                <a:latin typeface="+mj-lt"/>
                <a:ea typeface="+mj-ea"/>
                <a:cs typeface="+mj-cs"/>
                <a:sym typeface="Arial"/>
              </a:defRPr>
            </a:pPr>
          </a:p>
        </p:txBody>
      </p:sp>
      <p:sp>
        <p:nvSpPr>
          <p:cNvPr id="171" name="Shape 171"/>
          <p:cNvSpPr/>
          <p:nvPr/>
        </p:nvSpPr>
        <p:spPr>
          <a:xfrm>
            <a:off x="1466068" y="4763090"/>
            <a:ext cx="358013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 color flux tube (Lund “string”)</a:t>
            </a:r>
          </a:p>
        </p:txBody>
      </p:sp>
    </p:spTree>
  </p:cSld>
  <p:clrMapOvr>
    <a:masterClrMapping/>
  </p:clrMapOvr>
  <p:transition spd="slow"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Gluons are strange objects</a:t>
            </a:r>
          </a:p>
        </p:txBody>
      </p:sp>
      <p:sp>
        <p:nvSpPr>
          <p:cNvPr id="174" name="Shape 17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fld>
          </a:p>
        </p:txBody>
      </p:sp>
      <p:sp>
        <p:nvSpPr>
          <p:cNvPr id="175" name="Shape 175"/>
          <p:cNvSpPr/>
          <p:nvPr>
            <p:ph type="body" idx="1"/>
          </p:nvPr>
        </p:nvSpPr>
        <p:spPr>
          <a:xfrm>
            <a:off x="1079500" y="1549400"/>
            <a:ext cx="10833100" cy="7264400"/>
          </a:xfrm>
          <a:prstGeom prst="rect">
            <a:avLst/>
          </a:prstGeom>
        </p:spPr>
        <p:txBody>
          <a:bodyPr/>
          <a:lstStyle/>
          <a:p>
            <a:pPr lvl="0">
              <a:spcBef>
                <a:spcPts val="1800"/>
              </a:spcBef>
              <a:defRPr sz="1800">
                <a:solidFill>
                  <a:srgbClr val="000000"/>
                </a:solidFill>
                <a:uFillTx/>
              </a:defRPr>
            </a:pPr>
            <a:r>
              <a:rPr sz="3200">
                <a:solidFill>
                  <a:srgbClr val="413E40"/>
                </a:solidFill>
                <a:uFill>
                  <a:solidFill>
                    <a:srgbClr val="413E40"/>
                  </a:solidFill>
                </a:uFill>
              </a:rPr>
              <a:t>Gluons, like quarks, never occur in isolation.</a:t>
            </a:r>
            <a:endParaRPr sz="3200">
              <a:solidFill>
                <a:srgbClr val="413E40"/>
              </a:solidFill>
              <a:uFill>
                <a:solidFill>
                  <a:srgbClr val="413E40"/>
                </a:solidFill>
              </a:uFill>
            </a:endParaRPr>
          </a:p>
          <a:p>
            <a:pPr lvl="0">
              <a:spcBef>
                <a:spcPts val="1800"/>
              </a:spcBef>
              <a:defRPr sz="1800">
                <a:solidFill>
                  <a:srgbClr val="000000"/>
                </a:solidFill>
                <a:uFillTx/>
              </a:defRPr>
            </a:pPr>
            <a:r>
              <a:rPr sz="3200">
                <a:solidFill>
                  <a:srgbClr val="413E40"/>
                </a:solidFill>
                <a:uFill>
                  <a:solidFill>
                    <a:srgbClr val="413E40"/>
                  </a:solidFill>
                </a:uFill>
              </a:rPr>
              <a:t>Quarks are always accompanied by virtual gluons.</a:t>
            </a:r>
            <a:endParaRPr sz="3200">
              <a:solidFill>
                <a:srgbClr val="413E40"/>
              </a:solidFill>
              <a:uFill>
                <a:solidFill>
                  <a:srgbClr val="413E40"/>
                </a:solidFill>
              </a:uFill>
            </a:endParaRPr>
          </a:p>
          <a:p>
            <a:pPr lvl="0">
              <a:spcBef>
                <a:spcPts val="1800"/>
              </a:spcBef>
              <a:defRPr sz="1800">
                <a:solidFill>
                  <a:srgbClr val="000000"/>
                </a:solidFill>
                <a:uFillTx/>
              </a:defRPr>
            </a:pPr>
            <a:r>
              <a:rPr sz="3200">
                <a:solidFill>
                  <a:srgbClr val="413E40"/>
                </a:solidFill>
                <a:uFill>
                  <a:solidFill>
                    <a:srgbClr val="413E40"/>
                  </a:solidFill>
                </a:uFill>
              </a:rPr>
              <a:t>States solely made of gluons (“glueballs”) should exist, but have not been unambiguously identified.</a:t>
            </a:r>
            <a:endParaRPr sz="3200">
              <a:solidFill>
                <a:srgbClr val="413E40"/>
              </a:solidFill>
              <a:uFill>
                <a:solidFill>
                  <a:srgbClr val="413E40"/>
                </a:solidFill>
              </a:uFill>
            </a:endParaRPr>
          </a:p>
          <a:p>
            <a:pPr lvl="0">
              <a:spcBef>
                <a:spcPts val="1800"/>
              </a:spcBef>
              <a:defRPr sz="1800">
                <a:solidFill>
                  <a:srgbClr val="000000"/>
                </a:solidFill>
                <a:uFillTx/>
              </a:defRPr>
            </a:pPr>
            <a:r>
              <a:rPr sz="3200">
                <a:solidFill>
                  <a:srgbClr val="413E40"/>
                </a:solidFill>
                <a:uFill>
                  <a:solidFill>
                    <a:srgbClr val="413E40"/>
                  </a:solidFill>
                </a:uFill>
              </a:rPr>
              <a:t>Free space without glue fields is unstable against the spontaneous formation of chromo-magnetic fields.</a:t>
            </a:r>
            <a:endParaRPr sz="3200">
              <a:solidFill>
                <a:srgbClr val="413E40"/>
              </a:solidFill>
              <a:uFill>
                <a:solidFill>
                  <a:srgbClr val="413E40"/>
                </a:solidFill>
              </a:uFill>
            </a:endParaRPr>
          </a:p>
          <a:p>
            <a:pPr lvl="0">
              <a:spcBef>
                <a:spcPts val="1800"/>
              </a:spcBef>
              <a:defRPr sz="1800">
                <a:solidFill>
                  <a:srgbClr val="000000"/>
                </a:solidFill>
                <a:uFillTx/>
              </a:defRPr>
            </a:pPr>
            <a:r>
              <a:rPr sz="3200">
                <a:solidFill>
                  <a:srgbClr val="413E40"/>
                </a:solidFill>
                <a:uFill>
                  <a:solidFill>
                    <a:srgbClr val="413E40"/>
                  </a:solidFill>
                </a:uFill>
              </a:rPr>
              <a:t>We are constantly immersed in a gluon condensate, just like the Higgs condensate:    ⟨G</a:t>
            </a:r>
            <a:r>
              <a:rPr baseline="31999" sz="3200">
                <a:solidFill>
                  <a:srgbClr val="413E40"/>
                </a:solidFill>
                <a:uFill>
                  <a:solidFill>
                    <a:srgbClr val="413E40"/>
                  </a:solidFill>
                </a:uFill>
              </a:rPr>
              <a:t>2</a:t>
            </a:r>
            <a:r>
              <a:rPr sz="3200">
                <a:solidFill>
                  <a:srgbClr val="413E40"/>
                </a:solidFill>
                <a:uFill>
                  <a:solidFill>
                    <a:srgbClr val="413E40"/>
                  </a:solidFill>
                </a:uFill>
              </a:rPr>
              <a:t>⟩</a:t>
            </a:r>
            <a:r>
              <a:rPr baseline="31999" sz="3200">
                <a:solidFill>
                  <a:srgbClr val="413E40"/>
                </a:solidFill>
                <a:uFill>
                  <a:solidFill>
                    <a:srgbClr val="413E40"/>
                  </a:solidFill>
                </a:uFill>
              </a:rPr>
              <a:t>1/4</a:t>
            </a:r>
            <a:r>
              <a:rPr sz="3200">
                <a:solidFill>
                  <a:srgbClr val="413E40"/>
                </a:solidFill>
                <a:uFill>
                  <a:solidFill>
                    <a:srgbClr val="413E40"/>
                  </a:solidFill>
                </a:uFill>
              </a:rPr>
              <a:t> ≈ 0.6 GeV,     with ⟨E</a:t>
            </a:r>
            <a:r>
              <a:rPr baseline="31999" sz="3200">
                <a:solidFill>
                  <a:srgbClr val="413E40"/>
                </a:solidFill>
                <a:uFill>
                  <a:solidFill>
                    <a:srgbClr val="413E40"/>
                  </a:solidFill>
                </a:uFill>
              </a:rPr>
              <a:t>2</a:t>
            </a:r>
            <a:r>
              <a:rPr sz="3200">
                <a:solidFill>
                  <a:srgbClr val="413E40"/>
                </a:solidFill>
                <a:uFill>
                  <a:solidFill>
                    <a:srgbClr val="413E40"/>
                  </a:solidFill>
                </a:uFill>
              </a:rPr>
              <a:t>⟩ = - ⟨B</a:t>
            </a:r>
            <a:r>
              <a:rPr baseline="31999" sz="3200">
                <a:solidFill>
                  <a:srgbClr val="413E40"/>
                </a:solidFill>
                <a:uFill>
                  <a:solidFill>
                    <a:srgbClr val="413E40"/>
                  </a:solidFill>
                </a:uFill>
              </a:rPr>
              <a:t>2</a:t>
            </a:r>
            <a:r>
              <a:rPr sz="3200">
                <a:solidFill>
                  <a:srgbClr val="413E40"/>
                </a:solidFill>
                <a:uFill>
                  <a:solidFill>
                    <a:srgbClr val="413E40"/>
                  </a:solidFill>
                </a:uFill>
              </a:rPr>
              <a:t>⟩, so that the energy density ⟨E</a:t>
            </a:r>
            <a:r>
              <a:rPr baseline="31999" sz="3200">
                <a:solidFill>
                  <a:srgbClr val="413E40"/>
                </a:solidFill>
                <a:uFill>
                  <a:solidFill>
                    <a:srgbClr val="413E40"/>
                  </a:solidFill>
                </a:uFill>
              </a:rPr>
              <a:t>2</a:t>
            </a:r>
            <a:r>
              <a:rPr sz="3200">
                <a:solidFill>
                  <a:srgbClr val="413E40"/>
                </a:solidFill>
                <a:uFill>
                  <a:solidFill>
                    <a:srgbClr val="413E40"/>
                  </a:solidFill>
                </a:uFill>
              </a:rPr>
              <a:t>+B</a:t>
            </a:r>
            <a:r>
              <a:rPr baseline="31999" sz="3200">
                <a:solidFill>
                  <a:srgbClr val="413E40"/>
                </a:solidFill>
                <a:uFill>
                  <a:solidFill>
                    <a:srgbClr val="413E40"/>
                  </a:solidFill>
                </a:uFill>
              </a:rPr>
              <a:t>2</a:t>
            </a:r>
            <a:r>
              <a:rPr sz="3200">
                <a:solidFill>
                  <a:srgbClr val="413E40"/>
                </a:solidFill>
                <a:uFill>
                  <a:solidFill>
                    <a:srgbClr val="413E40"/>
                  </a:solidFill>
                </a:uFill>
              </a:rPr>
              <a:t>⟩/2 = 0.</a:t>
            </a:r>
            <a:endParaRPr sz="3200">
              <a:solidFill>
                <a:srgbClr val="413E40"/>
              </a:solidFill>
              <a:uFill>
                <a:solidFill>
                  <a:srgbClr val="413E40"/>
                </a:solidFill>
              </a:uFill>
            </a:endParaRPr>
          </a:p>
          <a:p>
            <a:pPr lvl="0">
              <a:spcBef>
                <a:spcPts val="1800"/>
              </a:spcBef>
              <a:defRPr sz="1800">
                <a:solidFill>
                  <a:srgbClr val="000000"/>
                </a:solidFill>
                <a:uFillTx/>
              </a:defRPr>
            </a:pPr>
            <a:r>
              <a:rPr sz="3200">
                <a:solidFill>
                  <a:srgbClr val="413E40"/>
                </a:solidFill>
                <a:uFill>
                  <a:solidFill>
                    <a:srgbClr val="413E40"/>
                  </a:solidFill>
                </a:uFill>
              </a:rPr>
              <a:t>The detailed structure of the gluon condensate and the mechanism by which it creates quark confinement is still unknown - many different models compete.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lvl="0">
              <a:defRPr b="0" sz="1800">
                <a:solidFill>
                  <a:srgbClr val="000000"/>
                </a:solidFill>
                <a:uFillTx/>
              </a:defRPr>
            </a:pPr>
            <a:r>
              <a:rPr b="1" sz="5000">
                <a:solidFill>
                  <a:srgbClr val="013E92"/>
                </a:solidFill>
                <a:uFill>
                  <a:solidFill>
                    <a:srgbClr val="013E92"/>
                  </a:solidFill>
                </a:uFill>
              </a:rPr>
              <a:t>Gluon Ocean and Quark Sea</a:t>
            </a:r>
          </a:p>
        </p:txBody>
      </p:sp>
      <p:sp>
        <p:nvSpPr>
          <p:cNvPr id="178" name="Shape 178"/>
          <p:cNvSpPr/>
          <p:nvPr>
            <p:ph type="sldNum" sz="quarter" idx="2"/>
          </p:nvPr>
        </p:nvSpPr>
        <p:spPr>
          <a:xfrm>
            <a:off x="9578695" y="9151478"/>
            <a:ext cx="241438" cy="360822"/>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grpSp>
        <p:nvGrpSpPr>
          <p:cNvPr id="184" name="Group 184"/>
          <p:cNvGrpSpPr/>
          <p:nvPr/>
        </p:nvGrpSpPr>
        <p:grpSpPr>
          <a:xfrm>
            <a:off x="559088" y="1285551"/>
            <a:ext cx="7548088" cy="7182498"/>
            <a:chOff x="0" y="0"/>
            <a:chExt cx="7548087" cy="7182496"/>
          </a:xfrm>
        </p:grpSpPr>
        <p:pic>
          <p:nvPicPr>
            <p:cNvPr id="179" name="droppedImage.pdf"/>
            <p:cNvPicPr/>
            <p:nvPr/>
          </p:nvPicPr>
          <p:blipFill>
            <a:blip r:embed="rId2">
              <a:extLst/>
            </a:blip>
            <a:stretch>
              <a:fillRect/>
            </a:stretch>
          </p:blipFill>
          <p:spPr>
            <a:xfrm>
              <a:off x="0" y="1926662"/>
              <a:ext cx="6989993" cy="5255835"/>
            </a:xfrm>
            <a:prstGeom prst="rect">
              <a:avLst/>
            </a:prstGeom>
            <a:ln w="12700" cap="flat">
              <a:noFill/>
              <a:miter lim="400000"/>
            </a:ln>
            <a:effectLst/>
          </p:spPr>
        </p:pic>
        <p:pic>
          <p:nvPicPr>
            <p:cNvPr id="180" name="droppedImage.pdf"/>
            <p:cNvPicPr/>
            <p:nvPr/>
          </p:nvPicPr>
          <p:blipFill>
            <a:blip r:embed="rId3">
              <a:extLst/>
            </a:blip>
            <a:srcRect l="0" t="0" r="0" b="0"/>
            <a:stretch>
              <a:fillRect/>
            </a:stretch>
          </p:blipFill>
          <p:spPr>
            <a:xfrm rot="14962154">
              <a:off x="2742945" y="977210"/>
              <a:ext cx="4597368" cy="3625567"/>
            </a:xfrm>
            <a:prstGeom prst="rect">
              <a:avLst/>
            </a:prstGeom>
            <a:ln w="12700" cap="flat">
              <a:noFill/>
              <a:miter lim="400000"/>
            </a:ln>
            <a:effectLst/>
          </p:spPr>
        </p:pic>
        <p:sp>
          <p:nvSpPr>
            <p:cNvPr id="181" name="Shape 181"/>
            <p:cNvSpPr/>
            <p:nvPr/>
          </p:nvSpPr>
          <p:spPr>
            <a:xfrm>
              <a:off x="2061837" y="1101487"/>
              <a:ext cx="2866319"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000">
                  <a:solidFill>
                    <a:srgbClr val="00882B"/>
                  </a:solidFill>
                </a:defRPr>
              </a:lvl1pPr>
            </a:lstStyle>
            <a:p>
              <a:pPr lvl="0">
                <a:defRPr b="0" sz="1800">
                  <a:solidFill>
                    <a:srgbClr val="000000"/>
                  </a:solidFill>
                </a:defRPr>
              </a:pPr>
              <a:r>
                <a:rPr b="1" sz="3000">
                  <a:solidFill>
                    <a:srgbClr val="00882B"/>
                  </a:solidFill>
                </a:rPr>
                <a:t>Gluon “Ocean”</a:t>
              </a:r>
            </a:p>
          </p:txBody>
        </p:sp>
        <p:sp>
          <p:nvSpPr>
            <p:cNvPr id="182" name="Shape 182"/>
            <p:cNvSpPr/>
            <p:nvPr/>
          </p:nvSpPr>
          <p:spPr>
            <a:xfrm>
              <a:off x="754468" y="4980922"/>
              <a:ext cx="3704432" cy="1813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773F9B"/>
              </a:solidFill>
              <a:prstDash val="solid"/>
              <a:miter lim="400000"/>
            </a:ln>
            <a:effectLst>
              <a:outerShdw sx="100000" sy="100000" kx="0" ky="0" algn="b" rotWithShape="0" blurRad="50800" dist="12700" dir="0">
                <a:srgbClr val="000000">
                  <a:alpha val="50000"/>
                </a:srgbClr>
              </a:outerShdw>
            </a:effectLst>
          </p:spPr>
          <p:txBody>
            <a:bodyPr wrap="square" lIns="0" tIns="0" rIns="0" bIns="0" numCol="1" anchor="ctr">
              <a:noAutofit/>
            </a:bodyPr>
            <a:lstStyle/>
            <a:p>
              <a:pPr lvl="0" marL="57799" marR="57799" defTabSz="1295400">
                <a:defRPr sz="3800">
                  <a:solidFill>
                    <a:srgbClr val="413E40"/>
                  </a:solidFill>
                  <a:uFill>
                    <a:solidFill>
                      <a:srgbClr val="413E40"/>
                    </a:solidFill>
                  </a:uFill>
                  <a:latin typeface="+mj-lt"/>
                  <a:ea typeface="+mj-ea"/>
                  <a:cs typeface="+mj-cs"/>
                  <a:sym typeface="Arial"/>
                </a:defRPr>
              </a:pPr>
            </a:p>
          </p:txBody>
        </p:sp>
        <p:sp>
          <p:nvSpPr>
            <p:cNvPr id="183" name="Shape 183"/>
            <p:cNvSpPr/>
            <p:nvPr/>
          </p:nvSpPr>
          <p:spPr>
            <a:xfrm>
              <a:off x="1079862" y="4364079"/>
              <a:ext cx="2380210"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000">
                  <a:solidFill>
                    <a:srgbClr val="773F9B"/>
                  </a:solidFill>
                </a:defRPr>
              </a:lvl1pPr>
            </a:lstStyle>
            <a:p>
              <a:pPr lvl="0">
                <a:defRPr b="0" sz="1800">
                  <a:solidFill>
                    <a:srgbClr val="000000"/>
                  </a:solidFill>
                </a:defRPr>
              </a:pPr>
              <a:r>
                <a:rPr b="1" sz="3000">
                  <a:solidFill>
                    <a:srgbClr val="773F9B"/>
                  </a:solidFill>
                </a:rPr>
                <a:t>Quark “Sea”</a:t>
              </a:r>
            </a:p>
          </p:txBody>
        </p:sp>
      </p:grpSp>
      <p:sp>
        <p:nvSpPr>
          <p:cNvPr id="185" name="Shape 185"/>
          <p:cNvSpPr/>
          <p:nvPr/>
        </p:nvSpPr>
        <p:spPr>
          <a:xfrm>
            <a:off x="7912050" y="2549841"/>
            <a:ext cx="4603701" cy="52836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400"/>
              <a:t>Quark Sea derives from </a:t>
            </a:r>
            <a:endParaRPr sz="2400"/>
          </a:p>
          <a:p>
            <a:pPr lvl="0">
              <a:defRPr sz="1800"/>
            </a:pPr>
            <a:r>
              <a:rPr sz="2400"/>
              <a:t>Gluon Ocean via gluon splitting </a:t>
            </a:r>
            <a:endParaRPr sz="2400"/>
          </a:p>
          <a:p>
            <a:pPr lvl="0">
              <a:defRPr sz="1800"/>
            </a:pPr>
            <a:r>
              <a:rPr sz="2400"/>
              <a:t>into a quark-antiquark pair:</a:t>
            </a:r>
            <a:endParaRPr sz="2400"/>
          </a:p>
          <a:p>
            <a:pPr lvl="0">
              <a:defRPr sz="1800"/>
            </a:pPr>
            <a:r>
              <a:rPr sz="2400"/>
              <a:t>suppressed by factor </a:t>
            </a:r>
            <a:r>
              <a:rPr sz="2400">
                <a:latin typeface="Times New Roman"/>
                <a:ea typeface="Times New Roman"/>
                <a:cs typeface="Times New Roman"/>
                <a:sym typeface="Times New Roman"/>
              </a:rPr>
              <a:t>αs/π</a:t>
            </a:r>
            <a:r>
              <a:rPr sz="2400"/>
              <a:t>.</a:t>
            </a:r>
            <a:endParaRPr sz="2400"/>
          </a:p>
          <a:p>
            <a:pPr lvl="0">
              <a:defRPr sz="1800"/>
            </a:pPr>
            <a:endParaRPr sz="2400"/>
          </a:p>
          <a:p>
            <a:pPr lvl="0">
              <a:defRPr sz="1800"/>
            </a:pPr>
            <a:r>
              <a:rPr sz="2400"/>
              <a:t>Clean separation from</a:t>
            </a:r>
            <a:endParaRPr sz="2400"/>
          </a:p>
          <a:p>
            <a:pPr lvl="0">
              <a:defRPr sz="1800"/>
            </a:pPr>
            <a:r>
              <a:rPr sz="2400"/>
              <a:t>valence quarks requires </a:t>
            </a:r>
            <a:endParaRPr sz="2400"/>
          </a:p>
          <a:p>
            <a:pPr lvl="0">
              <a:defRPr sz="1800"/>
            </a:pPr>
            <a:r>
              <a:rPr sz="2400"/>
              <a:t>experiments probing </a:t>
            </a:r>
            <a:r>
              <a:rPr i="1" sz="2400">
                <a:latin typeface="Times New Roman"/>
                <a:ea typeface="Times New Roman"/>
                <a:cs typeface="Times New Roman"/>
                <a:sym typeface="Times New Roman"/>
              </a:rPr>
              <a:t>x</a:t>
            </a:r>
            <a:r>
              <a:rPr sz="2400">
                <a:latin typeface="Times New Roman"/>
                <a:ea typeface="Times New Roman"/>
                <a:cs typeface="Times New Roman"/>
                <a:sym typeface="Times New Roman"/>
              </a:rPr>
              <a:t> &lt; 0.01,</a:t>
            </a:r>
            <a:endParaRPr sz="2400">
              <a:latin typeface="Times New Roman"/>
              <a:ea typeface="Times New Roman"/>
              <a:cs typeface="Times New Roman"/>
              <a:sym typeface="Times New Roman"/>
            </a:endParaRPr>
          </a:p>
          <a:p>
            <a:pPr lvl="0">
              <a:defRPr sz="1800"/>
            </a:pPr>
            <a:r>
              <a:rPr sz="2400"/>
              <a:t>or nucleon energies of order</a:t>
            </a:r>
            <a:endParaRPr sz="2400"/>
          </a:p>
          <a:p>
            <a:pPr lvl="0">
              <a:defRPr sz="1800"/>
            </a:pPr>
            <a:r>
              <a:rPr sz="2400"/>
              <a:t>100 GeV. </a:t>
            </a:r>
            <a:endParaRPr sz="2400"/>
          </a:p>
          <a:p>
            <a:pPr lvl="0">
              <a:defRPr sz="1800"/>
            </a:pPr>
            <a:endParaRPr sz="2400"/>
          </a:p>
          <a:p>
            <a:pPr lvl="0">
              <a:defRPr sz="1800"/>
            </a:pPr>
            <a:r>
              <a:rPr sz="2400"/>
              <a:t>RHIC provides polarized protons</a:t>
            </a:r>
            <a:endParaRPr sz="2400"/>
          </a:p>
          <a:p>
            <a:pPr lvl="0">
              <a:defRPr sz="1800"/>
            </a:pPr>
            <a:r>
              <a:rPr sz="2400"/>
              <a:t>of up to 255 GeV and nuclei</a:t>
            </a:r>
            <a:endParaRPr sz="2400"/>
          </a:p>
          <a:p>
            <a:pPr lvl="0">
              <a:defRPr sz="1800"/>
            </a:pPr>
            <a:r>
              <a:rPr sz="2400"/>
              <a:t>up to uranium up 100 A GeV.</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uFillTx/>
              </a:defRPr>
            </a:pPr>
            <a:fld id="{86CB4B4D-7CA3-9044-876B-883B54F8677D}" type="slidenum">
              <a:rPr>
                <a:solidFill>
                  <a:srgbClr val="013E92"/>
                </a:solidFill>
                <a:effectLst>
                  <a:outerShdw sx="100000" sy="100000" kx="0" ky="0" algn="b" rotWithShape="0" blurRad="12700" dist="25400" dir="2700000">
                    <a:srgbClr val="CBCBCB"/>
                  </a:outerShdw>
                </a:effectLst>
                <a:uFill>
                  <a:solidFill>
                    <a:srgbClr val="013E92"/>
                  </a:solidFill>
                </a:uFill>
              </a:rPr>
            </a:fld>
          </a:p>
        </p:txBody>
      </p:sp>
      <p:sp>
        <p:nvSpPr>
          <p:cNvPr id="188" name="Shape 188"/>
          <p:cNvSpPr/>
          <p:nvPr/>
        </p:nvSpPr>
        <p:spPr>
          <a:xfrm>
            <a:off x="1446014" y="2921000"/>
            <a:ext cx="10117694" cy="3886200"/>
          </a:xfrm>
          <a:prstGeom prst="rect">
            <a:avLst/>
          </a:prstGeom>
          <a:ln w="12700">
            <a:solidFill/>
            <a:miter lim="400000"/>
          </a:ln>
          <a:extLst>
            <a:ext uri="{C572A759-6A51-4108-AA02-DFA0A04FC94B}">
              <ma14:wrappingTextBoxFlag xmlns:ma14="http://schemas.microsoft.com/office/mac/drawingml/2011/main" val="1"/>
            </a:ext>
          </a:extLst>
        </p:spPr>
        <p:txBody>
          <a:bodyPr wrap="none" lIns="0" tIns="0" rIns="0" bIns="0">
            <a:spAutoFit/>
          </a:bodyPr>
          <a:lstStyle/>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RHIC:</a:t>
            </a: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endParaRPr sz="6400">
              <a:solidFill>
                <a:srgbClr val="FF4013"/>
              </a:solidFill>
              <a:uFill>
                <a:solidFill>
                  <a:srgbClr val="FF4013"/>
                </a:solidFill>
              </a:uFill>
              <a:latin typeface="Gill Sans"/>
              <a:ea typeface="Gill Sans"/>
              <a:cs typeface="Gill Sans"/>
              <a:sym typeface="Gill Sans"/>
            </a:endParaRPr>
          </a:p>
          <a:p>
            <a:pPr lvl="0" marL="40640" marR="40640" algn="ctr" defTabSz="927100">
              <a:defRPr sz="1800"/>
            </a:pPr>
            <a:r>
              <a:rPr sz="6400">
                <a:solidFill>
                  <a:srgbClr val="FF4013"/>
                </a:solidFill>
                <a:uFill>
                  <a:solidFill>
                    <a:srgbClr val="FF4013"/>
                  </a:solidFill>
                </a:uFill>
                <a:latin typeface="Gill Sans"/>
                <a:ea typeface="Gill Sans"/>
                <a:cs typeface="Gill Sans"/>
                <a:sym typeface="Gill Sans"/>
              </a:rPr>
              <a:t>A universal hadron collider</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Num" sz="quarter" idx="2"/>
          </p:nvPr>
        </p:nvSpPr>
        <p:spPr>
          <a:xfrm>
            <a:off x="12449386" y="-1"/>
            <a:ext cx="555414" cy="409449"/>
          </a:xfrm>
          <a:prstGeom prst="rect">
            <a:avLst/>
          </a:prstGeom>
          <a:extLst>
            <a:ext uri="{C572A759-6A51-4108-AA02-DFA0A04FC94B}">
              <ma14:wrappingTextBoxFlag xmlns:ma14="http://schemas.microsoft.com/office/mac/drawingml/2011/main" val="1"/>
            </a:ext>
          </a:extLst>
        </p:spPr>
        <p:txBody>
          <a:bodyPr wrap="square">
            <a:normAutofit fontScale="100000" lnSpcReduction="0"/>
          </a:bodyPr>
          <a:lstStyle/>
          <a:p>
            <a:pPr lvl="0"/>
            <a:fld id="{86CB4B4D-7CA3-9044-876B-883B54F8677D}" type="slidenum"/>
          </a:p>
        </p:txBody>
      </p:sp>
      <p:pic>
        <p:nvPicPr>
          <p:cNvPr id="191" name="image.png"/>
          <p:cNvPicPr/>
          <p:nvPr/>
        </p:nvPicPr>
        <p:blipFill>
          <a:blip r:embed="rId2">
            <a:extLst/>
          </a:blip>
          <a:stretch>
            <a:fillRect/>
          </a:stretch>
        </p:blipFill>
        <p:spPr>
          <a:xfrm>
            <a:off x="-1" y="1212426"/>
            <a:ext cx="13004801" cy="8541174"/>
          </a:xfrm>
          <a:prstGeom prst="rect">
            <a:avLst/>
          </a:prstGeom>
          <a:ln w="12700">
            <a:miter lim="400000"/>
          </a:ln>
        </p:spPr>
      </p:pic>
      <p:sp>
        <p:nvSpPr>
          <p:cNvPr id="192" name="Shape 192"/>
          <p:cNvSpPr/>
          <p:nvPr/>
        </p:nvSpPr>
        <p:spPr>
          <a:xfrm>
            <a:off x="1300479" y="1682044"/>
            <a:ext cx="11270828" cy="238421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00FF"/>
            </a:solidFill>
            <a:round/>
          </a:ln>
        </p:spPr>
        <p:txBody>
          <a:bodyPr lIns="65023" tIns="65023" rIns="65023" bIns="65023" anchor="ctr"/>
          <a:lstStyle/>
          <a:p>
            <a:pPr lvl="0" defTabSz="914400">
              <a:defRPr sz="2400"/>
            </a:pPr>
          </a:p>
        </p:txBody>
      </p:sp>
      <p:sp>
        <p:nvSpPr>
          <p:cNvPr id="193" name="Shape 193"/>
          <p:cNvSpPr/>
          <p:nvPr/>
        </p:nvSpPr>
        <p:spPr>
          <a:xfrm>
            <a:off x="1300479" y="1727199"/>
            <a:ext cx="11270828" cy="238421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00"/>
            </a:solidFill>
            <a:round/>
          </a:ln>
        </p:spPr>
        <p:txBody>
          <a:bodyPr lIns="65023" tIns="65023" rIns="65023" bIns="65023" anchor="ctr"/>
          <a:lstStyle/>
          <a:p>
            <a:pPr lvl="0" defTabSz="914400">
              <a:defRPr sz="2400"/>
            </a:pPr>
          </a:p>
        </p:txBody>
      </p:sp>
      <p:sp>
        <p:nvSpPr>
          <p:cNvPr id="194" name="Shape 194"/>
          <p:cNvSpPr/>
          <p:nvPr/>
        </p:nvSpPr>
        <p:spPr>
          <a:xfrm flipH="1">
            <a:off x="4551679" y="4391377"/>
            <a:ext cx="433495" cy="650241"/>
          </a:xfrm>
          <a:prstGeom prst="line">
            <a:avLst/>
          </a:prstGeom>
          <a:ln w="25400">
            <a:solidFill>
              <a:srgbClr val="00FF00"/>
            </a:solidFill>
            <a:round/>
          </a:ln>
        </p:spPr>
        <p:txBody>
          <a:bodyPr lIns="65023" tIns="65023" rIns="65023" bIns="65023"/>
          <a:lstStyle/>
          <a:p>
            <a:pPr lvl="0">
              <a:defRPr sz="1600"/>
            </a:pPr>
          </a:p>
        </p:txBody>
      </p:sp>
      <p:sp>
        <p:nvSpPr>
          <p:cNvPr id="195" name="Shape 195"/>
          <p:cNvSpPr/>
          <p:nvPr/>
        </p:nvSpPr>
        <p:spPr>
          <a:xfrm>
            <a:off x="4551679" y="5041617"/>
            <a:ext cx="108375" cy="758615"/>
          </a:xfrm>
          <a:prstGeom prst="line">
            <a:avLst/>
          </a:prstGeom>
          <a:ln w="25400">
            <a:solidFill>
              <a:srgbClr val="00FF00"/>
            </a:solidFill>
            <a:round/>
          </a:ln>
        </p:spPr>
        <p:txBody>
          <a:bodyPr lIns="65023" tIns="65023" rIns="65023" bIns="65023"/>
          <a:lstStyle/>
          <a:p>
            <a:pPr lvl="0">
              <a:defRPr sz="1600"/>
            </a:pPr>
          </a:p>
        </p:txBody>
      </p:sp>
      <p:sp>
        <p:nvSpPr>
          <p:cNvPr id="196" name="Shape 196"/>
          <p:cNvSpPr/>
          <p:nvPr/>
        </p:nvSpPr>
        <p:spPr>
          <a:xfrm>
            <a:off x="4551679" y="3957867"/>
            <a:ext cx="433495" cy="433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1"/>
                  <a:pt x="21600" y="8225"/>
                  <a:pt x="21600" y="18372"/>
                </a:cubicBezTo>
                <a:cubicBezTo>
                  <a:pt x="21600" y="19454"/>
                  <a:pt x="21487" y="20534"/>
                  <a:pt x="21263" y="21600"/>
                </a:cubicBezTo>
              </a:path>
            </a:pathLst>
          </a:custGeom>
          <a:ln w="25400">
            <a:solidFill>
              <a:srgbClr val="0000FF"/>
            </a:solidFill>
            <a:round/>
          </a:ln>
        </p:spPr>
        <p:txBody>
          <a:bodyPr lIns="65023" tIns="65023" rIns="65023" bIns="65023" anchor="ctr"/>
          <a:lstStyle/>
          <a:p>
            <a:pPr lvl="0" defTabSz="914400">
              <a:defRPr sz="3400">
                <a:latin typeface="Times New Roman Bold"/>
                <a:ea typeface="Times New Roman Bold"/>
                <a:cs typeface="Times New Roman Bold"/>
                <a:sym typeface="Times New Roman Bold"/>
              </a:defRPr>
            </a:pPr>
          </a:p>
        </p:txBody>
      </p:sp>
      <p:sp>
        <p:nvSpPr>
          <p:cNvPr id="197" name="Shape 197"/>
          <p:cNvSpPr/>
          <p:nvPr/>
        </p:nvSpPr>
        <p:spPr>
          <a:xfrm>
            <a:off x="4985173" y="4082062"/>
            <a:ext cx="767645" cy="325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800" y="16200"/>
                  <a:pt x="3600" y="10800"/>
                  <a:pt x="7200" y="7200"/>
                </a:cubicBezTo>
                <a:cubicBezTo>
                  <a:pt x="10800" y="3600"/>
                  <a:pt x="19200" y="1200"/>
                  <a:pt x="21600" y="0"/>
                </a:cubicBezTo>
              </a:path>
            </a:pathLst>
          </a:custGeom>
          <a:ln w="25400">
            <a:solidFill>
              <a:srgbClr val="FFFF00"/>
            </a:solidFill>
            <a:round/>
          </a:ln>
        </p:spPr>
        <p:txBody>
          <a:bodyPr lIns="65023" tIns="65023" rIns="65023" bIns="65023"/>
          <a:lstStyle/>
          <a:p>
            <a:pPr lvl="0" defTabSz="914400">
              <a:defRPr sz="3400">
                <a:latin typeface="Times New Roman Bold"/>
                <a:ea typeface="Times New Roman Bold"/>
                <a:cs typeface="Times New Roman Bold"/>
                <a:sym typeface="Times New Roman Bold"/>
              </a:defRPr>
            </a:pPr>
          </a:p>
        </p:txBody>
      </p:sp>
      <p:sp>
        <p:nvSpPr>
          <p:cNvPr id="198" name="Shape 198"/>
          <p:cNvSpPr/>
          <p:nvPr/>
        </p:nvSpPr>
        <p:spPr>
          <a:xfrm flipH="1">
            <a:off x="1856892" y="5472523"/>
            <a:ext cx="244101" cy="294172"/>
          </a:xfrm>
          <a:prstGeom prst="line">
            <a:avLst/>
          </a:prstGeom>
          <a:ln w="25400">
            <a:solidFill>
              <a:srgbClr val="33CCCC"/>
            </a:solidFill>
            <a:round/>
          </a:ln>
        </p:spPr>
        <p:txBody>
          <a:bodyPr lIns="65023" tIns="65023" rIns="65023" bIns="65023"/>
          <a:lstStyle/>
          <a:p>
            <a:pPr lvl="0">
              <a:defRPr sz="1600"/>
            </a:pPr>
          </a:p>
        </p:txBody>
      </p:sp>
      <p:sp>
        <p:nvSpPr>
          <p:cNvPr id="199" name="Shape 199"/>
          <p:cNvSpPr/>
          <p:nvPr/>
        </p:nvSpPr>
        <p:spPr>
          <a:xfrm>
            <a:off x="395110" y="5019040"/>
            <a:ext cx="1043095" cy="460587"/>
          </a:xfrm>
          <a:prstGeom prst="line">
            <a:avLst/>
          </a:prstGeom>
          <a:ln w="25400">
            <a:solidFill>
              <a:srgbClr val="FF0000"/>
            </a:solidFill>
            <a:round/>
          </a:ln>
        </p:spPr>
        <p:txBody>
          <a:bodyPr lIns="65023" tIns="65023" rIns="65023" bIns="65023"/>
          <a:lstStyle/>
          <a:p>
            <a:pPr lvl="0">
              <a:defRPr sz="1600"/>
            </a:pPr>
          </a:p>
        </p:txBody>
      </p:sp>
      <p:sp>
        <p:nvSpPr>
          <p:cNvPr id="200" name="Shape 200"/>
          <p:cNvSpPr/>
          <p:nvPr/>
        </p:nvSpPr>
        <p:spPr>
          <a:xfrm flipV="1">
            <a:off x="1431674" y="5377714"/>
            <a:ext cx="64990" cy="99968"/>
          </a:xfrm>
          <a:prstGeom prst="line">
            <a:avLst/>
          </a:prstGeom>
          <a:ln w="25400">
            <a:solidFill>
              <a:srgbClr val="FF0000"/>
            </a:solidFill>
            <a:round/>
          </a:ln>
        </p:spPr>
        <p:txBody>
          <a:bodyPr lIns="65023" tIns="65023" rIns="65023" bIns="65023"/>
          <a:lstStyle/>
          <a:p>
            <a:pPr lvl="0">
              <a:defRPr sz="1600"/>
            </a:pPr>
          </a:p>
        </p:txBody>
      </p:sp>
      <p:sp>
        <p:nvSpPr>
          <p:cNvPr id="201" name="Shape 201"/>
          <p:cNvSpPr/>
          <p:nvPr/>
        </p:nvSpPr>
        <p:spPr>
          <a:xfrm flipV="1">
            <a:off x="192744" y="4991842"/>
            <a:ext cx="253463" cy="126645"/>
          </a:xfrm>
          <a:prstGeom prst="line">
            <a:avLst/>
          </a:prstGeom>
          <a:ln w="25400">
            <a:solidFill>
              <a:srgbClr val="FF0000"/>
            </a:solidFill>
            <a:round/>
          </a:ln>
        </p:spPr>
        <p:txBody>
          <a:bodyPr lIns="65023" tIns="65023" rIns="65023" bIns="65023"/>
          <a:lstStyle/>
          <a:p>
            <a:pPr lvl="0">
              <a:defRPr sz="1600"/>
            </a:pPr>
          </a:p>
        </p:txBody>
      </p:sp>
      <p:sp>
        <p:nvSpPr>
          <p:cNvPr id="202" name="Shape 202"/>
          <p:cNvSpPr/>
          <p:nvPr/>
        </p:nvSpPr>
        <p:spPr>
          <a:xfrm flipV="1">
            <a:off x="43731" y="4917335"/>
            <a:ext cx="253462" cy="126645"/>
          </a:xfrm>
          <a:prstGeom prst="line">
            <a:avLst/>
          </a:prstGeom>
          <a:ln w="25400">
            <a:solidFill>
              <a:srgbClr val="FF0000"/>
            </a:solidFill>
            <a:round/>
          </a:ln>
        </p:spPr>
        <p:txBody>
          <a:bodyPr lIns="65023" tIns="65023" rIns="65023" bIns="65023"/>
          <a:lstStyle/>
          <a:p>
            <a:pPr lvl="0">
              <a:defRPr sz="1600"/>
            </a:pPr>
          </a:p>
        </p:txBody>
      </p:sp>
      <p:sp>
        <p:nvSpPr>
          <p:cNvPr id="203" name="Shape 203"/>
          <p:cNvSpPr/>
          <p:nvPr/>
        </p:nvSpPr>
        <p:spPr>
          <a:xfrm>
            <a:off x="53139" y="5032047"/>
            <a:ext cx="151108" cy="77844"/>
          </a:xfrm>
          <a:prstGeom prst="line">
            <a:avLst/>
          </a:prstGeom>
          <a:ln w="25400">
            <a:solidFill>
              <a:srgbClr val="FF0000"/>
            </a:solidFill>
            <a:round/>
          </a:ln>
        </p:spPr>
        <p:txBody>
          <a:bodyPr lIns="65023" tIns="65023" rIns="65023" bIns="65023"/>
          <a:lstStyle/>
          <a:p>
            <a:pPr lvl="0">
              <a:defRPr sz="1600"/>
            </a:pPr>
          </a:p>
        </p:txBody>
      </p:sp>
      <p:sp>
        <p:nvSpPr>
          <p:cNvPr id="204" name="Shape 204"/>
          <p:cNvSpPr/>
          <p:nvPr/>
        </p:nvSpPr>
        <p:spPr>
          <a:xfrm>
            <a:off x="279112" y="4908053"/>
            <a:ext cx="166522" cy="91023"/>
          </a:xfrm>
          <a:prstGeom prst="line">
            <a:avLst/>
          </a:prstGeom>
          <a:ln w="25400">
            <a:solidFill>
              <a:srgbClr val="FF0000"/>
            </a:solidFill>
            <a:round/>
          </a:ln>
        </p:spPr>
        <p:txBody>
          <a:bodyPr lIns="65023" tIns="65023" rIns="65023" bIns="65023"/>
          <a:lstStyle/>
          <a:p>
            <a:pPr lvl="0">
              <a:defRPr sz="1600"/>
            </a:pPr>
          </a:p>
        </p:txBody>
      </p:sp>
      <p:sp>
        <p:nvSpPr>
          <p:cNvPr id="205" name="Shape 205"/>
          <p:cNvSpPr/>
          <p:nvPr/>
        </p:nvSpPr>
        <p:spPr>
          <a:xfrm flipH="1">
            <a:off x="1481330" y="5440553"/>
            <a:ext cx="10833" cy="491321"/>
          </a:xfrm>
          <a:prstGeom prst="line">
            <a:avLst/>
          </a:prstGeom>
          <a:ln w="25400">
            <a:solidFill>
              <a:srgbClr val="FFCC00"/>
            </a:solidFill>
            <a:round/>
          </a:ln>
        </p:spPr>
        <p:txBody>
          <a:bodyPr lIns="65023" tIns="65023" rIns="65023" bIns="65023"/>
          <a:lstStyle/>
          <a:p>
            <a:pPr lvl="0">
              <a:defRPr sz="1600"/>
            </a:pPr>
          </a:p>
        </p:txBody>
      </p:sp>
      <p:sp>
        <p:nvSpPr>
          <p:cNvPr id="206" name="Shape 206"/>
          <p:cNvSpPr/>
          <p:nvPr/>
        </p:nvSpPr>
        <p:spPr>
          <a:xfrm>
            <a:off x="1481102" y="5928924"/>
            <a:ext cx="144498" cy="196428"/>
          </a:xfrm>
          <a:prstGeom prst="line">
            <a:avLst/>
          </a:prstGeom>
          <a:ln w="25400">
            <a:solidFill>
              <a:srgbClr val="FFCC00"/>
            </a:solidFill>
            <a:round/>
          </a:ln>
        </p:spPr>
        <p:txBody>
          <a:bodyPr lIns="65023" tIns="65023" rIns="65023" bIns="65023"/>
          <a:lstStyle/>
          <a:p>
            <a:pPr lvl="0">
              <a:defRPr sz="1600"/>
            </a:pPr>
          </a:p>
        </p:txBody>
      </p:sp>
      <p:sp>
        <p:nvSpPr>
          <p:cNvPr id="207" name="Shape 207"/>
          <p:cNvSpPr/>
          <p:nvPr/>
        </p:nvSpPr>
        <p:spPr>
          <a:xfrm>
            <a:off x="1625599" y="6125351"/>
            <a:ext cx="1517228" cy="1083734"/>
          </a:xfrm>
          <a:prstGeom prst="line">
            <a:avLst/>
          </a:prstGeom>
          <a:ln w="25400">
            <a:solidFill>
              <a:srgbClr val="FFCC00"/>
            </a:solidFill>
            <a:round/>
          </a:ln>
        </p:spPr>
        <p:txBody>
          <a:bodyPr lIns="65023" tIns="65023" rIns="65023" bIns="65023"/>
          <a:lstStyle/>
          <a:p>
            <a:pPr lvl="0">
              <a:defRPr sz="1600"/>
            </a:pPr>
          </a:p>
        </p:txBody>
      </p:sp>
      <p:sp>
        <p:nvSpPr>
          <p:cNvPr id="208" name="Shape 208"/>
          <p:cNvSpPr/>
          <p:nvPr/>
        </p:nvSpPr>
        <p:spPr>
          <a:xfrm>
            <a:off x="3142826" y="7209084"/>
            <a:ext cx="433494" cy="216748"/>
          </a:xfrm>
          <a:prstGeom prst="line">
            <a:avLst/>
          </a:prstGeom>
          <a:ln w="25400">
            <a:solidFill>
              <a:srgbClr val="FFCC00"/>
            </a:solidFill>
            <a:round/>
          </a:ln>
        </p:spPr>
        <p:txBody>
          <a:bodyPr lIns="65023" tIns="65023" rIns="65023" bIns="65023"/>
          <a:lstStyle/>
          <a:p>
            <a:pPr lvl="0">
              <a:defRPr sz="1600"/>
            </a:pPr>
          </a:p>
        </p:txBody>
      </p:sp>
      <p:sp>
        <p:nvSpPr>
          <p:cNvPr id="209" name="Shape 209"/>
          <p:cNvSpPr/>
          <p:nvPr/>
        </p:nvSpPr>
        <p:spPr>
          <a:xfrm>
            <a:off x="3576320" y="7425830"/>
            <a:ext cx="4551681" cy="216749"/>
          </a:xfrm>
          <a:prstGeom prst="line">
            <a:avLst/>
          </a:prstGeom>
          <a:ln w="25400">
            <a:solidFill>
              <a:srgbClr val="FFCC00"/>
            </a:solidFill>
            <a:round/>
          </a:ln>
        </p:spPr>
        <p:txBody>
          <a:bodyPr lIns="65023" tIns="65023" rIns="65023" bIns="65023"/>
          <a:lstStyle/>
          <a:p>
            <a:pPr lvl="0">
              <a:defRPr sz="1600"/>
            </a:pPr>
          </a:p>
        </p:txBody>
      </p:sp>
      <p:sp>
        <p:nvSpPr>
          <p:cNvPr id="210" name="Shape 210"/>
          <p:cNvSpPr/>
          <p:nvPr/>
        </p:nvSpPr>
        <p:spPr>
          <a:xfrm flipH="1">
            <a:off x="8019626" y="7642578"/>
            <a:ext cx="108374" cy="155787"/>
          </a:xfrm>
          <a:prstGeom prst="line">
            <a:avLst/>
          </a:prstGeom>
          <a:ln w="25400">
            <a:solidFill>
              <a:srgbClr val="FFCC00"/>
            </a:solidFill>
            <a:round/>
          </a:ln>
        </p:spPr>
        <p:txBody>
          <a:bodyPr lIns="65023" tIns="65023" rIns="65023" bIns="65023"/>
          <a:lstStyle/>
          <a:p>
            <a:pPr lvl="0">
              <a:defRPr sz="1600"/>
            </a:pPr>
          </a:p>
        </p:txBody>
      </p:sp>
      <p:sp>
        <p:nvSpPr>
          <p:cNvPr id="211" name="Shape 211"/>
          <p:cNvSpPr/>
          <p:nvPr/>
        </p:nvSpPr>
        <p:spPr>
          <a:xfrm rot="183840">
            <a:off x="6502400" y="7642577"/>
            <a:ext cx="433494" cy="108375"/>
          </a:xfrm>
          <a:prstGeom prst="rect">
            <a:avLst/>
          </a:prstGeom>
          <a:solidFill>
            <a:srgbClr val="FFCC00"/>
          </a:solidFill>
          <a:ln w="12700">
            <a:solidFill>
              <a:srgbClr val="FFCC00"/>
            </a:solidFill>
            <a:round/>
          </a:ln>
        </p:spPr>
        <p:txBody>
          <a:bodyPr lIns="65023" tIns="65023" rIns="65023" bIns="65023" anchor="ctr"/>
          <a:lstStyle/>
          <a:p>
            <a:pPr lvl="0" defTabSz="914400">
              <a:defRPr sz="2400"/>
            </a:pPr>
          </a:p>
        </p:txBody>
      </p:sp>
      <p:sp>
        <p:nvSpPr>
          <p:cNvPr id="212" name="Shape 212"/>
          <p:cNvSpPr/>
          <p:nvPr/>
        </p:nvSpPr>
        <p:spPr>
          <a:xfrm rot="183840">
            <a:off x="7261013" y="7694507"/>
            <a:ext cx="433494" cy="108374"/>
          </a:xfrm>
          <a:prstGeom prst="rect">
            <a:avLst/>
          </a:prstGeom>
          <a:solidFill>
            <a:srgbClr val="FFCC00"/>
          </a:solidFill>
          <a:ln w="12700">
            <a:solidFill>
              <a:srgbClr val="FFCC00"/>
            </a:solidFill>
            <a:round/>
          </a:ln>
        </p:spPr>
        <p:txBody>
          <a:bodyPr lIns="65023" tIns="65023" rIns="65023" bIns="65023" anchor="ctr"/>
          <a:lstStyle/>
          <a:p>
            <a:pPr lvl="0" defTabSz="914400">
              <a:defRPr sz="2400"/>
            </a:pPr>
          </a:p>
        </p:txBody>
      </p:sp>
      <p:sp>
        <p:nvSpPr>
          <p:cNvPr id="213" name="Shape 213"/>
          <p:cNvSpPr/>
          <p:nvPr/>
        </p:nvSpPr>
        <p:spPr>
          <a:xfrm flipH="1" flipV="1">
            <a:off x="7694925" y="7762072"/>
            <a:ext cx="362780" cy="22918"/>
          </a:xfrm>
          <a:prstGeom prst="line">
            <a:avLst/>
          </a:prstGeom>
          <a:ln w="25400">
            <a:solidFill>
              <a:srgbClr val="FFCC00"/>
            </a:solidFill>
            <a:round/>
          </a:ln>
        </p:spPr>
        <p:txBody>
          <a:bodyPr lIns="65023" tIns="65023" rIns="65023" bIns="65023"/>
          <a:lstStyle/>
          <a:p>
            <a:pPr lvl="0">
              <a:defRPr sz="1600"/>
            </a:pPr>
          </a:p>
        </p:txBody>
      </p:sp>
      <p:sp>
        <p:nvSpPr>
          <p:cNvPr id="214" name="Shape 214"/>
          <p:cNvSpPr/>
          <p:nvPr/>
        </p:nvSpPr>
        <p:spPr>
          <a:xfrm flipH="1" flipV="1">
            <a:off x="6936165" y="7701222"/>
            <a:ext cx="216317" cy="13666"/>
          </a:xfrm>
          <a:prstGeom prst="line">
            <a:avLst/>
          </a:prstGeom>
          <a:ln w="25400">
            <a:solidFill>
              <a:srgbClr val="FFCC00"/>
            </a:solidFill>
            <a:prstDash val="sysDot"/>
            <a:round/>
          </a:ln>
        </p:spPr>
        <p:txBody>
          <a:bodyPr lIns="65023" tIns="65023" rIns="65023" bIns="65023"/>
          <a:lstStyle/>
          <a:p>
            <a:pPr lvl="0">
              <a:defRPr sz="1600"/>
            </a:pPr>
          </a:p>
        </p:txBody>
      </p:sp>
      <p:sp>
        <p:nvSpPr>
          <p:cNvPr id="215" name="Shape 215"/>
          <p:cNvSpPr/>
          <p:nvPr/>
        </p:nvSpPr>
        <p:spPr>
          <a:xfrm flipH="1">
            <a:off x="7151589" y="7641586"/>
            <a:ext cx="114991" cy="101326"/>
          </a:xfrm>
          <a:prstGeom prst="line">
            <a:avLst/>
          </a:prstGeom>
          <a:ln w="25400">
            <a:solidFill>
              <a:srgbClr val="FFCC00"/>
            </a:solidFill>
            <a:prstDash val="sysDot"/>
            <a:round/>
          </a:ln>
        </p:spPr>
        <p:txBody>
          <a:bodyPr lIns="65023" tIns="65023" rIns="65023" bIns="65023"/>
          <a:lstStyle/>
          <a:p>
            <a:pPr lvl="0">
              <a:defRPr sz="1600"/>
            </a:pPr>
          </a:p>
        </p:txBody>
      </p:sp>
      <p:sp>
        <p:nvSpPr>
          <p:cNvPr id="216" name="Shape 216"/>
          <p:cNvSpPr/>
          <p:nvPr/>
        </p:nvSpPr>
        <p:spPr>
          <a:xfrm flipH="1" flipV="1">
            <a:off x="7261334" y="7641291"/>
            <a:ext cx="541224" cy="29666"/>
          </a:xfrm>
          <a:prstGeom prst="line">
            <a:avLst/>
          </a:prstGeom>
          <a:ln w="25400">
            <a:solidFill>
              <a:srgbClr val="FFCC00"/>
            </a:solidFill>
            <a:prstDash val="sysDot"/>
            <a:round/>
          </a:ln>
        </p:spPr>
        <p:txBody>
          <a:bodyPr lIns="65023" tIns="65023" rIns="65023" bIns="65023"/>
          <a:lstStyle/>
          <a:p>
            <a:pPr lvl="0">
              <a:defRPr sz="1600"/>
            </a:pPr>
          </a:p>
        </p:txBody>
      </p:sp>
      <p:sp>
        <p:nvSpPr>
          <p:cNvPr id="217" name="Shape 217"/>
          <p:cNvSpPr/>
          <p:nvPr/>
        </p:nvSpPr>
        <p:spPr>
          <a:xfrm flipH="1" flipV="1">
            <a:off x="7797372" y="7652816"/>
            <a:ext cx="101327" cy="114991"/>
          </a:xfrm>
          <a:prstGeom prst="line">
            <a:avLst/>
          </a:prstGeom>
          <a:ln w="25400">
            <a:solidFill>
              <a:srgbClr val="FFCC00"/>
            </a:solidFill>
            <a:prstDash val="sysDot"/>
            <a:round/>
          </a:ln>
        </p:spPr>
        <p:txBody>
          <a:bodyPr lIns="65023" tIns="65023" rIns="65023" bIns="65023"/>
          <a:lstStyle/>
          <a:p>
            <a:pPr lvl="0">
              <a:defRPr sz="1600"/>
            </a:pPr>
          </a:p>
        </p:txBody>
      </p:sp>
      <p:sp>
        <p:nvSpPr>
          <p:cNvPr id="218" name="Shape 218"/>
          <p:cNvSpPr/>
          <p:nvPr/>
        </p:nvSpPr>
        <p:spPr>
          <a:xfrm flipH="1" flipV="1">
            <a:off x="3995936" y="5284125"/>
            <a:ext cx="569621" cy="273599"/>
          </a:xfrm>
          <a:prstGeom prst="line">
            <a:avLst/>
          </a:prstGeom>
          <a:ln w="25400">
            <a:solidFill>
              <a:srgbClr val="FF00FF"/>
            </a:solidFill>
            <a:round/>
          </a:ln>
        </p:spPr>
        <p:txBody>
          <a:bodyPr lIns="65023" tIns="65023" rIns="65023" bIns="65023"/>
          <a:lstStyle/>
          <a:p>
            <a:pPr lvl="0">
              <a:defRPr sz="1600"/>
            </a:pPr>
          </a:p>
        </p:txBody>
      </p:sp>
      <p:sp>
        <p:nvSpPr>
          <p:cNvPr id="219" name="Shape 219"/>
          <p:cNvSpPr/>
          <p:nvPr/>
        </p:nvSpPr>
        <p:spPr>
          <a:xfrm flipH="1">
            <a:off x="3576320" y="5289973"/>
            <a:ext cx="433494" cy="1"/>
          </a:xfrm>
          <a:prstGeom prst="line">
            <a:avLst/>
          </a:prstGeom>
          <a:ln w="25400">
            <a:solidFill>
              <a:srgbClr val="FF00FF"/>
            </a:solidFill>
            <a:round/>
          </a:ln>
        </p:spPr>
        <p:txBody>
          <a:bodyPr lIns="65023" tIns="65023" rIns="65023" bIns="65023"/>
          <a:lstStyle/>
          <a:p>
            <a:pPr lvl="0">
              <a:defRPr sz="1600"/>
            </a:pPr>
          </a:p>
        </p:txBody>
      </p:sp>
      <p:sp>
        <p:nvSpPr>
          <p:cNvPr id="220" name="Shape 220"/>
          <p:cNvSpPr/>
          <p:nvPr/>
        </p:nvSpPr>
        <p:spPr>
          <a:xfrm flipH="1" flipV="1">
            <a:off x="3359573" y="5186115"/>
            <a:ext cx="216747" cy="108374"/>
          </a:xfrm>
          <a:prstGeom prst="line">
            <a:avLst/>
          </a:prstGeom>
          <a:ln w="25400">
            <a:solidFill>
              <a:srgbClr val="FF00FF"/>
            </a:solidFill>
            <a:round/>
          </a:ln>
        </p:spPr>
        <p:txBody>
          <a:bodyPr lIns="65023" tIns="65023" rIns="65023" bIns="65023"/>
          <a:lstStyle/>
          <a:p>
            <a:pPr lvl="0">
              <a:defRPr sz="1600"/>
            </a:pPr>
          </a:p>
        </p:txBody>
      </p:sp>
      <p:sp>
        <p:nvSpPr>
          <p:cNvPr id="221" name="Shape 221"/>
          <p:cNvSpPr/>
          <p:nvPr/>
        </p:nvSpPr>
        <p:spPr>
          <a:xfrm>
            <a:off x="3251199" y="5082257"/>
            <a:ext cx="216748" cy="10837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FF"/>
            </a:solidFill>
            <a:round/>
          </a:ln>
        </p:spPr>
        <p:txBody>
          <a:bodyPr lIns="65023" tIns="65023" rIns="65023" bIns="65023" anchor="ctr"/>
          <a:lstStyle/>
          <a:p>
            <a:pPr lvl="0" defTabSz="914400">
              <a:defRPr sz="2400"/>
            </a:pPr>
          </a:p>
        </p:txBody>
      </p:sp>
      <p:sp>
        <p:nvSpPr>
          <p:cNvPr id="222" name="Shape 222"/>
          <p:cNvSpPr/>
          <p:nvPr/>
        </p:nvSpPr>
        <p:spPr>
          <a:xfrm flipH="1">
            <a:off x="4551679" y="5908604"/>
            <a:ext cx="325121" cy="176107"/>
          </a:xfrm>
          <a:prstGeom prst="line">
            <a:avLst/>
          </a:prstGeom>
          <a:ln w="25400">
            <a:solidFill>
              <a:srgbClr val="00FF00"/>
            </a:solidFill>
            <a:round/>
          </a:ln>
        </p:spPr>
        <p:txBody>
          <a:bodyPr lIns="65023" tIns="65023" rIns="65023" bIns="65023"/>
          <a:lstStyle/>
          <a:p>
            <a:pPr lvl="0">
              <a:defRPr sz="1600"/>
            </a:pPr>
          </a:p>
        </p:txBody>
      </p:sp>
      <p:sp>
        <p:nvSpPr>
          <p:cNvPr id="223" name="Shape 223"/>
          <p:cNvSpPr/>
          <p:nvPr/>
        </p:nvSpPr>
        <p:spPr>
          <a:xfrm flipH="1">
            <a:off x="4660053" y="5475111"/>
            <a:ext cx="433494" cy="541867"/>
          </a:xfrm>
          <a:prstGeom prst="line">
            <a:avLst/>
          </a:prstGeom>
          <a:ln w="25400">
            <a:solidFill>
              <a:srgbClr val="00FF00"/>
            </a:solidFill>
            <a:round/>
          </a:ln>
        </p:spPr>
        <p:txBody>
          <a:bodyPr lIns="65023" tIns="65023" rIns="65023" bIns="65023"/>
          <a:lstStyle/>
          <a:p>
            <a:pPr lvl="0">
              <a:defRPr sz="1600"/>
            </a:pPr>
          </a:p>
        </p:txBody>
      </p:sp>
      <p:sp>
        <p:nvSpPr>
          <p:cNvPr id="224" name="Shape 224"/>
          <p:cNvSpPr/>
          <p:nvPr/>
        </p:nvSpPr>
        <p:spPr>
          <a:xfrm flipH="1">
            <a:off x="4876799" y="5691857"/>
            <a:ext cx="216748" cy="216748"/>
          </a:xfrm>
          <a:prstGeom prst="line">
            <a:avLst/>
          </a:prstGeom>
          <a:ln w="25400">
            <a:solidFill>
              <a:srgbClr val="00FF00"/>
            </a:solidFill>
            <a:round/>
          </a:ln>
        </p:spPr>
        <p:txBody>
          <a:bodyPr lIns="65023" tIns="65023" rIns="65023" bIns="65023"/>
          <a:lstStyle/>
          <a:p>
            <a:pPr lvl="0">
              <a:defRPr sz="1600"/>
            </a:pPr>
          </a:p>
        </p:txBody>
      </p:sp>
      <p:sp>
        <p:nvSpPr>
          <p:cNvPr id="225" name="Shape 225"/>
          <p:cNvSpPr/>
          <p:nvPr/>
        </p:nvSpPr>
        <p:spPr>
          <a:xfrm flipH="1">
            <a:off x="4876799" y="5691857"/>
            <a:ext cx="541868" cy="216748"/>
          </a:xfrm>
          <a:prstGeom prst="line">
            <a:avLst/>
          </a:prstGeom>
          <a:ln w="25400">
            <a:solidFill>
              <a:srgbClr val="00FF00"/>
            </a:solidFill>
            <a:round/>
          </a:ln>
        </p:spPr>
        <p:txBody>
          <a:bodyPr lIns="65023" tIns="65023" rIns="65023" bIns="65023"/>
          <a:lstStyle/>
          <a:p>
            <a:pPr lvl="0">
              <a:defRPr sz="1600"/>
            </a:pPr>
          </a:p>
        </p:txBody>
      </p:sp>
      <p:sp>
        <p:nvSpPr>
          <p:cNvPr id="226" name="Shape 226"/>
          <p:cNvSpPr/>
          <p:nvPr/>
        </p:nvSpPr>
        <p:spPr>
          <a:xfrm flipH="1">
            <a:off x="5328605" y="5556615"/>
            <a:ext cx="180124" cy="162112"/>
          </a:xfrm>
          <a:prstGeom prst="line">
            <a:avLst/>
          </a:prstGeom>
          <a:ln w="25400">
            <a:solidFill>
              <a:srgbClr val="00FF00"/>
            </a:solidFill>
            <a:round/>
          </a:ln>
        </p:spPr>
        <p:txBody>
          <a:bodyPr lIns="65023" tIns="65023" rIns="65023" bIns="65023"/>
          <a:lstStyle/>
          <a:p>
            <a:pPr lvl="0">
              <a:defRPr sz="1600"/>
            </a:pPr>
          </a:p>
        </p:txBody>
      </p:sp>
      <p:sp>
        <p:nvSpPr>
          <p:cNvPr id="227" name="Shape 227"/>
          <p:cNvSpPr/>
          <p:nvPr/>
        </p:nvSpPr>
        <p:spPr>
          <a:xfrm flipH="1">
            <a:off x="5427753" y="5420089"/>
            <a:ext cx="537242" cy="268089"/>
          </a:xfrm>
          <a:prstGeom prst="line">
            <a:avLst/>
          </a:prstGeom>
          <a:ln w="25400">
            <a:solidFill>
              <a:srgbClr val="00FF00"/>
            </a:solidFill>
            <a:round/>
          </a:ln>
        </p:spPr>
        <p:txBody>
          <a:bodyPr lIns="65023" tIns="65023" rIns="65023" bIns="65023"/>
          <a:lstStyle/>
          <a:p>
            <a:pPr lvl="0">
              <a:defRPr sz="1600"/>
            </a:pPr>
          </a:p>
        </p:txBody>
      </p:sp>
      <p:sp>
        <p:nvSpPr>
          <p:cNvPr id="228" name="Shape 228"/>
          <p:cNvSpPr/>
          <p:nvPr/>
        </p:nvSpPr>
        <p:spPr>
          <a:xfrm flipH="1" flipV="1">
            <a:off x="4559289" y="5557046"/>
            <a:ext cx="84125" cy="147704"/>
          </a:xfrm>
          <a:prstGeom prst="line">
            <a:avLst/>
          </a:prstGeom>
          <a:ln w="25400">
            <a:solidFill>
              <a:srgbClr val="FF00FF"/>
            </a:solidFill>
            <a:round/>
          </a:ln>
        </p:spPr>
        <p:txBody>
          <a:bodyPr lIns="65023" tIns="65023" rIns="65023" bIns="65023"/>
          <a:lstStyle/>
          <a:p>
            <a:pPr lvl="0">
              <a:defRPr sz="1600"/>
            </a:pPr>
          </a:p>
        </p:txBody>
      </p:sp>
      <p:sp>
        <p:nvSpPr>
          <p:cNvPr id="229" name="Shape 229"/>
          <p:cNvSpPr/>
          <p:nvPr/>
        </p:nvSpPr>
        <p:spPr>
          <a:xfrm flipH="1" flipV="1">
            <a:off x="4443306" y="4716497"/>
            <a:ext cx="108375" cy="325121"/>
          </a:xfrm>
          <a:prstGeom prst="line">
            <a:avLst/>
          </a:prstGeom>
          <a:ln w="25400">
            <a:solidFill>
              <a:srgbClr val="00CCFF"/>
            </a:solidFill>
            <a:round/>
          </a:ln>
        </p:spPr>
        <p:txBody>
          <a:bodyPr lIns="65023" tIns="65023" rIns="65023" bIns="65023"/>
          <a:lstStyle/>
          <a:p>
            <a:pPr lvl="0">
              <a:defRPr sz="1600"/>
            </a:pPr>
          </a:p>
        </p:txBody>
      </p:sp>
      <p:sp>
        <p:nvSpPr>
          <p:cNvPr id="230" name="Shape 230"/>
          <p:cNvSpPr/>
          <p:nvPr/>
        </p:nvSpPr>
        <p:spPr>
          <a:xfrm flipH="1" flipV="1">
            <a:off x="1843599" y="5294308"/>
            <a:ext cx="381317" cy="29713"/>
          </a:xfrm>
          <a:prstGeom prst="line">
            <a:avLst/>
          </a:prstGeom>
          <a:ln w="25400">
            <a:solidFill>
              <a:srgbClr val="993366"/>
            </a:solidFill>
            <a:round/>
          </a:ln>
        </p:spPr>
        <p:txBody>
          <a:bodyPr lIns="65023" tIns="65023" rIns="65023" bIns="65023"/>
          <a:lstStyle/>
          <a:p>
            <a:pPr lvl="0">
              <a:defRPr sz="1600"/>
            </a:pPr>
          </a:p>
        </p:txBody>
      </p:sp>
      <p:sp>
        <p:nvSpPr>
          <p:cNvPr id="231" name="Shape 231"/>
          <p:cNvSpPr/>
          <p:nvPr/>
        </p:nvSpPr>
        <p:spPr>
          <a:xfrm rot="4257526">
            <a:off x="2664177" y="5098062"/>
            <a:ext cx="108375" cy="216747"/>
          </a:xfrm>
          <a:prstGeom prst="rect">
            <a:avLst/>
          </a:prstGeom>
          <a:solidFill>
            <a:srgbClr val="800080"/>
          </a:solidFill>
          <a:ln w="12700">
            <a:solidFill>
              <a:srgbClr val="0000FF"/>
            </a:solidFill>
            <a:round/>
          </a:ln>
        </p:spPr>
        <p:txBody>
          <a:bodyPr lIns="65023" tIns="65023" rIns="65023" bIns="65023" anchor="ctr"/>
          <a:lstStyle/>
          <a:p>
            <a:pPr lvl="0" defTabSz="914400">
              <a:defRPr sz="2400"/>
            </a:pPr>
          </a:p>
        </p:txBody>
      </p:sp>
      <p:sp>
        <p:nvSpPr>
          <p:cNvPr id="232" name="Shape 232"/>
          <p:cNvSpPr/>
          <p:nvPr/>
        </p:nvSpPr>
        <p:spPr>
          <a:xfrm flipH="1">
            <a:off x="2214800" y="5240757"/>
            <a:ext cx="399786" cy="91659"/>
          </a:xfrm>
          <a:prstGeom prst="line">
            <a:avLst/>
          </a:prstGeom>
          <a:ln w="25400">
            <a:solidFill>
              <a:srgbClr val="993366"/>
            </a:solidFill>
            <a:round/>
          </a:ln>
        </p:spPr>
        <p:txBody>
          <a:bodyPr lIns="65023" tIns="65023" rIns="65023" bIns="65023"/>
          <a:lstStyle/>
          <a:p>
            <a:pPr lvl="0">
              <a:defRPr sz="1600"/>
            </a:pPr>
          </a:p>
        </p:txBody>
      </p:sp>
      <p:sp>
        <p:nvSpPr>
          <p:cNvPr id="233" name="Shape 233"/>
          <p:cNvSpPr/>
          <p:nvPr/>
        </p:nvSpPr>
        <p:spPr>
          <a:xfrm>
            <a:off x="5996657" y="2298417"/>
            <a:ext cx="1322386" cy="7142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3800">
                <a:solidFill>
                  <a:srgbClr val="FFFFFF"/>
                </a:solidFill>
              </a:defRPr>
            </a:lvl1pPr>
          </a:lstStyle>
          <a:p>
            <a:pPr lvl="0">
              <a:defRPr sz="1800">
                <a:solidFill>
                  <a:srgbClr val="000000"/>
                </a:solidFill>
              </a:defRPr>
            </a:pPr>
            <a:r>
              <a:rPr sz="3800">
                <a:solidFill>
                  <a:srgbClr val="FFFFFF"/>
                </a:solidFill>
              </a:rPr>
              <a:t>RHIC</a:t>
            </a:r>
          </a:p>
        </p:txBody>
      </p:sp>
      <p:sp>
        <p:nvSpPr>
          <p:cNvPr id="234" name="Shape 234"/>
          <p:cNvSpPr/>
          <p:nvPr/>
        </p:nvSpPr>
        <p:spPr>
          <a:xfrm>
            <a:off x="2101991" y="4671342"/>
            <a:ext cx="752535"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1800">
                <a:solidFill>
                  <a:srgbClr val="FFFFFF"/>
                </a:solidFill>
              </a:defRPr>
            </a:lvl1pPr>
          </a:lstStyle>
          <a:p>
            <a:pPr lvl="0">
              <a:defRPr>
                <a:solidFill>
                  <a:srgbClr val="000000"/>
                </a:solidFill>
              </a:defRPr>
            </a:pPr>
            <a:r>
              <a:rPr>
                <a:solidFill>
                  <a:srgbClr val="FFFFFF"/>
                </a:solidFill>
              </a:rPr>
              <a:t>NSRL</a:t>
            </a:r>
          </a:p>
        </p:txBody>
      </p:sp>
      <p:sp>
        <p:nvSpPr>
          <p:cNvPr id="235" name="Shape 235"/>
          <p:cNvSpPr/>
          <p:nvPr/>
        </p:nvSpPr>
        <p:spPr>
          <a:xfrm>
            <a:off x="-74507" y="4515555"/>
            <a:ext cx="816047"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1800">
                <a:solidFill>
                  <a:srgbClr val="FFFFFF"/>
                </a:solidFill>
              </a:defRPr>
            </a:lvl1pPr>
          </a:lstStyle>
          <a:p>
            <a:pPr lvl="0">
              <a:defRPr>
                <a:solidFill>
                  <a:srgbClr val="000000"/>
                </a:solidFill>
              </a:defRPr>
            </a:pPr>
            <a:r>
              <a:rPr>
                <a:solidFill>
                  <a:srgbClr val="FFFFFF"/>
                </a:solidFill>
              </a:rPr>
              <a:t>LINAC</a:t>
            </a:r>
          </a:p>
        </p:txBody>
      </p:sp>
      <p:sp>
        <p:nvSpPr>
          <p:cNvPr id="236" name="Shape 236"/>
          <p:cNvSpPr/>
          <p:nvPr/>
        </p:nvSpPr>
        <p:spPr>
          <a:xfrm>
            <a:off x="1314026" y="4944533"/>
            <a:ext cx="930571"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1800">
                <a:solidFill>
                  <a:srgbClr val="FFFFFF"/>
                </a:solidFill>
              </a:defRPr>
            </a:lvl1pPr>
          </a:lstStyle>
          <a:p>
            <a:pPr lvl="0">
              <a:defRPr>
                <a:solidFill>
                  <a:srgbClr val="000000"/>
                </a:solidFill>
              </a:defRPr>
            </a:pPr>
            <a:r>
              <a:rPr>
                <a:solidFill>
                  <a:srgbClr val="FFFFFF"/>
                </a:solidFill>
              </a:rPr>
              <a:t>Booster</a:t>
            </a:r>
          </a:p>
        </p:txBody>
      </p:sp>
      <p:sp>
        <p:nvSpPr>
          <p:cNvPr id="237" name="Shape 237"/>
          <p:cNvSpPr/>
          <p:nvPr/>
        </p:nvSpPr>
        <p:spPr>
          <a:xfrm>
            <a:off x="2731910" y="5527040"/>
            <a:ext cx="786431"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2400">
                <a:solidFill>
                  <a:srgbClr val="FFFFFF"/>
                </a:solidFill>
              </a:defRPr>
            </a:lvl1pPr>
          </a:lstStyle>
          <a:p>
            <a:pPr lvl="0">
              <a:defRPr sz="1800">
                <a:solidFill>
                  <a:srgbClr val="000000"/>
                </a:solidFill>
              </a:defRPr>
            </a:pPr>
            <a:r>
              <a:rPr sz="2400">
                <a:solidFill>
                  <a:srgbClr val="FFFFFF"/>
                </a:solidFill>
              </a:rPr>
              <a:t>AGS</a:t>
            </a:r>
          </a:p>
        </p:txBody>
      </p:sp>
      <p:sp>
        <p:nvSpPr>
          <p:cNvPr id="238" name="Shape 238"/>
          <p:cNvSpPr/>
          <p:nvPr/>
        </p:nvSpPr>
        <p:spPr>
          <a:xfrm>
            <a:off x="6335324" y="7152640"/>
            <a:ext cx="1070320"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1800">
                <a:solidFill>
                  <a:srgbClr val="FFFFFF"/>
                </a:solidFill>
              </a:defRPr>
            </a:lvl1pPr>
          </a:lstStyle>
          <a:p>
            <a:pPr lvl="0">
              <a:defRPr>
                <a:solidFill>
                  <a:srgbClr val="000000"/>
                </a:solidFill>
              </a:defRPr>
            </a:pPr>
            <a:r>
              <a:rPr>
                <a:solidFill>
                  <a:srgbClr val="FFFFFF"/>
                </a:solidFill>
              </a:rPr>
              <a:t>Tandems</a:t>
            </a:r>
          </a:p>
        </p:txBody>
      </p:sp>
      <p:sp>
        <p:nvSpPr>
          <p:cNvPr id="239" name="Shape 239"/>
          <p:cNvSpPr/>
          <p:nvPr/>
        </p:nvSpPr>
        <p:spPr>
          <a:xfrm rot="219661">
            <a:off x="5093546" y="3957884"/>
            <a:ext cx="216748" cy="139983"/>
          </a:xfrm>
          <a:prstGeom prst="rect">
            <a:avLst/>
          </a:prstGeom>
          <a:ln w="25400">
            <a:solidFill>
              <a:srgbClr val="FFFFFF"/>
            </a:solidFill>
            <a:round/>
          </a:ln>
        </p:spPr>
        <p:txBody>
          <a:bodyPr lIns="65023" tIns="65023" rIns="65023" bIns="65023" anchor="ctr"/>
          <a:lstStyle/>
          <a:p>
            <a:pPr lvl="0" defTabSz="914400">
              <a:defRPr sz="2400"/>
            </a:pPr>
          </a:p>
        </p:txBody>
      </p:sp>
      <p:sp>
        <p:nvSpPr>
          <p:cNvPr id="240" name="Shape 240"/>
          <p:cNvSpPr/>
          <p:nvPr/>
        </p:nvSpPr>
        <p:spPr>
          <a:xfrm rot="3112852">
            <a:off x="1280159" y="3059288"/>
            <a:ext cx="216748" cy="139984"/>
          </a:xfrm>
          <a:prstGeom prst="rect">
            <a:avLst/>
          </a:prstGeom>
          <a:ln w="25400">
            <a:solidFill>
              <a:srgbClr val="FFFFFF"/>
            </a:solidFill>
            <a:round/>
          </a:ln>
        </p:spPr>
        <p:txBody>
          <a:bodyPr lIns="65023" tIns="65023" rIns="65023" bIns="65023" anchor="ctr"/>
          <a:lstStyle/>
          <a:p>
            <a:pPr lvl="0" defTabSz="914400">
              <a:defRPr sz="2400"/>
            </a:pPr>
          </a:p>
        </p:txBody>
      </p:sp>
      <p:sp>
        <p:nvSpPr>
          <p:cNvPr id="241" name="Shape 241"/>
          <p:cNvSpPr/>
          <p:nvPr/>
        </p:nvSpPr>
        <p:spPr>
          <a:xfrm rot="20828904">
            <a:off x="11135359" y="3592124"/>
            <a:ext cx="216748" cy="139983"/>
          </a:xfrm>
          <a:prstGeom prst="rect">
            <a:avLst/>
          </a:prstGeom>
          <a:ln w="25400">
            <a:solidFill>
              <a:srgbClr val="FFFFFF"/>
            </a:solidFill>
            <a:round/>
          </a:ln>
        </p:spPr>
        <p:txBody>
          <a:bodyPr lIns="65023" tIns="65023" rIns="65023" bIns="65023" anchor="ctr"/>
          <a:lstStyle/>
          <a:p>
            <a:pPr lvl="0" defTabSz="914400">
              <a:defRPr sz="2400"/>
            </a:pPr>
          </a:p>
        </p:txBody>
      </p:sp>
      <p:sp>
        <p:nvSpPr>
          <p:cNvPr id="242" name="Shape 242"/>
          <p:cNvSpPr/>
          <p:nvPr/>
        </p:nvSpPr>
        <p:spPr>
          <a:xfrm rot="1180437">
            <a:off x="11699804" y="2232942"/>
            <a:ext cx="216748" cy="139983"/>
          </a:xfrm>
          <a:prstGeom prst="rect">
            <a:avLst/>
          </a:prstGeom>
          <a:ln w="25400">
            <a:solidFill>
              <a:srgbClr val="FFFFFF"/>
            </a:solidFill>
            <a:round/>
          </a:ln>
        </p:spPr>
        <p:txBody>
          <a:bodyPr lIns="65023" tIns="65023" rIns="65023" bIns="65023" anchor="ctr"/>
          <a:lstStyle/>
          <a:p>
            <a:pPr lvl="0" defTabSz="914400">
              <a:defRPr sz="2400"/>
            </a:pPr>
          </a:p>
        </p:txBody>
      </p:sp>
      <p:sp>
        <p:nvSpPr>
          <p:cNvPr id="243" name="Shape 243"/>
          <p:cNvSpPr/>
          <p:nvPr/>
        </p:nvSpPr>
        <p:spPr>
          <a:xfrm rot="181586">
            <a:off x="8003822" y="1659466"/>
            <a:ext cx="216747" cy="139983"/>
          </a:xfrm>
          <a:prstGeom prst="rect">
            <a:avLst/>
          </a:prstGeom>
          <a:ln w="25400">
            <a:solidFill>
              <a:srgbClr val="FFFFFF"/>
            </a:solidFill>
            <a:round/>
          </a:ln>
        </p:spPr>
        <p:txBody>
          <a:bodyPr lIns="65023" tIns="65023" rIns="65023" bIns="65023" anchor="ctr"/>
          <a:lstStyle/>
          <a:p>
            <a:pPr lvl="0" defTabSz="914400">
              <a:defRPr sz="2400"/>
            </a:pPr>
          </a:p>
        </p:txBody>
      </p:sp>
      <p:sp>
        <p:nvSpPr>
          <p:cNvPr id="244" name="Shape 244"/>
          <p:cNvSpPr/>
          <p:nvPr/>
        </p:nvSpPr>
        <p:spPr>
          <a:xfrm rot="21018380">
            <a:off x="3553741" y="1853635"/>
            <a:ext cx="216748" cy="139983"/>
          </a:xfrm>
          <a:prstGeom prst="rect">
            <a:avLst/>
          </a:prstGeom>
          <a:ln w="25400">
            <a:solidFill>
              <a:srgbClr val="FFFFFF"/>
            </a:solidFill>
            <a:round/>
          </a:ln>
        </p:spPr>
        <p:txBody>
          <a:bodyPr lIns="65023" tIns="65023" rIns="65023" bIns="65023" anchor="ctr"/>
          <a:lstStyle/>
          <a:p>
            <a:pPr lvl="0" defTabSz="914400">
              <a:defRPr sz="2400"/>
            </a:pPr>
          </a:p>
        </p:txBody>
      </p:sp>
      <p:sp>
        <p:nvSpPr>
          <p:cNvPr id="245" name="Shape 245"/>
          <p:cNvSpPr/>
          <p:nvPr/>
        </p:nvSpPr>
        <p:spPr>
          <a:xfrm>
            <a:off x="5432213" y="4066257"/>
            <a:ext cx="1349931" cy="6888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defTabSz="914400">
              <a:defRPr sz="1800"/>
            </a:pPr>
            <a:r>
              <a:rPr>
                <a:solidFill>
                  <a:srgbClr val="FFFFFF"/>
                </a:solidFill>
              </a:rPr>
              <a:t>STAR</a:t>
            </a:r>
            <a:endParaRPr>
              <a:solidFill>
                <a:srgbClr val="FFFFFF"/>
              </a:solidFill>
            </a:endParaRPr>
          </a:p>
          <a:p>
            <a:pPr lvl="0" defTabSz="914400">
              <a:defRPr sz="1800"/>
            </a:pPr>
            <a:r>
              <a:rPr>
                <a:solidFill>
                  <a:srgbClr val="FFFF00"/>
                </a:solidFill>
              </a:rPr>
              <a:t>6:00 o</a:t>
            </a:r>
            <a:r>
              <a:rPr>
                <a:solidFill>
                  <a:srgbClr val="FFFF00"/>
                </a:solidFill>
              </a:rPr>
              <a:t>’</a:t>
            </a:r>
            <a:r>
              <a:rPr>
                <a:solidFill>
                  <a:srgbClr val="FFFF00"/>
                </a:solidFill>
              </a:rPr>
              <a:t>clock</a:t>
            </a:r>
          </a:p>
        </p:txBody>
      </p:sp>
      <p:sp>
        <p:nvSpPr>
          <p:cNvPr id="246" name="Shape 246"/>
          <p:cNvSpPr/>
          <p:nvPr/>
        </p:nvSpPr>
        <p:spPr>
          <a:xfrm>
            <a:off x="151271" y="3251200"/>
            <a:ext cx="1349931" cy="68884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defTabSz="914400">
              <a:defRPr sz="1800"/>
            </a:pPr>
            <a:r>
              <a:rPr>
                <a:solidFill>
                  <a:srgbClr val="FFFFFF"/>
                </a:solidFill>
              </a:rPr>
              <a:t>PHENIX</a:t>
            </a:r>
            <a:endParaRPr>
              <a:solidFill>
                <a:srgbClr val="FFFFFF"/>
              </a:solidFill>
            </a:endParaRPr>
          </a:p>
          <a:p>
            <a:pPr lvl="0" defTabSz="914400">
              <a:defRPr sz="1800"/>
            </a:pPr>
            <a:r>
              <a:rPr>
                <a:solidFill>
                  <a:srgbClr val="FFFF00"/>
                </a:solidFill>
              </a:rPr>
              <a:t>8:00 o</a:t>
            </a:r>
            <a:r>
              <a:rPr>
                <a:solidFill>
                  <a:srgbClr val="FFFF00"/>
                </a:solidFill>
              </a:rPr>
              <a:t>’</a:t>
            </a:r>
            <a:r>
              <a:rPr>
                <a:solidFill>
                  <a:srgbClr val="FFFF00"/>
                </a:solidFill>
              </a:rPr>
              <a:t>clock</a:t>
            </a:r>
          </a:p>
        </p:txBody>
      </p:sp>
      <p:sp>
        <p:nvSpPr>
          <p:cNvPr id="247" name="Shape 247"/>
          <p:cNvSpPr/>
          <p:nvPr/>
        </p:nvSpPr>
        <p:spPr>
          <a:xfrm>
            <a:off x="3104444" y="1982328"/>
            <a:ext cx="1477067"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defTabSz="914400">
              <a:defRPr sz="1800"/>
            </a:pPr>
            <a:r>
              <a:rPr>
                <a:solidFill>
                  <a:srgbClr val="FFFF00"/>
                </a:solidFill>
              </a:rPr>
              <a:t>10:00 o</a:t>
            </a:r>
            <a:r>
              <a:rPr>
                <a:solidFill>
                  <a:srgbClr val="FFFF00"/>
                </a:solidFill>
              </a:rPr>
              <a:t>’</a:t>
            </a:r>
            <a:r>
              <a:rPr>
                <a:solidFill>
                  <a:srgbClr val="FFFF00"/>
                </a:solidFill>
              </a:rPr>
              <a:t>clock</a:t>
            </a:r>
          </a:p>
        </p:txBody>
      </p:sp>
      <p:sp>
        <p:nvSpPr>
          <p:cNvPr id="248" name="Shape 248"/>
          <p:cNvSpPr/>
          <p:nvPr/>
        </p:nvSpPr>
        <p:spPr>
          <a:xfrm>
            <a:off x="6987822" y="1733973"/>
            <a:ext cx="2222585" cy="6888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defTabSz="914400">
              <a:defRPr sz="1800"/>
            </a:pPr>
            <a:r>
              <a:rPr>
                <a:solidFill>
                  <a:srgbClr val="FFFFFF"/>
                </a:solidFill>
              </a:rPr>
              <a:t>Polarized Jet Target</a:t>
            </a:r>
            <a:endParaRPr>
              <a:solidFill>
                <a:srgbClr val="FFFFFF"/>
              </a:solidFill>
            </a:endParaRPr>
          </a:p>
          <a:p>
            <a:pPr lvl="0" defTabSz="914400">
              <a:defRPr sz="1800"/>
            </a:pPr>
            <a:r>
              <a:rPr>
                <a:solidFill>
                  <a:srgbClr val="FFFF00"/>
                </a:solidFill>
              </a:rPr>
              <a:t>12:00 o</a:t>
            </a:r>
            <a:r>
              <a:rPr>
                <a:solidFill>
                  <a:srgbClr val="FFFF00"/>
                </a:solidFill>
              </a:rPr>
              <a:t>’</a:t>
            </a:r>
            <a:r>
              <a:rPr>
                <a:solidFill>
                  <a:srgbClr val="FFFF00"/>
                </a:solidFill>
              </a:rPr>
              <a:t>clock</a:t>
            </a:r>
          </a:p>
        </p:txBody>
      </p:sp>
      <p:sp>
        <p:nvSpPr>
          <p:cNvPr id="249" name="Shape 249"/>
          <p:cNvSpPr/>
          <p:nvPr/>
        </p:nvSpPr>
        <p:spPr>
          <a:xfrm>
            <a:off x="11024728" y="3684693"/>
            <a:ext cx="1349931" cy="6888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defTabSz="914400">
              <a:defRPr sz="1800"/>
            </a:pPr>
            <a:r>
              <a:rPr>
                <a:solidFill>
                  <a:srgbClr val="FFFFFF"/>
                </a:solidFill>
              </a:rPr>
              <a:t>RF</a:t>
            </a:r>
            <a:endParaRPr>
              <a:solidFill>
                <a:srgbClr val="FFFFFF"/>
              </a:solidFill>
            </a:endParaRPr>
          </a:p>
          <a:p>
            <a:pPr lvl="0" defTabSz="914400">
              <a:defRPr sz="1800"/>
            </a:pPr>
            <a:r>
              <a:rPr>
                <a:solidFill>
                  <a:srgbClr val="FFFF00"/>
                </a:solidFill>
              </a:rPr>
              <a:t>4:00 o</a:t>
            </a:r>
            <a:r>
              <a:rPr>
                <a:solidFill>
                  <a:srgbClr val="FFFF00"/>
                </a:solidFill>
              </a:rPr>
              <a:t>’</a:t>
            </a:r>
            <a:r>
              <a:rPr>
                <a:solidFill>
                  <a:srgbClr val="FFFF00"/>
                </a:solidFill>
              </a:rPr>
              <a:t>clock</a:t>
            </a:r>
          </a:p>
        </p:txBody>
      </p:sp>
      <p:sp>
        <p:nvSpPr>
          <p:cNvPr id="250" name="Shape 250"/>
          <p:cNvSpPr/>
          <p:nvPr/>
        </p:nvSpPr>
        <p:spPr>
          <a:xfrm>
            <a:off x="10067431" y="2208106"/>
            <a:ext cx="1349931" cy="6888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defTabSz="914400">
              <a:defRPr sz="1800"/>
            </a:pPr>
            <a:r>
              <a:rPr>
                <a:solidFill>
                  <a:srgbClr val="FFFFFF"/>
                </a:solidFill>
              </a:rPr>
              <a:t>(CeC)</a:t>
            </a:r>
            <a:endParaRPr>
              <a:solidFill>
                <a:srgbClr val="FFFFFF"/>
              </a:solidFill>
            </a:endParaRPr>
          </a:p>
          <a:p>
            <a:pPr lvl="0" defTabSz="914400">
              <a:defRPr sz="1800"/>
            </a:pPr>
            <a:r>
              <a:rPr>
                <a:solidFill>
                  <a:srgbClr val="FFFF00"/>
                </a:solidFill>
              </a:rPr>
              <a:t>2:00 o</a:t>
            </a:r>
            <a:r>
              <a:rPr>
                <a:solidFill>
                  <a:srgbClr val="FFFF00"/>
                </a:solidFill>
              </a:rPr>
              <a:t>’</a:t>
            </a:r>
            <a:r>
              <a:rPr>
                <a:solidFill>
                  <a:srgbClr val="FFFF00"/>
                </a:solidFill>
              </a:rPr>
              <a:t>clock</a:t>
            </a:r>
          </a:p>
        </p:txBody>
      </p:sp>
      <p:sp>
        <p:nvSpPr>
          <p:cNvPr id="251" name="Shape 251"/>
          <p:cNvSpPr/>
          <p:nvPr>
            <p:ph type="title" idx="4294967295"/>
          </p:nvPr>
        </p:nvSpPr>
        <p:spPr>
          <a:xfrm>
            <a:off x="487679" y="137724"/>
            <a:ext cx="12029442" cy="1022774"/>
          </a:xfrm>
          <a:prstGeom prst="rect">
            <a:avLst/>
          </a:prstGeom>
        </p:spPr>
        <p:txBody>
          <a:bodyPr lIns="65023" tIns="65023" rIns="65023" bIns="65023">
            <a:normAutofit fontScale="100000" lnSpcReduction="0"/>
          </a:bodyPr>
          <a:lstStyle>
            <a:lvl1pPr marL="0" marR="0" algn="ctr" defTabSz="914400">
              <a:lnSpc>
                <a:spcPct val="100000"/>
              </a:lnSpc>
              <a:defRPr sz="3400">
                <a:solidFill>
                  <a:srgbClr val="002452"/>
                </a:solidFill>
                <a:uFillTx/>
              </a:defRPr>
            </a:lvl1pPr>
          </a:lstStyle>
          <a:p>
            <a:pPr lvl="0">
              <a:defRPr b="0" sz="1800">
                <a:solidFill>
                  <a:srgbClr val="000000"/>
                </a:solidFill>
              </a:defRPr>
            </a:pPr>
            <a:r>
              <a:rPr b="1" sz="3400">
                <a:solidFill>
                  <a:srgbClr val="002452"/>
                </a:solidFill>
              </a:rPr>
              <a:t>RHIC – a High Luminosity (Polarized) Hadron Collider</a:t>
            </a:r>
          </a:p>
        </p:txBody>
      </p:sp>
      <p:sp>
        <p:nvSpPr>
          <p:cNvPr id="252" name="Shape 252"/>
          <p:cNvSpPr/>
          <p:nvPr/>
        </p:nvSpPr>
        <p:spPr>
          <a:xfrm>
            <a:off x="7270953" y="5441865"/>
            <a:ext cx="5527041" cy="3982184"/>
          </a:xfrm>
          <a:prstGeom prst="rect">
            <a:avLst/>
          </a:prstGeom>
          <a:solidFill>
            <a:srgbClr val="FFFFFF"/>
          </a:solidFill>
          <a:ln w="25400">
            <a:solidFill>
              <a:srgbClr val="0000FF"/>
            </a:solidFill>
            <a:round/>
          </a:ln>
          <a:extLst>
            <a:ext uri="{C572A759-6A51-4108-AA02-DFA0A04FC94B}">
              <ma14:wrappingTextBoxFlag xmlns:ma14="http://schemas.microsoft.com/office/mac/drawingml/2011/main" val="1"/>
            </a:ext>
          </a:extLst>
        </p:spPr>
        <p:txBody>
          <a:bodyPr lIns="65023" tIns="65023" rIns="65023" bIns="65023">
            <a:spAutoFit/>
          </a:bodyPr>
          <a:lstStyle/>
          <a:p>
            <a:pPr lvl="0" defTabSz="914400">
              <a:spcBef>
                <a:spcPts val="300"/>
              </a:spcBef>
              <a:tabLst>
                <a:tab pos="1219200" algn="l"/>
              </a:tabLst>
              <a:defRPr sz="1800"/>
            </a:pPr>
            <a:r>
              <a:rPr b="1">
                <a:solidFill>
                  <a:srgbClr val="0000CC"/>
                </a:solidFill>
              </a:rPr>
              <a:t>Operated modes (beam energies):</a:t>
            </a:r>
            <a:endParaRPr b="1">
              <a:solidFill>
                <a:srgbClr val="0000CC"/>
              </a:solidFill>
            </a:endParaRPr>
          </a:p>
          <a:p>
            <a:pPr lvl="0" defTabSz="914400">
              <a:spcBef>
                <a:spcPts val="300"/>
              </a:spcBef>
              <a:tabLst>
                <a:tab pos="1219200" algn="l"/>
              </a:tabLst>
              <a:defRPr sz="1800"/>
            </a:pPr>
            <a:r>
              <a:rPr b="1">
                <a:solidFill>
                  <a:srgbClr val="0000CC"/>
                </a:solidFill>
              </a:rPr>
              <a:t>Au – Au 	3.8/4.6/5.8/10/14/32/65/100 GeV/n</a:t>
            </a:r>
            <a:endParaRPr b="1">
              <a:solidFill>
                <a:srgbClr val="0000CC"/>
              </a:solidFill>
            </a:endParaRPr>
          </a:p>
          <a:p>
            <a:pPr lvl="0" defTabSz="914400">
              <a:spcBef>
                <a:spcPts val="300"/>
              </a:spcBef>
              <a:tabLst>
                <a:tab pos="1219200" algn="l"/>
              </a:tabLst>
              <a:defRPr sz="1800"/>
            </a:pPr>
            <a:r>
              <a:rPr b="1">
                <a:solidFill>
                  <a:srgbClr val="0000CC"/>
                </a:solidFill>
              </a:rPr>
              <a:t>U – U	96.4 GeV/n</a:t>
            </a:r>
            <a:endParaRPr b="1">
              <a:solidFill>
                <a:srgbClr val="0000CC"/>
              </a:solidFill>
            </a:endParaRPr>
          </a:p>
          <a:p>
            <a:pPr lvl="0" defTabSz="914400">
              <a:spcBef>
                <a:spcPts val="300"/>
              </a:spcBef>
              <a:tabLst>
                <a:tab pos="1219200" algn="l"/>
              </a:tabLst>
              <a:defRPr sz="1800"/>
            </a:pPr>
            <a:r>
              <a:rPr b="1">
                <a:solidFill>
                  <a:srgbClr val="0000CC"/>
                </a:solidFill>
              </a:rPr>
              <a:t>Cu – Cu	11/31/100 GeV/n</a:t>
            </a:r>
            <a:endParaRPr b="1">
              <a:solidFill>
                <a:srgbClr val="0000CC"/>
              </a:solidFill>
            </a:endParaRPr>
          </a:p>
          <a:p>
            <a:pPr lvl="0" defTabSz="914400">
              <a:spcBef>
                <a:spcPts val="300"/>
              </a:spcBef>
              <a:tabLst>
                <a:tab pos="1219200" algn="l"/>
              </a:tabLst>
              <a:defRPr sz="1800"/>
            </a:pPr>
            <a:r>
              <a:rPr b="1">
                <a:solidFill>
                  <a:srgbClr val="0000CC"/>
                </a:solidFill>
              </a:rPr>
              <a:t>p</a:t>
            </a:r>
            <a:r>
              <a:rPr b="1">
                <a:solidFill>
                  <a:srgbClr val="0000CC"/>
                </a:solidFill>
                <a:latin typeface="Symbol"/>
                <a:ea typeface="Symbol"/>
                <a:cs typeface="Symbol"/>
                <a:sym typeface="Symbol"/>
              </a:rPr>
              <a:t>↑ </a:t>
            </a:r>
            <a:r>
              <a:rPr b="1">
                <a:solidFill>
                  <a:srgbClr val="0000CC"/>
                </a:solidFill>
              </a:rPr>
              <a:t>– p</a:t>
            </a:r>
            <a:r>
              <a:rPr b="1">
                <a:solidFill>
                  <a:srgbClr val="0000CC"/>
                </a:solidFill>
                <a:latin typeface="Symbol"/>
                <a:ea typeface="Symbol"/>
                <a:cs typeface="Symbol"/>
                <a:sym typeface="Symbol"/>
              </a:rPr>
              <a:t>↑</a:t>
            </a:r>
            <a:r>
              <a:rPr b="1">
                <a:solidFill>
                  <a:srgbClr val="0000CC"/>
                </a:solidFill>
              </a:rPr>
              <a:t> 	11/31/100/205/250/255 GeV </a:t>
            </a:r>
            <a:endParaRPr b="1">
              <a:solidFill>
                <a:srgbClr val="0000CC"/>
              </a:solidFill>
            </a:endParaRPr>
          </a:p>
          <a:p>
            <a:pPr lvl="0" defTabSz="914400">
              <a:spcBef>
                <a:spcPts val="300"/>
              </a:spcBef>
              <a:tabLst>
                <a:tab pos="1219200" algn="l"/>
              </a:tabLst>
              <a:defRPr sz="1800"/>
            </a:pPr>
            <a:r>
              <a:rPr b="1">
                <a:solidFill>
                  <a:srgbClr val="0000CC"/>
                </a:solidFill>
              </a:rPr>
              <a:t>d – Au*   	100 GeV/n      </a:t>
            </a:r>
            <a:endParaRPr b="1">
              <a:solidFill>
                <a:srgbClr val="0000CC"/>
              </a:solidFill>
            </a:endParaRPr>
          </a:p>
          <a:p>
            <a:pPr lvl="0" defTabSz="914400">
              <a:spcBef>
                <a:spcPts val="300"/>
              </a:spcBef>
              <a:tabLst>
                <a:tab pos="1219200" algn="l"/>
              </a:tabLst>
              <a:defRPr sz="1800"/>
            </a:pPr>
            <a:r>
              <a:rPr b="1">
                <a:solidFill>
                  <a:srgbClr val="0000CC"/>
                </a:solidFill>
              </a:rPr>
              <a:t>Cu – Au*	100 GeV/n</a:t>
            </a:r>
            <a:endParaRPr b="1">
              <a:solidFill>
                <a:srgbClr val="0000CC"/>
              </a:solidFill>
            </a:endParaRPr>
          </a:p>
          <a:p>
            <a:pPr lvl="0" defTabSz="914400">
              <a:spcBef>
                <a:spcPts val="300"/>
              </a:spcBef>
              <a:tabLst>
                <a:tab pos="1219200" algn="l"/>
              </a:tabLst>
              <a:defRPr sz="1800"/>
            </a:pPr>
            <a:r>
              <a:rPr b="1" baseline="30444">
                <a:solidFill>
                  <a:srgbClr val="0000CC"/>
                </a:solidFill>
              </a:rPr>
              <a:t>3</a:t>
            </a:r>
            <a:r>
              <a:rPr b="1">
                <a:solidFill>
                  <a:srgbClr val="0000CC"/>
                </a:solidFill>
              </a:rPr>
              <a:t>He – Au*	100 GeV/n</a:t>
            </a:r>
            <a:endParaRPr b="1">
              <a:solidFill>
                <a:srgbClr val="0000CC"/>
              </a:solidFill>
            </a:endParaRPr>
          </a:p>
          <a:p>
            <a:pPr lvl="0" defTabSz="914400">
              <a:spcBef>
                <a:spcPts val="300"/>
              </a:spcBef>
              <a:tabLst>
                <a:tab pos="1219200" algn="l"/>
              </a:tabLst>
              <a:defRPr sz="1800"/>
            </a:pPr>
            <a:r>
              <a:rPr b="1">
                <a:solidFill>
                  <a:srgbClr val="0000CC"/>
                </a:solidFill>
              </a:rPr>
              <a:t>Planned or possible future modes:</a:t>
            </a:r>
            <a:endParaRPr b="1">
              <a:solidFill>
                <a:srgbClr val="0000CC"/>
              </a:solidFill>
            </a:endParaRPr>
          </a:p>
          <a:p>
            <a:pPr lvl="0" defTabSz="914400">
              <a:spcBef>
                <a:spcPts val="300"/>
              </a:spcBef>
              <a:tabLst>
                <a:tab pos="1219200" algn="l"/>
              </a:tabLst>
              <a:defRPr sz="1800"/>
            </a:pPr>
            <a:r>
              <a:rPr b="1">
                <a:solidFill>
                  <a:srgbClr val="0000CC"/>
                </a:solidFill>
              </a:rPr>
              <a:t>Au – Au	2.5 GeV/n</a:t>
            </a:r>
            <a:br>
              <a:rPr b="1">
                <a:solidFill>
                  <a:srgbClr val="0000CC"/>
                </a:solidFill>
              </a:rPr>
            </a:br>
            <a:r>
              <a:rPr b="1">
                <a:solidFill>
                  <a:srgbClr val="0000CC"/>
                </a:solidFill>
              </a:rPr>
              <a:t>p</a:t>
            </a:r>
            <a:r>
              <a:rPr b="1">
                <a:solidFill>
                  <a:srgbClr val="0000CC"/>
                </a:solidFill>
                <a:latin typeface="Symbol"/>
                <a:ea typeface="Symbol"/>
                <a:cs typeface="Symbol"/>
                <a:sym typeface="Symbol"/>
              </a:rPr>
              <a:t>↑</a:t>
            </a:r>
            <a:r>
              <a:rPr b="1">
                <a:solidFill>
                  <a:srgbClr val="0000CC"/>
                </a:solidFill>
              </a:rPr>
              <a:t> – Au*	100 GeV/n </a:t>
            </a:r>
            <a:r>
              <a:rPr b="1" sz="1400">
                <a:solidFill>
                  <a:srgbClr val="0000CC"/>
                </a:solidFill>
              </a:rPr>
              <a:t> 	     </a:t>
            </a:r>
            <a:endParaRPr b="1" sz="1400">
              <a:solidFill>
                <a:srgbClr val="0000CC"/>
              </a:solidFill>
            </a:endParaRPr>
          </a:p>
          <a:p>
            <a:pPr lvl="0" defTabSz="914400">
              <a:spcBef>
                <a:spcPts val="300"/>
              </a:spcBef>
              <a:tabLst>
                <a:tab pos="1219200" algn="l"/>
              </a:tabLst>
              <a:defRPr sz="1800"/>
            </a:pPr>
            <a:r>
              <a:rPr b="1">
                <a:solidFill>
                  <a:srgbClr val="0000CC"/>
                </a:solidFill>
              </a:rPr>
              <a:t>p</a:t>
            </a:r>
            <a:r>
              <a:rPr b="1">
                <a:solidFill>
                  <a:srgbClr val="0000CC"/>
                </a:solidFill>
                <a:latin typeface="Symbol"/>
                <a:ea typeface="Symbol"/>
                <a:cs typeface="Symbol"/>
                <a:sym typeface="Symbol"/>
              </a:rPr>
              <a:t>↑</a:t>
            </a:r>
            <a:r>
              <a:rPr b="1">
                <a:solidFill>
                  <a:srgbClr val="0000CC"/>
                </a:solidFill>
              </a:rPr>
              <a:t> – </a:t>
            </a:r>
            <a:r>
              <a:rPr b="1" baseline="30444">
                <a:solidFill>
                  <a:srgbClr val="0000CC"/>
                </a:solidFill>
              </a:rPr>
              <a:t>3</a:t>
            </a:r>
            <a:r>
              <a:rPr b="1">
                <a:solidFill>
                  <a:srgbClr val="0000CC"/>
                </a:solidFill>
              </a:rPr>
              <a:t>He</a:t>
            </a:r>
            <a:r>
              <a:rPr b="1">
                <a:solidFill>
                  <a:srgbClr val="0000CC"/>
                </a:solidFill>
                <a:latin typeface="Symbol"/>
                <a:ea typeface="Symbol"/>
                <a:cs typeface="Symbol"/>
                <a:sym typeface="Symbol"/>
              </a:rPr>
              <a:t>↑</a:t>
            </a:r>
            <a:r>
              <a:rPr b="1">
                <a:solidFill>
                  <a:srgbClr val="0000CC"/>
                </a:solidFill>
              </a:rPr>
              <a:t>*	166 GeV/n </a:t>
            </a:r>
            <a:r>
              <a:rPr b="1" sz="1400">
                <a:solidFill>
                  <a:srgbClr val="0000CC"/>
                </a:solidFill>
              </a:rPr>
              <a:t>            (*asymmetric rigidity)</a:t>
            </a:r>
          </a:p>
        </p:txBody>
      </p:sp>
      <p:sp>
        <p:nvSpPr>
          <p:cNvPr id="253" name="Shape 253"/>
          <p:cNvSpPr/>
          <p:nvPr/>
        </p:nvSpPr>
        <p:spPr>
          <a:xfrm>
            <a:off x="1189848" y="5321582"/>
            <a:ext cx="313832" cy="142241"/>
          </a:xfrm>
          <a:prstGeom prst="line">
            <a:avLst/>
          </a:prstGeom>
          <a:ln w="25400">
            <a:solidFill>
              <a:srgbClr val="0066FF"/>
            </a:solidFill>
            <a:round/>
          </a:ln>
        </p:spPr>
        <p:txBody>
          <a:bodyPr lIns="65023" tIns="65023" rIns="65023" bIns="65023"/>
          <a:lstStyle/>
          <a:p>
            <a:pPr lvl="0">
              <a:defRPr sz="1600"/>
            </a:pPr>
          </a:p>
        </p:txBody>
      </p:sp>
      <p:sp>
        <p:nvSpPr>
          <p:cNvPr id="254" name="Shape 254"/>
          <p:cNvSpPr/>
          <p:nvPr/>
        </p:nvSpPr>
        <p:spPr>
          <a:xfrm>
            <a:off x="1485617" y="5294488"/>
            <a:ext cx="672819" cy="23706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33CCCC"/>
            </a:solidFill>
            <a:round/>
          </a:ln>
        </p:spPr>
        <p:txBody>
          <a:bodyPr lIns="65023" tIns="65023" rIns="65023" bIns="65023" anchor="ctr"/>
          <a:lstStyle/>
          <a:p>
            <a:pPr lvl="0" defTabSz="914400">
              <a:defRPr sz="2400"/>
            </a:pPr>
          </a:p>
        </p:txBody>
      </p:sp>
      <p:sp>
        <p:nvSpPr>
          <p:cNvPr id="255" name="Shape 255"/>
          <p:cNvSpPr/>
          <p:nvPr/>
        </p:nvSpPr>
        <p:spPr>
          <a:xfrm>
            <a:off x="1842346" y="5328355"/>
            <a:ext cx="2817708" cy="107921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FF00"/>
            </a:solidFill>
            <a:round/>
          </a:ln>
        </p:spPr>
        <p:txBody>
          <a:bodyPr lIns="65023" tIns="65023" rIns="65023" bIns="65023" anchor="ctr"/>
          <a:lstStyle/>
          <a:p>
            <a:pPr lvl="0" defTabSz="914400">
              <a:defRPr sz="2400"/>
            </a:pPr>
          </a:p>
        </p:txBody>
      </p:sp>
      <p:sp>
        <p:nvSpPr>
          <p:cNvPr id="256" name="Shape 256"/>
          <p:cNvSpPr/>
          <p:nvPr/>
        </p:nvSpPr>
        <p:spPr>
          <a:xfrm>
            <a:off x="1004710" y="5199662"/>
            <a:ext cx="349957" cy="15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737"/>
                </a:moveTo>
                <a:lnTo>
                  <a:pt x="15943" y="21600"/>
                </a:lnTo>
                <a:lnTo>
                  <a:pt x="21600" y="14507"/>
                </a:lnTo>
                <a:lnTo>
                  <a:pt x="5657" y="0"/>
                </a:lnTo>
                <a:lnTo>
                  <a:pt x="0" y="7737"/>
                </a:lnTo>
                <a:close/>
              </a:path>
            </a:pathLst>
          </a:custGeom>
          <a:solidFill>
            <a:srgbClr val="0066FF"/>
          </a:solidFill>
          <a:ln w="12700">
            <a:solidFill>
              <a:srgbClr val="0066FF"/>
            </a:solidFill>
            <a:round/>
          </a:ln>
        </p:spPr>
        <p:txBody>
          <a:bodyPr lIns="65023" tIns="65023" rIns="65023" bIns="65023"/>
          <a:lstStyle/>
          <a:p>
            <a:pPr lvl="0" defTabSz="914400">
              <a:defRPr sz="3400">
                <a:latin typeface="Times New Roman Bold"/>
                <a:ea typeface="Times New Roman Bold"/>
                <a:cs typeface="Times New Roman Bold"/>
                <a:sym typeface="Times New Roman Bold"/>
              </a:defRPr>
            </a:pPr>
          </a:p>
        </p:txBody>
      </p:sp>
      <p:sp>
        <p:nvSpPr>
          <p:cNvPr id="257" name="Shape 257"/>
          <p:cNvSpPr/>
          <p:nvPr/>
        </p:nvSpPr>
        <p:spPr>
          <a:xfrm>
            <a:off x="776675" y="4768426"/>
            <a:ext cx="663685"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1800">
                <a:solidFill>
                  <a:srgbClr val="FFFFFF"/>
                </a:solidFill>
              </a:defRPr>
            </a:lvl1pPr>
          </a:lstStyle>
          <a:p>
            <a:pPr lvl="0">
              <a:defRPr>
                <a:solidFill>
                  <a:srgbClr val="000000"/>
                </a:solidFill>
              </a:defRPr>
            </a:pPr>
            <a:r>
              <a:rPr>
                <a:solidFill>
                  <a:srgbClr val="FFFFFF"/>
                </a:solidFill>
              </a:rPr>
              <a:t>EBIS</a:t>
            </a:r>
          </a:p>
        </p:txBody>
      </p:sp>
      <p:sp>
        <p:nvSpPr>
          <p:cNvPr id="258" name="Shape 258"/>
          <p:cNvSpPr/>
          <p:nvPr/>
        </p:nvSpPr>
        <p:spPr>
          <a:xfrm>
            <a:off x="487679" y="5414151"/>
            <a:ext cx="638347" cy="4094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914400">
              <a:defRPr sz="1800">
                <a:solidFill>
                  <a:srgbClr val="FFFFFF"/>
                </a:solidFill>
              </a:defRPr>
            </a:lvl1pPr>
          </a:lstStyle>
          <a:p>
            <a:pPr lvl="0">
              <a:defRPr>
                <a:solidFill>
                  <a:srgbClr val="000000"/>
                </a:solidFill>
              </a:defRPr>
            </a:pPr>
            <a:r>
              <a:rPr>
                <a:solidFill>
                  <a:srgbClr val="FFFFFF"/>
                </a:solidFill>
              </a:rPr>
              <a:t>BLIP</a:t>
            </a:r>
          </a:p>
        </p:txBody>
      </p:sp>
    </p:spTree>
  </p:cSld>
  <p:clrMapOvr>
    <a:masterClrMapping/>
  </p:clrMapOvr>
  <p:transition spd="slow"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87C1"/>
        </a:solidFill>
        <a:ln w="9525" cap="flat">
          <a:solidFill>
            <a:srgbClr val="413E4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413E40"/>
            </a:solidFill>
            <a:effectLst/>
            <a:uFill>
              <a:solidFill>
                <a:srgbClr val="413E40"/>
              </a:solidFill>
            </a:uFill>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413E4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87C1"/>
        </a:solidFill>
        <a:ln w="9525" cap="flat">
          <a:solidFill>
            <a:srgbClr val="413E4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413E40"/>
            </a:solidFill>
            <a:effectLst/>
            <a:uFill>
              <a:solidFill>
                <a:srgbClr val="413E40"/>
              </a:solidFill>
            </a:uFill>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413E4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