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7" r:id="rId2"/>
    <p:sldId id="480" r:id="rId3"/>
    <p:sldId id="498" r:id="rId4"/>
    <p:sldId id="507" r:id="rId5"/>
    <p:sldId id="504" r:id="rId6"/>
    <p:sldId id="503" r:id="rId7"/>
    <p:sldId id="499" r:id="rId8"/>
    <p:sldId id="505" r:id="rId9"/>
    <p:sldId id="483" r:id="rId10"/>
    <p:sldId id="484" r:id="rId11"/>
    <p:sldId id="485" r:id="rId12"/>
    <p:sldId id="497" r:id="rId13"/>
    <p:sldId id="496" r:id="rId14"/>
    <p:sldId id="506" r:id="rId15"/>
    <p:sldId id="491" r:id="rId16"/>
    <p:sldId id="492" r:id="rId17"/>
    <p:sldId id="493" r:id="rId18"/>
    <p:sldId id="495" r:id="rId19"/>
    <p:sldId id="494" r:id="rId20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4828" autoAdjust="0"/>
  </p:normalViewPr>
  <p:slideViewPr>
    <p:cSldViewPr>
      <p:cViewPr varScale="1">
        <p:scale>
          <a:sx n="97" d="100"/>
          <a:sy n="97" d="100"/>
        </p:scale>
        <p:origin x="-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13 August 2014, 09:50, 20 min (incl. questions)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ED93B9C5-0977-B64F-9022-ACF51B978558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9</a:t>
            </a:fld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 lIns="96637" tIns="48317" rIns="96637" bIns="48317"/>
          <a:lstStyle/>
          <a:p>
            <a:pPr eaLnBrk="1" hangingPunct="1"/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go to 40 days on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Fermi and CERN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13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FCD14-2C95-4423-A08D-9AD5D29DD8FE}" type="datetime1">
              <a:rPr lang="en-US" smtClean="0">
                <a:solidFill>
                  <a:srgbClr val="4F81BD"/>
                </a:solidFill>
              </a:rPr>
              <a:t>8/13/14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4600" y="62357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/>
            <a:fld id="{8F82E0A0-C266-4798-8C8F-B9F91E9DA37E}" type="slidenum">
              <a:rPr lang="en-US" b="1" smtClean="0">
                <a:solidFill>
                  <a:srgbClr val="FFFFFF"/>
                </a:solidFill>
              </a:rPr>
              <a:pPr algn="ctr"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086600" cy="2057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Projections for Run-15</a:t>
            </a:r>
            <a:br>
              <a:rPr lang="en-US" sz="32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5943600"/>
            <a:ext cx="2438400" cy="762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13 August 2014</a:t>
            </a:r>
          </a:p>
          <a:p>
            <a:pPr algn="r"/>
            <a:r>
              <a:rPr lang="en-US" dirty="0" smtClean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25520" y="5994029"/>
            <a:ext cx="263553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measure: setup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762000"/>
            <a:ext cx="78115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Arial"/>
                <a:cs typeface="Arial"/>
              </a:rPr>
              <a:t>Setup time: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following species: from beginning </a:t>
            </a:r>
            <a:r>
              <a:rPr lang="en-US" sz="2000" b="0" dirty="0">
                <a:latin typeface="Arial"/>
                <a:cs typeface="Arial"/>
              </a:rPr>
              <a:t>of setup to </a:t>
            </a:r>
            <a:r>
              <a:rPr lang="en-US" sz="2000" b="0" dirty="0" smtClean="0">
                <a:latin typeface="Arial"/>
                <a:cs typeface="Arial"/>
              </a:rPr>
              <a:t>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94302" y="5638800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8513" y="59436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-536238" y="2349274"/>
            <a:ext cx="9680238" cy="1994126"/>
            <a:chOff x="-536238" y="2057400"/>
            <a:chExt cx="9680238" cy="1994126"/>
          </a:xfrm>
        </p:grpSpPr>
        <p:pic>
          <p:nvPicPr>
            <p:cNvPr id="6" name="Picture 5" descr="RhicTimeToPhysic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57400"/>
              <a:ext cx="9144000" cy="15946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-536238" y="2633246"/>
              <a:ext cx="145063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0" dirty="0" smtClean="0">
                  <a:latin typeface="Helvetica"/>
                  <a:cs typeface="Helvetica"/>
                </a:rPr>
                <a:t>Setup time [d]</a:t>
              </a:r>
            </a:p>
          </p:txBody>
        </p:sp>
        <p:pic>
          <p:nvPicPr>
            <p:cNvPr id="3" name="Picture 2" descr="Untitled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7600"/>
              <a:ext cx="8991600" cy="39392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229579" y="1905000"/>
            <a:ext cx="1828121" cy="3697307"/>
            <a:chOff x="7229579" y="1905000"/>
            <a:chExt cx="1828121" cy="3697307"/>
          </a:xfrm>
        </p:grpSpPr>
        <p:grpSp>
          <p:nvGrpSpPr>
            <p:cNvPr id="18" name="Group 17"/>
            <p:cNvGrpSpPr/>
            <p:nvPr/>
          </p:nvGrpSpPr>
          <p:grpSpPr>
            <a:xfrm>
              <a:off x="8001000" y="1905000"/>
              <a:ext cx="1056700" cy="2590800"/>
              <a:chOff x="8001000" y="1524000"/>
              <a:chExt cx="1056700" cy="2590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8153400" y="1981200"/>
                <a:ext cx="838200" cy="2133600"/>
              </a:xfrm>
              <a:prstGeom prst="rect">
                <a:avLst/>
              </a:prstGeom>
              <a:noFill/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01000" y="1524000"/>
                <a:ext cx="1056700" cy="36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dirty="0" smtClean="0">
                    <a:solidFill>
                      <a:srgbClr val="006600"/>
                    </a:solidFill>
                  </a:rPr>
                  <a:t>Run-14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229579" y="4648200"/>
              <a:ext cx="169790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rgbClr val="006600"/>
                  </a:solidFill>
                </a:rPr>
                <a:t>Au+Au</a:t>
              </a:r>
              <a:br>
                <a:rPr lang="en-US" sz="1800" dirty="0" smtClean="0">
                  <a:solidFill>
                    <a:srgbClr val="006600"/>
                  </a:solidFill>
                </a:rPr>
              </a:br>
              <a:r>
                <a:rPr lang="en-US" sz="1800" dirty="0" smtClean="0">
                  <a:solidFill>
                    <a:srgbClr val="006600"/>
                  </a:solidFill>
                </a:rPr>
                <a:t>7.3 + 100 GeV</a:t>
              </a:r>
              <a:br>
                <a:rPr lang="en-US" sz="1800" dirty="0" smtClean="0">
                  <a:solidFill>
                    <a:srgbClr val="006600"/>
                  </a:solidFill>
                </a:rPr>
              </a:br>
              <a:r>
                <a:rPr lang="en-US" sz="2000" b="1" dirty="0" smtClean="0">
                  <a:solidFill>
                    <a:srgbClr val="006600"/>
                  </a:solidFill>
                </a:rPr>
                <a:t>13 d</a:t>
              </a:r>
              <a:r>
                <a:rPr lang="en-US" sz="1800" dirty="0" smtClean="0">
                  <a:solidFill>
                    <a:srgbClr val="006600"/>
                  </a:solidFill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04633" y="2057400"/>
            <a:ext cx="1337247" cy="3544907"/>
            <a:chOff x="3962400" y="2057400"/>
            <a:chExt cx="1337247" cy="3544907"/>
          </a:xfrm>
        </p:grpSpPr>
        <p:sp>
          <p:nvSpPr>
            <p:cNvPr id="10" name="TextBox 9"/>
            <p:cNvSpPr txBox="1"/>
            <p:nvPr/>
          </p:nvSpPr>
          <p:spPr>
            <a:xfrm>
              <a:off x="4191000" y="4648200"/>
              <a:ext cx="11086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6600"/>
                  </a:solidFill>
                </a:rPr>
                <a:t>Au+Au</a:t>
              </a:r>
              <a:br>
                <a:rPr lang="en-US" sz="1800" dirty="0" smtClean="0">
                  <a:solidFill>
                    <a:srgbClr val="006600"/>
                  </a:solidFill>
                </a:rPr>
              </a:br>
              <a:r>
                <a:rPr lang="en-US" sz="1800" dirty="0" smtClean="0">
                  <a:solidFill>
                    <a:srgbClr val="006600"/>
                  </a:solidFill>
                </a:rPr>
                <a:t>100 GeV</a:t>
              </a:r>
              <a:br>
                <a:rPr lang="en-US" sz="1800" dirty="0" smtClean="0">
                  <a:solidFill>
                    <a:srgbClr val="006600"/>
                  </a:solidFill>
                </a:rPr>
              </a:br>
              <a:r>
                <a:rPr lang="en-US" sz="2000" b="1" dirty="0" smtClean="0">
                  <a:solidFill>
                    <a:srgbClr val="006600"/>
                  </a:solidFill>
                </a:rPr>
                <a:t>24 d</a:t>
              </a:r>
              <a:r>
                <a:rPr lang="en-US" sz="1800" dirty="0" smtClean="0">
                  <a:solidFill>
                    <a:srgbClr val="006600"/>
                  </a:solidFill>
                </a:rPr>
                <a:t>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962400" y="2057400"/>
              <a:ext cx="880069" cy="2438400"/>
              <a:chOff x="8153400" y="2246787"/>
              <a:chExt cx="880069" cy="24384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8458200" y="2551586"/>
                <a:ext cx="304800" cy="2133601"/>
              </a:xfrm>
              <a:prstGeom prst="rect">
                <a:avLst/>
              </a:prstGeom>
              <a:noFill/>
              <a:ln w="317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153400" y="2246787"/>
                <a:ext cx="880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dirty="0" smtClean="0">
                    <a:solidFill>
                      <a:srgbClr val="006600"/>
                    </a:solidFill>
                  </a:rPr>
                  <a:t>Run-10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90340" y="4724400"/>
            <a:ext cx="1600200" cy="381000"/>
            <a:chOff x="5486400" y="4724400"/>
            <a:chExt cx="1600200" cy="38100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486400" y="5105400"/>
              <a:ext cx="16002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562600" y="4724400"/>
              <a:ext cx="1496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46% 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4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hicTimeInSt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590"/>
            <a:ext cx="9144000" cy="2738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tore-to-store time, time in store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98902" y="4775200"/>
            <a:ext cx="2397298" cy="635000"/>
            <a:chOff x="6036530" y="4648200"/>
            <a:chExt cx="2397298" cy="635000"/>
          </a:xfrm>
        </p:grpSpPr>
        <p:sp>
          <p:nvSpPr>
            <p:cNvPr id="15" name="TextBox 14"/>
            <p:cNvSpPr txBox="1"/>
            <p:nvPr/>
          </p:nvSpPr>
          <p:spPr>
            <a:xfrm>
              <a:off x="6036530" y="4913868"/>
              <a:ext cx="2397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BLUE: heavy ion 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runs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8305800" y="4648200"/>
              <a:ext cx="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105400" y="4876800"/>
            <a:ext cx="3185487" cy="914400"/>
            <a:chOff x="5882313" y="4648200"/>
            <a:chExt cx="3185487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5882313" y="5193268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RED: polarized proton runs</a:t>
              </a:r>
              <a:endParaRPr lang="en-US" sz="1800" dirty="0" smtClean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839200" y="4648200"/>
              <a:ext cx="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49057" y="4812268"/>
            <a:ext cx="3108543" cy="597932"/>
            <a:chOff x="777657" y="4648200"/>
            <a:chExt cx="3108543" cy="597932"/>
          </a:xfrm>
        </p:grpSpPr>
        <p:sp>
          <p:nvSpPr>
            <p:cNvPr id="16" name="TextBox 15"/>
            <p:cNvSpPr txBox="1"/>
            <p:nvPr/>
          </p:nvSpPr>
          <p:spPr>
            <a:xfrm>
              <a:off x="777657" y="4876800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TRANSPARENT: low </a:t>
              </a:r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ener</a:t>
              </a:r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gy</a:t>
              </a:r>
              <a:endParaRPr lang="en-US" sz="1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3657600" y="4648200"/>
              <a:ext cx="0" cy="3048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360440" y="4800600"/>
            <a:ext cx="3595856" cy="982741"/>
            <a:chOff x="665240" y="4648200"/>
            <a:chExt cx="3595856" cy="982741"/>
          </a:xfrm>
        </p:grpSpPr>
        <p:sp>
          <p:nvSpPr>
            <p:cNvPr id="17" name="TextBox 16"/>
            <p:cNvSpPr txBox="1"/>
            <p:nvPr/>
          </p:nvSpPr>
          <p:spPr>
            <a:xfrm>
              <a:off x="665240" y="5325708"/>
              <a:ext cx="3595856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INTRANSPARENT: high </a:t>
              </a:r>
              <a:r>
                <a:rPr lang="en-US" sz="1800" b="1" dirty="0" smtClean="0"/>
                <a:t>energy</a:t>
              </a:r>
              <a:endParaRPr lang="en-US" sz="1800" b="1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962400" y="4648200"/>
              <a:ext cx="0" cy="762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586390" y="2904065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0" y="5903893"/>
            <a:ext cx="7060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Time in store = store time / calendar time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400" dirty="0" smtClean="0"/>
              <a:t>(denominator includes scheduled maintenance, failure, setup, beam experiments)</a:t>
            </a:r>
            <a:endParaRPr lang="en-US" sz="1800" dirty="0" smtClean="0"/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Time in store goal: 60%</a:t>
            </a:r>
          </a:p>
        </p:txBody>
      </p:sp>
      <p:pic>
        <p:nvPicPr>
          <p:cNvPr id="7" name="Picture 6" descr="RhicTimeStoreToSt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946"/>
            <a:ext cx="9144000" cy="15080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01000" y="383462"/>
            <a:ext cx="1056700" cy="4417138"/>
            <a:chOff x="8001000" y="383462"/>
            <a:chExt cx="1056700" cy="44171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153400" y="762000"/>
              <a:ext cx="838200" cy="40386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000" y="383462"/>
              <a:ext cx="1056700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6600"/>
                  </a:solidFill>
                </a:rPr>
                <a:t>Run-14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41653" y="494187"/>
            <a:ext cx="868747" cy="4382613"/>
            <a:chOff x="8122853" y="417987"/>
            <a:chExt cx="868747" cy="4382613"/>
          </a:xfrm>
        </p:grpSpPr>
        <p:sp>
          <p:nvSpPr>
            <p:cNvPr id="27" name="Rectangle 26"/>
            <p:cNvSpPr/>
            <p:nvPr/>
          </p:nvSpPr>
          <p:spPr bwMode="auto">
            <a:xfrm>
              <a:off x="8458200" y="762000"/>
              <a:ext cx="228600" cy="40386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2853" y="417987"/>
              <a:ext cx="868747" cy="25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6600"/>
                  </a:solidFill>
                </a:rPr>
                <a:t>Run-11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smtClean="0"/>
              <a:t>Upgrades                                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Overview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b="1" dirty="0" smtClean="0"/>
              <a:t>Heavy ions – high energy</a:t>
            </a:r>
          </a:p>
          <a:p>
            <a:pPr marL="0" indent="0"/>
            <a:r>
              <a:rPr lang="en-US" i="1" dirty="0" smtClean="0">
                <a:solidFill>
                  <a:srgbClr val="FF0000"/>
                </a:solidFill>
              </a:rPr>
              <a:t>2x L</a:t>
            </a:r>
            <a:r>
              <a:rPr lang="en-US" i="1" baseline="-25000" dirty="0" smtClean="0">
                <a:solidFill>
                  <a:srgbClr val="FF0000"/>
                </a:solidFill>
              </a:rPr>
              <a:t>avg</a:t>
            </a:r>
            <a:r>
              <a:rPr lang="en-US" i="1" dirty="0" smtClean="0">
                <a:solidFill>
                  <a:srgbClr val="FF0000"/>
                </a:solidFill>
              </a:rPr>
              <a:t>, within 2 years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56 MHz SRF fully operational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Laser Ion Source (LION) + EBIS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higher bunch intensity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sz="2400" b="1" dirty="0" smtClean="0"/>
              <a:t>Heavy ions – low energy</a:t>
            </a:r>
          </a:p>
          <a:p>
            <a:pPr marL="0" indent="0"/>
            <a:r>
              <a:rPr lang="en-US" i="1" dirty="0" smtClean="0">
                <a:solidFill>
                  <a:srgbClr val="FF0000"/>
                </a:solidFill>
              </a:rPr>
              <a:t>~3-10x L</a:t>
            </a:r>
            <a:r>
              <a:rPr lang="en-US" i="1" baseline="-25000" dirty="0" smtClean="0">
                <a:solidFill>
                  <a:srgbClr val="FF0000"/>
                </a:solidFill>
              </a:rPr>
              <a:t>avg</a:t>
            </a:r>
            <a:r>
              <a:rPr lang="en-US" i="1" dirty="0" smtClean="0">
                <a:solidFill>
                  <a:srgbClr val="FF0000"/>
                </a:solidFill>
              </a:rPr>
              <a:t>, within 4 years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Low-Energy electron cooling (AIP)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sz="2400" b="1" dirty="0" smtClean="0"/>
              <a:t>Polarized protons</a:t>
            </a:r>
          </a:p>
          <a:p>
            <a:pPr marL="0" indent="0"/>
            <a:r>
              <a:rPr lang="en-US" i="1" dirty="0" smtClean="0">
                <a:solidFill>
                  <a:srgbClr val="FF0000"/>
                </a:solidFill>
              </a:rPr>
              <a:t>2x L</a:t>
            </a:r>
            <a:r>
              <a:rPr lang="en-US" i="1" baseline="-25000" dirty="0" smtClean="0">
                <a:solidFill>
                  <a:srgbClr val="FF0000"/>
                </a:solidFill>
              </a:rPr>
              <a:t>avg</a:t>
            </a:r>
            <a:r>
              <a:rPr lang="en-US" i="1" dirty="0" smtClean="0">
                <a:solidFill>
                  <a:srgbClr val="FF0000"/>
                </a:solidFill>
              </a:rPr>
              <a:t> 100 and 255 GeV, P+ (small),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within 1-2 years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New OPPIS for higher bunch intensity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Electron lenses for head-on beam-beam compensation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Also: polarized </a:t>
            </a:r>
            <a:r>
              <a:rPr lang="en-US" sz="1600" baseline="30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He acceleration in AGS and possibly RHIC (&gt;2 years)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10200" y="4343400"/>
            <a:ext cx="1905000" cy="1447800"/>
            <a:chOff x="5783579" y="800100"/>
            <a:chExt cx="3360421" cy="2400300"/>
          </a:xfrm>
        </p:grpSpPr>
        <p:pic>
          <p:nvPicPr>
            <p:cNvPr id="7" name="Picture 6" descr="2012-0510 OPPIS upgrade wor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579" y="800100"/>
              <a:ext cx="3360421" cy="2400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5829300" y="800100"/>
              <a:ext cx="1985256" cy="7653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FFFF00"/>
                  </a:solidFill>
                  <a:latin typeface="Helvetica"/>
                  <a:cs typeface="Helvetica"/>
                </a:rPr>
                <a:t>OPPIS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80645" y="4343400"/>
            <a:ext cx="1865955" cy="1447800"/>
            <a:chOff x="4330432" y="3200400"/>
            <a:chExt cx="4815060" cy="3543300"/>
          </a:xfrm>
        </p:grpSpPr>
        <p:pic>
          <p:nvPicPr>
            <p:cNvPr id="10" name="Picture 9" descr="2014-0123 Blue lens complet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200400"/>
              <a:ext cx="4724400" cy="3543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4330432" y="3200400"/>
              <a:ext cx="4815060" cy="8859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0" dirty="0" smtClean="0">
                  <a:solidFill>
                    <a:srgbClr val="FFFF00"/>
                  </a:solidFill>
                  <a:latin typeface="Helvetica"/>
                  <a:cs typeface="Helvetica"/>
                </a:rPr>
                <a:t>Electron lenses</a:t>
              </a:r>
            </a:p>
          </p:txBody>
        </p:sp>
      </p:grpSp>
      <p:pic>
        <p:nvPicPr>
          <p:cNvPr id="12" name="Picture 11" descr="2014-0121 56MHz SR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10" y="762000"/>
            <a:ext cx="1444290" cy="1925720"/>
          </a:xfrm>
          <a:prstGeom prst="rect">
            <a:avLst/>
          </a:prstGeom>
        </p:spPr>
      </p:pic>
      <p:pic>
        <p:nvPicPr>
          <p:cNvPr id="13" name="Picture 1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0"/>
            <a:ext cx="1447800" cy="19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6209190" y="762000"/>
            <a:ext cx="148701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 smtClean="0">
                <a:solidFill>
                  <a:srgbClr val="FFFF00"/>
                </a:solidFill>
                <a:latin typeface="Helvetica"/>
                <a:cs typeface="Helvetica"/>
              </a:rPr>
              <a:t>56 MHz SRF</a:t>
            </a:r>
          </a:p>
        </p:txBody>
      </p:sp>
      <p:pic>
        <p:nvPicPr>
          <p:cNvPr id="15" name="Picture 14" descr="C:\Users\tuozzolo\Documents\Low Energy e-Cooling II\Images\LEReC 6 24 14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697288" cy="1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5531625" y="3770787"/>
            <a:ext cx="1011465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solidFill>
                  <a:srgbClr val="FFFF00"/>
                </a:solidFill>
                <a:latin typeface="Helvetica"/>
                <a:cs typeface="Helvetica"/>
              </a:rPr>
              <a:t>LEReC</a:t>
            </a:r>
          </a:p>
        </p:txBody>
      </p:sp>
    </p:spTree>
    <p:extLst>
      <p:ext uri="{BB962C8B-B14F-4D97-AF65-F5344CB8AC3E}">
        <p14:creationId xmlns:p14="http://schemas.microsoft.com/office/powerpoint/2010/main" val="347770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RHIC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7252"/>
              </p:ext>
            </p:extLst>
          </p:nvPr>
        </p:nvGraphicFramePr>
        <p:xfrm>
          <a:off x="533400" y="838198"/>
          <a:ext cx="8077200" cy="4800602"/>
        </p:xfrm>
        <a:graphic>
          <a:graphicData uri="http://schemas.openxmlformats.org/drawingml/2006/table">
            <a:tbl>
              <a:tblPr/>
              <a:tblGrid>
                <a:gridCol w="2522626"/>
                <a:gridCol w="1479605"/>
                <a:gridCol w="869048"/>
                <a:gridCol w="1190148"/>
                <a:gridCol w="943936"/>
                <a:gridCol w="1071837"/>
              </a:tblGrid>
              <a:tr h="266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0" marB="0" anchor="ctr" horzOverflow="overflow"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2016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56 MHz SRF + LION/EBIS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/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2015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OPPIS + e-lenses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107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111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65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5906869"/>
            <a:ext cx="87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30000" dirty="0" smtClean="0"/>
              <a:t>*</a:t>
            </a:r>
            <a:r>
              <a:rPr lang="en-US" sz="1200" dirty="0" smtClean="0"/>
              <a:t>Intensity and time-averaged polarization as measured by the H-jet. Luminosity-averaged polarizations, relevant in single-spin </a:t>
            </a:r>
            <a:br>
              <a:rPr lang="en-US" sz="1200" dirty="0" smtClean="0"/>
            </a:br>
            <a:r>
              <a:rPr lang="en-US" sz="1200" dirty="0" smtClean="0"/>
              <a:t>colliding beam experiments, are higher. For example, for intensity-averaged </a:t>
            </a:r>
            <a:r>
              <a:rPr lang="en-US" sz="1200" i="1" dirty="0" smtClean="0"/>
              <a:t>P</a:t>
            </a:r>
            <a:r>
              <a:rPr lang="en-US" sz="1200" dirty="0" smtClean="0"/>
              <a:t> = 48%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</a:t>
            </a:r>
            <a:r>
              <a:rPr lang="en-US" sz="1200" i="1" dirty="0" err="1" smtClean="0"/>
              <a:t>R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0.2 (250 GeV, 2011), the </a:t>
            </a:r>
            <a:br>
              <a:rPr lang="en-US" sz="1200" dirty="0" smtClean="0"/>
            </a:br>
            <a:r>
              <a:rPr lang="en-US" sz="1200" dirty="0" smtClean="0"/>
              <a:t>luminosity-averaged polarization is </a:t>
            </a:r>
            <a:r>
              <a:rPr lang="en-US" sz="1200" i="1" dirty="0" smtClean="0"/>
              <a:t>P</a:t>
            </a:r>
            <a:r>
              <a:rPr lang="en-US" sz="1200" dirty="0" smtClean="0"/>
              <a:t> = 52%.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49993" y="2166500"/>
            <a:ext cx="2736807" cy="994997"/>
            <a:chOff x="5949993" y="2166500"/>
            <a:chExt cx="2736807" cy="994997"/>
          </a:xfrm>
        </p:grpSpPr>
        <p:sp>
          <p:nvSpPr>
            <p:cNvPr id="3" name="TextBox 2"/>
            <p:cNvSpPr txBox="1"/>
            <p:nvPr/>
          </p:nvSpPr>
          <p:spPr>
            <a:xfrm>
              <a:off x="5949993" y="2761387"/>
              <a:ext cx="640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(30)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6030" y="2755295"/>
              <a:ext cx="640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(40)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68180" y="2166500"/>
              <a:ext cx="24656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on last years’ slide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248400" y="2539275"/>
              <a:ext cx="0" cy="33528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8305800" y="2514600"/>
              <a:ext cx="0" cy="33528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59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59" y="152400"/>
            <a:ext cx="8382000" cy="633413"/>
          </a:xfrm>
        </p:spPr>
        <p:txBody>
          <a:bodyPr/>
          <a:lstStyle/>
          <a:p>
            <a:r>
              <a:rPr lang="en-US" sz="3200" dirty="0"/>
              <a:t>RHIC Run-</a:t>
            </a:r>
            <a:r>
              <a:rPr lang="en-US" sz="3200" dirty="0" smtClean="0"/>
              <a:t>15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492" y="685800"/>
            <a:ext cx="8526134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 operation to begin in January 2015, 22 cryo weeks </a:t>
            </a:r>
          </a:p>
          <a:p>
            <a:endParaRPr lang="en-US" sz="2400" dirty="0"/>
          </a:p>
          <a:p>
            <a:r>
              <a:rPr lang="en-US" sz="2800" b="1" dirty="0" smtClean="0"/>
              <a:t>2(3) operating modes:</a:t>
            </a:r>
            <a:br>
              <a:rPr lang="en-US" sz="2800" b="1" dirty="0" smtClean="0"/>
            </a:b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400" dirty="0" err="1" smtClean="0"/>
              <a:t>+p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400" dirty="0" smtClean="0"/>
              <a:t> at 100 GeV, 9 weeks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new lattices (ATS), higher bunch intensities,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  first operational use of electron lenses</a:t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400" dirty="0" err="1" smtClean="0"/>
              <a:t>+Au</a:t>
            </a:r>
            <a:r>
              <a:rPr lang="en-US" sz="2400" dirty="0" smtClean="0"/>
              <a:t> at 100 GeV/nucleon, 5 weeks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positions of </a:t>
            </a:r>
            <a:r>
              <a:rPr lang="en-US" dirty="0" smtClean="0">
                <a:solidFill>
                  <a:srgbClr val="0000FF"/>
                </a:solidFill>
              </a:rPr>
              <a:t>DX, ZDC, Roman pots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RHIC ramp between injections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2400" dirty="0" err="1" smtClean="0"/>
              <a:t>+Al</a:t>
            </a:r>
            <a:r>
              <a:rPr lang="en-US" sz="2400" dirty="0" smtClean="0"/>
              <a:t> at 100 GeV, 2 weeks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Al intensity, position of DX, ZDC, Roman pots</a:t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22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1" y="896473"/>
            <a:ext cx="8629259" cy="4354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smtClean="0"/>
              <a:t>GeV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0336" y="3962400"/>
            <a:ext cx="119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</a:t>
            </a:r>
            <a:r>
              <a:rPr lang="en-US" dirty="0" smtClean="0"/>
              <a:t>15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4028" y="5391090"/>
            <a:ext cx="8084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Improvements compared to Run-11: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  OPPIS performance, e-lenses </a:t>
            </a:r>
            <a:r>
              <a:rPr lang="en-US" sz="2000" dirty="0" smtClean="0">
                <a:solidFill>
                  <a:srgbClr val="FF0000"/>
                </a:solidFill>
              </a:rPr>
              <a:t>=&gt; increase in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-25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from 1.6 to 2.0x10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abort kicker, dump, protection masks (replace bumps)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+Au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774" y="5562600"/>
            <a:ext cx="6922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Position of DX and ZDC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Min: </a:t>
            </a:r>
            <a:r>
              <a:rPr lang="en-US" sz="2000" i="1" dirty="0" smtClean="0">
                <a:solidFill>
                  <a:schemeClr val="accent2"/>
                </a:solidFill>
              </a:rPr>
              <a:t>N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 = 1.4x10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11</a:t>
            </a:r>
            <a:r>
              <a:rPr lang="en-US" sz="2000" dirty="0" smtClean="0">
                <a:solidFill>
                  <a:schemeClr val="accent2"/>
                </a:solidFill>
              </a:rPr>
              <a:t> / 1.0x10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9</a:t>
            </a:r>
            <a:r>
              <a:rPr lang="en-US" sz="2000" dirty="0" smtClean="0">
                <a:solidFill>
                  <a:schemeClr val="accent2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Max: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2.0x10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/ </a:t>
            </a:r>
            <a:r>
              <a:rPr lang="en-US" sz="2000" dirty="0" smtClean="0">
                <a:solidFill>
                  <a:srgbClr val="FF0000"/>
                </a:solidFill>
              </a:rPr>
              <a:t>1.4x10</a:t>
            </a:r>
            <a:r>
              <a:rPr lang="en-US" sz="2000" baseline="30000" dirty="0" smtClean="0">
                <a:solidFill>
                  <a:srgbClr val="FF0000"/>
                </a:solidFill>
              </a:rPr>
              <a:t>9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" y="1219199"/>
            <a:ext cx="8592820" cy="43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</a:t>
            </a:r>
            <a:r>
              <a:rPr lang="en-US" u="sng" dirty="0"/>
              <a:t>Run-15</a:t>
            </a:r>
            <a:r>
              <a:rPr lang="en-US" dirty="0"/>
              <a:t>: asymmetric </a:t>
            </a:r>
            <a:r>
              <a:rPr lang="en-US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-</a:t>
            </a:r>
            <a:r>
              <a:rPr lang="en-US" dirty="0"/>
              <a:t>Au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76400" y="4953000"/>
            <a:ext cx="5943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1828800"/>
            <a:ext cx="0" cy="3124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6295" y="5029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61" y="914400"/>
            <a:ext cx="121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Lorentz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6400" y="44958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4038600"/>
            <a:ext cx="1447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88868" y="20574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3055855" y="2500132"/>
            <a:ext cx="1428711" cy="808294"/>
          </a:xfrm>
          <a:custGeom>
            <a:avLst/>
            <a:gdLst>
              <a:gd name="connsiteX0" fmla="*/ 0 w 1428711"/>
              <a:gd name="connsiteY0" fmla="*/ 793692 h 808294"/>
              <a:gd name="connsiteX1" fmla="*/ 446472 w 1428711"/>
              <a:gd name="connsiteY1" fmla="*/ 783771 h 808294"/>
              <a:gd name="connsiteX2" fmla="*/ 634982 w 1428711"/>
              <a:gd name="connsiteY2" fmla="*/ 565506 h 808294"/>
              <a:gd name="connsiteX3" fmla="*/ 863179 w 1428711"/>
              <a:gd name="connsiteY3" fmla="*/ 625033 h 808294"/>
              <a:gd name="connsiteX4" fmla="*/ 892944 w 1428711"/>
              <a:gd name="connsiteY4" fmla="*/ 605190 h 808294"/>
              <a:gd name="connsiteX5" fmla="*/ 1299730 w 1428711"/>
              <a:gd name="connsiteY5" fmla="*/ 79369 h 808294"/>
              <a:gd name="connsiteX6" fmla="*/ 1428711 w 1428711"/>
              <a:gd name="connsiteY6" fmla="*/ 0 h 8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11" h="808294">
                <a:moveTo>
                  <a:pt x="0" y="793692"/>
                </a:moveTo>
                <a:cubicBezTo>
                  <a:pt x="170321" y="807747"/>
                  <a:pt x="340642" y="821802"/>
                  <a:pt x="446472" y="783771"/>
                </a:cubicBezTo>
                <a:cubicBezTo>
                  <a:pt x="552302" y="745740"/>
                  <a:pt x="565531" y="591962"/>
                  <a:pt x="634982" y="565506"/>
                </a:cubicBezTo>
                <a:cubicBezTo>
                  <a:pt x="704433" y="539050"/>
                  <a:pt x="820185" y="618419"/>
                  <a:pt x="863179" y="625033"/>
                </a:cubicBezTo>
                <a:cubicBezTo>
                  <a:pt x="906173" y="631647"/>
                  <a:pt x="820186" y="696134"/>
                  <a:pt x="892944" y="605190"/>
                </a:cubicBezTo>
                <a:cubicBezTo>
                  <a:pt x="965702" y="514246"/>
                  <a:pt x="1210436" y="180234"/>
                  <a:pt x="1299730" y="79369"/>
                </a:cubicBezTo>
                <a:cubicBezTo>
                  <a:pt x="1389025" y="-21496"/>
                  <a:pt x="1094684" y="507632"/>
                  <a:pt x="1428711" y="0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47800" y="44958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038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47800" y="2133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69141" y="1905000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8055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25.4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4262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10.5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87187" y="2701807"/>
            <a:ext cx="1598113" cy="889652"/>
          </a:xfrm>
          <a:custGeom>
            <a:avLst/>
            <a:gdLst>
              <a:gd name="connsiteX0" fmla="*/ 0 w 1598113"/>
              <a:gd name="connsiteY0" fmla="*/ 889652 h 889652"/>
              <a:gd name="connsiteX1" fmla="*/ 327413 w 1598113"/>
              <a:gd name="connsiteY1" fmla="*/ 711071 h 889652"/>
              <a:gd name="connsiteX2" fmla="*/ 515924 w 1598113"/>
              <a:gd name="connsiteY2" fmla="*/ 393594 h 889652"/>
              <a:gd name="connsiteX3" fmla="*/ 982239 w 1598113"/>
              <a:gd name="connsiteY3" fmla="*/ 76117 h 889652"/>
              <a:gd name="connsiteX4" fmla="*/ 1597379 w 1598113"/>
              <a:gd name="connsiteY4" fmla="*/ 6669 h 889652"/>
              <a:gd name="connsiteX5" fmla="*/ 853258 w 1598113"/>
              <a:gd name="connsiteY5" fmla="*/ 195171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113" h="889652">
                <a:moveTo>
                  <a:pt x="0" y="889652"/>
                </a:moveTo>
                <a:cubicBezTo>
                  <a:pt x="120713" y="841699"/>
                  <a:pt x="241426" y="793747"/>
                  <a:pt x="327413" y="711071"/>
                </a:cubicBezTo>
                <a:cubicBezTo>
                  <a:pt x="413400" y="628395"/>
                  <a:pt x="406786" y="499420"/>
                  <a:pt x="515924" y="393594"/>
                </a:cubicBezTo>
                <a:cubicBezTo>
                  <a:pt x="625062" y="287768"/>
                  <a:pt x="801997" y="140604"/>
                  <a:pt x="982239" y="76117"/>
                </a:cubicBezTo>
                <a:cubicBezTo>
                  <a:pt x="1162482" y="11629"/>
                  <a:pt x="1618876" y="-13173"/>
                  <a:pt x="1597379" y="6669"/>
                </a:cubicBezTo>
                <a:cubicBezTo>
                  <a:pt x="1575882" y="26511"/>
                  <a:pt x="785460" y="157140"/>
                  <a:pt x="853258" y="19517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10200" y="2362200"/>
            <a:ext cx="457200" cy="1295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Freeform 44"/>
          <p:cNvSpPr/>
          <p:nvPr/>
        </p:nvSpPr>
        <p:spPr>
          <a:xfrm>
            <a:off x="6518495" y="2867214"/>
            <a:ext cx="357178" cy="485586"/>
          </a:xfrm>
          <a:custGeom>
            <a:avLst/>
            <a:gdLst>
              <a:gd name="connsiteX0" fmla="*/ 0 w 357178"/>
              <a:gd name="connsiteY0" fmla="*/ 9922 h 9922"/>
              <a:gd name="connsiteX1" fmla="*/ 357178 w 357178"/>
              <a:gd name="connsiteY1" fmla="*/ 0 h 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78" h="9922">
                <a:moveTo>
                  <a:pt x="0" y="9922"/>
                </a:moveTo>
                <a:lnTo>
                  <a:pt x="357178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29200" y="3657600"/>
            <a:ext cx="381000" cy="381000"/>
            <a:chOff x="5029200" y="3657600"/>
            <a:chExt cx="381000" cy="381000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8000" y="4191000"/>
            <a:ext cx="304800" cy="304800"/>
            <a:chOff x="5029200" y="3657600"/>
            <a:chExt cx="381000" cy="381000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 flipH="1" flipV="1">
            <a:off x="5867400" y="2057400"/>
            <a:ext cx="307976" cy="304800"/>
            <a:chOff x="5029200" y="3657600"/>
            <a:chExt cx="381000" cy="381000"/>
          </a:xfrm>
        </p:grpSpPr>
        <p:cxnSp>
          <p:nvCxnSpPr>
            <p:cNvPr id="62" name="Straight Connector 61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H="1" flipV="1">
            <a:off x="3352800" y="4038600"/>
            <a:ext cx="228600" cy="152400"/>
            <a:chOff x="5029200" y="3657600"/>
            <a:chExt cx="381000" cy="381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1752600" y="35814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njection Au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48000" y="2858869"/>
            <a:ext cx="229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njection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endParaRPr lang="en-US" sz="1800" baseline="3000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store Au (close to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tr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)</a:t>
            </a:r>
            <a:endParaRPr lang="en-US" sz="1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1009" y="4441189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acceleration Au (cross transition)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80956" y="3309948"/>
            <a:ext cx="21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acceleration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1143000"/>
            <a:ext cx="175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ollision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err="1" smtClean="0">
                <a:solidFill>
                  <a:srgbClr val="0066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Au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438400" y="39624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343400" y="3505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858000" y="1524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276600" y="42672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5715000" y="2895600"/>
            <a:ext cx="6858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5695890"/>
            <a:ext cx="8225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Note: now tolerate ion beam instabilities at transition to obtain higher intensity</a:t>
            </a:r>
            <a:br>
              <a:rPr lang="en-US" sz="1800" dirty="0" smtClean="0"/>
            </a:br>
            <a:r>
              <a:rPr lang="en-US" sz="1800" dirty="0" smtClean="0"/>
              <a:t>          (can be cooled down again), not possible with </a:t>
            </a:r>
            <a:r>
              <a:rPr lang="en-US" sz="1800" dirty="0" err="1" smtClean="0"/>
              <a:t>p</a:t>
            </a:r>
            <a:r>
              <a:rPr lang="en-US" sz="1800" dirty="0" err="1">
                <a:latin typeface="Wingdings 3" charset="2"/>
                <a:cs typeface="Wingdings 3" charset="2"/>
              </a:rPr>
              <a:t>h</a:t>
            </a:r>
            <a:r>
              <a:rPr lang="en-US" sz="1800" dirty="0" err="1" smtClean="0"/>
              <a:t>+Au</a:t>
            </a:r>
            <a:r>
              <a:rPr lang="en-US" sz="1800" dirty="0" smtClean="0"/>
              <a:t> since have smaller</a:t>
            </a:r>
            <a:br>
              <a:rPr lang="en-US" sz="1800" dirty="0" smtClean="0"/>
            </a:br>
            <a:r>
              <a:rPr lang="en-US" sz="1800" dirty="0" smtClean="0"/>
              <a:t>          aperture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423" y="621268"/>
            <a:ext cx="385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maintains same </a:t>
            </a:r>
            <a:r>
              <a:rPr lang="en-US" sz="1800" i="1" dirty="0" smtClean="0"/>
              <a:t>f</a:t>
            </a:r>
            <a:r>
              <a:rPr lang="en-US" sz="1800" baseline="-25000" dirty="0" smtClean="0"/>
              <a:t>rev</a:t>
            </a:r>
            <a:r>
              <a:rPr lang="en-US" sz="1800" dirty="0" smtClean="0"/>
              <a:t> for both beams</a:t>
            </a:r>
          </a:p>
        </p:txBody>
      </p:sp>
    </p:spTree>
    <p:extLst>
      <p:ext uri="{BB962C8B-B14F-4D97-AF65-F5344CB8AC3E}">
        <p14:creationId xmlns:p14="http://schemas.microsoft.com/office/powerpoint/2010/main" val="80329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/>
              <a:t>+</a:t>
            </a:r>
            <a:r>
              <a:rPr lang="en-US" dirty="0" err="1" smtClean="0"/>
              <a:t>Al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6" y="973533"/>
            <a:ext cx="8490784" cy="4277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774" y="5562600"/>
            <a:ext cx="6708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Position of DX and ZDC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Min: </a:t>
            </a:r>
            <a:r>
              <a:rPr lang="en-US" sz="2000" i="1" dirty="0" smtClean="0">
                <a:solidFill>
                  <a:schemeClr val="accent2"/>
                </a:solidFill>
              </a:rPr>
              <a:t>N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 = 1.4x10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11</a:t>
            </a:r>
            <a:r>
              <a:rPr lang="en-US" sz="2000" dirty="0" smtClean="0">
                <a:solidFill>
                  <a:schemeClr val="accent2"/>
                </a:solidFill>
              </a:rPr>
              <a:t> / 8x10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9</a:t>
            </a:r>
            <a:r>
              <a:rPr lang="en-US" sz="2000" dirty="0" smtClean="0">
                <a:solidFill>
                  <a:schemeClr val="accent2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Max: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2.0x10</a:t>
            </a:r>
            <a:r>
              <a:rPr lang="en-US" sz="2000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/ </a:t>
            </a:r>
            <a:r>
              <a:rPr lang="en-US" sz="2000" dirty="0" smtClean="0">
                <a:solidFill>
                  <a:srgbClr val="FF0000"/>
                </a:solidFill>
              </a:rPr>
              <a:t>11x10</a:t>
            </a:r>
            <a:r>
              <a:rPr lang="en-US" sz="2000" baseline="30000" dirty="0" smtClean="0">
                <a:solidFill>
                  <a:srgbClr val="FF0000"/>
                </a:solidFill>
              </a:rPr>
              <a:t>9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49896" y="5257800"/>
            <a:ext cx="3741704" cy="685800"/>
            <a:chOff x="5249896" y="5257800"/>
            <a:chExt cx="3741704" cy="685800"/>
          </a:xfrm>
        </p:grpSpPr>
        <p:sp>
          <p:nvSpPr>
            <p:cNvPr id="8" name="TextBox 7"/>
            <p:cNvSpPr txBox="1"/>
            <p:nvPr/>
          </p:nvSpPr>
          <p:spPr>
            <a:xfrm>
              <a:off x="5249896" y="5257800"/>
              <a:ext cx="3741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~same charge as Cu in Run-12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248400" y="5638800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64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Very successful Run-14 </a:t>
            </a:r>
            <a:r>
              <a:rPr lang="en-US" sz="1800" dirty="0" smtClean="0"/>
              <a:t>(22 cryo week)</a:t>
            </a:r>
            <a:br>
              <a:rPr lang="en-US" sz="1800" dirty="0" smtClean="0"/>
            </a:br>
            <a:r>
              <a:rPr lang="en-US" dirty="0" smtClean="0">
                <a:solidFill>
                  <a:schemeClr val="accent2"/>
                </a:solidFill>
              </a:rPr>
              <a:t>Au+Au </a:t>
            </a:r>
            <a:r>
              <a:rPr lang="en-US" dirty="0">
                <a:solidFill>
                  <a:schemeClr val="accent2"/>
                </a:solidFill>
              </a:rPr>
              <a:t>at </a:t>
            </a:r>
            <a:r>
              <a:rPr lang="en-US" dirty="0" smtClean="0">
                <a:solidFill>
                  <a:schemeClr val="accent2"/>
                </a:solidFill>
              </a:rPr>
              <a:t>7.3 GeV/nucleon </a:t>
            </a:r>
            <a:r>
              <a:rPr lang="en-US" sz="1600" dirty="0" smtClean="0">
                <a:solidFill>
                  <a:schemeClr val="accent2"/>
                </a:solidFill>
              </a:rPr>
              <a:t>(4.4 </a:t>
            </a:r>
            <a:r>
              <a:rPr lang="en-US" sz="1600" dirty="0">
                <a:solidFill>
                  <a:schemeClr val="accent2"/>
                </a:solidFill>
              </a:rPr>
              <a:t>weeks) 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dirty="0"/>
              <a:t>	</a:t>
            </a:r>
            <a:r>
              <a:rPr lang="en-US" dirty="0" smtClean="0"/>
              <a:t>last energy in Beam Energy Scan I</a:t>
            </a:r>
            <a:br>
              <a:rPr lang="en-US" dirty="0" smtClean="0"/>
            </a:br>
            <a:r>
              <a:rPr lang="en-US" dirty="0">
                <a:solidFill>
                  <a:schemeClr val="accent2"/>
                </a:solidFill>
              </a:rPr>
              <a:t>Au+Au at </a:t>
            </a:r>
            <a:r>
              <a:rPr lang="en-US" dirty="0" smtClean="0">
                <a:solidFill>
                  <a:schemeClr val="accent2"/>
                </a:solidFill>
              </a:rPr>
              <a:t>100 </a:t>
            </a:r>
            <a:r>
              <a:rPr lang="en-US" dirty="0">
                <a:solidFill>
                  <a:schemeClr val="accent2"/>
                </a:solidFill>
              </a:rPr>
              <a:t>GeV/</a:t>
            </a:r>
            <a:r>
              <a:rPr lang="en-US" dirty="0" smtClean="0">
                <a:solidFill>
                  <a:schemeClr val="accent2"/>
                </a:solidFill>
              </a:rPr>
              <a:t>nucleon </a:t>
            </a:r>
            <a:r>
              <a:rPr lang="en-US" sz="1600" dirty="0" smtClean="0">
                <a:solidFill>
                  <a:schemeClr val="accent2"/>
                </a:solidFill>
              </a:rPr>
              <a:t>(13.8 </a:t>
            </a:r>
            <a:r>
              <a:rPr lang="en-US" sz="1600" dirty="0">
                <a:solidFill>
                  <a:schemeClr val="accent2"/>
                </a:solidFill>
              </a:rPr>
              <a:t>weeks) </a:t>
            </a:r>
            <a:br>
              <a:rPr lang="en-US" sz="1600" dirty="0">
                <a:solidFill>
                  <a:schemeClr val="accent2"/>
                </a:solidFill>
              </a:rPr>
            </a:br>
            <a:r>
              <a:rPr lang="en-US" dirty="0"/>
              <a:t>	</a:t>
            </a:r>
            <a:r>
              <a:rPr lang="en-US" dirty="0" smtClean="0"/>
              <a:t>new longitudinal stochastic cooling pick-ups and kickers</a:t>
            </a:r>
            <a:br>
              <a:rPr lang="en-US" dirty="0" smtClean="0"/>
            </a:br>
            <a:r>
              <a:rPr lang="en-US" dirty="0" smtClean="0"/>
              <a:t>	operation of 56 MHz SRF (with reduced voltage)</a:t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new records for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peak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avg; </a:t>
            </a:r>
            <a:r>
              <a:rPr lang="en-US" sz="1800" dirty="0" smtClean="0">
                <a:solidFill>
                  <a:srgbClr val="FF0000"/>
                </a:solidFill>
              </a:rPr>
              <a:t>more than doubled entire integrated Au+Au </a:t>
            </a:r>
            <a:r>
              <a:rPr lang="en-US" sz="1800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h+Au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100 </a:t>
            </a:r>
            <a:r>
              <a:rPr lang="en-US" dirty="0" smtClean="0">
                <a:solidFill>
                  <a:srgbClr val="0000FF"/>
                </a:solidFill>
              </a:rPr>
              <a:t>GeV/nucleon 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</a:rPr>
              <a:t>2.9 </a:t>
            </a:r>
            <a:r>
              <a:rPr lang="en-US" sz="1600" dirty="0">
                <a:solidFill>
                  <a:srgbClr val="0000FF"/>
                </a:solidFill>
              </a:rPr>
              <a:t>weeks)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dirty="0"/>
              <a:t>	 </a:t>
            </a:r>
            <a:r>
              <a:rPr lang="en-US" dirty="0" smtClean="0"/>
              <a:t>first </a:t>
            </a:r>
            <a:r>
              <a:rPr lang="en-US" dirty="0" err="1" smtClean="0"/>
              <a:t>h+Au</a:t>
            </a:r>
            <a:r>
              <a:rPr lang="en-US" dirty="0" smtClean="0"/>
              <a:t> collisions position, increase of h bunch intensity by &gt;4x</a:t>
            </a:r>
            <a:br>
              <a:rPr lang="en-US" dirty="0" smtClean="0"/>
            </a:b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Run-15 </a:t>
            </a:r>
            <a:r>
              <a:rPr lang="en-US" sz="1800" dirty="0" smtClean="0"/>
              <a:t>(22 cryo weeks)</a:t>
            </a:r>
            <a:br>
              <a:rPr lang="en-US" sz="1800" dirty="0" smtClean="0"/>
            </a:b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>
                <a:solidFill>
                  <a:schemeClr val="accent2"/>
                </a:solidFill>
              </a:rPr>
              <a:t>+p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at 100 </a:t>
            </a:r>
            <a:r>
              <a:rPr lang="en-US" dirty="0" smtClean="0">
                <a:solidFill>
                  <a:schemeClr val="accent2"/>
                </a:solidFill>
              </a:rPr>
              <a:t>GeV </a:t>
            </a:r>
            <a:r>
              <a:rPr lang="en-US" sz="1600" dirty="0" smtClean="0">
                <a:solidFill>
                  <a:schemeClr val="accent2"/>
                </a:solidFill>
              </a:rPr>
              <a:t>(9 weeks) 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dirty="0" smtClean="0"/>
              <a:t>	OPPIS + e-lenses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FF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>
                <a:solidFill>
                  <a:srgbClr val="0000FF"/>
                </a:solidFill>
              </a:rPr>
              <a:t>+Au</a:t>
            </a:r>
            <a:r>
              <a:rPr lang="en-US" dirty="0">
                <a:solidFill>
                  <a:srgbClr val="0000FF"/>
                </a:solidFill>
              </a:rPr>
              <a:t> at 100 GeV/</a:t>
            </a:r>
            <a:r>
              <a:rPr lang="en-US" dirty="0" smtClean="0">
                <a:solidFill>
                  <a:srgbClr val="0000FF"/>
                </a:solidFill>
              </a:rPr>
              <a:t>nucleon </a:t>
            </a:r>
            <a:r>
              <a:rPr lang="en-US" sz="1600" dirty="0" smtClean="0">
                <a:solidFill>
                  <a:srgbClr val="0000FF"/>
                </a:solidFill>
              </a:rPr>
              <a:t>(5 weeks)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dirty="0" smtClean="0"/>
              <a:t>	 position of DX, ZDC; RHIC ramp between injections</a:t>
            </a:r>
            <a:br>
              <a:rPr lang="en-US" dirty="0" smtClean="0"/>
            </a:b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FF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>
                <a:solidFill>
                  <a:srgbClr val="0000FF"/>
                </a:solidFill>
              </a:rPr>
              <a:t>+Al</a:t>
            </a:r>
            <a:r>
              <a:rPr lang="en-US" dirty="0">
                <a:solidFill>
                  <a:srgbClr val="0000FF"/>
                </a:solidFill>
              </a:rPr>
              <a:t> at 100 </a:t>
            </a:r>
            <a:r>
              <a:rPr lang="en-US" dirty="0" smtClean="0">
                <a:solidFill>
                  <a:srgbClr val="0000FF"/>
                </a:solidFill>
              </a:rPr>
              <a:t>GeV </a:t>
            </a:r>
            <a:r>
              <a:rPr lang="en-US" sz="1600" dirty="0" smtClean="0">
                <a:solidFill>
                  <a:srgbClr val="0000FF"/>
                </a:solidFill>
              </a:rPr>
              <a:t>(2 weeks)</a:t>
            </a:r>
            <a:r>
              <a:rPr lang="en-US" sz="1600" dirty="0">
                <a:solidFill>
                  <a:srgbClr val="0000FF"/>
                </a:solidFill>
              </a:rPr>
              <a:t/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dirty="0"/>
              <a:t>	 position of DX, </a:t>
            </a:r>
            <a:r>
              <a:rPr lang="en-US" dirty="0" smtClean="0"/>
              <a:t>ZDC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3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Recent </a:t>
            </a:r>
            <a:r>
              <a:rPr lang="en-US" sz="2800" dirty="0">
                <a:solidFill>
                  <a:schemeClr val="accent2"/>
                </a:solidFill>
              </a:rPr>
              <a:t>performance, </a:t>
            </a:r>
            <a:r>
              <a:rPr lang="en-US" sz="2800" dirty="0" smtClean="0">
                <a:solidFill>
                  <a:schemeClr val="accent2"/>
                </a:solidFill>
              </a:rPr>
              <a:t>limits</a:t>
            </a:r>
            <a:endParaRPr lang="en-US" sz="28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Major upgrades</a:t>
            </a:r>
            <a:endParaRPr lang="en-US" sz="28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Species and energies for Run-15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Projections for Run-15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59" y="152400"/>
            <a:ext cx="8382000" cy="633413"/>
          </a:xfrm>
        </p:spPr>
        <p:txBody>
          <a:bodyPr/>
          <a:lstStyle/>
          <a:p>
            <a:pPr algn="l"/>
            <a:r>
              <a:rPr lang="en-US" sz="3200" dirty="0"/>
              <a:t>RHIC Run-14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92" y="685800"/>
            <a:ext cx="852613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Beam operation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began on 9 February 2014, 11pm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ended on 6 July 2014, 7am</a:t>
            </a:r>
          </a:p>
          <a:p>
            <a:endParaRPr lang="en-US" sz="2400" dirty="0"/>
          </a:p>
          <a:p>
            <a:r>
              <a:rPr lang="en-US" sz="2800" b="1" dirty="0" smtClean="0"/>
              <a:t>3 operating modes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Au+Au at 7.3 GeV/nucleon beam energy (31 days)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last energy in the Beam Energy Scan I for search of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  the critical point in nuclear matter phase diagram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Au+Au at 100 GeV/nucleon (97 days)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high-statistics run, integrated luminosity larger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  than all previous runs combined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err="1" smtClean="0"/>
              <a:t>h+Au</a:t>
            </a:r>
            <a:r>
              <a:rPr lang="en-US" sz="2400" dirty="0" smtClean="0"/>
              <a:t> at 100 GeV/nucleon (20 days)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  first collision of “triangular” helium-3 with Au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3" name="Picture 2" descr="rhic-run-coords-h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05" y="0"/>
            <a:ext cx="380921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51"/>
            <a:ext cx="9144000" cy="5609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678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DOE Office of Science web site, 12 August 2014</a:t>
            </a:r>
          </a:p>
        </p:txBody>
      </p:sp>
    </p:spTree>
    <p:extLst>
      <p:ext uri="{BB962C8B-B14F-4D97-AF65-F5344CB8AC3E}">
        <p14:creationId xmlns:p14="http://schemas.microsoft.com/office/powerpoint/2010/main" val="303698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Run-14: Au+Au </a:t>
            </a:r>
            <a:r>
              <a:rPr lang="en-US" dirty="0" smtClean="0"/>
              <a:t>7.3 </a:t>
            </a:r>
            <a:r>
              <a:rPr lang="en-US" dirty="0"/>
              <a:t>GeV/</a:t>
            </a:r>
            <a:r>
              <a:rPr lang="en-US" dirty="0" smtClean="0"/>
              <a:t>nucleon                 </a:t>
            </a:r>
            <a:r>
              <a:rPr lang="en-US" b="0" dirty="0" smtClean="0">
                <a:solidFill>
                  <a:srgbClr val="FF0000"/>
                </a:solidFill>
              </a:rPr>
              <a:t>RC: C. Montag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84065"/>
            <a:ext cx="6394278" cy="4102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1472148"/>
            <a:ext cx="31001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AGS extraction below</a:t>
            </a:r>
            <a:br>
              <a:rPr lang="en-US" sz="2000" dirty="0" smtClean="0"/>
            </a:br>
            <a:r>
              <a:rPr lang="en-US" sz="2000" dirty="0" smtClean="0"/>
              <a:t>and close to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baseline="-25000" dirty="0" err="1" smtClean="0"/>
              <a:t>tr</a:t>
            </a:r>
            <a:endParaRPr lang="en-US" sz="2000" baseline="-25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used lattice suitable</a:t>
            </a:r>
            <a:br>
              <a:rPr lang="en-US" sz="2000" dirty="0" smtClean="0"/>
            </a:br>
            <a:r>
              <a:rPr lang="en-US" sz="2000" dirty="0" smtClean="0"/>
              <a:t>for LEReC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 IP2 (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)=(23,14)m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Y IP2 (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)=(13,49)m</a:t>
            </a:r>
          </a:p>
          <a:p>
            <a:pPr marL="342900" indent="-342900" algn="l">
              <a:buFont typeface="Arial"/>
              <a:buChar char="•"/>
            </a:pPr>
            <a:endParaRPr lang="en-US" sz="2000" dirty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raised STAR by 7mm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VODH system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Use of Westinghouse</a:t>
            </a:r>
            <a:br>
              <a:rPr lang="en-US" sz="2000" dirty="0" smtClean="0"/>
            </a:br>
            <a:r>
              <a:rPr lang="en-US" sz="2000" dirty="0" smtClean="0"/>
              <a:t>MG set after Siemens</a:t>
            </a:r>
            <a:br>
              <a:rPr lang="en-US" sz="2000" dirty="0" smtClean="0"/>
            </a:br>
            <a:r>
              <a:rPr lang="en-US" sz="2000" dirty="0" smtClean="0"/>
              <a:t>failure </a:t>
            </a:r>
          </a:p>
        </p:txBody>
      </p:sp>
    </p:spTree>
    <p:extLst>
      <p:ext uri="{BB962C8B-B14F-4D97-AF65-F5344CB8AC3E}">
        <p14:creationId xmlns:p14="http://schemas.microsoft.com/office/powerpoint/2010/main" val="217363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" y="457200"/>
            <a:ext cx="5971427" cy="408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1433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/>
              <a:t>Run-14: Au+Au 100 GeV/nucleon      </a:t>
            </a:r>
            <a:r>
              <a:rPr lang="en-US" b="0" dirty="0" smtClean="0">
                <a:solidFill>
                  <a:srgbClr val="FF0000"/>
                </a:solidFill>
              </a:rPr>
              <a:t>RC</a:t>
            </a:r>
            <a:r>
              <a:rPr lang="en-US" b="0" dirty="0">
                <a:solidFill>
                  <a:srgbClr val="FF0000"/>
                </a:solidFill>
              </a:rPr>
              <a:t>: </a:t>
            </a:r>
            <a:r>
              <a:rPr lang="en-US" b="0" dirty="0" smtClean="0">
                <a:solidFill>
                  <a:srgbClr val="FF0000"/>
                </a:solidFill>
              </a:rPr>
              <a:t>G. Robert-Demolaize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762000"/>
            <a:ext cx="30957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No limit from transition </a:t>
            </a:r>
            <a:br>
              <a:rPr lang="en-US" sz="2000" dirty="0" smtClean="0"/>
            </a:br>
            <a:r>
              <a:rPr lang="en-US" sz="2000" dirty="0" smtClean="0"/>
              <a:t>instability like in previous</a:t>
            </a:r>
            <a:br>
              <a:rPr lang="en-US" sz="2000" dirty="0" smtClean="0"/>
            </a:br>
            <a:r>
              <a:rPr lang="en-US" sz="2000" dirty="0" smtClean="0"/>
              <a:t>years (due to scrubbing</a:t>
            </a:r>
            <a:br>
              <a:rPr lang="en-US" sz="2000" dirty="0" smtClean="0"/>
            </a:br>
            <a:r>
              <a:rPr lang="en-US" sz="2000" dirty="0" smtClean="0"/>
              <a:t>with protons in Run-13)</a:t>
            </a:r>
          </a:p>
          <a:p>
            <a:pPr marL="342900" indent="-342900" algn="l">
              <a:buFont typeface="Symbol" charset="0"/>
              <a:buChar char=""/>
            </a:pPr>
            <a:r>
              <a:rPr lang="en-US" sz="2000" dirty="0" smtClean="0">
                <a:solidFill>
                  <a:schemeClr val="accent2"/>
                </a:solidFill>
              </a:rPr>
              <a:t>potential for increase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   in bunch intensity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   (LION/EBIS)</a:t>
            </a:r>
          </a:p>
          <a:p>
            <a:pPr algn="l"/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protection bumps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000" dirty="0" smtClean="0">
                <a:solidFill>
                  <a:schemeClr val="accent2"/>
                </a:solidFill>
              </a:rPr>
              <a:t> dynamic 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-squeeze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86200" y="4191000"/>
            <a:ext cx="3429000" cy="2590800"/>
            <a:chOff x="111114" y="1118632"/>
            <a:chExt cx="5348516" cy="3667680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228600" y="1257300"/>
              <a:ext cx="5231030" cy="3529012"/>
              <a:chOff x="228600" y="1143000"/>
              <a:chExt cx="5231030" cy="3529013"/>
            </a:xfrm>
          </p:grpSpPr>
          <p:pic>
            <p:nvPicPr>
              <p:cNvPr id="11" name="Picture 6" descr="Untitled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143000"/>
                <a:ext cx="5029200" cy="3529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8"/>
              <p:cNvSpPr txBox="1">
                <a:spLocks noChangeArrowheads="1"/>
              </p:cNvSpPr>
              <p:nvPr/>
            </p:nvSpPr>
            <p:spPr bwMode="auto">
              <a:xfrm>
                <a:off x="561594" y="2906713"/>
                <a:ext cx="4898036" cy="4178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600" b="0" dirty="0">
                    <a:latin typeface="Arial"/>
                    <a:cs typeface="Arial"/>
                  </a:rPr>
                  <a:t>56 MHz cavity voltage,</a:t>
                </a:r>
                <a:r>
                  <a:rPr lang="en-US" sz="1200" b="0" dirty="0">
                    <a:latin typeface="Arial"/>
                    <a:cs typeface="Arial"/>
                  </a:rPr>
                  <a:t> generated by beams</a:t>
                </a:r>
              </a:p>
            </p:txBody>
          </p:sp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533400" y="1230313"/>
                <a:ext cx="3847615" cy="455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b="0" dirty="0">
                    <a:latin typeface="Arial"/>
                    <a:cs typeface="Arial"/>
                  </a:rPr>
                  <a:t>Blue and Yellow intensities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5077" y="3111242"/>
              <a:ext cx="409327" cy="253916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050" dirty="0"/>
                <a:t>300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114" y="1118632"/>
              <a:ext cx="409327" cy="253916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050" dirty="0"/>
                <a:t>120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4648200"/>
            <a:ext cx="3581400" cy="2133600"/>
            <a:chOff x="4572000" y="3880836"/>
            <a:chExt cx="4297315" cy="290096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b="39415"/>
            <a:stretch/>
          </p:blipFill>
          <p:spPr bwMode="auto">
            <a:xfrm>
              <a:off x="4572000" y="3880836"/>
              <a:ext cx="4297315" cy="290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72000" y="4604267"/>
              <a:ext cx="990600" cy="43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Bellows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>
              <a:off x="5067300" y="5038237"/>
              <a:ext cx="495300" cy="51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5067300" y="5038237"/>
              <a:ext cx="0" cy="2961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25836" y="4061615"/>
              <a:ext cx="1125680" cy="73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Shape transition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19800" y="4604266"/>
              <a:ext cx="431715" cy="3693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 bwMode="auto">
          <a:xfrm>
            <a:off x="1447800" y="685800"/>
            <a:ext cx="2971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9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Run-14 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Delivering RHIC-II luminosity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38659"/>
            <a:ext cx="6683000" cy="460974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096000" y="4365680"/>
            <a:ext cx="3092050" cy="646331"/>
            <a:chOff x="6172200" y="4047871"/>
            <a:chExt cx="3092050" cy="646331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6172200" y="4254191"/>
              <a:ext cx="990600" cy="1300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142305" y="4047871"/>
              <a:ext cx="2121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2007, </a:t>
              </a:r>
              <a:r>
                <a:rPr lang="en-US" sz="1800" u="sng" dirty="0" smtClean="0">
                  <a:solidFill>
                    <a:srgbClr val="FF0000"/>
                  </a:solidFill>
                </a:rPr>
                <a:t>Beginning</a:t>
              </a:r>
              <a:r>
                <a:rPr lang="en-US" sz="1800" dirty="0" smtClean="0">
                  <a:solidFill>
                    <a:srgbClr val="FF0000"/>
                  </a:solidFill>
                </a:rPr>
                <a:t/>
              </a:r>
              <a:br>
                <a:rPr lang="en-US" sz="1800" dirty="0" smtClean="0">
                  <a:solidFill>
                    <a:srgbClr val="FF0000"/>
                  </a:solidFill>
                </a:rPr>
              </a:br>
              <a:r>
                <a:rPr lang="en-US" sz="1800" dirty="0" smtClean="0">
                  <a:solidFill>
                    <a:srgbClr val="FF0000"/>
                  </a:solidFill>
                </a:rPr>
                <a:t>of RHIC-II upgrade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48400" y="2096869"/>
            <a:ext cx="2627302" cy="646331"/>
            <a:chOff x="6324600" y="1868490"/>
            <a:chExt cx="2627302" cy="646331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6324600" y="2057401"/>
              <a:ext cx="838200" cy="22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086600" y="1868490"/>
              <a:ext cx="186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2014, </a:t>
              </a:r>
              <a:r>
                <a:rPr lang="en-US" sz="1800" u="sng" dirty="0" smtClean="0"/>
                <a:t>End</a:t>
              </a:r>
              <a:r>
                <a:rPr lang="en-US" sz="1800" dirty="0"/>
                <a:t> </a:t>
              </a:r>
              <a:r>
                <a:rPr lang="en-US" sz="1800" dirty="0" smtClean="0"/>
                <a:t>of</a:t>
              </a:r>
              <a:br>
                <a:rPr lang="en-US" sz="1800" dirty="0" smtClean="0"/>
              </a:br>
              <a:r>
                <a:rPr lang="en-US" sz="1800" dirty="0" smtClean="0"/>
                <a:t>RHIC-II upgrade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79575" y="1030069"/>
            <a:ext cx="3468625" cy="3313331"/>
            <a:chOff x="1179575" y="801469"/>
            <a:chExt cx="3468625" cy="331333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4648200" y="1752600"/>
              <a:ext cx="0" cy="23622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oval"/>
              <a:tailEnd type="oval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179575" y="801469"/>
              <a:ext cx="3392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Increase in initial luminosity</a:t>
              </a:r>
              <a:br>
                <a:rPr lang="en-US" sz="1800" dirty="0" smtClean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chemeClr val="accent2"/>
                  </a:solidFill>
                </a:rPr>
                <a:t>result of larger bunch intensity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962400" y="1447800"/>
              <a:ext cx="609600" cy="10668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105400" y="1066800"/>
            <a:ext cx="3749744" cy="1752600"/>
            <a:chOff x="5154595" y="838200"/>
            <a:chExt cx="3749744" cy="17526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5181600" y="1430240"/>
              <a:ext cx="893425" cy="116056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54595" y="838200"/>
              <a:ext cx="3749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Increase in luminosity lifetime</a:t>
              </a:r>
              <a:br>
                <a:rPr lang="en-US" sz="1800" dirty="0" smtClean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chemeClr val="accent2"/>
                  </a:solidFill>
                </a:rPr>
                <a:t>result of 3D cooling,</a:t>
              </a:r>
              <a:r>
                <a:rPr lang="en-US" sz="1800" dirty="0" smtClean="0">
                  <a:solidFill>
                    <a:srgbClr val="FF0000"/>
                  </a:solidFill>
                </a:rPr>
                <a:t> &gt;90% burn-off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36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14338"/>
          </a:xfrm>
        </p:spPr>
        <p:txBody>
          <a:bodyPr/>
          <a:lstStyle/>
          <a:p>
            <a:pPr algn="l"/>
            <a:r>
              <a:rPr lang="en-US" dirty="0" smtClean="0"/>
              <a:t>Run-14: </a:t>
            </a:r>
            <a:r>
              <a:rPr lang="en-US" dirty="0" err="1" smtClean="0"/>
              <a:t>h+Au</a:t>
            </a:r>
            <a:r>
              <a:rPr lang="en-US" dirty="0" smtClean="0"/>
              <a:t> 100 GeV/nucleon        </a:t>
            </a:r>
            <a:r>
              <a:rPr lang="en-US" b="0" dirty="0" smtClean="0">
                <a:solidFill>
                  <a:srgbClr val="FF0000"/>
                </a:solidFill>
              </a:rPr>
              <a:t>RC</a:t>
            </a:r>
            <a:r>
              <a:rPr lang="en-US" b="0" dirty="0">
                <a:solidFill>
                  <a:srgbClr val="FF0000"/>
                </a:solidFill>
              </a:rPr>
              <a:t>: G. Robert-Demolaize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6573835" cy="4054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066800" y="685800"/>
            <a:ext cx="5257800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19208"/>
            <a:ext cx="4114800" cy="3738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5080337"/>
            <a:ext cx="5250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Horizontal orbit excursions:</a:t>
            </a:r>
          </a:p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Blue   : 10 mm in IR6,8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Yellow: 10 mm in IR6,8; 5 mm in IR2,4,10,12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1176516"/>
            <a:ext cx="250163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Increase in h bunch </a:t>
            </a:r>
            <a:br>
              <a:rPr lang="en-US" sz="2000" dirty="0" smtClean="0"/>
            </a:br>
            <a:r>
              <a:rPr lang="en-US" sz="2000" dirty="0" smtClean="0"/>
              <a:t>intensity: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&gt;4x relative to 2013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(4=&gt;2=&gt;1 merge in AGS)</a:t>
            </a:r>
          </a:p>
        </p:txBody>
      </p:sp>
    </p:spTree>
    <p:extLst>
      <p:ext uri="{BB962C8B-B14F-4D97-AF65-F5344CB8AC3E}">
        <p14:creationId xmlns:p14="http://schemas.microsoft.com/office/powerpoint/2010/main" val="208546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icLuminosity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24" y="1524000"/>
            <a:ext cx="4557691" cy="3962400"/>
          </a:xfrm>
          <a:prstGeom prst="rect">
            <a:avLst/>
          </a:prstGeom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7239000" y="6248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0" charset="-128"/>
                <a:cs typeface="ＭＳ Ｐゴシック" pitchFamily="30" charset="-128"/>
              </a:rPr>
              <a:t> Delivered Integrated Luminosity and Polarization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533400" y="55610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 u="sng" dirty="0"/>
              <a:t>Nucleon-pair luminosity</a:t>
            </a:r>
            <a:r>
              <a:rPr lang="en-US" sz="1800" b="0" dirty="0"/>
              <a:t>: luminosity calculated with nucleons of nuclei treated independently; allows comparison of luminosities of different species; appropriate quantity for comparison runs.</a:t>
            </a:r>
          </a:p>
        </p:txBody>
      </p:sp>
      <p:pic>
        <p:nvPicPr>
          <p:cNvPr id="3" name="Picture 2" descr="RhicLuminosity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854"/>
            <a:ext cx="4556708" cy="39615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6919" y="914400"/>
            <a:ext cx="4258247" cy="1219200"/>
            <a:chOff x="296919" y="914400"/>
            <a:chExt cx="4258247" cy="1219200"/>
          </a:xfrm>
        </p:grpSpPr>
        <p:sp>
          <p:nvSpPr>
            <p:cNvPr id="4" name="TextBox 3"/>
            <p:cNvSpPr txBox="1"/>
            <p:nvPr/>
          </p:nvSpPr>
          <p:spPr>
            <a:xfrm>
              <a:off x="296919" y="914400"/>
              <a:ext cx="4258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2"/>
                  </a:solidFill>
                </a:rPr>
                <a:t>Au+Au luminosity from Run-14 exceeds</a:t>
              </a:r>
              <a:br>
                <a:rPr lang="en-US" sz="1800" dirty="0" smtClean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chemeClr val="accent2"/>
                  </a:solidFill>
                </a:rPr>
                <a:t> all previous Au+Au runs combined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3276600" y="1524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749209" y="914400"/>
            <a:ext cx="3937496" cy="1143000"/>
            <a:chOff x="4749209" y="914400"/>
            <a:chExt cx="3937496" cy="1143000"/>
          </a:xfrm>
        </p:grpSpPr>
        <p:sp>
          <p:nvSpPr>
            <p:cNvPr id="9" name="TextBox 8"/>
            <p:cNvSpPr txBox="1"/>
            <p:nvPr/>
          </p:nvSpPr>
          <p:spPr>
            <a:xfrm>
              <a:off x="4749209" y="914400"/>
              <a:ext cx="3937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p+p luminosity from Run-13 exceeds</a:t>
              </a:r>
              <a:br>
                <a:rPr lang="en-US" sz="1800" dirty="0" smtClean="0">
                  <a:solidFill>
                    <a:srgbClr val="FF0000"/>
                  </a:solidFill>
                </a:rPr>
              </a:br>
              <a:r>
                <a:rPr lang="en-US" sz="1800" dirty="0" smtClean="0">
                  <a:solidFill>
                    <a:srgbClr val="FF0000"/>
                  </a:solidFill>
                </a:rPr>
                <a:t> all previous p+p runs combined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7848600" y="1524000"/>
              <a:ext cx="0" cy="5334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844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46417902</TotalTime>
  <Words>777</Words>
  <Application>Microsoft Macintosh PowerPoint</Application>
  <PresentationFormat>Letter Paper (8.5x11 in)</PresentationFormat>
  <Paragraphs>221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Uslhc</vt:lpstr>
      <vt:lpstr> Projections for Run-15  Wolfram Fischer  </vt:lpstr>
      <vt:lpstr>Contents</vt:lpstr>
      <vt:lpstr>RHIC Run-14 </vt:lpstr>
      <vt:lpstr>PowerPoint Presentation</vt:lpstr>
      <vt:lpstr>Run-14: Au+Au 7.3 GeV/nucleon                 RC: C. Montag</vt:lpstr>
      <vt:lpstr>Run-14: Au+Au 100 GeV/nucleon      RC: G. Robert-Demolaize</vt:lpstr>
      <vt:lpstr>RHIC Run-14                     Delivering RHIC-II luminosity</vt:lpstr>
      <vt:lpstr>Run-14: h+Au 100 GeV/nucleon        RC: G. Robert-Demolaize</vt:lpstr>
      <vt:lpstr> Delivered Integrated Luminosity and Polarization</vt:lpstr>
      <vt:lpstr>Performance measure: setup time</vt:lpstr>
      <vt:lpstr>Store-to-store time, time in store</vt:lpstr>
      <vt:lpstr>RHIC Upgrades                                                    Overview</vt:lpstr>
      <vt:lpstr>RHIC luminosity and polarization goals</vt:lpstr>
      <vt:lpstr>RHIC Run-15 </vt:lpstr>
      <vt:lpstr>100 GeV ph+ph projection for Run-15</vt:lpstr>
      <vt:lpstr>100 GeV/nucleon ph+Au projection for Run-15</vt:lpstr>
      <vt:lpstr>Preparation for Run-15: asymmetric ph-Au operation</vt:lpstr>
      <vt:lpstr>100 GeV/nucleon ph+Al projection for Run-15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3202</cp:revision>
  <cp:lastPrinted>1998-09-11T14:49:03Z</cp:lastPrinted>
  <dcterms:created xsi:type="dcterms:W3CDTF">2010-11-14T17:34:40Z</dcterms:created>
  <dcterms:modified xsi:type="dcterms:W3CDTF">2014-08-13T14:15:52Z</dcterms:modified>
</cp:coreProperties>
</file>