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04" r:id="rId1"/>
  </p:sldMasterIdLst>
  <p:notesMasterIdLst>
    <p:notesMasterId r:id="rId15"/>
  </p:notesMasterIdLst>
  <p:handoutMasterIdLst>
    <p:handoutMasterId r:id="rId16"/>
  </p:handoutMasterIdLst>
  <p:sldIdLst>
    <p:sldId id="378" r:id="rId2"/>
    <p:sldId id="377" r:id="rId3"/>
    <p:sldId id="376" r:id="rId4"/>
    <p:sldId id="375" r:id="rId5"/>
    <p:sldId id="379" r:id="rId6"/>
    <p:sldId id="351" r:id="rId7"/>
    <p:sldId id="350" r:id="rId8"/>
    <p:sldId id="374" r:id="rId9"/>
    <p:sldId id="372" r:id="rId10"/>
    <p:sldId id="373" r:id="rId11"/>
    <p:sldId id="359" r:id="rId12"/>
    <p:sldId id="360" r:id="rId13"/>
    <p:sldId id="361" r:id="rId14"/>
  </p:sldIdLst>
  <p:sldSz cx="9144000" cy="6858000" type="screen4x3"/>
  <p:notesSz cx="6997700" cy="9271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127"/>
    <a:srgbClr val="F6E814"/>
    <a:srgbClr val="F6DA23"/>
    <a:srgbClr val="0033CC"/>
    <a:srgbClr val="FF66CC"/>
    <a:srgbClr val="FF66FF"/>
    <a:srgbClr val="0066FF"/>
    <a:srgbClr val="FF0000"/>
    <a:srgbClr val="FF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47" autoAdjust="0"/>
    <p:restoredTop sz="99848" autoAdjust="0"/>
  </p:normalViewPr>
  <p:slideViewPr>
    <p:cSldViewPr>
      <p:cViewPr varScale="1">
        <p:scale>
          <a:sx n="113" d="100"/>
          <a:sy n="113" d="100"/>
        </p:scale>
        <p:origin x="-104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114300" cy="1143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b="0"/>
            </a:lvl1pPr>
          </a:lstStyle>
          <a:p>
            <a:pPr>
              <a:defRPr/>
            </a:pPr>
            <a:fld id="{2CDF230F-4C71-C04B-A086-5761B86FBC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012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5325"/>
            <a:ext cx="4633912" cy="3475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0550"/>
            <a:ext cx="513397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b="0"/>
            </a:lvl1pPr>
          </a:lstStyle>
          <a:p>
            <a:pPr>
              <a:defRPr/>
            </a:pPr>
            <a:fld id="{855FB499-52C8-4342-9C3D-246A6BF1B3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2278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271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271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271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271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136C98D-A6AE-BF4B-A429-0E81166A3224}" type="slidenum">
              <a:rPr lang="en-US" sz="1200" b="0"/>
              <a:pPr/>
              <a:t>2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5325"/>
            <a:ext cx="4635500" cy="3476625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03725"/>
            <a:ext cx="51308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938" tIns="46468" rIns="92938" bIns="46468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----- Meeting Notes (1/25/13 14:56) -----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NSRL more expensive if stand alone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additional slide with growth opportunities and no RHIC impact</a:t>
            </a: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271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271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271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271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B5932A0-37DE-B348-92CA-6AB22CCD520E}" type="slidenum">
              <a:rPr lang="en-US" sz="1200" b="0"/>
              <a:pPr/>
              <a:t>7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en-US" dirty="0">
                <a:latin typeface="+mn-lt"/>
                <a:ea typeface="+mn-ea"/>
                <a:cs typeface="+mn-cs"/>
              </a:rPr>
              <a:t>Combination of high power MIR laser with high brightness accelerator:</a:t>
            </a:r>
            <a:endParaRPr lang="en-US" dirty="0"/>
          </a:p>
          <a:p>
            <a:pPr rtl="0" eaLnBrk="1" latinLnBrk="0" hangingPunct="1"/>
            <a:r>
              <a:rPr lang="en-US" dirty="0">
                <a:latin typeface="+mn-lt"/>
                <a:ea typeface="+mn-ea"/>
                <a:cs typeface="+mn-cs"/>
              </a:rPr>
              <a:t>Time synchronized probing or seeding of CO</a:t>
            </a:r>
            <a:r>
              <a:rPr lang="en-US" baseline="-25000" dirty="0">
                <a:latin typeface="+mn-lt"/>
                <a:ea typeface="+mn-ea"/>
                <a:cs typeface="+mn-cs"/>
              </a:rPr>
              <a:t>2</a:t>
            </a:r>
            <a:r>
              <a:rPr lang="en-US" dirty="0">
                <a:latin typeface="+mn-lt"/>
                <a:ea typeface="+mn-ea"/>
                <a:cs typeface="+mn-cs"/>
              </a:rPr>
              <a:t> laser-driven plasma waves</a:t>
            </a:r>
            <a:endParaRPr lang="en-US" dirty="0" smtClean="0"/>
          </a:p>
          <a:p>
            <a:pPr rtl="0" eaLnBrk="1" latinLnBrk="0" hangingPunct="1"/>
            <a:r>
              <a:rPr lang="en-US" dirty="0">
                <a:latin typeface="+mn-lt"/>
                <a:ea typeface="+mn-ea"/>
                <a:cs typeface="+mn-cs"/>
              </a:rPr>
              <a:t>Studies of IFEL technology reaching the </a:t>
            </a:r>
            <a:r>
              <a:rPr lang="en-US" dirty="0" err="1">
                <a:latin typeface="+mn-lt"/>
                <a:ea typeface="+mn-ea"/>
                <a:cs typeface="+mn-cs"/>
              </a:rPr>
              <a:t>GeV</a:t>
            </a:r>
            <a:r>
              <a:rPr lang="en-US" dirty="0">
                <a:latin typeface="+mn-lt"/>
                <a:ea typeface="+mn-ea"/>
                <a:cs typeface="+mn-cs"/>
              </a:rPr>
              <a:t> level</a:t>
            </a:r>
            <a:endParaRPr lang="en-US" dirty="0" smtClean="0"/>
          </a:p>
          <a:p>
            <a:pPr rtl="0" eaLnBrk="1" latinLnBrk="0" hangingPunct="1"/>
            <a:r>
              <a:rPr lang="en-US" dirty="0">
                <a:latin typeface="+mn-lt"/>
                <a:ea typeface="+mn-ea"/>
                <a:cs typeface="+mn-cs"/>
              </a:rPr>
              <a:t>Fundamental studies of Inverse Compton scattering, </a:t>
            </a:r>
            <a:r>
              <a:rPr lang="en-US" dirty="0" err="1">
                <a:latin typeface="+mn-lt"/>
                <a:ea typeface="+mn-ea"/>
                <a:cs typeface="+mn-cs"/>
              </a:rPr>
              <a:t>eg</a:t>
            </a:r>
            <a:r>
              <a:rPr lang="en-US" dirty="0">
                <a:latin typeface="+mn-lt"/>
                <a:ea typeface="+mn-ea"/>
                <a:cs typeface="+mn-cs"/>
              </a:rPr>
              <a:t> non-linear interactions, pulse recirculation, etc.</a:t>
            </a:r>
            <a:endParaRPr lang="en-US" dirty="0" smtClean="0"/>
          </a:p>
          <a:p>
            <a:pPr rtl="0" eaLnBrk="1" latinLnBrk="0" hangingPunct="1"/>
            <a:endParaRPr lang="en-US" dirty="0">
              <a:latin typeface="+mn-lt"/>
              <a:ea typeface="+mn-ea"/>
              <a:cs typeface="+mn-cs"/>
            </a:endParaRPr>
          </a:p>
          <a:p>
            <a:pPr rtl="0" eaLnBrk="1" latinLnBrk="0" hangingPunct="1"/>
            <a:r>
              <a:rPr lang="en-US" dirty="0">
                <a:latin typeface="+mn-lt"/>
                <a:ea typeface="+mn-ea"/>
                <a:cs typeface="+mn-cs"/>
              </a:rPr>
              <a:t>High field MIR laser system for advanced accelerator studies:</a:t>
            </a:r>
            <a:endParaRPr lang="en-US" dirty="0" smtClean="0"/>
          </a:p>
          <a:p>
            <a:pPr rtl="0" eaLnBrk="1" latinLnBrk="0" hangingPunct="1"/>
            <a:r>
              <a:rPr lang="en-US" dirty="0">
                <a:latin typeface="+mn-lt"/>
                <a:ea typeface="+mn-ea"/>
                <a:cs typeface="+mn-cs"/>
              </a:rPr>
              <a:t>Ion acceleration – gas targets; H, D, He, Ne, etc.</a:t>
            </a:r>
            <a:endParaRPr lang="en-US" dirty="0" smtClean="0"/>
          </a:p>
          <a:p>
            <a:pPr rtl="0" eaLnBrk="1" latinLnBrk="0" hangingPunct="1"/>
            <a:r>
              <a:rPr lang="en-US" dirty="0">
                <a:latin typeface="+mn-lt"/>
                <a:ea typeface="+mn-ea"/>
                <a:cs typeface="+mn-cs"/>
              </a:rPr>
              <a:t>High bunch-charge electron acceleration</a:t>
            </a:r>
            <a:endParaRPr lang="en-US" dirty="0" smtClean="0"/>
          </a:p>
          <a:p>
            <a:pPr rtl="0" eaLnBrk="1" latinLnBrk="0" hangingPunct="1"/>
            <a:endParaRPr lang="en-US" dirty="0">
              <a:latin typeface="+mn-lt"/>
              <a:ea typeface="+mn-ea"/>
              <a:cs typeface="+mn-cs"/>
            </a:endParaRPr>
          </a:p>
          <a:p>
            <a:pPr rtl="0" eaLnBrk="1" latinLnBrk="0" hangingPunct="1"/>
            <a:r>
              <a:rPr lang="en-US" dirty="0">
                <a:latin typeface="+mn-lt"/>
                <a:ea typeface="+mn-ea"/>
                <a:cs typeface="+mn-cs"/>
              </a:rPr>
              <a:t>Fundamental science of long wavelength high field scaling:</a:t>
            </a:r>
            <a:endParaRPr lang="en-US" dirty="0" smtClean="0"/>
          </a:p>
          <a:p>
            <a:pPr rtl="0" eaLnBrk="1" latinLnBrk="0" hangingPunct="1"/>
            <a:r>
              <a:rPr lang="en-US" dirty="0">
                <a:latin typeface="+mn-lt"/>
                <a:ea typeface="+mn-ea"/>
                <a:cs typeface="+mn-cs"/>
              </a:rPr>
              <a:t>HHG</a:t>
            </a:r>
            <a:endParaRPr lang="en-US" dirty="0" smtClean="0"/>
          </a:p>
          <a:p>
            <a:pPr rtl="0" eaLnBrk="1" latinLnBrk="0" hangingPunct="1"/>
            <a:r>
              <a:rPr lang="en-US" dirty="0">
                <a:latin typeface="+mn-lt"/>
                <a:ea typeface="+mn-ea"/>
                <a:cs typeface="+mn-cs"/>
              </a:rPr>
              <a:t>Laser-matter interactions at Il</a:t>
            </a:r>
            <a:r>
              <a:rPr lang="en-US" baseline="30000" dirty="0">
                <a:latin typeface="+mn-lt"/>
                <a:ea typeface="+mn-ea"/>
                <a:cs typeface="+mn-cs"/>
              </a:rPr>
              <a:t>2</a:t>
            </a:r>
            <a:r>
              <a:rPr lang="en-US" dirty="0">
                <a:latin typeface="+mn-lt"/>
                <a:ea typeface="+mn-ea"/>
                <a:cs typeface="+mn-cs"/>
              </a:rPr>
              <a:t> &gt;10</a:t>
            </a:r>
            <a:r>
              <a:rPr lang="en-US" baseline="30000" dirty="0">
                <a:latin typeface="+mn-lt"/>
                <a:ea typeface="+mn-ea"/>
                <a:cs typeface="+mn-cs"/>
              </a:rPr>
              <a:t>20</a:t>
            </a:r>
            <a:r>
              <a:rPr lang="en-US" dirty="0">
                <a:latin typeface="+mn-lt"/>
                <a:ea typeface="+mn-ea"/>
                <a:cs typeface="+mn-cs"/>
              </a:rPr>
              <a:t> W/cm</a:t>
            </a:r>
            <a:r>
              <a:rPr lang="en-US" baseline="30000" dirty="0">
                <a:latin typeface="+mn-lt"/>
                <a:ea typeface="+mn-ea"/>
                <a:cs typeface="+mn-cs"/>
              </a:rPr>
              <a:t>2</a:t>
            </a:r>
            <a:r>
              <a:rPr lang="en-US" dirty="0">
                <a:latin typeface="+mn-lt"/>
                <a:ea typeface="+mn-ea"/>
                <a:cs typeface="+mn-cs"/>
              </a:rPr>
              <a:t> is unexplored territory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9DD91-AA5D-4269-B0D2-1F86E9AC3BF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271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271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271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271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D2B050E-B0CC-9349-91DD-5BA40AD1209C}" type="slidenum">
              <a:rPr lang="en-US" sz="1200" b="0"/>
              <a:pPr/>
              <a:t>11</a:t>
            </a:fld>
            <a:endParaRPr lang="en-US" sz="1200" b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1.doc"/><Relationship Id="rId4" Type="http://schemas.openxmlformats.org/officeDocument/2006/relationships/image" Target="../media/image6.wmf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2.doc"/><Relationship Id="rId4" Type="http://schemas.openxmlformats.org/officeDocument/2006/relationships/image" Target="../media/image6.wmf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0" descr="ppt_BG_Title_BNL_blu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821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1371600"/>
            <a:ext cx="7772400" cy="1143000"/>
          </a:xfrm>
          <a:ln>
            <a:noFill/>
          </a:ln>
        </p:spPr>
        <p:txBody>
          <a:bodyPr/>
          <a:lstStyle>
            <a:lvl1pPr algn="l">
              <a:defRPr sz="4000" b="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228600" y="4404836"/>
            <a:ext cx="589893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2000" b="0" kern="1200" dirty="0" smtClean="0">
                <a:solidFill>
                  <a:srgbClr val="F6E814"/>
                </a:solidFill>
                <a:latin typeface="Helvetica"/>
                <a:ea typeface="ＭＳ Ｐゴシック" charset="0"/>
                <a:cs typeface="Helvetica"/>
              </a:rPr>
              <a:t>Science &amp; Technology Steering Committee meeting</a:t>
            </a:r>
            <a:endParaRPr lang="en-US" sz="2000" b="0" kern="1200" dirty="0">
              <a:solidFill>
                <a:srgbClr val="F6E814"/>
              </a:solidFill>
              <a:latin typeface="Helvetica"/>
              <a:ea typeface="ＭＳ Ｐゴシック" charset="0"/>
              <a:cs typeface="Helvetica"/>
            </a:endParaRPr>
          </a:p>
          <a:p>
            <a:pPr marL="57150" algn="l"/>
            <a:r>
              <a:rPr lang="en-US" sz="2000" b="0" kern="1200" dirty="0" smtClean="0">
                <a:solidFill>
                  <a:srgbClr val="F6E814"/>
                </a:solidFill>
                <a:latin typeface="Helvetica"/>
                <a:ea typeface="ＭＳ Ｐゴシック" charset="0"/>
                <a:cs typeface="Helvetica"/>
              </a:rPr>
              <a:t>July</a:t>
            </a:r>
            <a:r>
              <a:rPr lang="en-US" sz="2000" b="0" kern="1200" baseline="0" dirty="0" smtClean="0">
                <a:solidFill>
                  <a:srgbClr val="F6E814"/>
                </a:solidFill>
                <a:latin typeface="Helvetica"/>
                <a:ea typeface="ＭＳ Ｐゴシック" charset="0"/>
                <a:cs typeface="Helvetica"/>
              </a:rPr>
              <a:t> 21, 2014</a:t>
            </a:r>
            <a:endParaRPr lang="en-US" sz="2000" b="0" kern="1200" dirty="0">
              <a:solidFill>
                <a:srgbClr val="F6E814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9" name="Title 4"/>
          <p:cNvSpPr txBox="1">
            <a:spLocks/>
          </p:cNvSpPr>
          <p:nvPr userDrawn="1"/>
        </p:nvSpPr>
        <p:spPr bwMode="auto">
          <a:xfrm>
            <a:off x="228600" y="457200"/>
            <a:ext cx="76787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2400" b="1" dirty="0">
                <a:solidFill>
                  <a:srgbClr val="FF0000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9pPr>
          </a:lstStyle>
          <a:p>
            <a:pPr algn="l"/>
            <a:endParaRPr lang="en-US" sz="3200" b="0" dirty="0">
              <a:solidFill>
                <a:srgbClr val="F6E814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3429000"/>
            <a:ext cx="4343400" cy="571500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Author Name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2628900"/>
            <a:ext cx="6286500" cy="685800"/>
          </a:xfrm>
        </p:spPr>
        <p:txBody>
          <a:bodyPr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31010664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D0C6E5F-9C11-2B4B-8B1B-CB9538927588}" type="slidenum">
              <a:rPr lang="en-US" sz="1400" b="0" smtClean="0"/>
              <a:pPr>
                <a:defRPr/>
              </a:pPr>
              <a:t>‹#›</a:t>
            </a:fld>
            <a:endParaRPr lang="en-US" sz="1400" b="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8879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D0C6E5F-9C11-2B4B-8B1B-CB9538927588}" type="slidenum">
              <a:rPr lang="en-US" sz="1400" b="0" smtClean="0"/>
              <a:pPr>
                <a:defRPr/>
              </a:pPr>
              <a:t>‹#›</a:t>
            </a:fld>
            <a:endParaRPr lang="en-US" sz="1400" b="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88796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83829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815975"/>
            <a:ext cx="4191000" cy="6042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86300" y="815975"/>
            <a:ext cx="4257675" cy="6042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798849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400" b="0" dirty="0" smtClean="0">
                <a:latin typeface="Helvetica"/>
                <a:cs typeface="Helvetica"/>
              </a:rPr>
              <a:t>Thomas Roser</a:t>
            </a:r>
            <a:br>
              <a:rPr lang="en-US" sz="1400" b="0" dirty="0" smtClean="0">
                <a:latin typeface="Helvetica"/>
                <a:cs typeface="Helvetica"/>
              </a:rPr>
            </a:br>
            <a:r>
              <a:rPr lang="en-US" sz="1400" b="0" dirty="0" smtClean="0">
                <a:latin typeface="Helvetica"/>
                <a:cs typeface="Helvetica"/>
              </a:rPr>
              <a:t>RHIC</a:t>
            </a:r>
            <a:r>
              <a:rPr lang="en-US" sz="1400" b="0" baseline="0" dirty="0" smtClean="0">
                <a:latin typeface="Helvetica"/>
                <a:cs typeface="Helvetica"/>
              </a:rPr>
              <a:t> Retreat</a:t>
            </a:r>
            <a:r>
              <a:rPr lang="en-US" sz="1400" b="0" dirty="0" smtClean="0">
                <a:latin typeface="Helvetica"/>
                <a:cs typeface="Helvetica"/>
              </a:rPr>
              <a:t/>
            </a:r>
            <a:br>
              <a:rPr lang="en-US" sz="1400" b="0" dirty="0" smtClean="0">
                <a:latin typeface="Helvetica"/>
                <a:cs typeface="Helvetica"/>
              </a:rPr>
            </a:br>
            <a:r>
              <a:rPr lang="en-US" sz="1400" b="0" dirty="0" smtClean="0">
                <a:latin typeface="Helvetica"/>
                <a:cs typeface="Helvetica"/>
              </a:rPr>
              <a:t>August 13, 2014</a:t>
            </a:r>
            <a:endParaRPr lang="en-US" sz="1400" b="0" dirty="0" smtClean="0">
              <a:latin typeface="Helvetica"/>
              <a:cs typeface="Helvetica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" name="Document" r:id="rId3" imgW="1943100" imgH="723900" progId="Word.Document.8">
                  <p:embed/>
                </p:oleObj>
              </mc:Choice>
              <mc:Fallback>
                <p:oleObj name="Document" r:id="rId3" imgW="19431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6800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400" b="0" dirty="0" smtClean="0">
                <a:latin typeface="Helvetica"/>
                <a:cs typeface="Helvetica"/>
              </a:rPr>
              <a:t>Thomas Roser</a:t>
            </a:r>
            <a:br>
              <a:rPr lang="en-US" sz="1400" b="0" dirty="0" smtClean="0">
                <a:latin typeface="Helvetica"/>
                <a:cs typeface="Helvetica"/>
              </a:rPr>
            </a:br>
            <a:r>
              <a:rPr lang="en-US" sz="1400" b="0" dirty="0" smtClean="0">
                <a:latin typeface="Helvetica"/>
                <a:cs typeface="Helvetica"/>
              </a:rPr>
              <a:t>Director’s Review of RHIC Operations</a:t>
            </a:r>
            <a:br>
              <a:rPr lang="en-US" sz="1400" b="0" dirty="0" smtClean="0">
                <a:latin typeface="Helvetica"/>
                <a:cs typeface="Helvetica"/>
              </a:rPr>
            </a:br>
            <a:r>
              <a:rPr lang="en-US" sz="1400" b="0" dirty="0" smtClean="0">
                <a:latin typeface="Helvetica"/>
                <a:cs typeface="Helvetica"/>
              </a:rPr>
              <a:t>July 15, 2013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41" name="Document" r:id="rId3" imgW="1943100" imgH="723900" progId="Word.Document.8">
                  <p:embed/>
                </p:oleObj>
              </mc:Choice>
              <mc:Fallback>
                <p:oleObj name="Document" r:id="rId3" imgW="19431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217398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304800"/>
            <a:ext cx="83820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057400" y="6223000"/>
            <a:ext cx="1143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1350" y="6235700"/>
            <a:ext cx="30099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324600" y="6235700"/>
            <a:ext cx="990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4AA23-EF51-4661-BA0E-28F35BF40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9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2901" y="96838"/>
            <a:ext cx="84582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CD0E7053-A9EF-4948-8331-64540782529C}" type="slidenum">
              <a:rPr lang="en-US" sz="1400" b="0" smtClean="0"/>
              <a:pPr>
                <a:defRPr/>
              </a:pPr>
              <a:t>‹#›</a:t>
            </a:fld>
            <a:endParaRPr lang="en-US" sz="1400" b="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05" r:id="rId4"/>
    <p:sldLayoutId id="2147483906" r:id="rId5"/>
    <p:sldLayoutId id="2147483911" r:id="rId6"/>
    <p:sldLayoutId id="2147483912" r:id="rId7"/>
    <p:sldLayoutId id="2147483914" r:id="rId8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lang="en-US" sz="2400" b="1" dirty="0">
          <a:solidFill>
            <a:srgbClr val="FF0000"/>
          </a:solidFill>
          <a:latin typeface="Helvetica"/>
          <a:ea typeface="ＭＳ Ｐゴシック" pitchFamily="-65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0"/>
        </a:buBlip>
        <a:defRPr sz="2000">
          <a:solidFill>
            <a:srgbClr val="0000FF"/>
          </a:solidFill>
          <a:latin typeface="Helvetica"/>
          <a:ea typeface="ＭＳ Ｐゴシック" charset="0"/>
          <a:cs typeface="Helvetica"/>
        </a:defRPr>
      </a:lvl1pPr>
      <a:lvl2pPr marL="33972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1"/>
        </a:buBlip>
        <a:defRPr>
          <a:solidFill>
            <a:schemeClr val="tx1"/>
          </a:solidFill>
          <a:latin typeface="Helvetica"/>
          <a:ea typeface="ＭＳ Ｐゴシック" charset="0"/>
          <a:cs typeface="Helvetica"/>
        </a:defRPr>
      </a:lvl2pPr>
      <a:lvl3pPr marL="46037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2"/>
        </a:buBlip>
        <a:defRPr sz="1600" i="1">
          <a:solidFill>
            <a:schemeClr val="tx1"/>
          </a:solidFill>
          <a:latin typeface="Helvetica"/>
          <a:ea typeface="ＭＳ Ｐゴシック" charset="0"/>
          <a:cs typeface="Helvetica"/>
        </a:defRPr>
      </a:lvl3pPr>
      <a:lvl4pPr marL="569913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3"/>
        </a:buBlip>
        <a:defRPr sz="1400">
          <a:solidFill>
            <a:schemeClr val="tx1"/>
          </a:solidFill>
          <a:latin typeface="Helvetica"/>
          <a:ea typeface="ＭＳ Ｐゴシック" charset="0"/>
          <a:cs typeface="Helvetica"/>
        </a:defRPr>
      </a:lvl4pPr>
      <a:lvl5pPr marL="623888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Helvetica"/>
          <a:ea typeface="ＭＳ Ｐゴシック" charset="0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1470025"/>
          </a:xfrm>
        </p:spPr>
        <p:txBody>
          <a:bodyPr/>
          <a:lstStyle/>
          <a:p>
            <a:r>
              <a:rPr lang="en-US" dirty="0" smtClean="0"/>
              <a:t>C-AD Priorities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457700"/>
            <a:ext cx="8534399" cy="93344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011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57700"/>
            <a:ext cx="423173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 descr="full_density_map_20091012_1848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1371600"/>
            <a:ext cx="35369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100 </a:t>
            </a:r>
            <a:r>
              <a:rPr lang="en-US" dirty="0"/>
              <a:t>TW CO</a:t>
            </a:r>
            <a:r>
              <a:rPr lang="en-US" baseline="-25000" dirty="0"/>
              <a:t>2</a:t>
            </a:r>
            <a:r>
              <a:rPr lang="en-US" dirty="0"/>
              <a:t> laser </a:t>
            </a:r>
            <a:r>
              <a:rPr lang="en-US" dirty="0" smtClean="0"/>
              <a:t>will be </a:t>
            </a:r>
            <a:r>
              <a:rPr lang="en-US" dirty="0"/>
              <a:t>the world’s most powerful.</a:t>
            </a:r>
          </a:p>
          <a:p>
            <a:r>
              <a:rPr lang="en-US" dirty="0" err="1"/>
              <a:t>Pondermotive</a:t>
            </a:r>
            <a:r>
              <a:rPr lang="en-US" dirty="0"/>
              <a:t> potential strength </a:t>
            </a:r>
            <a:r>
              <a:rPr lang="en-US" dirty="0" smtClean="0"/>
              <a:t>of </a:t>
            </a:r>
            <a:r>
              <a:rPr lang="en-US" dirty="0"/>
              <a:t>10 PW lasers at 1 </a:t>
            </a:r>
            <a:r>
              <a:rPr lang="en-US" dirty="0" smtClean="0"/>
              <a:t>micron</a:t>
            </a:r>
          </a:p>
          <a:p>
            <a:r>
              <a:rPr lang="en-US" dirty="0" smtClean="0"/>
              <a:t>~ 200 MeV ion beam energy 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laser upgrade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to 100TW opens </a:t>
            </a:r>
            <a:r>
              <a:rPr lang="en-US" dirty="0">
                <a:latin typeface="Arial" pitchFamily="34" charset="0"/>
                <a:cs typeface="Arial" pitchFamily="34" charset="0"/>
              </a:rPr>
              <a:t>up many new science opportunities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440488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fld id="{1058E396-EC3B-7D4F-99B9-327F5C4C2F2A}" type="slidenum">
              <a:rPr lang="en-US" smtClean="0">
                <a:solidFill>
                  <a:schemeClr val="bg1"/>
                </a:solidFill>
              </a:rPr>
              <a:pPr algn="ctr"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6983" y="3594582"/>
            <a:ext cx="8863781" cy="28464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9383" y="1754746"/>
            <a:ext cx="3298719" cy="230106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221051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686300"/>
            <a:ext cx="3200400" cy="213602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5975350" y="3009900"/>
            <a:ext cx="1071563" cy="571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laser</a:t>
            </a:r>
          </a:p>
        </p:txBody>
      </p:sp>
      <p:grpSp>
        <p:nvGrpSpPr>
          <p:cNvPr id="13" name="Group 33"/>
          <p:cNvGrpSpPr>
            <a:grpSpLocks/>
          </p:cNvGrpSpPr>
          <p:nvPr/>
        </p:nvGrpSpPr>
        <p:grpSpPr bwMode="auto">
          <a:xfrm>
            <a:off x="7499350" y="2857500"/>
            <a:ext cx="1000125" cy="1155700"/>
            <a:chOff x="6357950" y="2500306"/>
            <a:chExt cx="1000132" cy="1155150"/>
          </a:xfrm>
        </p:grpSpPr>
        <p:sp>
          <p:nvSpPr>
            <p:cNvPr id="14" name="Right Arrow 13"/>
            <p:cNvSpPr/>
            <p:nvPr/>
          </p:nvSpPr>
          <p:spPr>
            <a:xfrm>
              <a:off x="6357950" y="2643113"/>
              <a:ext cx="1000132" cy="642632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en-US" baseline="-250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sh</a:t>
              </a:r>
              <a:endParaRPr lang="en-US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" name="Curved Connector 14"/>
            <p:cNvCxnSpPr/>
            <p:nvPr/>
          </p:nvCxnSpPr>
          <p:spPr>
            <a:xfrm>
              <a:off x="6500826" y="3071534"/>
              <a:ext cx="428628" cy="214211"/>
            </a:xfrm>
            <a:prstGeom prst="curvedConnector3">
              <a:avLst>
                <a:gd name="adj1" fmla="val -44514"/>
              </a:avLst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15"/>
            <p:cNvCxnSpPr/>
            <p:nvPr/>
          </p:nvCxnSpPr>
          <p:spPr>
            <a:xfrm flipV="1">
              <a:off x="6500826" y="2643113"/>
              <a:ext cx="571504" cy="142807"/>
            </a:xfrm>
            <a:prstGeom prst="curvedConnector3">
              <a:avLst>
                <a:gd name="adj1" fmla="val -33037"/>
              </a:avLst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lowchart: Or 30"/>
            <p:cNvSpPr/>
            <p:nvPr/>
          </p:nvSpPr>
          <p:spPr>
            <a:xfrm>
              <a:off x="6429389" y="3285745"/>
              <a:ext cx="142876" cy="142807"/>
            </a:xfrm>
            <a:prstGeom prst="flowChar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Flowchart: Or 31"/>
            <p:cNvSpPr/>
            <p:nvPr/>
          </p:nvSpPr>
          <p:spPr>
            <a:xfrm>
              <a:off x="6429389" y="2500306"/>
              <a:ext cx="142876" cy="142807"/>
            </a:xfrm>
            <a:prstGeom prst="flowChar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TextBox 32"/>
            <p:cNvSpPr txBox="1">
              <a:spLocks noChangeArrowheads="1"/>
            </p:cNvSpPr>
            <p:nvPr/>
          </p:nvSpPr>
          <p:spPr bwMode="auto">
            <a:xfrm>
              <a:off x="6500826" y="3286124"/>
              <a:ext cx="6286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1"/>
                  </a:solidFill>
                  <a:latin typeface="Arial" charset="0"/>
                  <a:cs typeface="Arial" charset="0"/>
                </a:rPr>
                <a:t>2V</a:t>
              </a:r>
              <a:r>
                <a:rPr lang="en-US" baseline="-25000">
                  <a:solidFill>
                    <a:schemeClr val="bg1"/>
                  </a:solidFill>
                  <a:latin typeface="Arial" charset="0"/>
                  <a:cs typeface="Arial" charset="0"/>
                </a:rPr>
                <a:t>sh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038475"/>
            <a:ext cx="428625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181475"/>
            <a:ext cx="42862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247650" y="36576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8D3E"/>
                </a:solidFill>
                <a:latin typeface="Book Antiqua" charset="0"/>
              </a:rPr>
              <a:t>foil</a:t>
            </a:r>
          </a:p>
        </p:txBody>
      </p:sp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323850" y="31242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8D3E"/>
                </a:solidFill>
                <a:latin typeface="Book Antiqua" charset="0"/>
              </a:rPr>
              <a:t>jet</a:t>
            </a: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323850" y="2324100"/>
            <a:ext cx="4686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5888" indent="-115888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36538" indent="-236538" algn="l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sz="2000" b="0" dirty="0">
                <a:solidFill>
                  <a:srgbClr val="0000FF"/>
                </a:solidFill>
                <a:latin typeface="Helvetica" charset="0"/>
                <a:cs typeface="Helvetica" charset="0"/>
              </a:rPr>
              <a:t>5% energy spread </a:t>
            </a:r>
          </a:p>
          <a:p>
            <a:pPr marL="236538" indent="-236538" algn="l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sz="2000" b="0" dirty="0">
                <a:solidFill>
                  <a:srgbClr val="0000FF"/>
                </a:solidFill>
                <a:latin typeface="Helvetica" charset="0"/>
                <a:cs typeface="Helvetica" charset="0"/>
              </a:rPr>
              <a:t>5 x 10</a:t>
            </a:r>
            <a:r>
              <a:rPr lang="en-US" sz="2000" b="0" baseline="30000" dirty="0">
                <a:solidFill>
                  <a:srgbClr val="0000FF"/>
                </a:solidFill>
                <a:latin typeface="Helvetica" charset="0"/>
                <a:cs typeface="Helvetica" charset="0"/>
              </a:rPr>
              <a:t>6</a:t>
            </a:r>
            <a:r>
              <a:rPr lang="en-US" sz="2000" b="0" dirty="0">
                <a:solidFill>
                  <a:srgbClr val="0000FF"/>
                </a:solidFill>
                <a:latin typeface="Helvetica" charset="0"/>
                <a:cs typeface="Helvetica" charset="0"/>
              </a:rPr>
              <a:t> protons within 5-mrad</a:t>
            </a:r>
          </a:p>
        </p:txBody>
      </p:sp>
    </p:spTree>
    <p:extLst>
      <p:ext uri="{BB962C8B-B14F-4D97-AF65-F5344CB8AC3E}">
        <p14:creationId xmlns:p14="http://schemas.microsoft.com/office/powerpoint/2010/main" val="23356631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>
                <a:latin typeface="Helvetica" charset="0"/>
                <a:ea typeface="ＭＳ Ｐゴシック" charset="0"/>
              </a:rPr>
              <a:t>High CW current polarized electron gun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266700" y="815975"/>
            <a:ext cx="8677275" cy="1584325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dirty="0">
                <a:latin typeface="Helvetica" charset="0"/>
              </a:rPr>
              <a:t>Matt </a:t>
            </a:r>
            <a:r>
              <a:rPr lang="en-US" dirty="0" err="1">
                <a:latin typeface="Helvetica" charset="0"/>
              </a:rPr>
              <a:t>Poelker</a:t>
            </a:r>
            <a:r>
              <a:rPr lang="en-US" dirty="0">
                <a:latin typeface="Helvetica" charset="0"/>
              </a:rPr>
              <a:t> (JLab) achieved 4 mA polarized e-beam with good lifetime</a:t>
            </a:r>
          </a:p>
          <a:p>
            <a:pPr eaLnBrk="1" hangingPunct="1">
              <a:defRPr/>
            </a:pPr>
            <a:r>
              <a:rPr lang="en-US" dirty="0">
                <a:latin typeface="Helvetica" charset="0"/>
              </a:rPr>
              <a:t>More current with effectively larger cathode </a:t>
            </a:r>
            <a:r>
              <a:rPr lang="en-US" dirty="0" smtClean="0">
                <a:latin typeface="Helvetica" charset="0"/>
              </a:rPr>
              <a:t>area</a:t>
            </a:r>
          </a:p>
          <a:p>
            <a:pPr eaLnBrk="1" hangingPunct="1">
              <a:defRPr/>
            </a:pPr>
            <a:r>
              <a:rPr lang="en-US" dirty="0" smtClean="0">
                <a:latin typeface="Helvetica" charset="0"/>
              </a:rPr>
              <a:t>Test at MIT with very large cathode area</a:t>
            </a:r>
            <a:endParaRPr lang="en-US" dirty="0">
              <a:latin typeface="Helvetica" charset="0"/>
            </a:endParaRPr>
          </a:p>
          <a:p>
            <a:pPr eaLnBrk="1" hangingPunct="1">
              <a:defRPr/>
            </a:pPr>
            <a:r>
              <a:rPr lang="en-US" dirty="0">
                <a:latin typeface="Helvetica" charset="0"/>
              </a:rPr>
              <a:t>Gatling </a:t>
            </a:r>
            <a:r>
              <a:rPr lang="en-US" dirty="0" smtClean="0">
                <a:latin typeface="Helvetica" charset="0"/>
              </a:rPr>
              <a:t>gun: multiple cathodes to effectively increase cathode area</a:t>
            </a:r>
          </a:p>
          <a:p>
            <a:pPr eaLnBrk="1" hangingPunct="1">
              <a:defRPr/>
            </a:pPr>
            <a:r>
              <a:rPr lang="en-US" dirty="0" smtClean="0">
                <a:latin typeface="Helvetica" charset="0"/>
              </a:rPr>
              <a:t>Gatling Gun Test: twice </a:t>
            </a:r>
            <a:r>
              <a:rPr lang="en-US" dirty="0">
                <a:latin typeface="Helvetica" charset="0"/>
              </a:rPr>
              <a:t>the current from two cathodes with same lifetime (by end of 2014</a:t>
            </a:r>
            <a:r>
              <a:rPr lang="en-US" dirty="0" smtClean="0">
                <a:latin typeface="Helvetica" charset="0"/>
              </a:rPr>
              <a:t>)</a:t>
            </a:r>
          </a:p>
        </p:txBody>
      </p:sp>
      <p:sp>
        <p:nvSpPr>
          <p:cNvPr id="25603" name="Rectangle 38"/>
          <p:cNvSpPr>
            <a:spLocks noChangeArrowheads="1"/>
          </p:cNvSpPr>
          <p:nvPr/>
        </p:nvSpPr>
        <p:spPr bwMode="auto">
          <a:xfrm>
            <a:off x="914400" y="2628900"/>
            <a:ext cx="25146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0">
              <a:latin typeface="Helvetica" charset="0"/>
              <a:cs typeface="Helvetica" charset="0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2514600"/>
            <a:ext cx="6400800" cy="41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073338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>
                <a:latin typeface="Helvetica" charset="0"/>
                <a:ea typeface="ＭＳ Ｐゴシック" charset="0"/>
              </a:rPr>
              <a:t>Energy Recovery Linac (ERL) Test Facility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266700" y="815975"/>
            <a:ext cx="8677275" cy="12414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1800" dirty="0">
                <a:latin typeface="Helvetica" charset="0"/>
              </a:rPr>
              <a:t>Test of high current </a:t>
            </a:r>
            <a:r>
              <a:rPr lang="en-US" sz="1800" dirty="0" smtClean="0">
                <a:latin typeface="Helvetica" charset="0"/>
              </a:rPr>
              <a:t>(50 mA</a:t>
            </a:r>
            <a:r>
              <a:rPr lang="en-US" sz="1800" dirty="0">
                <a:latin typeface="Helvetica" charset="0"/>
              </a:rPr>
              <a:t>, </a:t>
            </a:r>
            <a:r>
              <a:rPr lang="en-US" sz="1800" dirty="0" smtClean="0">
                <a:latin typeface="Helvetica" charset="0"/>
              </a:rPr>
              <a:t>11 passes </a:t>
            </a:r>
            <a:r>
              <a:rPr lang="en-US" sz="1800" dirty="0">
                <a:latin typeface="Helvetica" charset="0"/>
              </a:rPr>
              <a:t>eRHIC), high brightness ERL operation</a:t>
            </a:r>
          </a:p>
          <a:p>
            <a:pPr eaLnBrk="1" hangingPunct="1">
              <a:defRPr/>
            </a:pPr>
            <a:r>
              <a:rPr lang="en-US" sz="1800" dirty="0">
                <a:latin typeface="Helvetica" charset="0"/>
              </a:rPr>
              <a:t>Highly flexible return loop lattice to test high current beam stability </a:t>
            </a:r>
            <a:r>
              <a:rPr lang="en-US" sz="1800" dirty="0" smtClean="0">
                <a:latin typeface="Helvetica" charset="0"/>
              </a:rPr>
              <a:t>issues</a:t>
            </a:r>
          </a:p>
          <a:p>
            <a:pPr eaLnBrk="1" hangingPunct="1">
              <a:defRPr/>
            </a:pPr>
            <a:r>
              <a:rPr lang="en-US" sz="1800" dirty="0" smtClean="0">
                <a:latin typeface="Helvetica" charset="0"/>
              </a:rPr>
              <a:t>Gun rf tested at 2 MV; beam from gun: 2014, recirculation: 2015/16</a:t>
            </a:r>
          </a:p>
          <a:p>
            <a:pPr eaLnBrk="1" hangingPunct="1">
              <a:defRPr/>
            </a:pPr>
            <a:r>
              <a:rPr lang="en-US" sz="1800" dirty="0" smtClean="0">
                <a:latin typeface="Helvetica" charset="0"/>
              </a:rPr>
              <a:t>Gun and cavity will be used for ERL of Low Energy RHIC electron Cooling </a:t>
            </a: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4846638" y="2347913"/>
            <a:ext cx="1295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>
                <a:latin typeface="Helvetica" charset="0"/>
                <a:cs typeface="Helvetica" charset="0"/>
              </a:rPr>
              <a:t>Return loop</a:t>
            </a:r>
          </a:p>
        </p:txBody>
      </p:sp>
      <p:sp>
        <p:nvSpPr>
          <p:cNvPr id="27652" name="Text Box 22"/>
          <p:cNvSpPr txBox="1">
            <a:spLocks noChangeAspect="1" noChangeArrowheads="1"/>
          </p:cNvSpPr>
          <p:nvPr/>
        </p:nvSpPr>
        <p:spPr bwMode="auto">
          <a:xfrm>
            <a:off x="3771900" y="5086350"/>
            <a:ext cx="22479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>
                <a:latin typeface="Helvetica" charset="0"/>
                <a:cs typeface="Helvetica" charset="0"/>
              </a:rPr>
              <a:t>5 Cell SRF </a:t>
            </a:r>
            <a:r>
              <a:rPr lang="ja-JP" altLang="en-US" sz="1000">
                <a:latin typeface="Helvetica" charset="0"/>
                <a:cs typeface="Helvetica" charset="0"/>
              </a:rPr>
              <a:t>“</a:t>
            </a:r>
            <a:r>
              <a:rPr lang="en-US" altLang="ja-JP" sz="1000">
                <a:latin typeface="Helvetica" charset="0"/>
                <a:cs typeface="Helvetica" charset="0"/>
              </a:rPr>
              <a:t>single mode</a:t>
            </a:r>
            <a:r>
              <a:rPr lang="ja-JP" altLang="en-US" sz="1000">
                <a:latin typeface="Helvetica" charset="0"/>
                <a:cs typeface="Helvetica" charset="0"/>
              </a:rPr>
              <a:t>”</a:t>
            </a:r>
            <a:r>
              <a:rPr lang="en-US" altLang="ja-JP" sz="1000">
                <a:latin typeface="Helvetica" charset="0"/>
                <a:cs typeface="Helvetica" charset="0"/>
              </a:rPr>
              <a:t> cavity</a:t>
            </a:r>
          </a:p>
          <a:p>
            <a:r>
              <a:rPr lang="en-US" sz="1000">
                <a:latin typeface="Helvetica" charset="0"/>
                <a:cs typeface="Helvetica" charset="0"/>
              </a:rPr>
              <a:t>Q &gt; 10</a:t>
            </a:r>
            <a:r>
              <a:rPr lang="en-US" sz="1000" baseline="30000">
                <a:latin typeface="Helvetica" charset="0"/>
                <a:cs typeface="Helvetica" charset="0"/>
              </a:rPr>
              <a:t>10</a:t>
            </a:r>
            <a:r>
              <a:rPr lang="en-US" sz="1000">
                <a:latin typeface="Helvetica" charset="0"/>
                <a:cs typeface="Helvetica" charset="0"/>
              </a:rPr>
              <a:t> @20 MV/m CW</a:t>
            </a:r>
          </a:p>
        </p:txBody>
      </p:sp>
      <p:pic>
        <p:nvPicPr>
          <p:cNvPr id="27653" name="Picture 6" descr="cavity after bak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23334" r="14999" b="16667"/>
          <a:stretch>
            <a:fillRect/>
          </a:stretch>
        </p:blipFill>
        <p:spPr bwMode="auto">
          <a:xfrm>
            <a:off x="3886200" y="5548313"/>
            <a:ext cx="19812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40"/>
          <p:cNvSpPr>
            <a:spLocks noChangeArrowheads="1"/>
          </p:cNvSpPr>
          <p:nvPr/>
        </p:nvSpPr>
        <p:spPr bwMode="auto">
          <a:xfrm>
            <a:off x="1814513" y="4745038"/>
            <a:ext cx="287337" cy="50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grpSp>
        <p:nvGrpSpPr>
          <p:cNvPr id="27655" name="Group 53"/>
          <p:cNvGrpSpPr>
            <a:grpSpLocks/>
          </p:cNvGrpSpPr>
          <p:nvPr/>
        </p:nvGrpSpPr>
        <p:grpSpPr bwMode="auto">
          <a:xfrm>
            <a:off x="5830888" y="5056188"/>
            <a:ext cx="2941637" cy="1803400"/>
            <a:chOff x="5830888" y="5056188"/>
            <a:chExt cx="2941637" cy="1802944"/>
          </a:xfrm>
        </p:grpSpPr>
        <p:pic>
          <p:nvPicPr>
            <p:cNvPr id="27692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5080000"/>
              <a:ext cx="2667000" cy="166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93" name="Rectangle 44"/>
            <p:cNvSpPr>
              <a:spLocks noChangeArrowheads="1"/>
            </p:cNvSpPr>
            <p:nvPr/>
          </p:nvSpPr>
          <p:spPr bwMode="auto">
            <a:xfrm>
              <a:off x="6159500" y="6591300"/>
              <a:ext cx="2613025" cy="155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7694" name="Rectangle 45"/>
            <p:cNvSpPr>
              <a:spLocks noChangeArrowheads="1"/>
            </p:cNvSpPr>
            <p:nvPr/>
          </p:nvSpPr>
          <p:spPr bwMode="auto">
            <a:xfrm>
              <a:off x="5997575" y="5102225"/>
              <a:ext cx="273050" cy="1530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7695" name="Text Box 46"/>
            <p:cNvSpPr txBox="1">
              <a:spLocks noChangeArrowheads="1"/>
            </p:cNvSpPr>
            <p:nvPr/>
          </p:nvSpPr>
          <p:spPr bwMode="auto">
            <a:xfrm>
              <a:off x="6162107" y="6529388"/>
              <a:ext cx="2487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800">
                  <a:latin typeface="Helvetica" charset="0"/>
                  <a:cs typeface="Helvetica" charset="0"/>
                </a:rPr>
                <a:t>0</a:t>
              </a:r>
            </a:p>
          </p:txBody>
        </p:sp>
        <p:sp>
          <p:nvSpPr>
            <p:cNvPr id="27696" name="Text Box 47"/>
            <p:cNvSpPr txBox="1">
              <a:spLocks noChangeArrowheads="1"/>
            </p:cNvSpPr>
            <p:nvPr/>
          </p:nvSpPr>
          <p:spPr bwMode="auto">
            <a:xfrm>
              <a:off x="8057334" y="6527800"/>
              <a:ext cx="30008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800">
                  <a:latin typeface="Helvetica" charset="0"/>
                  <a:cs typeface="Helvetica" charset="0"/>
                </a:rPr>
                <a:t>20</a:t>
              </a:r>
            </a:p>
          </p:txBody>
        </p:sp>
        <p:sp>
          <p:nvSpPr>
            <p:cNvPr id="27697" name="Text Box 48"/>
            <p:cNvSpPr txBox="1">
              <a:spLocks noChangeArrowheads="1"/>
            </p:cNvSpPr>
            <p:nvPr/>
          </p:nvSpPr>
          <p:spPr bwMode="auto">
            <a:xfrm>
              <a:off x="7095309" y="6532563"/>
              <a:ext cx="30008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800">
                  <a:latin typeface="Helvetica" charset="0"/>
                  <a:cs typeface="Helvetica" charset="0"/>
                </a:rPr>
                <a:t>10</a:t>
              </a:r>
            </a:p>
          </p:txBody>
        </p:sp>
        <p:sp>
          <p:nvSpPr>
            <p:cNvPr id="27698" name="Text Box 49"/>
            <p:cNvSpPr txBox="1">
              <a:spLocks noChangeArrowheads="1"/>
            </p:cNvSpPr>
            <p:nvPr/>
          </p:nvSpPr>
          <p:spPr bwMode="auto">
            <a:xfrm>
              <a:off x="5987048" y="6469063"/>
              <a:ext cx="33855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800">
                  <a:latin typeface="Helvetica" charset="0"/>
                  <a:cs typeface="Helvetica" charset="0"/>
                </a:rPr>
                <a:t>10</a:t>
              </a:r>
              <a:r>
                <a:rPr lang="en-US" sz="800" baseline="30000">
                  <a:latin typeface="Helvetica" charset="0"/>
                  <a:cs typeface="Helvetica" charset="0"/>
                </a:rPr>
                <a:t>9</a:t>
              </a:r>
            </a:p>
          </p:txBody>
        </p:sp>
        <p:sp>
          <p:nvSpPr>
            <p:cNvPr id="27699" name="Text Box 50"/>
            <p:cNvSpPr txBox="1">
              <a:spLocks noChangeArrowheads="1"/>
            </p:cNvSpPr>
            <p:nvPr/>
          </p:nvSpPr>
          <p:spPr bwMode="auto">
            <a:xfrm>
              <a:off x="5974162" y="5764213"/>
              <a:ext cx="37702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800">
                  <a:latin typeface="Helvetica" charset="0"/>
                  <a:cs typeface="Helvetica" charset="0"/>
                </a:rPr>
                <a:t>10</a:t>
              </a:r>
              <a:r>
                <a:rPr lang="en-US" sz="800" baseline="30000">
                  <a:latin typeface="Helvetica" charset="0"/>
                  <a:cs typeface="Helvetica" charset="0"/>
                </a:rPr>
                <a:t>10</a:t>
              </a:r>
            </a:p>
          </p:txBody>
        </p:sp>
        <p:sp>
          <p:nvSpPr>
            <p:cNvPr id="27700" name="Text Box 51"/>
            <p:cNvSpPr txBox="1">
              <a:spLocks noChangeArrowheads="1"/>
            </p:cNvSpPr>
            <p:nvPr/>
          </p:nvSpPr>
          <p:spPr bwMode="auto">
            <a:xfrm>
              <a:off x="5983468" y="5056188"/>
              <a:ext cx="37111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800">
                  <a:latin typeface="Helvetica" charset="0"/>
                  <a:cs typeface="Helvetica" charset="0"/>
                </a:rPr>
                <a:t>10</a:t>
              </a:r>
              <a:r>
                <a:rPr lang="en-US" sz="800" baseline="30000">
                  <a:latin typeface="Helvetica" charset="0"/>
                  <a:cs typeface="Helvetica" charset="0"/>
                </a:rPr>
                <a:t>11</a:t>
              </a:r>
            </a:p>
          </p:txBody>
        </p:sp>
        <p:sp>
          <p:nvSpPr>
            <p:cNvPr id="27701" name="Text Box 52"/>
            <p:cNvSpPr txBox="1">
              <a:spLocks noChangeArrowheads="1"/>
            </p:cNvSpPr>
            <p:nvPr/>
          </p:nvSpPr>
          <p:spPr bwMode="auto">
            <a:xfrm>
              <a:off x="6686739" y="6643688"/>
              <a:ext cx="156966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800">
                  <a:latin typeface="Helvetica" charset="0"/>
                  <a:cs typeface="Helvetica" charset="0"/>
                </a:rPr>
                <a:t>Accelerating Voltage [MV/m]</a:t>
              </a:r>
            </a:p>
          </p:txBody>
        </p:sp>
        <p:sp>
          <p:nvSpPr>
            <p:cNvPr id="27702" name="Text Box 53"/>
            <p:cNvSpPr txBox="1">
              <a:spLocks noChangeArrowheads="1"/>
            </p:cNvSpPr>
            <p:nvPr/>
          </p:nvSpPr>
          <p:spPr bwMode="auto">
            <a:xfrm>
              <a:off x="5830888" y="5754688"/>
              <a:ext cx="263525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800">
                  <a:latin typeface="Helvetica" charset="0"/>
                  <a:cs typeface="Helvetica" charset="0"/>
                </a:rPr>
                <a:t>Q</a:t>
              </a:r>
            </a:p>
          </p:txBody>
        </p:sp>
      </p:grpSp>
      <p:grpSp>
        <p:nvGrpSpPr>
          <p:cNvPr id="27656" name="Group 1"/>
          <p:cNvGrpSpPr>
            <a:grpSpLocks/>
          </p:cNvGrpSpPr>
          <p:nvPr/>
        </p:nvGrpSpPr>
        <p:grpSpPr bwMode="auto">
          <a:xfrm>
            <a:off x="114300" y="1943100"/>
            <a:ext cx="8777288" cy="3125788"/>
            <a:chOff x="62287" y="1137345"/>
            <a:chExt cx="8776913" cy="3125520"/>
          </a:xfrm>
        </p:grpSpPr>
        <p:pic>
          <p:nvPicPr>
            <p:cNvPr id="27673" name="Picture 24" descr="E:\files from laptop drive\My Documents\ERL\Layouts\2012-10-09-Gassner-Mode-gray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7" y="1137345"/>
              <a:ext cx="8776913" cy="3013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AutoShape 5"/>
            <p:cNvSpPr>
              <a:spLocks noChangeArrowheads="1"/>
            </p:cNvSpPr>
            <p:nvPr/>
          </p:nvSpPr>
          <p:spPr bwMode="auto">
            <a:xfrm rot="10584524">
              <a:off x="7732759" y="1859596"/>
              <a:ext cx="441306" cy="874637"/>
            </a:xfrm>
            <a:prstGeom prst="curvedRightArrow">
              <a:avLst>
                <a:gd name="adj1" fmla="val 28793"/>
                <a:gd name="adj2" fmla="val 84416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AutoShape 6"/>
            <p:cNvSpPr>
              <a:spLocks noChangeArrowheads="1"/>
            </p:cNvSpPr>
            <p:nvPr/>
          </p:nvSpPr>
          <p:spPr bwMode="auto">
            <a:xfrm>
              <a:off x="3411769" y="1892930"/>
              <a:ext cx="368284" cy="807969"/>
            </a:xfrm>
            <a:prstGeom prst="curvedRightArrow">
              <a:avLst>
                <a:gd name="adj1" fmla="val 33254"/>
                <a:gd name="adj2" fmla="val 81241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" name="AutoShape 7"/>
            <p:cNvSpPr>
              <a:spLocks noChangeArrowheads="1"/>
            </p:cNvSpPr>
            <p:nvPr/>
          </p:nvSpPr>
          <p:spPr bwMode="auto">
            <a:xfrm>
              <a:off x="2265643" y="3448547"/>
              <a:ext cx="441306" cy="68257"/>
            </a:xfrm>
            <a:prstGeom prst="rightArrow">
              <a:avLst>
                <a:gd name="adj1" fmla="val 50000"/>
                <a:gd name="adj2" fmla="val 15000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AutoShape 8"/>
            <p:cNvSpPr>
              <a:spLocks noChangeArrowheads="1"/>
            </p:cNvSpPr>
            <p:nvPr/>
          </p:nvSpPr>
          <p:spPr bwMode="auto">
            <a:xfrm rot="10800000">
              <a:off x="5092860" y="1846897"/>
              <a:ext cx="441306" cy="201595"/>
            </a:xfrm>
            <a:prstGeom prst="rightArrow">
              <a:avLst>
                <a:gd name="adj1" fmla="val 50000"/>
                <a:gd name="adj2" fmla="val 500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AutoShape 9"/>
            <p:cNvSpPr>
              <a:spLocks noChangeArrowheads="1"/>
            </p:cNvSpPr>
            <p:nvPr/>
          </p:nvSpPr>
          <p:spPr bwMode="auto">
            <a:xfrm rot="2028935">
              <a:off x="6265972" y="3572361"/>
              <a:ext cx="441306" cy="77781"/>
            </a:xfrm>
            <a:prstGeom prst="rightArrow">
              <a:avLst>
                <a:gd name="adj1" fmla="val 50000"/>
                <a:gd name="adj2" fmla="val 13091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Text Box 10"/>
            <p:cNvSpPr txBox="1">
              <a:spLocks noChangeArrowheads="1"/>
            </p:cNvSpPr>
            <p:nvPr/>
          </p:nvSpPr>
          <p:spPr bwMode="auto">
            <a:xfrm>
              <a:off x="2119599" y="3542202"/>
              <a:ext cx="808003" cy="274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200">
                  <a:solidFill>
                    <a:srgbClr val="000000"/>
                  </a:solidFill>
                  <a:latin typeface="Microsoft Sans Serif" charset="0"/>
                </a:rPr>
                <a:t>2-3 MeV</a:t>
              </a:r>
            </a:p>
          </p:txBody>
        </p:sp>
        <p:sp>
          <p:nvSpPr>
            <p:cNvPr id="63" name="Text Box 11"/>
            <p:cNvSpPr txBox="1">
              <a:spLocks noChangeArrowheads="1"/>
            </p:cNvSpPr>
            <p:nvPr/>
          </p:nvSpPr>
          <p:spPr bwMode="auto">
            <a:xfrm rot="1898269">
              <a:off x="6213587" y="3386640"/>
              <a:ext cx="809590" cy="274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200" dirty="0">
                  <a:solidFill>
                    <a:srgbClr val="000000"/>
                  </a:solidFill>
                  <a:latin typeface="Microsoft Sans Serif" charset="0"/>
                </a:rPr>
                <a:t>2-3 MeV</a:t>
              </a:r>
            </a:p>
          </p:txBody>
        </p:sp>
        <p:sp>
          <p:nvSpPr>
            <p:cNvPr id="64" name="Text Box 12"/>
            <p:cNvSpPr txBox="1">
              <a:spLocks noChangeArrowheads="1"/>
            </p:cNvSpPr>
            <p:nvPr/>
          </p:nvSpPr>
          <p:spPr bwMode="auto">
            <a:xfrm>
              <a:off x="4946816" y="2046905"/>
              <a:ext cx="808002" cy="276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200">
                  <a:solidFill>
                    <a:srgbClr val="000000"/>
                  </a:solidFill>
                  <a:latin typeface="Microsoft Sans Serif" charset="0"/>
                </a:rPr>
                <a:t>2</a:t>
              </a:r>
              <a:r>
                <a:rPr lang="ru-RU" sz="1200">
                  <a:solidFill>
                    <a:srgbClr val="000000"/>
                  </a:solidFill>
                  <a:latin typeface="Microsoft Sans Serif" charset="0"/>
                </a:rPr>
                <a:t>0</a:t>
              </a:r>
              <a:r>
                <a:rPr lang="en-US" sz="1200">
                  <a:solidFill>
                    <a:srgbClr val="000000"/>
                  </a:solidFill>
                  <a:latin typeface="Microsoft Sans Serif" charset="0"/>
                </a:rPr>
                <a:t> MeV</a:t>
              </a:r>
            </a:p>
          </p:txBody>
        </p:sp>
        <p:sp>
          <p:nvSpPr>
            <p:cNvPr id="65" name="Text Box 13"/>
            <p:cNvSpPr txBox="1">
              <a:spLocks noChangeArrowheads="1"/>
            </p:cNvSpPr>
            <p:nvPr/>
          </p:nvSpPr>
          <p:spPr bwMode="auto">
            <a:xfrm>
              <a:off x="6358043" y="2585021"/>
              <a:ext cx="809590" cy="274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200">
                  <a:solidFill>
                    <a:srgbClr val="000000"/>
                  </a:solidFill>
                  <a:latin typeface="Microsoft Sans Serif" charset="0"/>
                </a:rPr>
                <a:t>2</a:t>
              </a:r>
              <a:r>
                <a:rPr lang="ru-RU" sz="1200">
                  <a:solidFill>
                    <a:srgbClr val="000000"/>
                  </a:solidFill>
                  <a:latin typeface="Microsoft Sans Serif" charset="0"/>
                </a:rPr>
                <a:t>0</a:t>
              </a:r>
              <a:r>
                <a:rPr lang="en-US" sz="1200">
                  <a:solidFill>
                    <a:srgbClr val="000000"/>
                  </a:solidFill>
                  <a:latin typeface="Microsoft Sans Serif" charset="0"/>
                </a:rPr>
                <a:t> MeV</a:t>
              </a:r>
            </a:p>
          </p:txBody>
        </p:sp>
        <p:sp>
          <p:nvSpPr>
            <p:cNvPr id="66" name="AutoShape 14"/>
            <p:cNvSpPr>
              <a:spLocks noChangeArrowheads="1"/>
            </p:cNvSpPr>
            <p:nvPr/>
          </p:nvSpPr>
          <p:spPr bwMode="auto">
            <a:xfrm>
              <a:off x="6542185" y="2873921"/>
              <a:ext cx="441306" cy="201596"/>
            </a:xfrm>
            <a:prstGeom prst="rightArrow">
              <a:avLst>
                <a:gd name="adj1" fmla="val 50000"/>
                <a:gd name="adj2" fmla="val 500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Text Box 15"/>
            <p:cNvSpPr txBox="1">
              <a:spLocks noChangeArrowheads="1"/>
            </p:cNvSpPr>
            <p:nvPr/>
          </p:nvSpPr>
          <p:spPr bwMode="auto">
            <a:xfrm>
              <a:off x="3695920" y="2592958"/>
              <a:ext cx="809590" cy="276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200">
                  <a:solidFill>
                    <a:srgbClr val="000000"/>
                  </a:solidFill>
                  <a:latin typeface="Microsoft Sans Serif" charset="0"/>
                </a:rPr>
                <a:t>2</a:t>
              </a:r>
              <a:r>
                <a:rPr lang="ru-RU" sz="1200">
                  <a:solidFill>
                    <a:srgbClr val="000000"/>
                  </a:solidFill>
                  <a:latin typeface="Microsoft Sans Serif" charset="0"/>
                </a:rPr>
                <a:t>0</a:t>
              </a:r>
              <a:r>
                <a:rPr lang="en-US" sz="1200">
                  <a:solidFill>
                    <a:srgbClr val="000000"/>
                  </a:solidFill>
                  <a:latin typeface="Microsoft Sans Serif" charset="0"/>
                </a:rPr>
                <a:t> MeV</a:t>
              </a:r>
            </a:p>
          </p:txBody>
        </p:sp>
        <p:sp>
          <p:nvSpPr>
            <p:cNvPr id="68" name="AutoShape 16"/>
            <p:cNvSpPr>
              <a:spLocks noChangeArrowheads="1"/>
            </p:cNvSpPr>
            <p:nvPr/>
          </p:nvSpPr>
          <p:spPr bwMode="auto">
            <a:xfrm>
              <a:off x="3846725" y="2850111"/>
              <a:ext cx="441306" cy="201595"/>
            </a:xfrm>
            <a:prstGeom prst="rightArrow">
              <a:avLst>
                <a:gd name="adj1" fmla="val 50000"/>
                <a:gd name="adj2" fmla="val 500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AutoShape 17"/>
            <p:cNvSpPr>
              <a:spLocks noChangeArrowheads="1"/>
            </p:cNvSpPr>
            <p:nvPr/>
          </p:nvSpPr>
          <p:spPr bwMode="auto">
            <a:xfrm>
              <a:off x="3789578" y="3408863"/>
              <a:ext cx="441306" cy="68256"/>
            </a:xfrm>
            <a:prstGeom prst="rightArrow">
              <a:avLst>
                <a:gd name="adj1" fmla="val 50000"/>
                <a:gd name="adj2" fmla="val 15000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Text Box 18"/>
            <p:cNvSpPr txBox="1">
              <a:spLocks noChangeArrowheads="1"/>
            </p:cNvSpPr>
            <p:nvPr/>
          </p:nvSpPr>
          <p:spPr bwMode="auto">
            <a:xfrm>
              <a:off x="3641947" y="3504105"/>
              <a:ext cx="808002" cy="273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200">
                  <a:solidFill>
                    <a:srgbClr val="000000"/>
                  </a:solidFill>
                  <a:latin typeface="Microsoft Sans Serif" charset="0"/>
                </a:rPr>
                <a:t>2-3 MeV</a:t>
              </a:r>
            </a:p>
          </p:txBody>
        </p:sp>
        <p:sp>
          <p:nvSpPr>
            <p:cNvPr id="71" name="Text Box 19"/>
            <p:cNvSpPr txBox="1">
              <a:spLocks noChangeArrowheads="1"/>
            </p:cNvSpPr>
            <p:nvPr/>
          </p:nvSpPr>
          <p:spPr bwMode="auto">
            <a:xfrm>
              <a:off x="609952" y="2289771"/>
              <a:ext cx="1103265" cy="303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400">
                  <a:solidFill>
                    <a:srgbClr val="000000"/>
                  </a:solidFill>
                  <a:latin typeface="Microsoft Sans Serif" charset="0"/>
                </a:rPr>
                <a:t>SC RF Gun</a:t>
              </a:r>
            </a:p>
          </p:txBody>
        </p:sp>
        <p:sp>
          <p:nvSpPr>
            <p:cNvPr id="72" name="Text Box 20"/>
            <p:cNvSpPr txBox="1">
              <a:spLocks noChangeArrowheads="1"/>
            </p:cNvSpPr>
            <p:nvPr/>
          </p:nvSpPr>
          <p:spPr bwMode="auto">
            <a:xfrm>
              <a:off x="4210248" y="2856461"/>
              <a:ext cx="1103265" cy="304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n-US" sz="1400">
                <a:solidFill>
                  <a:srgbClr val="000000"/>
                </a:solidFill>
                <a:latin typeface="Microsoft Sans Serif" charset="0"/>
              </a:endParaRPr>
            </a:p>
          </p:txBody>
        </p:sp>
        <p:sp>
          <p:nvSpPr>
            <p:cNvPr id="73" name="Text Box 21"/>
            <p:cNvSpPr txBox="1">
              <a:spLocks noChangeArrowheads="1"/>
            </p:cNvSpPr>
            <p:nvPr/>
          </p:nvSpPr>
          <p:spPr bwMode="auto">
            <a:xfrm>
              <a:off x="4615042" y="3537439"/>
              <a:ext cx="1471550" cy="303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latin typeface="Microsoft Sans Serif" charset="0"/>
                </a:rPr>
                <a:t>SC 5 Cell cavity</a:t>
              </a:r>
            </a:p>
          </p:txBody>
        </p:sp>
        <p:sp>
          <p:nvSpPr>
            <p:cNvPr id="74" name="Text Box 22"/>
            <p:cNvSpPr txBox="1">
              <a:spLocks noChangeArrowheads="1"/>
            </p:cNvSpPr>
            <p:nvPr/>
          </p:nvSpPr>
          <p:spPr bwMode="auto">
            <a:xfrm>
              <a:off x="7613702" y="3954916"/>
              <a:ext cx="1176287" cy="3079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400">
                  <a:solidFill>
                    <a:srgbClr val="000000"/>
                  </a:solidFill>
                  <a:latin typeface="Microsoft Sans Serif" charset="0"/>
                </a:rPr>
                <a:t>Beam dump</a:t>
              </a:r>
            </a:p>
          </p:txBody>
        </p:sp>
      </p:grpSp>
      <p:pic>
        <p:nvPicPr>
          <p:cNvPr id="27657" name="Picture 2" descr="C:\Documents and Settings\mac\My Documents\Electron Cooling at RHIC\e-Gun\eGun Cryomodule Assembly\e-Gun Complete &amp; Gun Piping\Completed eGun Photos and Frig and Depo CRomm 130116 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3" b="2779"/>
          <a:stretch>
            <a:fillRect/>
          </a:stretch>
        </p:blipFill>
        <p:spPr bwMode="auto">
          <a:xfrm>
            <a:off x="138113" y="4845050"/>
            <a:ext cx="1462087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58" name="Straight Arrow Connector 77"/>
          <p:cNvCxnSpPr>
            <a:cxnSpLocks noChangeShapeType="1"/>
          </p:cNvCxnSpPr>
          <p:nvPr/>
        </p:nvCxnSpPr>
        <p:spPr bwMode="auto">
          <a:xfrm>
            <a:off x="8461375" y="4183063"/>
            <a:ext cx="465138" cy="79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9" name="Text Box 21"/>
          <p:cNvSpPr txBox="1">
            <a:spLocks noChangeAspect="1" noChangeArrowheads="1"/>
          </p:cNvSpPr>
          <p:nvPr/>
        </p:nvSpPr>
        <p:spPr bwMode="auto">
          <a:xfrm>
            <a:off x="8177213" y="3886200"/>
            <a:ext cx="9667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latin typeface="Helvetica" charset="0"/>
                <a:cs typeface="Helvetica" charset="0"/>
              </a:rPr>
              <a:t> 1 m</a:t>
            </a:r>
          </a:p>
        </p:txBody>
      </p:sp>
      <p:grpSp>
        <p:nvGrpSpPr>
          <p:cNvPr id="27660" name="Group 26"/>
          <p:cNvGrpSpPr>
            <a:grpSpLocks noChangeAspect="1"/>
          </p:cNvGrpSpPr>
          <p:nvPr/>
        </p:nvGrpSpPr>
        <p:grpSpPr bwMode="auto">
          <a:xfrm>
            <a:off x="1714500" y="4881563"/>
            <a:ext cx="1600200" cy="1747837"/>
            <a:chOff x="684" y="720"/>
            <a:chExt cx="1342" cy="1637"/>
          </a:xfrm>
        </p:grpSpPr>
        <p:pic>
          <p:nvPicPr>
            <p:cNvPr id="27661" name="Picture 4" descr="SRFgun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71" t="-232" r="29912" b="5388"/>
            <a:stretch>
              <a:fillRect/>
            </a:stretch>
          </p:blipFill>
          <p:spPr bwMode="auto">
            <a:xfrm>
              <a:off x="720" y="720"/>
              <a:ext cx="1257" cy="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2" name="Rectangle 28"/>
            <p:cNvSpPr>
              <a:spLocks noChangeArrowheads="1"/>
            </p:cNvSpPr>
            <p:nvPr/>
          </p:nvSpPr>
          <p:spPr bwMode="auto">
            <a:xfrm>
              <a:off x="1584" y="1920"/>
              <a:ext cx="43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7663" name="Rectangle 29"/>
            <p:cNvSpPr>
              <a:spLocks noChangeArrowheads="1"/>
            </p:cNvSpPr>
            <p:nvPr/>
          </p:nvSpPr>
          <p:spPr bwMode="auto">
            <a:xfrm>
              <a:off x="1700" y="729"/>
              <a:ext cx="321" cy="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7664" name="Rectangle 30"/>
            <p:cNvSpPr>
              <a:spLocks noChangeArrowheads="1"/>
            </p:cNvSpPr>
            <p:nvPr/>
          </p:nvSpPr>
          <p:spPr bwMode="auto">
            <a:xfrm>
              <a:off x="699" y="735"/>
              <a:ext cx="453" cy="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7665" name="Rectangle 31"/>
            <p:cNvSpPr>
              <a:spLocks noChangeArrowheads="1"/>
            </p:cNvSpPr>
            <p:nvPr/>
          </p:nvSpPr>
          <p:spPr bwMode="auto">
            <a:xfrm>
              <a:off x="684" y="969"/>
              <a:ext cx="453" cy="2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7666" name="Rectangle 32"/>
            <p:cNvSpPr>
              <a:spLocks noChangeArrowheads="1"/>
            </p:cNvSpPr>
            <p:nvPr/>
          </p:nvSpPr>
          <p:spPr bwMode="auto">
            <a:xfrm>
              <a:off x="687" y="1323"/>
              <a:ext cx="231" cy="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7667" name="Rectangle 33"/>
            <p:cNvSpPr>
              <a:spLocks noChangeArrowheads="1"/>
            </p:cNvSpPr>
            <p:nvPr/>
          </p:nvSpPr>
          <p:spPr bwMode="auto">
            <a:xfrm>
              <a:off x="684" y="1530"/>
              <a:ext cx="168" cy="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7668" name="Rectangle 34"/>
            <p:cNvSpPr>
              <a:spLocks noChangeArrowheads="1"/>
            </p:cNvSpPr>
            <p:nvPr/>
          </p:nvSpPr>
          <p:spPr bwMode="auto">
            <a:xfrm>
              <a:off x="816" y="1560"/>
              <a:ext cx="128" cy="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7669" name="Rectangle 35"/>
            <p:cNvSpPr>
              <a:spLocks noChangeArrowheads="1"/>
            </p:cNvSpPr>
            <p:nvPr/>
          </p:nvSpPr>
          <p:spPr bwMode="auto">
            <a:xfrm>
              <a:off x="1740" y="1098"/>
              <a:ext cx="264" cy="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7670" name="Rectangle 36"/>
            <p:cNvSpPr>
              <a:spLocks noChangeArrowheads="1"/>
            </p:cNvSpPr>
            <p:nvPr/>
          </p:nvSpPr>
          <p:spPr bwMode="auto">
            <a:xfrm rot="-4242598">
              <a:off x="1762" y="931"/>
              <a:ext cx="233" cy="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7671" name="Rectangle 37"/>
            <p:cNvSpPr>
              <a:spLocks noChangeArrowheads="1"/>
            </p:cNvSpPr>
            <p:nvPr/>
          </p:nvSpPr>
          <p:spPr bwMode="auto">
            <a:xfrm>
              <a:off x="1892" y="1372"/>
              <a:ext cx="134" cy="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7672" name="Rectangle 38"/>
            <p:cNvSpPr>
              <a:spLocks noChangeArrowheads="1"/>
            </p:cNvSpPr>
            <p:nvPr/>
          </p:nvSpPr>
          <p:spPr bwMode="auto">
            <a:xfrm rot="-3908178">
              <a:off x="1882" y="1764"/>
              <a:ext cx="158" cy="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9684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>
                <a:latin typeface="Helvetica" charset="0"/>
                <a:ea typeface="ＭＳ Ｐゴシック" charset="0"/>
                <a:sym typeface="Arial Bold" charset="0"/>
              </a:rPr>
              <a:t>Coherent electron Cooling </a:t>
            </a:r>
            <a:endParaRPr>
              <a:latin typeface="Helvetica" charset="0"/>
              <a:ea typeface="ＭＳ Ｐゴシック" charset="0"/>
            </a:endParaRP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266700" y="815975"/>
            <a:ext cx="6134100" cy="2841625"/>
          </a:xfrm>
        </p:spPr>
        <p:txBody>
          <a:bodyPr/>
          <a:lstStyle/>
          <a:p>
            <a:pPr eaLnBrk="1" hangingPunct="1"/>
            <a:r>
              <a:rPr lang="en-US" sz="1800" dirty="0">
                <a:latin typeface="Helvetica" charset="0"/>
              </a:rPr>
              <a:t>Idea proposed by Y. Derbenev in 1980, novel scheme with full evaluation developed by V. Litvinenko</a:t>
            </a:r>
          </a:p>
          <a:p>
            <a:pPr eaLnBrk="1" hangingPunct="1"/>
            <a:r>
              <a:rPr lang="en-US" sz="1800" dirty="0">
                <a:latin typeface="Helvetica" charset="0"/>
              </a:rPr>
              <a:t>Fast cooling of high energy hadron beams</a:t>
            </a:r>
          </a:p>
          <a:p>
            <a:pPr eaLnBrk="1" hangingPunct="1"/>
            <a:r>
              <a:rPr lang="en-US" sz="1800" dirty="0">
                <a:latin typeface="Helvetica" charset="0"/>
              </a:rPr>
              <a:t>Made possible by high  brightness electron beams and FEL technology</a:t>
            </a:r>
          </a:p>
          <a:p>
            <a:pPr eaLnBrk="1" hangingPunct="1"/>
            <a:r>
              <a:rPr lang="en-US" sz="1800" dirty="0">
                <a:latin typeface="Helvetica" charset="0"/>
              </a:rPr>
              <a:t>~ 20 minutes cooling time for 250 GeV protons </a:t>
            </a:r>
            <a:r>
              <a:rPr lang="en-US" sz="1800" dirty="0" smtClean="0">
                <a:latin typeface="Helvetica" charset="0"/>
              </a:rPr>
              <a:t>→ </a:t>
            </a:r>
            <a:r>
              <a:rPr lang="en-US" sz="1800" dirty="0">
                <a:latin typeface="Helvetica" charset="0"/>
              </a:rPr>
              <a:t>10x reduced proton emittance gives high eRHIC luminosity </a:t>
            </a:r>
          </a:p>
          <a:p>
            <a:pPr eaLnBrk="1" hangingPunct="1"/>
            <a:r>
              <a:rPr lang="en-US" sz="1800" dirty="0">
                <a:latin typeface="Helvetica" charset="0"/>
              </a:rPr>
              <a:t>Proof-of-principle demonstration planned with 40 GeV/n Au beam in RHIC (~ </a:t>
            </a:r>
            <a:r>
              <a:rPr lang="en-US" sz="1800" dirty="0" smtClean="0">
                <a:latin typeface="Helvetica" charset="0"/>
              </a:rPr>
              <a:t>2016</a:t>
            </a:r>
            <a:r>
              <a:rPr lang="en-US" sz="1800" dirty="0">
                <a:latin typeface="Helvetica" charset="0"/>
              </a:rPr>
              <a:t>)</a:t>
            </a:r>
          </a:p>
          <a:p>
            <a:pPr eaLnBrk="1" hangingPunct="1"/>
            <a:endParaRPr lang="en-US" sz="1800" dirty="0">
              <a:latin typeface="Helvetica" charset="0"/>
            </a:endParaRPr>
          </a:p>
        </p:txBody>
      </p:sp>
      <p:pic>
        <p:nvPicPr>
          <p:cNvPr id="30723" name="Рисунок 4" descr="str_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8" y="990600"/>
            <a:ext cx="2773362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35"/>
          <p:cNvSpPr txBox="1">
            <a:spLocks noChangeArrowheads="1"/>
          </p:cNvSpPr>
          <p:nvPr/>
        </p:nvSpPr>
        <p:spPr bwMode="auto">
          <a:xfrm>
            <a:off x="6553200" y="3429000"/>
            <a:ext cx="236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b="0">
                <a:latin typeface="Helvetica" charset="0"/>
              </a:rPr>
              <a:t>Helical wiggler prototype </a:t>
            </a:r>
          </a:p>
        </p:txBody>
      </p:sp>
      <p:pic>
        <p:nvPicPr>
          <p:cNvPr id="30725" name="Picture 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2" b="20789"/>
          <a:stretch>
            <a:fillRect/>
          </a:stretch>
        </p:blipFill>
        <p:spPr bwMode="auto">
          <a:xfrm>
            <a:off x="342900" y="4000500"/>
            <a:ext cx="844391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843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icLuminosityA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t="7488" r="2034"/>
          <a:stretch/>
        </p:blipFill>
        <p:spPr>
          <a:xfrm>
            <a:off x="571500" y="1411375"/>
            <a:ext cx="3939443" cy="3503525"/>
          </a:xfrm>
          <a:prstGeom prst="rect">
            <a:avLst/>
          </a:prstGeom>
        </p:spPr>
      </p:pic>
      <p:sp>
        <p:nvSpPr>
          <p:cNvPr id="9218" name="Content Placeholder 1"/>
          <p:cNvSpPr>
            <a:spLocks noGrp="1"/>
          </p:cNvSpPr>
          <p:nvPr>
            <p:ph idx="1"/>
          </p:nvPr>
        </p:nvSpPr>
        <p:spPr>
          <a:xfrm>
            <a:off x="266700" y="5372100"/>
            <a:ext cx="8677275" cy="1143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dirty="0">
                <a:latin typeface="Helvetica" charset="0"/>
              </a:rPr>
              <a:t>Dramatic increase in performance as a result of R&amp;D, capital projects, </a:t>
            </a:r>
            <a:r>
              <a:rPr lang="en-US" dirty="0" smtClean="0">
                <a:latin typeface="Helvetica" charset="0"/>
              </a:rPr>
              <a:t>Accelerator </a:t>
            </a:r>
            <a:r>
              <a:rPr lang="en-US" dirty="0">
                <a:latin typeface="Helvetica" charset="0"/>
              </a:rPr>
              <a:t>Improvement Projects, and </a:t>
            </a:r>
            <a:r>
              <a:rPr lang="en-US" dirty="0" smtClean="0">
                <a:latin typeface="Helvetica" charset="0"/>
              </a:rPr>
              <a:t>reliability improvements</a:t>
            </a:r>
            <a:endParaRPr lang="en-US" dirty="0">
              <a:latin typeface="Helvetica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dirty="0">
                <a:latin typeface="Helvetica" charset="0"/>
                <a:ea typeface="ＭＳ Ｐゴシック" charset="0"/>
              </a:rPr>
              <a:t> RHIC Integrated Luminosity and </a:t>
            </a:r>
            <a:r>
              <a:rPr dirty="0" smtClean="0">
                <a:latin typeface="Helvetica" charset="0"/>
                <a:ea typeface="ＭＳ Ｐゴシック" charset="0"/>
              </a:rPr>
              <a:t>Polarization</a:t>
            </a:r>
            <a:r>
              <a:rPr lang="en-US" dirty="0">
                <a:latin typeface="Helvetica" charset="0"/>
                <a:ea typeface="ＭＳ Ｐゴシック" charset="0"/>
              </a:rPr>
              <a:t/>
            </a:r>
            <a:br>
              <a:rPr lang="en-US" dirty="0">
                <a:latin typeface="Helvetica" charset="0"/>
                <a:ea typeface="ＭＳ Ｐゴシック" charset="0"/>
              </a:rPr>
            </a:br>
            <a:r>
              <a:rPr lang="en-US" dirty="0">
                <a:latin typeface="Helvetica" charset="0"/>
                <a:ea typeface="ＭＳ Ｐゴシック" charset="0"/>
              </a:rPr>
              <a:t>(RHIC II performance!)</a:t>
            </a:r>
            <a:r>
              <a:rPr dirty="0" smtClean="0">
                <a:latin typeface="Helvetica" charset="0"/>
                <a:ea typeface="ＭＳ Ｐゴシック" charset="0"/>
              </a:rPr>
              <a:t> </a:t>
            </a:r>
            <a:endParaRPr dirty="0">
              <a:latin typeface="Helvetica" charset="0"/>
              <a:ea typeface="ＭＳ Ｐゴシック" charset="0"/>
            </a:endParaRPr>
          </a:p>
        </p:txBody>
      </p:sp>
      <p:sp>
        <p:nvSpPr>
          <p:cNvPr id="9220" name="Text Box 14"/>
          <p:cNvSpPr txBox="1">
            <a:spLocks noChangeArrowheads="1"/>
          </p:cNvSpPr>
          <p:nvPr/>
        </p:nvSpPr>
        <p:spPr bwMode="auto">
          <a:xfrm>
            <a:off x="1614488" y="974725"/>
            <a:ext cx="189388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0" dirty="0">
                <a:latin typeface="Helvetica" charset="0"/>
                <a:cs typeface="Helvetica" charset="0"/>
              </a:rPr>
              <a:t>Heavy ion runs</a:t>
            </a:r>
          </a:p>
        </p:txBody>
      </p:sp>
      <p:sp>
        <p:nvSpPr>
          <p:cNvPr id="9221" name="Text Box 17"/>
          <p:cNvSpPr txBox="1">
            <a:spLocks noChangeArrowheads="1"/>
          </p:cNvSpPr>
          <p:nvPr/>
        </p:nvSpPr>
        <p:spPr bwMode="auto">
          <a:xfrm rot="-5400000">
            <a:off x="-1273968" y="2863056"/>
            <a:ext cx="3416300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latin typeface="Helvetica" charset="0"/>
                <a:cs typeface="Helvetica" charset="0"/>
              </a:rPr>
              <a:t>Integrated nucleon-pair luminosity L</a:t>
            </a:r>
            <a:r>
              <a:rPr lang="en-US" sz="1200" baseline="-25000">
                <a:latin typeface="Helvetica" charset="0"/>
                <a:cs typeface="Helvetica" charset="0"/>
              </a:rPr>
              <a:t>NN</a:t>
            </a:r>
            <a:r>
              <a:rPr lang="en-US" sz="1200">
                <a:latin typeface="Helvetica" charset="0"/>
                <a:cs typeface="Helvetica" charset="0"/>
              </a:rPr>
              <a:t> [pb</a:t>
            </a:r>
            <a:r>
              <a:rPr lang="en-US" sz="1200" baseline="30000">
                <a:latin typeface="Helvetica" charset="0"/>
                <a:cs typeface="Helvetica" charset="0"/>
              </a:rPr>
              <a:t>-1</a:t>
            </a:r>
            <a:r>
              <a:rPr lang="en-US" sz="1200">
                <a:latin typeface="Helvetica" charset="0"/>
                <a:cs typeface="Helvetica" charset="0"/>
              </a:rPr>
              <a:t>]</a:t>
            </a:r>
          </a:p>
        </p:txBody>
      </p:sp>
      <p:sp>
        <p:nvSpPr>
          <p:cNvPr id="9222" name="Text Box 15"/>
          <p:cNvSpPr txBox="1">
            <a:spLocks noChangeArrowheads="1"/>
          </p:cNvSpPr>
          <p:nvPr/>
        </p:nvSpPr>
        <p:spPr bwMode="auto">
          <a:xfrm>
            <a:off x="5510213" y="974725"/>
            <a:ext cx="262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0">
                <a:latin typeface="Helvetica" charset="0"/>
                <a:cs typeface="Helvetica" charset="0"/>
              </a:rPr>
              <a:t>Polarized proton runs</a:t>
            </a:r>
          </a:p>
        </p:txBody>
      </p:sp>
      <p:sp>
        <p:nvSpPr>
          <p:cNvPr id="9223" name="Text Box 16"/>
          <p:cNvSpPr txBox="1">
            <a:spLocks noChangeArrowheads="1"/>
          </p:cNvSpPr>
          <p:nvPr/>
        </p:nvSpPr>
        <p:spPr bwMode="auto">
          <a:xfrm rot="-5400000">
            <a:off x="3572669" y="2907507"/>
            <a:ext cx="2298700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latin typeface="Helvetica" charset="0"/>
                <a:cs typeface="Helvetica" charset="0"/>
              </a:rPr>
              <a:t>Integrated luminosity L [pb</a:t>
            </a:r>
            <a:r>
              <a:rPr lang="en-US" sz="1200" baseline="30000">
                <a:latin typeface="Helvetica" charset="0"/>
                <a:cs typeface="Helvetica" charset="0"/>
              </a:rPr>
              <a:t>-1</a:t>
            </a:r>
            <a:r>
              <a:rPr lang="en-US" sz="1200">
                <a:latin typeface="Helvetica" charset="0"/>
                <a:cs typeface="Helvetica" charset="0"/>
              </a:rPr>
              <a:t>]</a:t>
            </a:r>
          </a:p>
        </p:txBody>
      </p:sp>
      <p:sp>
        <p:nvSpPr>
          <p:cNvPr id="9224" name="Rectangle 3"/>
          <p:cNvSpPr>
            <a:spLocks noChangeArrowheads="1"/>
          </p:cNvSpPr>
          <p:nvPr/>
        </p:nvSpPr>
        <p:spPr bwMode="auto">
          <a:xfrm>
            <a:off x="7416800" y="1468438"/>
            <a:ext cx="114300" cy="11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0">
              <a:latin typeface="Helvetica" charset="0"/>
              <a:cs typeface="Helvetica" charset="0"/>
            </a:endParaRPr>
          </a:p>
        </p:txBody>
      </p:sp>
      <p:pic>
        <p:nvPicPr>
          <p:cNvPr id="9225" name="Picture 11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404938"/>
            <a:ext cx="4114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073722" y="20574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dirty="0" smtClean="0">
                <a:solidFill>
                  <a:srgbClr val="0000FF"/>
                </a:solidFill>
                <a:latin typeface="Helvetica"/>
                <a:cs typeface="Helvetica"/>
              </a:rPr>
              <a:t>2014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15200" y="20574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dirty="0" smtClean="0">
                <a:solidFill>
                  <a:srgbClr val="FF0000"/>
                </a:solidFill>
                <a:latin typeface="Helvetica"/>
                <a:cs typeface="Helvetica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3878290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2971800"/>
            <a:ext cx="8677275" cy="3886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2015,16: two more RHIC Runs 15 and 16 and completion of eLens and 56 MHz AIPs</a:t>
            </a:r>
          </a:p>
          <a:p>
            <a:r>
              <a:rPr lang="en-US" dirty="0" smtClean="0"/>
              <a:t>Low Energy RHIC electron Cooling (installation in 2017) and LEReC energy upgrade for RHIC Runs 18 and 19 (Beam Energy Scan II)</a:t>
            </a:r>
          </a:p>
          <a:p>
            <a:r>
              <a:rPr lang="en-US" dirty="0" smtClean="0"/>
              <a:t>sPHENIX construction (final installation in 2020) for final RHIC </a:t>
            </a:r>
            <a:br>
              <a:rPr lang="en-US" dirty="0" smtClean="0"/>
            </a:br>
            <a:r>
              <a:rPr lang="en-US" dirty="0" smtClean="0"/>
              <a:t>Runs 21 and 22 (Jet physics)</a:t>
            </a:r>
          </a:p>
          <a:p>
            <a:r>
              <a:rPr lang="en-US" dirty="0" smtClean="0"/>
              <a:t>eRHIC R&amp;D items:</a:t>
            </a:r>
          </a:p>
          <a:p>
            <a:pPr lvl="1"/>
            <a:r>
              <a:rPr lang="en-US" dirty="0"/>
              <a:t>Coherent electron </a:t>
            </a:r>
            <a:r>
              <a:rPr lang="en-US" dirty="0" smtClean="0"/>
              <a:t>Cooling: equipment test during Run 15; cooling test </a:t>
            </a:r>
            <a:r>
              <a:rPr lang="en-US" dirty="0"/>
              <a:t>during Run </a:t>
            </a:r>
            <a:r>
              <a:rPr lang="en-US" dirty="0" smtClean="0"/>
              <a:t>16</a:t>
            </a:r>
          </a:p>
          <a:p>
            <a:pPr lvl="1"/>
            <a:r>
              <a:rPr lang="en-US" dirty="0" smtClean="0"/>
              <a:t>High intensity ERL test in 2015</a:t>
            </a:r>
          </a:p>
          <a:p>
            <a:pPr lvl="1"/>
            <a:r>
              <a:rPr lang="en-US" dirty="0" smtClean="0"/>
              <a:t>Gatling gun test in 2015</a:t>
            </a:r>
          </a:p>
          <a:p>
            <a:r>
              <a:rPr lang="en-US" dirty="0" smtClean="0"/>
              <a:t>eRHIC: design (CD-0 in 2017?), construction (CD-3 in 2020?), installation (2023 – 2024?) and start of operation (CD-4 in 2025?)</a:t>
            </a:r>
            <a:endParaRPr lang="en-US" dirty="0"/>
          </a:p>
        </p:txBody>
      </p:sp>
      <p:sp>
        <p:nvSpPr>
          <p:cNvPr id="3276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  <a:ea typeface="ＭＳ Ｐゴシック" charset="0"/>
              </a:rPr>
              <a:t>RHIC </a:t>
            </a:r>
            <a:r>
              <a:rPr lang="en-US" dirty="0" smtClean="0">
                <a:latin typeface="Helvetica" charset="0"/>
                <a:ea typeface="ＭＳ Ｐゴシック" charset="0"/>
              </a:rPr>
              <a:t>operations and </a:t>
            </a:r>
            <a:r>
              <a:rPr lang="en-US" dirty="0" smtClean="0">
                <a:latin typeface="Helvetica" charset="0"/>
                <a:ea typeface="ＭＳ Ｐゴシック" charset="0"/>
              </a:rPr>
              <a:t>transition to eRHIC</a:t>
            </a:r>
            <a:endParaRPr dirty="0">
              <a:latin typeface="Helvetica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325"/>
          <a:stretch/>
        </p:blipFill>
        <p:spPr>
          <a:xfrm>
            <a:off x="114300" y="914400"/>
            <a:ext cx="89281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061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progress:</a:t>
            </a:r>
          </a:p>
          <a:p>
            <a:pPr lvl="1"/>
            <a:r>
              <a:rPr lang="en-US" dirty="0" smtClean="0"/>
              <a:t>BLIP Raster upgrade (completion in 2016)</a:t>
            </a:r>
          </a:p>
          <a:p>
            <a:pPr lvl="1"/>
            <a:r>
              <a:rPr lang="en-US" dirty="0" smtClean="0"/>
              <a:t>Linac intensity upgrade for BLIP (completion in 2015)</a:t>
            </a:r>
          </a:p>
          <a:p>
            <a:pPr lvl="1"/>
            <a:r>
              <a:rPr lang="en-US" dirty="0" smtClean="0"/>
              <a:t>Accelerator Test Facility II in Bldg. 912 (completion in 2017)</a:t>
            </a:r>
          </a:p>
          <a:p>
            <a:pPr lvl="1"/>
            <a:r>
              <a:rPr lang="en-US" dirty="0" smtClean="0"/>
              <a:t>NSRL beam energy upgrade to 1.5 GeV/n (completion in 2016?)</a:t>
            </a:r>
          </a:p>
          <a:p>
            <a:endParaRPr lang="en-US" dirty="0" smtClean="0"/>
          </a:p>
          <a:p>
            <a:r>
              <a:rPr lang="en-US" dirty="0" smtClean="0"/>
              <a:t>Likely future projects:</a:t>
            </a:r>
          </a:p>
          <a:p>
            <a:pPr lvl="1"/>
            <a:r>
              <a:rPr lang="en-US" dirty="0" smtClean="0"/>
              <a:t>Doubling of Linac intensity</a:t>
            </a:r>
          </a:p>
          <a:p>
            <a:pPr lvl="1"/>
            <a:r>
              <a:rPr lang="en-US" dirty="0" smtClean="0"/>
              <a:t>Ac-225 isotope production after successful R&amp;D</a:t>
            </a:r>
          </a:p>
          <a:p>
            <a:pPr lvl="1"/>
            <a:r>
              <a:rPr lang="en-US" dirty="0" smtClean="0"/>
              <a:t>ATF II beam energy upgrade</a:t>
            </a:r>
          </a:p>
          <a:p>
            <a:pPr lvl="1"/>
            <a:r>
              <a:rPr lang="en-US" dirty="0" smtClean="0"/>
              <a:t>eRHIC prototype (Multi-pass FFAG ERL) at Cornell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8533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43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314700"/>
            <a:ext cx="2514600" cy="312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latin typeface="Felix Titling" charset="0"/>
                <a:ea typeface="ＭＳ Ｐゴシック" charset="0"/>
              </a:rPr>
              <a:t>Brookhaven Linac Isotope Producer (BLIP)</a:t>
            </a:r>
          </a:p>
        </p:txBody>
      </p:sp>
      <p:pic>
        <p:nvPicPr>
          <p:cNvPr id="1229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1230" y="1023937"/>
            <a:ext cx="2706376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700" y="815975"/>
            <a:ext cx="5676899" cy="2155825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Helvetica" charset="0"/>
              </a:rPr>
              <a:t>Target irradiation with 116 – 200 MeV, 130 </a:t>
            </a:r>
            <a:r>
              <a:rPr lang="en-US" dirty="0">
                <a:latin typeface="Symbol" charset="0"/>
                <a:cs typeface="Symbol" charset="0"/>
              </a:rPr>
              <a:t>m</a:t>
            </a:r>
            <a:r>
              <a:rPr lang="en-US" dirty="0">
                <a:latin typeface="Helvetica" charset="0"/>
              </a:rPr>
              <a:t>A proton beam</a:t>
            </a:r>
          </a:p>
          <a:p>
            <a:r>
              <a:rPr lang="en-US" dirty="0">
                <a:latin typeface="Helvetica" charset="0"/>
              </a:rPr>
              <a:t>Production of medical radio-isotopes for U.S</a:t>
            </a:r>
            <a:r>
              <a:rPr lang="en-US" dirty="0" smtClean="0">
                <a:latin typeface="Helvetica" charset="0"/>
              </a:rPr>
              <a:t>., mainly </a:t>
            </a:r>
            <a:r>
              <a:rPr lang="en-US" baseline="30000" dirty="0" smtClean="0">
                <a:latin typeface="Helvetica" charset="0"/>
              </a:rPr>
              <a:t>82</a:t>
            </a:r>
            <a:r>
              <a:rPr lang="en-US" dirty="0" smtClean="0">
                <a:latin typeface="Helvetica" charset="0"/>
              </a:rPr>
              <a:t>Sr, mainly shared between LANL and BNL</a:t>
            </a:r>
          </a:p>
          <a:p>
            <a:r>
              <a:rPr lang="en-US" dirty="0" smtClean="0">
                <a:latin typeface="Helvetica" charset="0"/>
              </a:rPr>
              <a:t>R&amp;D of new radio-isotopes for diagnosis and therapy (Ac-225, needs ~ 200 MeV protons)</a:t>
            </a:r>
            <a:endParaRPr lang="en-US" dirty="0">
              <a:latin typeface="Helvetica" charset="0"/>
            </a:endParaRPr>
          </a:p>
        </p:txBody>
      </p:sp>
      <p:pic>
        <p:nvPicPr>
          <p:cNvPr id="9" name="Picture 1" descr="main-head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40272"/>
            <a:ext cx="4872290" cy="271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419100" y="2888220"/>
            <a:ext cx="4953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          25.5 day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              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75 sec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82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Sr   		</a:t>
            </a: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82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Rb    	</a:t>
            </a: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82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K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(stable)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      </a:t>
            </a:r>
          </a:p>
        </p:txBody>
      </p:sp>
      <p:cxnSp>
        <p:nvCxnSpPr>
          <p:cNvPr id="16" name="Straight Arrow Connector 6"/>
          <p:cNvCxnSpPr>
            <a:cxnSpLocks noChangeShapeType="1"/>
          </p:cNvCxnSpPr>
          <p:nvPr/>
        </p:nvCxnSpPr>
        <p:spPr bwMode="auto">
          <a:xfrm>
            <a:off x="1295400" y="3398284"/>
            <a:ext cx="762000" cy="0"/>
          </a:xfrm>
          <a:prstGeom prst="straightConnector1">
            <a:avLst/>
          </a:prstGeom>
          <a:noFill/>
          <a:ln w="9525">
            <a:solidFill>
              <a:srgbClr val="14131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8"/>
          <p:cNvCxnSpPr>
            <a:cxnSpLocks noChangeShapeType="1"/>
          </p:cNvCxnSpPr>
          <p:nvPr/>
        </p:nvCxnSpPr>
        <p:spPr bwMode="auto">
          <a:xfrm>
            <a:off x="3086100" y="3398284"/>
            <a:ext cx="914400" cy="0"/>
          </a:xfrm>
          <a:prstGeom prst="straightConnector1">
            <a:avLst/>
          </a:prstGeom>
          <a:noFill/>
          <a:ln w="9525">
            <a:solidFill>
              <a:srgbClr val="14131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17"/>
          <p:cNvSpPr/>
          <p:nvPr/>
        </p:nvSpPr>
        <p:spPr>
          <a:xfrm>
            <a:off x="457200" y="6255784"/>
            <a:ext cx="5372100" cy="60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ct val="120000"/>
              </a:lnSpc>
              <a:buFont typeface="Arial"/>
              <a:buChar char="•"/>
              <a:defRPr/>
            </a:pPr>
            <a:r>
              <a:rPr lang="en-US" sz="1400" dirty="0">
                <a:solidFill>
                  <a:schemeClr val="accent1">
                    <a:lumMod val="25000"/>
                  </a:schemeClr>
                </a:solidFill>
                <a:latin typeface="Helvetica"/>
                <a:cs typeface="Helvetica"/>
              </a:rPr>
              <a:t>coronary artery </a:t>
            </a:r>
            <a:r>
              <a:rPr lang="en-US" sz="1400" dirty="0" smtClean="0">
                <a:solidFill>
                  <a:schemeClr val="accent1">
                    <a:lumMod val="25000"/>
                  </a:schemeClr>
                </a:solidFill>
                <a:latin typeface="Helvetica"/>
                <a:cs typeface="Helvetica"/>
              </a:rPr>
              <a:t>disease diagnosis</a:t>
            </a:r>
            <a:endParaRPr lang="en-US" sz="1400" dirty="0">
              <a:solidFill>
                <a:schemeClr val="accent1">
                  <a:lumMod val="25000"/>
                </a:schemeClr>
              </a:solidFill>
              <a:latin typeface="Helvetica"/>
              <a:cs typeface="Helvetica"/>
            </a:endParaRPr>
          </a:p>
          <a:p>
            <a:pPr marL="285750" indent="-285750" algn="l">
              <a:lnSpc>
                <a:spcPct val="120000"/>
              </a:lnSpc>
              <a:buFont typeface="Arial"/>
              <a:buChar char="•"/>
              <a:defRPr/>
            </a:pPr>
            <a:r>
              <a:rPr lang="en-US" sz="1400" dirty="0" smtClean="0">
                <a:solidFill>
                  <a:schemeClr val="accent1">
                    <a:lumMod val="25000"/>
                  </a:schemeClr>
                </a:solidFill>
                <a:latin typeface="Helvetica"/>
                <a:cs typeface="Helvetica"/>
              </a:rPr>
              <a:t>used </a:t>
            </a:r>
            <a:r>
              <a:rPr lang="en-US" sz="1400" dirty="0">
                <a:solidFill>
                  <a:schemeClr val="accent1">
                    <a:lumMod val="25000"/>
                  </a:schemeClr>
                </a:solidFill>
                <a:latin typeface="Helvetica"/>
                <a:cs typeface="Helvetica"/>
              </a:rPr>
              <a:t>under rest </a:t>
            </a:r>
            <a:r>
              <a:rPr lang="en-US" sz="1400" dirty="0" smtClean="0">
                <a:solidFill>
                  <a:schemeClr val="accent1">
                    <a:lumMod val="25000"/>
                  </a:schemeClr>
                </a:solidFill>
                <a:latin typeface="Helvetica"/>
                <a:cs typeface="Helvetica"/>
              </a:rPr>
              <a:t>and </a:t>
            </a:r>
            <a:r>
              <a:rPr lang="en-US" sz="1400" dirty="0">
                <a:solidFill>
                  <a:schemeClr val="accent1">
                    <a:lumMod val="25000"/>
                  </a:schemeClr>
                </a:solidFill>
                <a:latin typeface="Helvetica"/>
                <a:cs typeface="Helvetica"/>
              </a:rPr>
              <a:t>stress conditions </a:t>
            </a:r>
          </a:p>
        </p:txBody>
      </p:sp>
    </p:spTree>
    <p:extLst>
      <p:ext uri="{BB962C8B-B14F-4D97-AF65-F5344CB8AC3E}">
        <p14:creationId xmlns:p14="http://schemas.microsoft.com/office/powerpoint/2010/main" val="11975723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>
                <a:latin typeface="Helvetica" charset="0"/>
                <a:ea typeface="ＭＳ Ｐゴシック" charset="0"/>
              </a:rPr>
              <a:t>NASA Space Radiation Laboratory (NSRL)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266700" y="815975"/>
            <a:ext cx="4876800" cy="60420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Helvetica" charset="0"/>
              </a:rPr>
              <a:t>Started </a:t>
            </a:r>
            <a:r>
              <a:rPr lang="en-US" dirty="0">
                <a:latin typeface="Helvetica" charset="0"/>
              </a:rPr>
              <a:t>in 2003, </a:t>
            </a:r>
            <a:r>
              <a:rPr lang="en-US" dirty="0" smtClean="0">
                <a:latin typeface="Helvetica" charset="0"/>
              </a:rPr>
              <a:t>simulates galactic radiation for human space flight</a:t>
            </a:r>
          </a:p>
          <a:p>
            <a:pPr lvl="1" eaLnBrk="1" hangingPunct="1">
              <a:defRPr/>
            </a:pPr>
            <a:r>
              <a:rPr lang="en-US" dirty="0" smtClean="0">
                <a:latin typeface="Helvetica" charset="0"/>
              </a:rPr>
              <a:t>Heavy ion beams from AGS Booster</a:t>
            </a:r>
          </a:p>
          <a:p>
            <a:pPr lvl="1" eaLnBrk="1" hangingPunct="1">
              <a:defRPr/>
            </a:pPr>
            <a:r>
              <a:rPr lang="en-US" dirty="0" smtClean="0">
                <a:latin typeface="Helvetica" charset="0"/>
              </a:rPr>
              <a:t>Electron Beam Ion Source (EBIS) </a:t>
            </a:r>
            <a:br>
              <a:rPr lang="en-US" dirty="0" smtClean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provides all necessary ion beams</a:t>
            </a:r>
          </a:p>
          <a:p>
            <a:pPr lvl="1" eaLnBrk="1" hangingPunct="1">
              <a:defRPr/>
            </a:pPr>
            <a:r>
              <a:rPr lang="en-US" dirty="0">
                <a:latin typeface="Helvetica" charset="0"/>
              </a:rPr>
              <a:t>N</a:t>
            </a:r>
            <a:r>
              <a:rPr lang="en-US" dirty="0" smtClean="0">
                <a:latin typeface="Helvetica" charset="0"/>
              </a:rPr>
              <a:t>ew </a:t>
            </a:r>
            <a:r>
              <a:rPr lang="en-US" dirty="0">
                <a:latin typeface="Helvetica" charset="0"/>
              </a:rPr>
              <a:t>laser ion </a:t>
            </a:r>
            <a:r>
              <a:rPr lang="en-US" dirty="0" smtClean="0">
                <a:latin typeface="Helvetica" charset="0"/>
              </a:rPr>
              <a:t>source for </a:t>
            </a:r>
            <a:r>
              <a:rPr lang="en-US" dirty="0">
                <a:latin typeface="Helvetica" charset="0"/>
              </a:rPr>
              <a:t>EBIS </a:t>
            </a:r>
            <a:r>
              <a:rPr lang="en-US" dirty="0" smtClean="0">
                <a:latin typeface="Helvetica" charset="0"/>
              </a:rPr>
              <a:t>allows</a:t>
            </a:r>
            <a:br>
              <a:rPr lang="en-US" dirty="0" smtClean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for rapid species </a:t>
            </a:r>
            <a:r>
              <a:rPr lang="en-US" dirty="0">
                <a:latin typeface="Helvetica" charset="0"/>
              </a:rPr>
              <a:t>switching </a:t>
            </a:r>
            <a:r>
              <a:rPr lang="en-US" dirty="0" smtClean="0">
                <a:latin typeface="Helvetica" charset="0"/>
              </a:rPr>
              <a:t>to simulate </a:t>
            </a:r>
            <a:br>
              <a:rPr lang="en-US" dirty="0" smtClean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accurately deep space radiation field</a:t>
            </a:r>
          </a:p>
          <a:p>
            <a:pPr marL="109537" lvl="1" indent="0" eaLnBrk="1" hangingPunct="1">
              <a:buFontTx/>
              <a:buNone/>
              <a:defRPr/>
            </a:pPr>
            <a:endParaRPr lang="en-US" dirty="0">
              <a:latin typeface="Helvetica" charset="0"/>
            </a:endParaRPr>
          </a:p>
          <a:p>
            <a:pPr eaLnBrk="1" hangingPunct="1">
              <a:defRPr/>
            </a:pPr>
            <a:r>
              <a:rPr lang="en-US" dirty="0" smtClean="0">
                <a:latin typeface="Helvetica" charset="0"/>
              </a:rPr>
              <a:t>Additional uses of NSRL</a:t>
            </a:r>
          </a:p>
          <a:p>
            <a:pPr lvl="1" eaLnBrk="1" hangingPunct="1">
              <a:defRPr/>
            </a:pPr>
            <a:r>
              <a:rPr lang="en-US" dirty="0" smtClean="0">
                <a:latin typeface="Helvetica" charset="0"/>
              </a:rPr>
              <a:t>Radiation effects studies for National Reconnaissance Office (NRO)</a:t>
            </a:r>
          </a:p>
          <a:p>
            <a:pPr lvl="1" eaLnBrk="1" hangingPunct="1">
              <a:defRPr/>
            </a:pPr>
            <a:r>
              <a:rPr lang="en-US" dirty="0" smtClean="0">
                <a:latin typeface="Helvetica" charset="0"/>
              </a:rPr>
              <a:t>R&amp;D of ion beam cancer treatment possibly funded by NCI</a:t>
            </a:r>
          </a:p>
          <a:p>
            <a:pPr marL="0" indent="0" eaLnBrk="1" hangingPunct="1">
              <a:buFontTx/>
              <a:buNone/>
              <a:defRPr/>
            </a:pPr>
            <a:endParaRPr lang="en-US" dirty="0">
              <a:latin typeface="Helvetica" charset="0"/>
            </a:endParaRPr>
          </a:p>
        </p:txBody>
      </p:sp>
      <p:pic>
        <p:nvPicPr>
          <p:cNvPr id="10244" name="Picture 2" descr="nsrl_tunn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86200"/>
            <a:ext cx="3509964" cy="228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121" y="1028700"/>
            <a:ext cx="3622379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2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700" y="815975"/>
            <a:ext cx="8677275" cy="3070225"/>
          </a:xfrm>
        </p:spPr>
        <p:txBody>
          <a:bodyPr/>
          <a:lstStyle/>
          <a:p>
            <a:r>
              <a:rPr lang="en-US" dirty="0" smtClean="0"/>
              <a:t>The ATF has been serving accelerator S&amp;T users for the past 25 years.</a:t>
            </a:r>
          </a:p>
          <a:p>
            <a:r>
              <a:rPr lang="en-US" dirty="0" smtClean="0"/>
              <a:t>“Flagship of the [DOE HEP] Accelerator Stewardship Program”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" y="96838"/>
            <a:ext cx="8915400" cy="719137"/>
          </a:xfrm>
        </p:spPr>
        <p:txBody>
          <a:bodyPr/>
          <a:lstStyle/>
          <a:p>
            <a:r>
              <a:rPr lang="en-US" dirty="0" smtClean="0"/>
              <a:t>Accelerator Test Facility: unique electron – laser facility</a:t>
            </a:r>
            <a:endParaRPr 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r="1"/>
          <a:stretch/>
        </p:blipFill>
        <p:spPr bwMode="auto">
          <a:xfrm>
            <a:off x="4872182" y="5140437"/>
            <a:ext cx="3586018" cy="17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342900" y="5715000"/>
            <a:ext cx="38861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The BNL photocathode RF gun:</a:t>
            </a:r>
          </a:p>
          <a:p>
            <a:pPr algn="l"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BNL original, made the LCLS possible </a:t>
            </a:r>
            <a:endParaRPr 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8" name="Picture 2" descr="STELLAgraph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" y="3657600"/>
            <a:ext cx="2742714" cy="1881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9" descr="undula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4500"/>
            <a:ext cx="2438400" cy="1828800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1" name="Picture 2" descr="C:\Users\igor\AppData\Local\Microsoft\Windows\Temporary Internet Files\Content.Outlook\2PPR990T\Future experiement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410" y="1616299"/>
            <a:ext cx="6015290" cy="341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214193"/>
      </p:ext>
    </p:extLst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3" t="9704" r="23849" b="65857"/>
          <a:stretch/>
        </p:blipFill>
        <p:spPr bwMode="auto">
          <a:xfrm>
            <a:off x="4416136" y="800100"/>
            <a:ext cx="4613564" cy="170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32" r="23249" b="4357"/>
          <a:stretch/>
        </p:blipFill>
        <p:spPr bwMode="auto">
          <a:xfrm>
            <a:off x="1982103" y="3543300"/>
            <a:ext cx="708924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815975"/>
            <a:ext cx="7848600" cy="6042025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Helvetica" charset="0"/>
              </a:rPr>
              <a:t>Present </a:t>
            </a:r>
            <a:r>
              <a:rPr lang="en-US" altLang="en-US" dirty="0" smtClean="0">
                <a:latin typeface="Helvetica" charset="0"/>
              </a:rPr>
              <a:t>(Bldg. 820)</a:t>
            </a:r>
          </a:p>
          <a:p>
            <a:endParaRPr lang="en-US" sz="1800" dirty="0">
              <a:latin typeface="Helvetica" charset="0"/>
            </a:endParaRPr>
          </a:p>
          <a:p>
            <a:endParaRPr lang="en-US" sz="1800" dirty="0" smtClean="0">
              <a:latin typeface="Helvetica" charset="0"/>
            </a:endParaRPr>
          </a:p>
          <a:p>
            <a:endParaRPr lang="en-US" sz="1800" dirty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Approved DOE upgrade (Bldg. 912)</a:t>
            </a:r>
            <a:endParaRPr lang="en-US" dirty="0">
              <a:latin typeface="Helvetica" charset="0"/>
            </a:endParaRPr>
          </a:p>
          <a:p>
            <a:pPr lvl="1"/>
            <a:r>
              <a:rPr lang="en-US" altLang="en-US" dirty="0"/>
              <a:t>7 x increased </a:t>
            </a:r>
            <a:r>
              <a:rPr lang="en-US" altLang="en-US" dirty="0" smtClean="0"/>
              <a:t>experimental area with three </a:t>
            </a:r>
            <a:r>
              <a:rPr lang="en-US" altLang="en-US" dirty="0"/>
              <a:t>experimental halls </a:t>
            </a:r>
          </a:p>
          <a:p>
            <a:pPr lvl="1"/>
            <a:r>
              <a:rPr lang="en-US" altLang="en-US" dirty="0" smtClean="0"/>
              <a:t>e-beam energy up to </a:t>
            </a:r>
            <a:r>
              <a:rPr lang="en-US" altLang="en-US" dirty="0"/>
              <a:t>300 MeV</a:t>
            </a:r>
          </a:p>
          <a:p>
            <a:pPr lvl="1"/>
            <a:r>
              <a:rPr lang="en-US" altLang="en-US" dirty="0"/>
              <a:t>Increased </a:t>
            </a:r>
            <a:r>
              <a:rPr lang="en-US" altLang="en-US" dirty="0" smtClean="0"/>
              <a:t>productivity</a:t>
            </a:r>
          </a:p>
          <a:p>
            <a:r>
              <a:rPr lang="en-US" altLang="en-US" dirty="0" smtClean="0"/>
              <a:t>BNL PD funding:</a:t>
            </a:r>
          </a:p>
          <a:p>
            <a:pPr lvl="1"/>
            <a:r>
              <a:rPr lang="en-US" altLang="en-US" dirty="0" smtClean="0"/>
              <a:t>100 TW CO2 laser</a:t>
            </a:r>
            <a:endParaRPr lang="en-US" altLang="en-US" dirty="0"/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1800" dirty="0">
              <a:latin typeface="Helvetica" charset="0"/>
            </a:endParaRPr>
          </a:p>
        </p:txBody>
      </p:sp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Helvetica" charset="0"/>
                <a:ea typeface="ＭＳ Ｐゴシック" charset="0"/>
              </a:rPr>
              <a:t>ATF upgrade </a:t>
            </a:r>
            <a:r>
              <a:rPr lang="en-US" altLang="en-US" dirty="0" smtClean="0">
                <a:latin typeface="Helvetica" charset="0"/>
                <a:ea typeface="ＭＳ Ｐゴシック" charset="0"/>
              </a:rPr>
              <a:t>plan (ATF II) </a:t>
            </a:r>
            <a:endParaRPr lang="en-US" altLang="en-US" dirty="0">
              <a:latin typeface="Helvetica" charset="0"/>
              <a:ea typeface="ＭＳ Ｐゴシック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3" t="33690" b="38877"/>
          <a:stretch/>
        </p:blipFill>
        <p:spPr bwMode="auto">
          <a:xfrm rot="5400000">
            <a:off x="677120" y="5143953"/>
            <a:ext cx="725715" cy="191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7406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1_Default Design">
      <a:majorFont>
        <a:latin typeface="Felix Titling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algn="l">
          <a:spcBef>
            <a:spcPct val="50000"/>
          </a:spcBef>
          <a:defRPr sz="2800" b="0" dirty="0" smtClean="0">
            <a:solidFill>
              <a:srgbClr val="FFFFFF"/>
            </a:solidFill>
            <a:latin typeface="Helvetica"/>
            <a:cs typeface="Helvetica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122981</TotalTime>
  <Words>891</Words>
  <Application>Microsoft Macintosh PowerPoint</Application>
  <PresentationFormat>On-screen Show (4:3)</PresentationFormat>
  <Paragraphs>135</Paragraphs>
  <Slides>13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1_Default Design</vt:lpstr>
      <vt:lpstr>Document</vt:lpstr>
      <vt:lpstr>C-AD Priorities</vt:lpstr>
      <vt:lpstr> RHIC Integrated Luminosity and Polarization (RHIC II performance!) </vt:lpstr>
      <vt:lpstr>RHIC operations and transition to eRHIC</vt:lpstr>
      <vt:lpstr>Other projects</vt:lpstr>
      <vt:lpstr>Backup slides</vt:lpstr>
      <vt:lpstr>Brookhaven Linac Isotope Producer (BLIP)</vt:lpstr>
      <vt:lpstr>NASA Space Radiation Laboratory (NSRL)</vt:lpstr>
      <vt:lpstr>Accelerator Test Facility: unique electron – laser facility</vt:lpstr>
      <vt:lpstr>ATF upgrade plan (ATF II) </vt:lpstr>
      <vt:lpstr>CO2 laser upgrade to 100TW opens up many new science opportunities</vt:lpstr>
      <vt:lpstr>High CW current polarized electron gun</vt:lpstr>
      <vt:lpstr>Energy Recovery Linac (ERL) Test Facility</vt:lpstr>
      <vt:lpstr>Coherent electron Cooling </vt:lpstr>
    </vt:vector>
  </TitlesOfParts>
  <Company>Brookhaven National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Valued Gateway Client</dc:creator>
  <cp:lastModifiedBy>Thomas Roser</cp:lastModifiedBy>
  <cp:revision>808</cp:revision>
  <dcterms:created xsi:type="dcterms:W3CDTF">2011-02-21T05:12:41Z</dcterms:created>
  <dcterms:modified xsi:type="dcterms:W3CDTF">2014-08-13T02:16:47Z</dcterms:modified>
</cp:coreProperties>
</file>