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41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457200" y="2363788"/>
            <a:ext cx="8153400" cy="1600200"/>
            <a:chOff x="288" y="1489"/>
            <a:chExt cx="5136" cy="1008"/>
          </a:xfrm>
        </p:grpSpPr>
        <p:sp>
          <p:nvSpPr>
            <p:cNvPr id="28675" name="Arc 3"/>
            <p:cNvSpPr>
              <a:spLocks/>
            </p:cNvSpPr>
            <p:nvPr/>
          </p:nvSpPr>
          <p:spPr bwMode="invGray">
            <a:xfrm>
              <a:off x="3595" y="1489"/>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lstStyle/>
            <a:p>
              <a:endParaRPr lang="en-US"/>
            </a:p>
          </p:txBody>
        </p:sp>
        <p:sp>
          <p:nvSpPr>
            <p:cNvPr id="28676" name="Arc 4"/>
            <p:cNvSpPr>
              <a:spLocks/>
            </p:cNvSpPr>
            <p:nvPr/>
          </p:nvSpPr>
          <p:spPr bwMode="invGray">
            <a:xfrm>
              <a:off x="3548" y="1593"/>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lstStyle/>
            <a:p>
              <a:endParaRPr lang="en-US"/>
            </a:p>
          </p:txBody>
        </p:sp>
        <p:sp>
          <p:nvSpPr>
            <p:cNvPr id="28677" name="Arc 5"/>
            <p:cNvSpPr>
              <a:spLocks/>
            </p:cNvSpPr>
            <p:nvPr/>
          </p:nvSpPr>
          <p:spPr bwMode="invGray">
            <a:xfrm>
              <a:off x="3521" y="1732"/>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lstStyle/>
            <a:p>
              <a:endParaRPr lang="en-US"/>
            </a:p>
          </p:txBody>
        </p:sp>
        <p:sp>
          <p:nvSpPr>
            <p:cNvPr id="28678" name="AutoShape 6"/>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lstStyle/>
            <a:p>
              <a:endParaRPr lang="en-US"/>
            </a:p>
          </p:txBody>
        </p:sp>
      </p:grpSp>
      <p:sp>
        <p:nvSpPr>
          <p:cNvPr id="28679" name="Rectangle 7"/>
          <p:cNvSpPr>
            <a:spLocks noGrp="1" noChangeArrowheads="1"/>
          </p:cNvSpPr>
          <p:nvPr>
            <p:ph type="ctrTitle" sz="quarter"/>
          </p:nvPr>
        </p:nvSpPr>
        <p:spPr>
          <a:xfrm>
            <a:off x="685800" y="1447800"/>
            <a:ext cx="7772400" cy="1143000"/>
          </a:xfrm>
        </p:spPr>
        <p:txBody>
          <a:bodyPr/>
          <a:lstStyle>
            <a:lvl1pPr>
              <a:defRPr/>
            </a:lvl1pPr>
          </a:lstStyle>
          <a:p>
            <a:r>
              <a:rPr lang="en-US" smtClean="0"/>
              <a:t>Click to edit Master title style</a:t>
            </a:r>
            <a:endParaRPr lang="en-US"/>
          </a:p>
        </p:txBody>
      </p:sp>
      <p:sp>
        <p:nvSpPr>
          <p:cNvPr id="28680"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r>
              <a:rPr lang="en-US" smtClean="0"/>
              <a:t>Click to edit Master subtitle style</a:t>
            </a:r>
            <a:endParaRPr lang="en-US"/>
          </a:p>
        </p:txBody>
      </p:sp>
      <p:sp>
        <p:nvSpPr>
          <p:cNvPr id="28681" name="Rectangle 9"/>
          <p:cNvSpPr>
            <a:spLocks noGrp="1" noChangeArrowheads="1"/>
          </p:cNvSpPr>
          <p:nvPr>
            <p:ph type="dt" sz="quarter" idx="2"/>
          </p:nvPr>
        </p:nvSpPr>
        <p:spPr/>
        <p:txBody>
          <a:bodyPr/>
          <a:lstStyle>
            <a:lvl1pPr>
              <a:defRPr/>
            </a:lvl1pPr>
          </a:lstStyle>
          <a:p>
            <a:fld id="{2035EB3B-2E20-440C-BF36-CA24B2F08BDA}" type="datetimeFigureOut">
              <a:rPr lang="en-US" smtClean="0"/>
              <a:t>8/7/2014</a:t>
            </a:fld>
            <a:endParaRPr lang="en-US"/>
          </a:p>
        </p:txBody>
      </p:sp>
      <p:sp>
        <p:nvSpPr>
          <p:cNvPr id="28682" name="Rectangle 10"/>
          <p:cNvSpPr>
            <a:spLocks noGrp="1" noChangeArrowheads="1"/>
          </p:cNvSpPr>
          <p:nvPr>
            <p:ph type="ftr" sz="quarter" idx="3"/>
          </p:nvPr>
        </p:nvSpPr>
        <p:spPr/>
        <p:txBody>
          <a:bodyPr/>
          <a:lstStyle>
            <a:lvl1pPr>
              <a:defRPr/>
            </a:lvl1pPr>
          </a:lstStyle>
          <a:p>
            <a:endParaRPr lang="en-US"/>
          </a:p>
        </p:txBody>
      </p:sp>
      <p:sp>
        <p:nvSpPr>
          <p:cNvPr id="28683" name="Rectangle 11"/>
          <p:cNvSpPr>
            <a:spLocks noGrp="1" noChangeArrowheads="1"/>
          </p:cNvSpPr>
          <p:nvPr>
            <p:ph type="sldNum" sz="quarter" idx="4"/>
          </p:nvPr>
        </p:nvSpPr>
        <p:spPr/>
        <p:txBody>
          <a:bodyPr/>
          <a:lstStyle>
            <a:lvl1pPr>
              <a:defRPr/>
            </a:lvl1pPr>
          </a:lstStyle>
          <a:p>
            <a:fld id="{6F82F536-1BC7-4C98-82D6-FBA5578C4A4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035EB3B-2E20-440C-BF36-CA24B2F08BDA}" type="datetimeFigureOut">
              <a:rPr lang="en-US" smtClean="0"/>
              <a:t>8/7/2014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F82F536-1BC7-4C98-82D6-FBA5578C4A4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035EB3B-2E20-440C-BF36-CA24B2F08BDA}" type="datetimeFigureOut">
              <a:rPr lang="en-US" smtClean="0"/>
              <a:t>8/7/2014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F82F536-1BC7-4C98-82D6-FBA5578C4A4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381000"/>
            <a:ext cx="7772400" cy="579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324600"/>
            <a:ext cx="1905000" cy="457200"/>
          </a:xfrm>
        </p:spPr>
        <p:txBody>
          <a:bodyPr/>
          <a:lstStyle>
            <a:lvl1pPr>
              <a:defRPr/>
            </a:lvl1pPr>
          </a:lstStyle>
          <a:p>
            <a:fld id="{2035EB3B-2E20-440C-BF36-CA24B2F08BDA}" type="datetimeFigureOut">
              <a:rPr lang="en-US" smtClean="0"/>
              <a:t>8/7/2014</a:t>
            </a:fld>
            <a:endParaRPr lang="en-US"/>
          </a:p>
        </p:txBody>
      </p:sp>
      <p:sp>
        <p:nvSpPr>
          <p:cNvPr id="4" name="Footer Placeholder 3"/>
          <p:cNvSpPr>
            <a:spLocks noGrp="1"/>
          </p:cNvSpPr>
          <p:nvPr>
            <p:ph type="ftr" sz="quarter" idx="11"/>
          </p:nvPr>
        </p:nvSpPr>
        <p:spPr>
          <a:xfrm>
            <a:off x="3124200" y="63246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324600"/>
            <a:ext cx="1905000" cy="457200"/>
          </a:xfrm>
        </p:spPr>
        <p:txBody>
          <a:bodyPr/>
          <a:lstStyle>
            <a:lvl1pPr>
              <a:defRPr/>
            </a:lvl1pPr>
          </a:lstStyle>
          <a:p>
            <a:fld id="{6F82F536-1BC7-4C98-82D6-FBA5578C4A4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035EB3B-2E20-440C-BF36-CA24B2F08BDA}" type="datetimeFigureOut">
              <a:rPr lang="en-US" smtClean="0"/>
              <a:t>8/7/2014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F82F536-1BC7-4C98-82D6-FBA5578C4A4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035EB3B-2E20-440C-BF36-CA24B2F08BDA}" type="datetimeFigureOut">
              <a:rPr lang="en-US" smtClean="0"/>
              <a:t>8/7/2014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F82F536-1BC7-4C98-82D6-FBA5578C4A4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2035EB3B-2E20-440C-BF36-CA24B2F08BDA}" type="datetimeFigureOut">
              <a:rPr lang="en-US" smtClean="0"/>
              <a:t>8/7/2014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F82F536-1BC7-4C98-82D6-FBA5578C4A4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2035EB3B-2E20-440C-BF36-CA24B2F08BDA}" type="datetimeFigureOut">
              <a:rPr lang="en-US" smtClean="0"/>
              <a:t>8/7/2014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F82F536-1BC7-4C98-82D6-FBA5578C4A4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2035EB3B-2E20-440C-BF36-CA24B2F08BDA}" type="datetimeFigureOut">
              <a:rPr lang="en-US" smtClean="0"/>
              <a:t>8/7/2014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F82F536-1BC7-4C98-82D6-FBA5578C4A4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035EB3B-2E20-440C-BF36-CA24B2F08BDA}" type="datetimeFigureOut">
              <a:rPr lang="en-US" smtClean="0"/>
              <a:t>8/7/2014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F82F536-1BC7-4C98-82D6-FBA5578C4A4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035EB3B-2E20-440C-BF36-CA24B2F08BDA}" type="datetimeFigureOut">
              <a:rPr lang="en-US" smtClean="0"/>
              <a:t>8/7/2014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F82F536-1BC7-4C98-82D6-FBA5578C4A4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035EB3B-2E20-440C-BF36-CA24B2F08BDA}" type="datetimeFigureOut">
              <a:rPr lang="en-US" smtClean="0"/>
              <a:t>8/7/2014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F82F536-1BC7-4C98-82D6-FBA5578C4A4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457200" y="992188"/>
            <a:ext cx="8153400" cy="1600200"/>
            <a:chOff x="288" y="625"/>
            <a:chExt cx="5136" cy="1008"/>
          </a:xfrm>
        </p:grpSpPr>
        <p:sp>
          <p:nvSpPr>
            <p:cNvPr id="27651" name="Arc 3"/>
            <p:cNvSpPr>
              <a:spLocks/>
            </p:cNvSpPr>
            <p:nvPr/>
          </p:nvSpPr>
          <p:spPr bwMode="invGray">
            <a:xfrm>
              <a:off x="3595" y="625"/>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lstStyle/>
            <a:p>
              <a:endParaRPr lang="en-US"/>
            </a:p>
          </p:txBody>
        </p:sp>
        <p:sp>
          <p:nvSpPr>
            <p:cNvPr id="27652" name="Arc 4"/>
            <p:cNvSpPr>
              <a:spLocks/>
            </p:cNvSpPr>
            <p:nvPr/>
          </p:nvSpPr>
          <p:spPr bwMode="invGray">
            <a:xfrm>
              <a:off x="3548" y="729"/>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lstStyle/>
            <a:p>
              <a:endParaRPr lang="en-US"/>
            </a:p>
          </p:txBody>
        </p:sp>
        <p:sp>
          <p:nvSpPr>
            <p:cNvPr id="27653" name="Arc 5"/>
            <p:cNvSpPr>
              <a:spLocks/>
            </p:cNvSpPr>
            <p:nvPr/>
          </p:nvSpPr>
          <p:spPr bwMode="invGray">
            <a:xfrm>
              <a:off x="3521" y="868"/>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lstStyle/>
            <a:p>
              <a:endParaRPr lang="en-US"/>
            </a:p>
          </p:txBody>
        </p:sp>
        <p:sp>
          <p:nvSpPr>
            <p:cNvPr id="27654" name="AutoShape 6"/>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lstStyle/>
            <a:p>
              <a:endParaRPr lang="en-US"/>
            </a:p>
          </p:txBody>
        </p:sp>
      </p:grpSp>
      <p:sp>
        <p:nvSpPr>
          <p:cNvPr id="27655" name="Rectangle 7"/>
          <p:cNvSpPr>
            <a:spLocks noGrp="1" noChangeArrowheads="1"/>
          </p:cNvSpPr>
          <p:nvPr>
            <p:ph type="title"/>
          </p:nvPr>
        </p:nvSpPr>
        <p:spPr bwMode="auto">
          <a:xfrm>
            <a:off x="685800" y="381000"/>
            <a:ext cx="7772400" cy="11430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27656" name="Rectangle 8"/>
          <p:cNvSpPr>
            <a:spLocks noGrp="1" noChangeArrowheads="1"/>
          </p:cNvSpPr>
          <p:nvPr>
            <p:ph type="body" idx="1"/>
          </p:nvPr>
        </p:nvSpPr>
        <p:spPr bwMode="auto">
          <a:xfrm>
            <a:off x="685800" y="20574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657" name="Rectangle 9"/>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fld id="{2035EB3B-2E20-440C-BF36-CA24B2F08BDA}" type="datetimeFigureOut">
              <a:rPr lang="en-US" smtClean="0"/>
              <a:t>8/7/2014</a:t>
            </a:fld>
            <a:endParaRPr lang="en-US"/>
          </a:p>
        </p:txBody>
      </p:sp>
      <p:sp>
        <p:nvSpPr>
          <p:cNvPr id="27658" name="Rectangle 10"/>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vl1pPr>
          </a:lstStyle>
          <a:p>
            <a:endParaRPr lang="en-US"/>
          </a:p>
        </p:txBody>
      </p:sp>
      <p:sp>
        <p:nvSpPr>
          <p:cNvPr id="27659" name="Rectangle 11"/>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fld id="{6F82F536-1BC7-4C98-82D6-FBA5578C4A49}" type="slidenum">
              <a:rPr lang="en-US" smtClean="0"/>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r" rtl="0" eaLnBrk="1" fontAlgn="base" hangingPunct="1">
        <a:spcBef>
          <a:spcPct val="0"/>
        </a:spcBef>
        <a:spcAft>
          <a:spcPct val="0"/>
        </a:spcAft>
        <a:defRPr sz="4400" i="1">
          <a:solidFill>
            <a:schemeClr val="tx2"/>
          </a:solidFill>
          <a:latin typeface="+mj-lt"/>
          <a:ea typeface="+mj-ea"/>
          <a:cs typeface="+mj-cs"/>
        </a:defRPr>
      </a:lvl1pPr>
      <a:lvl2pPr algn="r" rtl="0" eaLnBrk="1" fontAlgn="base" hangingPunct="1">
        <a:spcBef>
          <a:spcPct val="0"/>
        </a:spcBef>
        <a:spcAft>
          <a:spcPct val="0"/>
        </a:spcAft>
        <a:defRPr sz="4400" i="1">
          <a:solidFill>
            <a:schemeClr val="tx2"/>
          </a:solidFill>
          <a:latin typeface="Times New Roman" pitchFamily="18" charset="0"/>
        </a:defRPr>
      </a:lvl2pPr>
      <a:lvl3pPr algn="r" rtl="0" eaLnBrk="1" fontAlgn="base" hangingPunct="1">
        <a:spcBef>
          <a:spcPct val="0"/>
        </a:spcBef>
        <a:spcAft>
          <a:spcPct val="0"/>
        </a:spcAft>
        <a:defRPr sz="4400" i="1">
          <a:solidFill>
            <a:schemeClr val="tx2"/>
          </a:solidFill>
          <a:latin typeface="Times New Roman" pitchFamily="18" charset="0"/>
        </a:defRPr>
      </a:lvl3pPr>
      <a:lvl4pPr algn="r" rtl="0" eaLnBrk="1" fontAlgn="base" hangingPunct="1">
        <a:spcBef>
          <a:spcPct val="0"/>
        </a:spcBef>
        <a:spcAft>
          <a:spcPct val="0"/>
        </a:spcAft>
        <a:defRPr sz="4400" i="1">
          <a:solidFill>
            <a:schemeClr val="tx2"/>
          </a:solidFill>
          <a:latin typeface="Times New Roman" pitchFamily="18" charset="0"/>
        </a:defRPr>
      </a:lvl4pPr>
      <a:lvl5pPr algn="r" rtl="0" eaLnBrk="1" fontAlgn="base" hangingPunct="1">
        <a:spcBef>
          <a:spcPct val="0"/>
        </a:spcBef>
        <a:spcAft>
          <a:spcPct val="0"/>
        </a:spcAft>
        <a:defRPr sz="4400" i="1">
          <a:solidFill>
            <a:schemeClr val="tx2"/>
          </a:solidFill>
          <a:latin typeface="Times New Roman" pitchFamily="18" charset="0"/>
        </a:defRPr>
      </a:lvl5pPr>
      <a:lvl6pPr marL="457200" algn="r" rtl="0" eaLnBrk="1" fontAlgn="base" hangingPunct="1">
        <a:spcBef>
          <a:spcPct val="0"/>
        </a:spcBef>
        <a:spcAft>
          <a:spcPct val="0"/>
        </a:spcAft>
        <a:defRPr sz="4400" i="1">
          <a:solidFill>
            <a:schemeClr val="tx2"/>
          </a:solidFill>
          <a:latin typeface="Times New Roman" pitchFamily="18" charset="0"/>
        </a:defRPr>
      </a:lvl6pPr>
      <a:lvl7pPr marL="914400" algn="r" rtl="0" eaLnBrk="1" fontAlgn="base" hangingPunct="1">
        <a:spcBef>
          <a:spcPct val="0"/>
        </a:spcBef>
        <a:spcAft>
          <a:spcPct val="0"/>
        </a:spcAft>
        <a:defRPr sz="4400" i="1">
          <a:solidFill>
            <a:schemeClr val="tx2"/>
          </a:solidFill>
          <a:latin typeface="Times New Roman" pitchFamily="18" charset="0"/>
        </a:defRPr>
      </a:lvl7pPr>
      <a:lvl8pPr marL="1371600" algn="r" rtl="0" eaLnBrk="1" fontAlgn="base" hangingPunct="1">
        <a:spcBef>
          <a:spcPct val="0"/>
        </a:spcBef>
        <a:spcAft>
          <a:spcPct val="0"/>
        </a:spcAft>
        <a:defRPr sz="4400" i="1">
          <a:solidFill>
            <a:schemeClr val="tx2"/>
          </a:solidFill>
          <a:latin typeface="Times New Roman" pitchFamily="18" charset="0"/>
        </a:defRPr>
      </a:lvl8pPr>
      <a:lvl9pPr marL="1828800" algn="r" rtl="0" eaLnBrk="1" fontAlgn="base" hangingPunct="1">
        <a:spcBef>
          <a:spcPct val="0"/>
        </a:spcBef>
        <a:spcAft>
          <a:spcPct val="0"/>
        </a:spcAft>
        <a:defRPr sz="4400" i="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lr>
          <a:schemeClr val="tx2"/>
        </a:buClr>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pPr algn="ctr"/>
            <a:r>
              <a:rPr lang="en-US" dirty="0" smtClean="0"/>
              <a:t>Run-14 Startup</a:t>
            </a:r>
            <a:endParaRPr lang="en-US" dirty="0"/>
          </a:p>
        </p:txBody>
      </p:sp>
      <p:sp>
        <p:nvSpPr>
          <p:cNvPr id="3" name="Subtitle 2"/>
          <p:cNvSpPr>
            <a:spLocks noGrp="1"/>
          </p:cNvSpPr>
          <p:nvPr>
            <p:ph type="subTitle" sz="quarter" idx="1"/>
          </p:nvPr>
        </p:nvSpPr>
        <p:spPr/>
        <p:txBody>
          <a:bodyPr/>
          <a:lstStyle/>
          <a:p>
            <a:r>
              <a:rPr lang="en-US" dirty="0" smtClean="0"/>
              <a:t>Gregory Marr</a:t>
            </a:r>
          </a:p>
          <a:p>
            <a:r>
              <a:rPr lang="en-US" dirty="0" smtClean="0"/>
              <a:t>Travis </a:t>
            </a:r>
            <a:r>
              <a:rPr lang="en-US" dirty="0" err="1" smtClean="0"/>
              <a:t>Shrey</a:t>
            </a:r>
            <a:r>
              <a:rPr lang="en-US" dirty="0" smtClean="0"/>
              <a:t>, Vincent </a:t>
            </a:r>
            <a:r>
              <a:rPr lang="en-US" dirty="0" err="1" smtClean="0"/>
              <a:t>Schoefer</a:t>
            </a:r>
            <a:endParaRPr lang="en-US" dirty="0" smtClean="0"/>
          </a:p>
          <a:p>
            <a:r>
              <a:rPr lang="en-US" i="1" dirty="0" smtClean="0"/>
              <a:t>Start-up Coordinators</a:t>
            </a:r>
            <a:endParaRPr lang="en-US" i="1" dirty="0"/>
          </a:p>
        </p:txBody>
      </p:sp>
    </p:spTree>
    <p:extLst>
      <p:ext uri="{BB962C8B-B14F-4D97-AF65-F5344CB8AC3E}">
        <p14:creationId xmlns:p14="http://schemas.microsoft.com/office/powerpoint/2010/main" val="2384420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For the </a:t>
            </a:r>
            <a:r>
              <a:rPr lang="en-US" dirty="0" smtClean="0"/>
              <a:t>second </a:t>
            </a:r>
            <a:r>
              <a:rPr lang="en-US" dirty="0" smtClean="0"/>
              <a:t>year, Operations was in charge of scheduling and executing the Startup plan for the run. This included Au-Au (low and high energy) and </a:t>
            </a:r>
            <a:r>
              <a:rPr lang="en-US" baseline="30000" dirty="0" smtClean="0"/>
              <a:t>3</a:t>
            </a:r>
            <a:r>
              <a:rPr lang="en-US" dirty="0" smtClean="0"/>
              <a:t>He-Au setup from pre-beam to declaration of Physics stores.</a:t>
            </a:r>
          </a:p>
          <a:p>
            <a:r>
              <a:rPr lang="en-US" dirty="0" smtClean="0"/>
              <a:t>Given the major installation and ramp reconfiguration, we elected to set up at nominal injection energy and ramp (1.5 beam days) prior to low energy work (3 beam days including DX training).</a:t>
            </a:r>
          </a:p>
          <a:p>
            <a:r>
              <a:rPr lang="en-US" dirty="0" smtClean="0"/>
              <a:t>Physics was once again delivered on schedule (overall delays aside).</a:t>
            </a:r>
          </a:p>
          <a:p>
            <a:pPr lvl="1"/>
            <a:r>
              <a:rPr lang="en-US" dirty="0"/>
              <a:t>We completed a setup </a:t>
            </a:r>
            <a:r>
              <a:rPr lang="en-US" dirty="0" smtClean="0"/>
              <a:t>for a run given </a:t>
            </a:r>
            <a:r>
              <a:rPr lang="en-US" dirty="0"/>
              <a:t>to us last-minute, with a new species, and complicated mode </a:t>
            </a:r>
            <a:r>
              <a:rPr lang="en-US" dirty="0" smtClean="0"/>
              <a:t>switching, and still came through.</a:t>
            </a:r>
          </a:p>
          <a:p>
            <a:pPr lvl="1"/>
            <a:r>
              <a:rPr lang="en-US" dirty="0"/>
              <a:t>“That run was practically imaginary and it got done</a:t>
            </a:r>
            <a:r>
              <a:rPr lang="en-US" dirty="0" smtClean="0"/>
              <a:t>.”</a:t>
            </a:r>
          </a:p>
          <a:p>
            <a:r>
              <a:rPr lang="en-US" dirty="0" smtClean="0"/>
              <a:t>Noteworthy issues will be discussed.</a:t>
            </a:r>
            <a:endParaRPr lang="en-US" dirty="0"/>
          </a:p>
        </p:txBody>
      </p:sp>
    </p:spTree>
    <p:extLst>
      <p:ext uri="{BB962C8B-B14F-4D97-AF65-F5344CB8AC3E}">
        <p14:creationId xmlns:p14="http://schemas.microsoft.com/office/powerpoint/2010/main" val="3292985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Missed during Dry Run or pre-beam setup:</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28 MHz RF not set to phase jump at </a:t>
            </a:r>
            <a:r>
              <a:rPr lang="en-US" dirty="0" err="1" smtClean="0">
                <a:latin typeface="Symbol" panose="05050102010706020507" pitchFamily="18" charset="2"/>
              </a:rPr>
              <a:t>g</a:t>
            </a:r>
            <a:r>
              <a:rPr lang="en-US" baseline="-25000" dirty="0" err="1" smtClean="0"/>
              <a:t>t</a:t>
            </a:r>
            <a:r>
              <a:rPr lang="en-US" dirty="0" err="1" smtClean="0"/>
              <a:t>.</a:t>
            </a:r>
            <a:endParaRPr lang="en-US" dirty="0" smtClean="0"/>
          </a:p>
          <a:p>
            <a:r>
              <a:rPr lang="en-US" dirty="0" smtClean="0"/>
              <a:t>Stochastic cooling ADO changes</a:t>
            </a:r>
          </a:p>
          <a:p>
            <a:pPr lvl="1"/>
            <a:r>
              <a:rPr lang="en-US" dirty="0" smtClean="0"/>
              <a:t>Tape errors.</a:t>
            </a:r>
          </a:p>
          <a:p>
            <a:r>
              <a:rPr lang="en-US" dirty="0" smtClean="0"/>
              <a:t>GPM DCCT scaling</a:t>
            </a:r>
          </a:p>
          <a:p>
            <a:pPr lvl="1"/>
            <a:r>
              <a:rPr lang="en-US" dirty="0"/>
              <a:t>M</a:t>
            </a:r>
            <a:r>
              <a:rPr lang="en-US" dirty="0" smtClean="0"/>
              <a:t>issed that beam injected on first shot.</a:t>
            </a:r>
          </a:p>
          <a:p>
            <a:r>
              <a:rPr lang="en-US" dirty="0" smtClean="0"/>
              <a:t>BPM first turn setup (wide gate)</a:t>
            </a:r>
          </a:p>
          <a:p>
            <a:pPr lvl="1"/>
            <a:r>
              <a:rPr lang="en-US" dirty="0" smtClean="0"/>
              <a:t>Caused delay in combination with DCCT.</a:t>
            </a:r>
          </a:p>
          <a:p>
            <a:r>
              <a:rPr lang="en-US" dirty="0" smtClean="0"/>
              <a:t>Abort kicker voltage alarms</a:t>
            </a:r>
          </a:p>
          <a:p>
            <a:r>
              <a:rPr lang="en-US" dirty="0" smtClean="0"/>
              <a:t>Damper/</a:t>
            </a:r>
            <a:r>
              <a:rPr lang="en-US" dirty="0" err="1" smtClean="0"/>
              <a:t>Artus</a:t>
            </a:r>
            <a:r>
              <a:rPr lang="en-US" dirty="0" smtClean="0"/>
              <a:t> BPM connection</a:t>
            </a:r>
          </a:p>
          <a:p>
            <a:pPr lvl="1"/>
            <a:endParaRPr lang="en-US" dirty="0" smtClean="0"/>
          </a:p>
          <a:p>
            <a:endParaRPr lang="en-US" dirty="0" smtClean="0"/>
          </a:p>
        </p:txBody>
      </p:sp>
    </p:spTree>
    <p:extLst>
      <p:ext uri="{BB962C8B-B14F-4D97-AF65-F5344CB8AC3E}">
        <p14:creationId xmlns:p14="http://schemas.microsoft.com/office/powerpoint/2010/main" val="224877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Pre-beam delays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Ramp preparation remains as a major, fundamental problem.</a:t>
            </a:r>
          </a:p>
          <a:p>
            <a:pPr lvl="1"/>
            <a:r>
              <a:rPr lang="en-US" dirty="0" smtClean="0"/>
              <a:t>Last-minute, complicated changes…</a:t>
            </a:r>
          </a:p>
          <a:p>
            <a:pPr lvl="1"/>
            <a:r>
              <a:rPr lang="en-US" dirty="0" smtClean="0"/>
              <a:t>Process relies too heavily on a few select personnel, who already have too many tasks to accomplish.</a:t>
            </a:r>
          </a:p>
          <a:p>
            <a:pPr lvl="1"/>
            <a:r>
              <a:rPr lang="en-US" dirty="0" smtClean="0"/>
              <a:t>Ramp design and cloning is rife with errors.</a:t>
            </a:r>
          </a:p>
          <a:p>
            <a:pPr lvl="2"/>
            <a:r>
              <a:rPr lang="en-US" dirty="0" smtClean="0"/>
              <a:t>7.3 </a:t>
            </a:r>
            <a:r>
              <a:rPr lang="en-US" dirty="0" err="1" smtClean="0"/>
              <a:t>GeV</a:t>
            </a:r>
            <a:r>
              <a:rPr lang="en-US" dirty="0" smtClean="0"/>
              <a:t> had large dipole trim from 2.5GeV cloning.</a:t>
            </a:r>
          </a:p>
          <a:p>
            <a:pPr lvl="1"/>
            <a:r>
              <a:rPr lang="en-US" dirty="0" smtClean="0"/>
              <a:t>It’s a pre-requisite for many other tasks, and ends up delaying multiple system setups.</a:t>
            </a:r>
            <a:endParaRPr lang="en-US" dirty="0"/>
          </a:p>
        </p:txBody>
      </p:sp>
    </p:spTree>
    <p:extLst>
      <p:ext uri="{BB962C8B-B14F-4D97-AF65-F5344CB8AC3E}">
        <p14:creationId xmlns:p14="http://schemas.microsoft.com/office/powerpoint/2010/main" val="3935768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Scheduling, personnel </a:t>
            </a:r>
            <a:r>
              <a:rPr lang="en-US" dirty="0"/>
              <a:t>i</a:t>
            </a:r>
            <a:r>
              <a:rPr lang="en-US" dirty="0" smtClean="0"/>
              <a:t>ssues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Decisions made at the morning meeting were not well executed when the coordinators weren’t present.</a:t>
            </a:r>
          </a:p>
          <a:p>
            <a:pPr lvl="1"/>
            <a:r>
              <a:rPr lang="en-US" dirty="0" smtClean="0"/>
              <a:t>There’s a difference between presenting the plan at 0900 and making the plan at 0900.</a:t>
            </a:r>
          </a:p>
          <a:p>
            <a:r>
              <a:rPr lang="en-US" dirty="0" smtClean="0"/>
              <a:t>A few experts responsible for multiple systems get burdened (unnecessarily?) in the first few days.</a:t>
            </a:r>
          </a:p>
          <a:p>
            <a:r>
              <a:rPr lang="en-US" dirty="0" smtClean="0"/>
              <a:t>Everyone wants the day shift.</a:t>
            </a:r>
          </a:p>
          <a:p>
            <a:endParaRPr lang="en-US" dirty="0" smtClean="0"/>
          </a:p>
          <a:p>
            <a:endParaRPr lang="en-US" dirty="0"/>
          </a:p>
        </p:txBody>
      </p:sp>
    </p:spTree>
    <p:extLst>
      <p:ext uri="{BB962C8B-B14F-4D97-AF65-F5344CB8AC3E}">
        <p14:creationId xmlns:p14="http://schemas.microsoft.com/office/powerpoint/2010/main" val="2102915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Start-up tasks: your homework</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We have made strides in the past by automating tasks </a:t>
            </a:r>
            <a:r>
              <a:rPr lang="en-US" sz="2600" b="1" i="1" dirty="0" smtClean="0"/>
              <a:t>(example: power supply checkout streamlined with over 10 automated tape sequences)</a:t>
            </a:r>
            <a:r>
              <a:rPr lang="en-US" sz="2600" b="1" dirty="0" smtClean="0"/>
              <a:t>.</a:t>
            </a:r>
            <a:endParaRPr lang="en-US" b="1" dirty="0" smtClean="0"/>
          </a:p>
          <a:p>
            <a:pPr marL="514350" indent="-514350">
              <a:buFont typeface="+mj-lt"/>
              <a:buAutoNum type="arabicPeriod"/>
            </a:pPr>
            <a:r>
              <a:rPr lang="en-US" dirty="0" smtClean="0"/>
              <a:t>Are there other candidates for automation in your own system start up?</a:t>
            </a:r>
          </a:p>
          <a:p>
            <a:pPr marL="0" indent="0">
              <a:buNone/>
            </a:pPr>
            <a:r>
              <a:rPr lang="en-US" dirty="0" smtClean="0"/>
              <a:t>MCR is staffed 24/7. Your coverage cannot beat that.</a:t>
            </a:r>
          </a:p>
          <a:p>
            <a:pPr marL="514350" indent="-514350">
              <a:buFont typeface="+mj-lt"/>
              <a:buAutoNum type="arabicPeriod" startAt="2"/>
            </a:pPr>
            <a:r>
              <a:rPr lang="en-US" dirty="0" smtClean="0"/>
              <a:t>Which tasks could Operations perform in your stead?</a:t>
            </a:r>
          </a:p>
          <a:p>
            <a:pPr marL="0" indent="0">
              <a:buNone/>
            </a:pPr>
            <a:r>
              <a:rPr lang="en-US" b="1" dirty="0" smtClean="0"/>
              <a:t>Bring us your ideas!</a:t>
            </a:r>
            <a:endParaRPr lang="en-US" b="1" dirty="0"/>
          </a:p>
        </p:txBody>
      </p:sp>
    </p:spTree>
    <p:extLst>
      <p:ext uri="{BB962C8B-B14F-4D97-AF65-F5344CB8AC3E}">
        <p14:creationId xmlns:p14="http://schemas.microsoft.com/office/powerpoint/2010/main" val="645319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 believe the Startup period is in the best hands for the job.</a:t>
            </a:r>
          </a:p>
          <a:p>
            <a:pPr lvl="1"/>
            <a:r>
              <a:rPr lang="en-US" dirty="0" smtClean="0"/>
              <a:t>We should continue to amplify the role of OC in Startup.</a:t>
            </a:r>
          </a:p>
          <a:p>
            <a:r>
              <a:rPr lang="en-US" dirty="0" smtClean="0"/>
              <a:t>We need to continue to work on our availability of experts given the challenge of a fluid</a:t>
            </a:r>
            <a:r>
              <a:rPr lang="en-US" dirty="0"/>
              <a:t> </a:t>
            </a:r>
            <a:r>
              <a:rPr lang="en-US" dirty="0" smtClean="0"/>
              <a:t>schedule of sequential tasks.</a:t>
            </a:r>
          </a:p>
          <a:p>
            <a:r>
              <a:rPr lang="en-US" dirty="0" smtClean="0"/>
              <a:t>Our continued success is owed to the hard work of the Operations staff and those who support us during the Startup period and beyond.</a:t>
            </a:r>
            <a:endParaRPr lang="en-US" dirty="0"/>
          </a:p>
        </p:txBody>
      </p:sp>
    </p:spTree>
    <p:extLst>
      <p:ext uri="{BB962C8B-B14F-4D97-AF65-F5344CB8AC3E}">
        <p14:creationId xmlns:p14="http://schemas.microsoft.com/office/powerpoint/2010/main" val="1962187094"/>
      </p:ext>
    </p:extLst>
  </p:cSld>
  <p:clrMapOvr>
    <a:masterClrMapping/>
  </p:clrMapOvr>
</p:sld>
</file>

<file path=ppt/theme/theme1.xml><?xml version="1.0" encoding="utf-8"?>
<a:theme xmlns:a="http://schemas.openxmlformats.org/drawingml/2006/main" name="Fireball greg">
  <a:themeElements>
    <a:clrScheme name="Fireball design template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Fireball desig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Fireball design template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design template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design templat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Fireball greg</Template>
  <TotalTime>3071</TotalTime>
  <Words>476</Words>
  <Application>Microsoft Office PowerPoint</Application>
  <PresentationFormat>On-screen Show (4:3)</PresentationFormat>
  <Paragraphs>44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Fireball greg</vt:lpstr>
      <vt:lpstr>Run-14 Startup</vt:lpstr>
      <vt:lpstr>Overview</vt:lpstr>
      <vt:lpstr>Missed during Dry Run or pre-beam setup:</vt:lpstr>
      <vt:lpstr>Pre-beam delays</vt:lpstr>
      <vt:lpstr>Scheduling, personnel issues</vt:lpstr>
      <vt:lpstr>Start-up tasks: your homework</vt:lpstr>
      <vt:lpstr>Summary</vt:lpstr>
    </vt:vector>
  </TitlesOfParts>
  <Company>BNL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Run-14 Startup</dc:title>
  <dc:creator>Gregory J. Marr</dc:creator>
  <cp:lastModifiedBy>Gregory J. Marr</cp:lastModifiedBy>
  <cp:revision>20</cp:revision>
  <dcterms:created xsi:type="dcterms:W3CDTF">2014-07-15T16:17:45Z</dcterms:created>
  <dcterms:modified xsi:type="dcterms:W3CDTF">2014-08-07T17:08:42Z</dcterms:modified>
</cp:coreProperties>
</file>