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70" r:id="rId8"/>
    <p:sldId id="260" r:id="rId9"/>
    <p:sldId id="261" r:id="rId10"/>
    <p:sldId id="265" r:id="rId11"/>
    <p:sldId id="262" r:id="rId12"/>
    <p:sldId id="263" r:id="rId13"/>
    <p:sldId id="271" r:id="rId14"/>
    <p:sldId id="268" r:id="rId15"/>
    <p:sldId id="269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8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4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0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2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9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F378-7638-4C27-992D-F2A8E7237656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BA13-B73C-45B3-BC6C-6AB57D0D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2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58LpHBnvs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JR6xt9S02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View from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r>
              <a:rPr lang="en-US" dirty="0" err="1" smtClean="0"/>
              <a:t>Festivus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2152650"/>
            <a:ext cx="4000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Airing of the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</a:t>
            </a:r>
          </a:p>
          <a:p>
            <a:pPr lvl="1"/>
            <a:r>
              <a:rPr lang="en-US" dirty="0" smtClean="0"/>
              <a:t>Organization consists of thousands, with dozens working on the detector at any given point during the run, but only Bill Christie can decide what is good and bad. </a:t>
            </a:r>
            <a:endParaRPr lang="en-US" dirty="0" smtClean="0"/>
          </a:p>
          <a:p>
            <a:pPr lvl="1"/>
            <a:r>
              <a:rPr lang="en-US" dirty="0" smtClean="0"/>
              <a:t>The experimental shift leader should be trained well enough to make decisions for their shift.</a:t>
            </a:r>
          </a:p>
          <a:p>
            <a:pPr lvl="2"/>
            <a:r>
              <a:rPr lang="en-US" sz="1500" dirty="0"/>
              <a:t>http://www.cadops.bnl.gov/cgi-bin/elog/viewMain.pl?elog=rhic-au_2014&amp;shiftlog=Thu_May_1_2014_17:54:36_PM#20140401203132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/>
              <a:t>J Morris’s FY13 talk (‘They’re a bunch of idiots’)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Airing of the Grievances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Elens</a:t>
            </a:r>
            <a:endParaRPr lang="en-US" sz="8000" dirty="0" smtClean="0"/>
          </a:p>
          <a:p>
            <a:pPr lvl="1"/>
            <a:r>
              <a:rPr lang="en-US" sz="800" dirty="0" smtClean="0"/>
              <a:t>Disclaimer: we all love the </a:t>
            </a:r>
            <a:r>
              <a:rPr lang="en-US" sz="800" dirty="0" err="1" smtClean="0"/>
              <a:t>Elens</a:t>
            </a:r>
            <a:r>
              <a:rPr lang="en-US" sz="800" dirty="0" smtClean="0"/>
              <a:t> and will joyfully reap the benefits  of this astounding system when it provides increased luminosity next run. But…</a:t>
            </a:r>
          </a:p>
        </p:txBody>
      </p:sp>
    </p:spTree>
    <p:extLst>
      <p:ext uri="{BB962C8B-B14F-4D97-AF65-F5344CB8AC3E}">
        <p14:creationId xmlns:p14="http://schemas.microsoft.com/office/powerpoint/2010/main" val="23058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Airing of the Grievances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3276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Elens</a:t>
            </a:r>
            <a:endParaRPr lang="en-US" dirty="0" smtClean="0"/>
          </a:p>
          <a:p>
            <a:pPr lvl="1"/>
            <a:r>
              <a:rPr lang="en-US" dirty="0" smtClean="0"/>
              <a:t>The only system listed as a complaint on every email I received from Ops members</a:t>
            </a:r>
          </a:p>
          <a:p>
            <a:pPr lvl="1"/>
            <a:r>
              <a:rPr lang="en-US" dirty="0" smtClean="0"/>
              <a:t>‘This should have no effect on the beam’</a:t>
            </a:r>
          </a:p>
          <a:p>
            <a:pPr lvl="2"/>
            <a:r>
              <a:rPr lang="en-US" dirty="0" smtClean="0"/>
              <a:t>At the very least the use of this phrase should have ceased after </a:t>
            </a:r>
            <a:r>
              <a:rPr lang="en-US" dirty="0" smtClean="0"/>
              <a:t>4-5 </a:t>
            </a:r>
            <a:r>
              <a:rPr lang="en-US" dirty="0" smtClean="0"/>
              <a:t>(starting in FY 13) </a:t>
            </a:r>
            <a:r>
              <a:rPr lang="en-US" dirty="0" smtClean="0"/>
              <a:t>instances </a:t>
            </a:r>
            <a:r>
              <a:rPr lang="en-US" dirty="0" smtClean="0"/>
              <a:t>of the opposite being </a:t>
            </a:r>
            <a:r>
              <a:rPr lang="en-US" dirty="0" smtClean="0"/>
              <a:t>true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D58LpHBnvs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90800" y="4800600"/>
            <a:ext cx="3488267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Airing of the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err="1" smtClean="0"/>
              <a:t>Elens</a:t>
            </a:r>
            <a:endParaRPr lang="en-US" sz="3200" dirty="0" smtClean="0"/>
          </a:p>
          <a:p>
            <a:pPr lvl="2"/>
            <a:r>
              <a:rPr lang="en-US" sz="2800" dirty="0" smtClean="0"/>
              <a:t>Lack </a:t>
            </a:r>
            <a:r>
              <a:rPr lang="en-US" sz="2800" dirty="0"/>
              <a:t>of understanding of Conduct of Operations</a:t>
            </a:r>
          </a:p>
          <a:p>
            <a:pPr lvl="3"/>
            <a:r>
              <a:rPr lang="en-US" sz="2400" dirty="0"/>
              <a:t>Changes to magnet parameters during other work in the machine</a:t>
            </a:r>
          </a:p>
          <a:p>
            <a:pPr lvl="3"/>
            <a:r>
              <a:rPr lang="en-US" sz="2400" dirty="0"/>
              <a:t>Changes during Maintenance days without using the Maintenance Day work approval system</a:t>
            </a:r>
          </a:p>
          <a:p>
            <a:pPr lvl="3"/>
            <a:r>
              <a:rPr lang="en-US" sz="2400" dirty="0"/>
              <a:t>Changes made </a:t>
            </a:r>
            <a:r>
              <a:rPr lang="en-US" sz="2800" dirty="0"/>
              <a:t>DURING FILLS</a:t>
            </a:r>
            <a:endParaRPr lang="en-US" sz="2400" dirty="0"/>
          </a:p>
          <a:p>
            <a:pPr lvl="3"/>
            <a:r>
              <a:rPr lang="en-US" sz="2400" dirty="0"/>
              <a:t>This got better by the end of the run</a:t>
            </a:r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Airing of the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r>
              <a:rPr lang="en-US" dirty="0" err="1" smtClean="0"/>
              <a:t>Elens</a:t>
            </a:r>
            <a:endParaRPr lang="en-US" dirty="0" smtClean="0"/>
          </a:p>
          <a:p>
            <a:pPr lvl="1"/>
            <a:r>
              <a:rPr lang="en-US" dirty="0" smtClean="0"/>
              <a:t>OCs are put in a difficult position when their boss’s boss has multiple hats on</a:t>
            </a:r>
          </a:p>
          <a:p>
            <a:pPr lvl="2"/>
            <a:r>
              <a:rPr lang="en-US" dirty="0" smtClean="0"/>
              <a:t>Thursday morning, 5/1/14 – </a:t>
            </a:r>
            <a:r>
              <a:rPr lang="en-US" dirty="0" err="1" smtClean="0"/>
              <a:t>elens</a:t>
            </a:r>
            <a:r>
              <a:rPr lang="en-US" dirty="0" smtClean="0"/>
              <a:t> supplies changed during setup of 56 MHz development period.  Horrible blue lifetime ensued, Ops and most of the AP group spent all day trying to identify the issue.  A bad overnight store was put up because the OC backed down instead of using his </a:t>
            </a:r>
            <a:r>
              <a:rPr lang="en-US" dirty="0" err="1" smtClean="0"/>
              <a:t>judgement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</a:t>
            </a:r>
            <a:r>
              <a:rPr lang="en-US" dirty="0" err="1" smtClean="0"/>
              <a:t>elog</a:t>
            </a:r>
            <a:r>
              <a:rPr lang="en-US" dirty="0" smtClean="0"/>
              <a:t> is coming.  It is going to be awesome.  Not everyone will like it at first because people don’t like change, but it will be better in every way so keep an open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The Holiday of </a:t>
            </a:r>
            <a:r>
              <a:rPr lang="en-US" dirty="0" err="1" smtClean="0"/>
              <a:t>Festivus</a:t>
            </a:r>
            <a:r>
              <a:rPr lang="en-US" dirty="0" smtClean="0"/>
              <a:t> is not complete until someone wrestles the head of the household to the ground.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276599"/>
            <a:ext cx="2413527" cy="3044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3886199"/>
            <a:ext cx="21488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v</a:t>
            </a:r>
            <a:r>
              <a:rPr lang="en-US" sz="4800" dirty="0" smtClean="0"/>
              <a:t>s</a:t>
            </a:r>
            <a:r>
              <a:rPr lang="en-US" dirty="0" smtClean="0"/>
              <a:t>           </a:t>
            </a:r>
            <a:r>
              <a:rPr lang="en-US" sz="8000" dirty="0" smtClean="0"/>
              <a:t>?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Celebratory Dinner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1"/>
            <a:ext cx="5973587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9901" y="5562600"/>
            <a:ext cx="5341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Flawless ‘Run of Firsts’</a:t>
            </a:r>
          </a:p>
          <a:p>
            <a:endParaRPr lang="en-US" dirty="0"/>
          </a:p>
          <a:p>
            <a:r>
              <a:rPr lang="en-US" dirty="0" smtClean="0"/>
              <a:t>Booster </a:t>
            </a:r>
            <a:r>
              <a:rPr lang="en-US" dirty="0" smtClean="0"/>
              <a:t>LLRF, SC, Al, minimal failures, minimal accesses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Celebratory Dinner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</a:t>
            </a:r>
          </a:p>
          <a:p>
            <a:pPr lvl="1"/>
            <a:r>
              <a:rPr lang="en-US" dirty="0" smtClean="0"/>
              <a:t>Half of the operators for this run had ZERO experience in a RHIC run</a:t>
            </a:r>
          </a:p>
          <a:p>
            <a:pPr lvl="1"/>
            <a:r>
              <a:rPr lang="en-US" dirty="0" smtClean="0"/>
              <a:t>One shift </a:t>
            </a:r>
            <a:r>
              <a:rPr lang="en-US" dirty="0" smtClean="0"/>
              <a:t>had a single operator with zero </a:t>
            </a:r>
            <a:r>
              <a:rPr lang="en-US" dirty="0" smtClean="0"/>
              <a:t>experience, one had two operators with zero experience</a:t>
            </a:r>
            <a:endParaRPr lang="en-US" dirty="0" smtClean="0"/>
          </a:p>
          <a:p>
            <a:pPr lvl="1"/>
            <a:r>
              <a:rPr lang="en-US" dirty="0" smtClean="0"/>
              <a:t>‘Real’ turn around times for Ops were very fast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Feats of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95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 Marusic</a:t>
            </a:r>
          </a:p>
          <a:p>
            <a:pPr lvl="1"/>
            <a:r>
              <a:rPr lang="en-US" dirty="0" smtClean="0"/>
              <a:t>Assistance on virtually every shift of the run at any hour of the day</a:t>
            </a:r>
          </a:p>
          <a:p>
            <a:pPr lvl="1"/>
            <a:r>
              <a:rPr lang="en-US" dirty="0" smtClean="0"/>
              <a:t>If Al doesn’t have a closet full of Spotlight Awards there is something wrong</a:t>
            </a:r>
          </a:p>
          <a:p>
            <a:pPr lvl="1"/>
            <a:r>
              <a:rPr lang="en-US" dirty="0" smtClean="0"/>
              <a:t>BUT, he wouldn’t need to be jacked into the machine at all hours if he would pass the everyday tasks to Ops (feed forward, bpm </a:t>
            </a:r>
            <a:r>
              <a:rPr lang="en-US" dirty="0" err="1" smtClean="0"/>
              <a:t>timing,etc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28800"/>
            <a:ext cx="333375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Feats of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Kevin Smith</a:t>
            </a:r>
          </a:p>
          <a:p>
            <a:pPr lvl="1"/>
            <a:r>
              <a:rPr lang="en-US" sz="1600" dirty="0" smtClean="0"/>
              <a:t>Low level RF assistance</a:t>
            </a:r>
          </a:p>
          <a:p>
            <a:pPr lvl="1"/>
            <a:r>
              <a:rPr lang="en-US" sz="1600" dirty="0" smtClean="0"/>
              <a:t>Troubleshooting work for the RF reflective server</a:t>
            </a:r>
          </a:p>
          <a:p>
            <a:pPr lvl="1"/>
            <a:r>
              <a:rPr lang="en-US" sz="1600" dirty="0" smtClean="0"/>
              <a:t>AGS extraction </a:t>
            </a:r>
            <a:r>
              <a:rPr lang="en-US" sz="1600" dirty="0" smtClean="0"/>
              <a:t>setup</a:t>
            </a:r>
          </a:p>
          <a:p>
            <a:pPr lvl="1"/>
            <a:r>
              <a:rPr lang="en-US" sz="1600" dirty="0" smtClean="0"/>
              <a:t>Phase matching across the fill</a:t>
            </a:r>
            <a:endParaRPr lang="en-US" sz="2000" dirty="0" smtClean="0"/>
          </a:p>
          <a:p>
            <a:r>
              <a:rPr lang="en-US" sz="2800" dirty="0" smtClean="0"/>
              <a:t>Kevin Mernick</a:t>
            </a:r>
          </a:p>
          <a:p>
            <a:pPr lvl="1"/>
            <a:r>
              <a:rPr lang="en-US" sz="1600" dirty="0" smtClean="0"/>
              <a:t>Very quick establishment of a very simple technique to stop the beam heating when SC misbehaves</a:t>
            </a:r>
          </a:p>
          <a:p>
            <a:pPr lvl="1"/>
            <a:r>
              <a:rPr lang="en-US" sz="1600" dirty="0" smtClean="0"/>
              <a:t>General troubleshooting help during all hours</a:t>
            </a:r>
          </a:p>
          <a:p>
            <a:r>
              <a:rPr lang="en-US" sz="2800" dirty="0" smtClean="0"/>
              <a:t>John Morris</a:t>
            </a:r>
          </a:p>
          <a:p>
            <a:pPr lvl="1"/>
            <a:r>
              <a:rPr lang="en-US" sz="1600" dirty="0" smtClean="0"/>
              <a:t>AGS field stabilization script saved Ops from going insane and greatly shortened setup times</a:t>
            </a:r>
          </a:p>
        </p:txBody>
      </p:sp>
    </p:spTree>
    <p:extLst>
      <p:ext uri="{BB962C8B-B14F-4D97-AF65-F5344CB8AC3E}">
        <p14:creationId xmlns:p14="http://schemas.microsoft.com/office/powerpoint/2010/main" val="1566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Feats of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PHENIX</a:t>
            </a:r>
          </a:p>
          <a:p>
            <a:pPr lvl="1"/>
            <a:r>
              <a:rPr lang="en-US" sz="1800" dirty="0" smtClean="0"/>
              <a:t>This was the first run I can recall when Ops had a good experience with 1008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Phone communications were always courteous</a:t>
            </a:r>
          </a:p>
          <a:p>
            <a:pPr lvl="1"/>
            <a:r>
              <a:rPr lang="en-US" sz="1800" dirty="0" smtClean="0"/>
              <a:t>The need for Ops to explain backgrounds to new crews every two weeks was gone</a:t>
            </a:r>
            <a:endParaRPr lang="en-US" sz="1800" dirty="0" smtClean="0"/>
          </a:p>
          <a:p>
            <a:r>
              <a:rPr lang="en-US" sz="2800" dirty="0" smtClean="0"/>
              <a:t>Long Stores</a:t>
            </a:r>
          </a:p>
          <a:p>
            <a:pPr lvl="1"/>
            <a:r>
              <a:rPr lang="en-US" sz="1800" dirty="0" smtClean="0"/>
              <a:t>Given the inexperience of the Ops crews this paid huge dividends to being able to train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Airing of the Grievances</a:t>
            </a:r>
            <a:endParaRPr lang="en-US" dirty="0"/>
          </a:p>
        </p:txBody>
      </p:sp>
      <p:pic>
        <p:nvPicPr>
          <p:cNvPr id="4" name="0JR6xt9S02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09800" y="167640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Airing of the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Collimation/Gap Cleaning</a:t>
            </a:r>
          </a:p>
          <a:p>
            <a:pPr lvl="1"/>
            <a:r>
              <a:rPr lang="en-US" sz="2400" dirty="0" smtClean="0"/>
              <a:t>Held too close to the vest. Angelika is always extremely helpful but we want the training wheels taken back off.</a:t>
            </a:r>
          </a:p>
          <a:p>
            <a:pPr lvl="1"/>
            <a:r>
              <a:rPr lang="en-US" sz="2400" dirty="0" smtClean="0"/>
              <a:t>A few years ago the operation of these systems were entirely within Ops realm after initial setup. </a:t>
            </a:r>
            <a:endParaRPr lang="en-US" sz="2400" dirty="0" smtClean="0"/>
          </a:p>
          <a:p>
            <a:pPr lvl="1"/>
            <a:r>
              <a:rPr lang="en-US" sz="2400" dirty="0" smtClean="0"/>
              <a:t>Store collimation should move back to being an Operational part of store setup.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69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Airing of the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Access Controls</a:t>
            </a:r>
          </a:p>
          <a:p>
            <a:pPr lvl="1"/>
            <a:r>
              <a:rPr lang="en-US" dirty="0" smtClean="0"/>
              <a:t>The injector security systems are supposed to become ‘RHIC-like’ but they each behave in different ways.  </a:t>
            </a:r>
          </a:p>
          <a:p>
            <a:pPr lvl="1"/>
            <a:r>
              <a:rPr lang="en-US" dirty="0" smtClean="0"/>
              <a:t>Control interface pages do not have a uniform feel.  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Linac</a:t>
            </a:r>
            <a:r>
              <a:rPr lang="en-US" dirty="0" smtClean="0"/>
              <a:t> system has a Reset button on almost every page all labeled the same, but the button behaves differently depending on which page you are viewing.  ACS techs spent a shift struggling to understand what is going on along with Ops.</a:t>
            </a:r>
          </a:p>
          <a:p>
            <a:pPr lvl="1"/>
            <a:r>
              <a:rPr lang="en-US" dirty="0" smtClean="0"/>
              <a:t>The systems are losing trivial abilities and forcing Ops to remember steps unique to each accelerator</a:t>
            </a:r>
          </a:p>
          <a:p>
            <a:pPr lvl="2"/>
            <a:r>
              <a:rPr lang="en-US" dirty="0" smtClean="0"/>
              <a:t>The AGS lights used to turn on and off with the access state.  Ops can turn the ring lights off with a new button but ACS techs are required to enter a caged area to turn them back on.</a:t>
            </a:r>
          </a:p>
        </p:txBody>
      </p:sp>
    </p:spTree>
    <p:extLst>
      <p:ext uri="{BB962C8B-B14F-4D97-AF65-F5344CB8AC3E}">
        <p14:creationId xmlns:p14="http://schemas.microsoft.com/office/powerpoint/2010/main" val="30660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811</Words>
  <Application>Microsoft Office PowerPoint</Application>
  <PresentationFormat>On-screen Show (4:3)</PresentationFormat>
  <Paragraphs>77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View from Operations</vt:lpstr>
      <vt:lpstr>The Celebratory Dinner</vt:lpstr>
      <vt:lpstr>The Celebratory Dinner</vt:lpstr>
      <vt:lpstr>Feats of Strength</vt:lpstr>
      <vt:lpstr>Feats of Strength</vt:lpstr>
      <vt:lpstr>Feats of Strength</vt:lpstr>
      <vt:lpstr>The Airing of the Grievances</vt:lpstr>
      <vt:lpstr>The Airing of the Grievances</vt:lpstr>
      <vt:lpstr>The Airing of the Grievances</vt:lpstr>
      <vt:lpstr>The Airing of the Grievances</vt:lpstr>
      <vt:lpstr>The Airing of the Grievances </vt:lpstr>
      <vt:lpstr>The Airing of the Grievances </vt:lpstr>
      <vt:lpstr>The Airing of the Grievances</vt:lpstr>
      <vt:lpstr>The Airing of the Grievances</vt:lpstr>
      <vt:lpstr>Announcement</vt:lpstr>
      <vt:lpstr>Wrap Up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View from Operations</dc:title>
  <dc:creator>C-AD</dc:creator>
  <cp:lastModifiedBy>C-AD</cp:lastModifiedBy>
  <cp:revision>31</cp:revision>
  <dcterms:created xsi:type="dcterms:W3CDTF">2014-07-29T17:25:10Z</dcterms:created>
  <dcterms:modified xsi:type="dcterms:W3CDTF">2014-08-08T20:01:16Z</dcterms:modified>
</cp:coreProperties>
</file>