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4" r:id="rId1"/>
  </p:sldMasterIdLst>
  <p:notesMasterIdLst>
    <p:notesMasterId r:id="rId31"/>
  </p:notesMasterIdLst>
  <p:handoutMasterIdLst>
    <p:handoutMasterId r:id="rId32"/>
  </p:handoutMasterIdLst>
  <p:sldIdLst>
    <p:sldId id="256" r:id="rId2"/>
    <p:sldId id="390" r:id="rId3"/>
    <p:sldId id="391" r:id="rId4"/>
    <p:sldId id="405" r:id="rId5"/>
    <p:sldId id="418" r:id="rId6"/>
    <p:sldId id="392" r:id="rId7"/>
    <p:sldId id="398" r:id="rId8"/>
    <p:sldId id="355" r:id="rId9"/>
    <p:sldId id="394" r:id="rId10"/>
    <p:sldId id="395" r:id="rId11"/>
    <p:sldId id="387" r:id="rId12"/>
    <p:sldId id="386" r:id="rId13"/>
    <p:sldId id="396" r:id="rId14"/>
    <p:sldId id="397" r:id="rId15"/>
    <p:sldId id="399" r:id="rId16"/>
    <p:sldId id="402" r:id="rId17"/>
    <p:sldId id="400" r:id="rId18"/>
    <p:sldId id="403" r:id="rId19"/>
    <p:sldId id="356" r:id="rId20"/>
    <p:sldId id="406" r:id="rId21"/>
    <p:sldId id="407" r:id="rId22"/>
    <p:sldId id="408" r:id="rId23"/>
    <p:sldId id="409" r:id="rId24"/>
    <p:sldId id="410" r:id="rId25"/>
    <p:sldId id="413" r:id="rId26"/>
    <p:sldId id="414" r:id="rId27"/>
    <p:sldId id="415" r:id="rId28"/>
    <p:sldId id="416" r:id="rId29"/>
    <p:sldId id="41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39" autoAdjust="0"/>
  </p:normalViewPr>
  <p:slideViewPr>
    <p:cSldViewPr>
      <p:cViewPr varScale="1">
        <p:scale>
          <a:sx n="111" d="100"/>
          <a:sy n="111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5976D-3375-439E-BB13-E060DBB040F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59DBE-8865-4A29-B914-7D44CECFF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9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E0952-9951-41AE-BCBE-84112D41D7A0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762BC-8057-429B-860F-D1A05E2E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89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762BC-8057-429B-860F-D1A05E2EC6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77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762BC-8057-429B-860F-D1A05E2EC6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9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762BC-8057-429B-860F-D1A05E2EC6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3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Djordjevic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Gyulassy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DGLV: radiative energy loss (predict c and b quark quenching)</a:t>
            </a:r>
          </a:p>
          <a:p>
            <a:r>
              <a:rPr lang="en-US" dirty="0" smtClean="0"/>
              <a:t>Multiple elastic scattering of fast q-</a:t>
            </a:r>
            <a:r>
              <a:rPr lang="en-US" dirty="0" err="1" smtClean="0"/>
              <a:t>qbar</a:t>
            </a:r>
            <a:r>
              <a:rPr lang="en-US" dirty="0" smtClean="0"/>
              <a:t> in dense medium, collisional broadening of the meson’s </a:t>
            </a:r>
            <a:r>
              <a:rPr lang="en-US" dirty="0" err="1" smtClean="0"/>
              <a:t>pt</a:t>
            </a:r>
            <a:r>
              <a:rPr lang="en-US" dirty="0" smtClean="0"/>
              <a:t>, medium induced dissociation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762BC-8057-429B-860F-D1A05E2EC6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Modified blast wave scenario:</a:t>
            </a:r>
            <a:r>
              <a:rPr lang="en-US" baseline="0" dirty="0" smtClean="0"/>
              <a:t> </a:t>
            </a:r>
            <a:r>
              <a:rPr lang="en-US" sz="1200" dirty="0" smtClean="0">
                <a:solidFill>
                  <a:srgbClr val="FFFF00"/>
                </a:solidFill>
              </a:rPr>
              <a:t>In extreme scenario of beauty quarks following transvers flow field, very different prediction for b quarks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762BC-8057-429B-860F-D1A05E2EC6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modified blast wave scenario,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generated comparable Run-14 statistics for fake data electron DCA distributions as a function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electron transverse momentum, resulting unfolded distributions are shown as blue points with propagated variance (lines) and bias error from regularized unfolding (boxes).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762BC-8057-429B-860F-D1A05E2EC6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8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 of whether these two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d+Au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or three (3He+Au) hotspots in deposited energy connect during the time evolution and result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v2 and v3 is what these measurements can definitively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762BC-8057-429B-860F-D1A05E2EC6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5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Klaus Dehmelt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08/13/2014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5542325"/>
            <a:ext cx="5314950" cy="838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34" y="5437328"/>
            <a:ext cx="2493818" cy="8139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08/13/2014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Klaus Dehmelt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Klaus Dehmelt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D31BF8-B3AB-47CA-9B2B-9CB209D17AF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3" y="6047248"/>
            <a:ext cx="2049144" cy="3231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64" y="6108230"/>
            <a:ext cx="722370" cy="2357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22313" y="2690813"/>
            <a:ext cx="7772400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Klaus Dehmelt</a:t>
            </a:r>
          </a:p>
          <a:p>
            <a:r>
              <a:rPr lang="en-US" dirty="0" smtClean="0"/>
              <a:t>For the </a:t>
            </a:r>
            <a:r>
              <a:rPr lang="en-US" dirty="0" err="1" smtClean="0"/>
              <a:t>phenix</a:t>
            </a:r>
            <a:r>
              <a:rPr lang="en-US" dirty="0" smtClean="0"/>
              <a:t> collaboration</a:t>
            </a:r>
          </a:p>
          <a:p>
            <a:r>
              <a:rPr lang="en-US" dirty="0" smtClean="0"/>
              <a:t>2014 </a:t>
            </a:r>
            <a:r>
              <a:rPr lang="en-US" dirty="0" err="1" smtClean="0"/>
              <a:t>Rhic</a:t>
            </a:r>
            <a:r>
              <a:rPr lang="en-US" dirty="0" smtClean="0"/>
              <a:t> retreat</a:t>
            </a:r>
          </a:p>
          <a:p>
            <a:r>
              <a:rPr lang="en-US" dirty="0" smtClean="0"/>
              <a:t>August 13,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HENIX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and Au+Au 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75" y="1524000"/>
            <a:ext cx="4980766" cy="3377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1301851"/>
            <a:ext cx="3649602" cy="2483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735640"/>
            <a:ext cx="3668388" cy="24877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910" y="4953000"/>
            <a:ext cx="4559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~</a:t>
            </a:r>
            <a:r>
              <a:rPr lang="en-US" sz="2000" dirty="0" smtClean="0"/>
              <a:t> 1100 hours PHENIX physics runs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~ 1500 hours CAD stores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&gt; 80% efficiency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32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RHIC </a:t>
            </a:r>
            <a:r>
              <a:rPr lang="en-US" dirty="0"/>
              <a:t>Performance </a:t>
            </a:r>
            <a:r>
              <a:rPr lang="en-US" dirty="0" smtClean="0"/>
              <a:t>for </a:t>
            </a:r>
            <a:r>
              <a:rPr lang="en-US" dirty="0"/>
              <a:t>Au+Au 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05" y="1566747"/>
            <a:ext cx="6567337" cy="21941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2362200"/>
            <a:ext cx="228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Default store length:</a:t>
            </a:r>
          </a:p>
          <a:p>
            <a:r>
              <a:rPr lang="en-US" dirty="0" smtClean="0"/>
              <a:t>10 and later 11 hours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14" y="3581400"/>
            <a:ext cx="8605573" cy="27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and Au+Au 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35" y="1524000"/>
            <a:ext cx="3401930" cy="23070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753" y="2209800"/>
            <a:ext cx="2135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Default run length:</a:t>
            </a:r>
          </a:p>
          <a:p>
            <a:r>
              <a:rPr lang="en-US" dirty="0" smtClean="0"/>
              <a:t>90 minutes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214" y="3583850"/>
            <a:ext cx="8605573" cy="27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and Au+Au 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</a:t>
            </a:r>
            <a:r>
              <a:rPr lang="en-US" dirty="0" smtClean="0"/>
              <a:t>/VTX detectors </a:t>
            </a:r>
            <a:r>
              <a:rPr lang="en-US" dirty="0"/>
              <a:t>operating </a:t>
            </a:r>
            <a:r>
              <a:rPr lang="en-US" dirty="0" smtClean="0"/>
              <a:t>well</a:t>
            </a:r>
          </a:p>
          <a:p>
            <a:pPr lvl="1"/>
            <a:r>
              <a:rPr lang="en-US" dirty="0" smtClean="0"/>
              <a:t>Live area &gt; 95%</a:t>
            </a:r>
          </a:p>
          <a:p>
            <a:pPr lvl="1"/>
            <a:r>
              <a:rPr lang="en-US" dirty="0" smtClean="0"/>
              <a:t>Internal alignment</a:t>
            </a:r>
          </a:p>
          <a:p>
            <a:pPr lvl="2"/>
            <a:r>
              <a:rPr lang="en-US" dirty="0"/>
              <a:t>Centroid for </a:t>
            </a:r>
            <a:r>
              <a:rPr lang="en-US" dirty="0">
                <a:solidFill>
                  <a:schemeClr val="accent1"/>
                </a:solidFill>
              </a:rPr>
              <a:t>wedge residual </a:t>
            </a:r>
            <a:r>
              <a:rPr lang="en-US" dirty="0"/>
              <a:t>: 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en-US" dirty="0" smtClean="0">
                <a:solidFill>
                  <a:schemeClr val="accent1"/>
                </a:solidFill>
              </a:rPr>
              <a:t>&lt;3</a:t>
            </a:r>
            <a:r>
              <a:rPr lang="en-US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m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Centroid for </a:t>
            </a:r>
            <a:r>
              <a:rPr lang="en-US" dirty="0">
                <a:solidFill>
                  <a:schemeClr val="accent1"/>
                </a:solidFill>
              </a:rPr>
              <a:t>DCA</a:t>
            </a:r>
            <a:r>
              <a:rPr lang="en-US" dirty="0"/>
              <a:t> FVTX track-FVTX vertex within </a:t>
            </a:r>
            <a:r>
              <a:rPr lang="en-US" dirty="0">
                <a:solidFill>
                  <a:schemeClr val="accent1"/>
                </a:solidFill>
              </a:rPr>
              <a:t>±</a:t>
            </a:r>
            <a:r>
              <a:rPr lang="en-US" dirty="0" smtClean="0">
                <a:solidFill>
                  <a:schemeClr val="accent1"/>
                </a:solidFill>
              </a:rPr>
              <a:t>50</a:t>
            </a:r>
            <a:r>
              <a:rPr lang="en-US" dirty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m </a:t>
            </a:r>
            <a:r>
              <a:rPr lang="en-US" dirty="0">
                <a:solidFill>
                  <a:schemeClr val="accent1"/>
                </a:solidFill>
              </a:rPr>
              <a:t>limits</a:t>
            </a:r>
          </a:p>
          <a:p>
            <a:pPr lvl="2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16" y="2895600"/>
            <a:ext cx="6730567" cy="315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67" y="2819400"/>
            <a:ext cx="8407667" cy="18400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46" y="4569084"/>
            <a:ext cx="8269109" cy="16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and Au+Au 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</a:t>
            </a:r>
            <a:r>
              <a:rPr lang="en-US" u="sng" dirty="0" smtClean="0"/>
              <a:t>VTX</a:t>
            </a:r>
            <a:r>
              <a:rPr lang="en-US" dirty="0" smtClean="0"/>
              <a:t> detectors operating well</a:t>
            </a:r>
          </a:p>
          <a:p>
            <a:pPr lvl="1"/>
            <a:r>
              <a:rPr lang="en-US" dirty="0" smtClean="0"/>
              <a:t>Successful repair and operation</a:t>
            </a:r>
          </a:p>
          <a:p>
            <a:pPr lvl="1"/>
            <a:r>
              <a:rPr lang="en-US" dirty="0" smtClean="0"/>
              <a:t>Pixel live area &gt; </a:t>
            </a:r>
            <a:r>
              <a:rPr lang="en-US" dirty="0" smtClean="0"/>
              <a:t>80 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Strip pixel live area </a:t>
            </a:r>
            <a:r>
              <a:rPr lang="en-US" smtClean="0"/>
              <a:t>&gt; </a:t>
            </a:r>
            <a:r>
              <a:rPr lang="en-US" smtClean="0"/>
              <a:t>85 </a:t>
            </a:r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49" y="3303790"/>
            <a:ext cx="5791702" cy="27922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07323" y="2819400"/>
            <a:ext cx="4529355" cy="3297429"/>
            <a:chOff x="2307323" y="2819400"/>
            <a:chExt cx="4529355" cy="32974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323" y="2819400"/>
              <a:ext cx="4529355" cy="32974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56724" y="4699895"/>
              <a:ext cx="22589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1.0 GeV/c &lt; </a:t>
              </a:r>
              <a:r>
                <a:rPr lang="en-US" sz="1100" dirty="0" err="1" smtClean="0"/>
                <a:t>p</a:t>
              </a:r>
              <a:r>
                <a:rPr lang="en-US" sz="1100" baseline="-25000" dirty="0" err="1" smtClean="0"/>
                <a:t>t</a:t>
              </a:r>
              <a:r>
                <a:rPr lang="en-US" sz="1100" dirty="0" smtClean="0"/>
                <a:t> &lt; 1.5 GeV/c</a:t>
              </a:r>
              <a:endParaRPr lang="en-US" sz="1100" dirty="0"/>
            </a:p>
          </p:txBody>
        </p:sp>
      </p:grpSp>
      <p:sp>
        <p:nvSpPr>
          <p:cNvPr id="14" name="Content Placeholder 5"/>
          <p:cNvSpPr txBox="1">
            <a:spLocks/>
          </p:cNvSpPr>
          <p:nvPr/>
        </p:nvSpPr>
        <p:spPr>
          <a:xfrm>
            <a:off x="304800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F/</a:t>
            </a:r>
            <a:r>
              <a:rPr lang="en-US" u="sng" dirty="0" smtClean="0"/>
              <a:t>VTX</a:t>
            </a:r>
            <a:r>
              <a:rPr lang="en-US" dirty="0" smtClean="0"/>
              <a:t> detectors operating well</a:t>
            </a:r>
          </a:p>
          <a:p>
            <a:pPr lvl="1"/>
            <a:r>
              <a:rPr lang="en-US" dirty="0" smtClean="0"/>
              <a:t>Preliminary alignment provides better than 100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DCA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96" y="2440398"/>
            <a:ext cx="5479607" cy="37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and </a:t>
            </a:r>
            <a:r>
              <a:rPr lang="en-US" baseline="30000" dirty="0" smtClean="0"/>
              <a:t>3</a:t>
            </a:r>
            <a:r>
              <a:rPr lang="en-US" dirty="0" smtClean="0"/>
              <a:t>He+Au </a:t>
            </a:r>
            <a:r>
              <a:rPr lang="en-US" dirty="0"/>
              <a:t>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main goal for </a:t>
            </a:r>
            <a:r>
              <a:rPr lang="en-US" baseline="30000" dirty="0"/>
              <a:t>3</a:t>
            </a:r>
            <a:r>
              <a:rPr lang="en-US" dirty="0"/>
              <a:t>He+Au @ 200 GeV was to accumulate 1.8B events in MB for BBC-vertex |</a:t>
            </a:r>
            <a:r>
              <a:rPr lang="en-US" dirty="0" err="1"/>
              <a:t>z</a:t>
            </a:r>
            <a:r>
              <a:rPr lang="en-US" baseline="-25000" dirty="0" err="1"/>
              <a:t>vtx</a:t>
            </a:r>
            <a:r>
              <a:rPr lang="en-US" dirty="0"/>
              <a:t>| &lt; 10 cm</a:t>
            </a:r>
          </a:p>
          <a:p>
            <a:r>
              <a:rPr lang="en-US" dirty="0" smtClean="0"/>
              <a:t>First </a:t>
            </a:r>
            <a:r>
              <a:rPr lang="en-US" dirty="0"/>
              <a:t>fill </a:t>
            </a:r>
            <a:r>
              <a:rPr lang="en-US" dirty="0">
                <a:solidFill>
                  <a:srgbClr val="C00000"/>
                </a:solidFill>
              </a:rPr>
              <a:t>18463 </a:t>
            </a:r>
            <a:r>
              <a:rPr lang="en-US" dirty="0"/>
              <a:t>on </a:t>
            </a:r>
            <a:r>
              <a:rPr lang="en-US" dirty="0" smtClean="0"/>
              <a:t>Friday, June 20, </a:t>
            </a:r>
            <a:r>
              <a:rPr lang="en-US" dirty="0"/>
              <a:t>12 AM, Physics </a:t>
            </a:r>
            <a:r>
              <a:rPr lang="en-US" dirty="0" smtClean="0"/>
              <a:t>declared</a:t>
            </a:r>
          </a:p>
          <a:p>
            <a:r>
              <a:rPr lang="en-US" dirty="0" smtClean="0"/>
              <a:t>First fill without central arm</a:t>
            </a:r>
          </a:p>
          <a:p>
            <a:pPr lvl="1"/>
            <a:r>
              <a:rPr lang="en-US" dirty="0" smtClean="0"/>
              <a:t>Drift-Chamber repaired and back in big partition after weekend</a:t>
            </a:r>
          </a:p>
          <a:p>
            <a:r>
              <a:rPr lang="en-US" dirty="0" smtClean="0"/>
              <a:t>First </a:t>
            </a:r>
            <a:r>
              <a:rPr lang="en-US" dirty="0"/>
              <a:t>run </a:t>
            </a:r>
            <a:r>
              <a:rPr lang="en-US" dirty="0" smtClean="0"/>
              <a:t>with central arm back on June, 23</a:t>
            </a:r>
          </a:p>
          <a:p>
            <a:r>
              <a:rPr lang="en-US" dirty="0" smtClean="0"/>
              <a:t>Last </a:t>
            </a:r>
            <a:r>
              <a:rPr lang="en-US" dirty="0"/>
              <a:t>run </a:t>
            </a:r>
            <a:r>
              <a:rPr lang="en-US" dirty="0" smtClean="0"/>
              <a:t>on Sunday, July 06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and </a:t>
            </a:r>
            <a:r>
              <a:rPr lang="en-US" baseline="30000" dirty="0" smtClean="0"/>
              <a:t>3</a:t>
            </a:r>
            <a:r>
              <a:rPr lang="en-US" dirty="0" smtClean="0"/>
              <a:t>He+Au </a:t>
            </a:r>
            <a:r>
              <a:rPr lang="en-US" dirty="0"/>
              <a:t>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Collision rate</a:t>
            </a:r>
          </a:p>
          <a:p>
            <a:pPr lvl="1"/>
            <a:r>
              <a:rPr lang="en-US" dirty="0"/>
              <a:t>Up to ~ </a:t>
            </a:r>
            <a:r>
              <a:rPr lang="en-US" dirty="0" smtClean="0"/>
              <a:t>90 </a:t>
            </a:r>
            <a:r>
              <a:rPr lang="en-US" dirty="0"/>
              <a:t>kHz BBCLL1[±10cm]</a:t>
            </a:r>
          </a:p>
          <a:p>
            <a:pPr lvl="1"/>
            <a:r>
              <a:rPr lang="en-US" dirty="0" smtClean="0"/>
              <a:t>Stochastic cooling for Au-beam only</a:t>
            </a:r>
            <a:endParaRPr lang="en-US" dirty="0"/>
          </a:p>
          <a:p>
            <a:r>
              <a:rPr lang="en-US" dirty="0"/>
              <a:t>Setup for BBCLL1[±10cm] </a:t>
            </a:r>
            <a:r>
              <a:rPr lang="en-US" dirty="0" smtClean="0"/>
              <a:t>as minimum bias</a:t>
            </a:r>
            <a:endParaRPr lang="en-US" sz="2000" dirty="0" smtClean="0"/>
          </a:p>
          <a:p>
            <a:pPr lvl="1"/>
            <a:r>
              <a:rPr lang="en-US" dirty="0" smtClean="0"/>
              <a:t>About 2.2B events recorded</a:t>
            </a:r>
          </a:p>
          <a:p>
            <a:r>
              <a:rPr lang="en-US" dirty="0" smtClean="0"/>
              <a:t>Setup </a:t>
            </a:r>
            <a:r>
              <a:rPr lang="en-US" dirty="0"/>
              <a:t>for BBCLL1[±10cm] </a:t>
            </a:r>
            <a:r>
              <a:rPr lang="en-US" dirty="0" smtClean="0"/>
              <a:t> and ~4% most central events -&gt; centrality trigger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bout 0.76B events recorded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and </a:t>
            </a:r>
            <a:r>
              <a:rPr lang="en-US" baseline="30000" dirty="0" smtClean="0"/>
              <a:t>3</a:t>
            </a:r>
            <a:r>
              <a:rPr lang="en-US" dirty="0" smtClean="0"/>
              <a:t>He+Au </a:t>
            </a:r>
            <a:r>
              <a:rPr lang="en-US" dirty="0"/>
              <a:t>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Accumulated 2.2B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events </a:t>
            </a:r>
            <a:r>
              <a:rPr lang="en-US" dirty="0"/>
              <a:t>in MB </a:t>
            </a:r>
            <a:r>
              <a:rPr lang="en-US" dirty="0" smtClean="0"/>
              <a:t>for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BBC-vertex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|</a:t>
            </a:r>
            <a:r>
              <a:rPr lang="en-US" dirty="0" err="1" smtClean="0"/>
              <a:t>z</a:t>
            </a:r>
            <a:r>
              <a:rPr lang="en-US" baseline="-25000" dirty="0" err="1" smtClean="0"/>
              <a:t>vtx</a:t>
            </a:r>
            <a:r>
              <a:rPr lang="en-US" dirty="0"/>
              <a:t>| &lt; 10 </a:t>
            </a:r>
            <a:r>
              <a:rPr lang="en-US" dirty="0" smtClean="0"/>
              <a:t>cm</a:t>
            </a:r>
          </a:p>
          <a:p>
            <a:pPr marL="0" indent="0">
              <a:buNone/>
            </a:pPr>
            <a:r>
              <a:rPr lang="en-US" dirty="0" smtClean="0"/>
              <a:t>  -&gt; more than 20%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above our goal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06679"/>
            <a:ext cx="5160818" cy="4953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696200" y="4572000"/>
            <a:ext cx="685800" cy="3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96200" y="4396273"/>
            <a:ext cx="495398" cy="4718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26941" y="4884896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July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012" y="1295400"/>
            <a:ext cx="7477976" cy="48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</a:t>
            </a:r>
            <a:r>
              <a:rPr lang="en-US" dirty="0"/>
              <a:t>and </a:t>
            </a:r>
            <a:r>
              <a:rPr lang="en-US" baseline="30000" dirty="0"/>
              <a:t>3</a:t>
            </a:r>
            <a:r>
              <a:rPr lang="en-US" dirty="0"/>
              <a:t>He+Au 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1535650"/>
            <a:ext cx="5541818" cy="4636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2" y="1531545"/>
            <a:ext cx="8110396" cy="45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successful Run-14 and goals well exceeded</a:t>
            </a:r>
          </a:p>
          <a:p>
            <a:r>
              <a:rPr lang="en-US" dirty="0" smtClean="0"/>
              <a:t>Very good communication between C-AD and PHENIX</a:t>
            </a:r>
          </a:p>
          <a:p>
            <a:r>
              <a:rPr lang="en-US" dirty="0" smtClean="0"/>
              <a:t>Thanks to</a:t>
            </a:r>
          </a:p>
          <a:p>
            <a:pPr lvl="1"/>
            <a:r>
              <a:rPr lang="en-US" dirty="0" smtClean="0"/>
              <a:t>Fantastic RHIC crews</a:t>
            </a:r>
          </a:p>
          <a:p>
            <a:pPr lvl="1"/>
            <a:r>
              <a:rPr lang="en-US" dirty="0" smtClean="0"/>
              <a:t>Fantastic PHENIX crews</a:t>
            </a:r>
          </a:p>
          <a:p>
            <a:r>
              <a:rPr lang="en-US" dirty="0" smtClean="0"/>
              <a:t>Huge data set to be analyzed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Run-14 The Parts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2014 – Run-14 subdivided in</a:t>
                </a:r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Au+Au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=15 (14.6)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Au+Au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baseline="30000" dirty="0" smtClean="0"/>
                  <a:t>3</a:t>
                </a:r>
                <a:r>
                  <a:rPr lang="en-US" dirty="0" smtClean="0"/>
                  <a:t>He+Au</a:t>
                </a:r>
                <a:r>
                  <a:rPr lang="en-US" dirty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=200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86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smtClean="0"/>
              <a:t>08/13/2014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Klaus Dehmelt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5536" y="3198168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Calligraphy" panose="03010101010101010101" pitchFamily="66" charset="0"/>
              </a:rPr>
              <a:t>More slides</a:t>
            </a:r>
            <a:endParaRPr 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Quarks with PHENIX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F/VTX detectors</a:t>
            </a:r>
          </a:p>
          <a:p>
            <a:pPr lvl="1"/>
            <a:r>
              <a:rPr lang="en-US" dirty="0"/>
              <a:t>Tracking resolution better than 50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  <a:p>
            <a:pPr lvl="1"/>
            <a:r>
              <a:rPr lang="en-US" dirty="0"/>
              <a:t>Vertex resolution better than 100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33800" y="1766401"/>
            <a:ext cx="4882283" cy="4559783"/>
            <a:chOff x="4279180" y="1577975"/>
            <a:chExt cx="4882283" cy="4559783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6680200" y="2651125"/>
              <a:ext cx="3714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4F415"/>
                </a:buClr>
                <a:buFont typeface="Arial Narrow" pitchFamily="34" charset="0"/>
                <a:buNone/>
              </a:pPr>
              <a:r>
                <a:rPr lang="en-GB" b="1">
                  <a:solidFill>
                    <a:srgbClr val="04F415"/>
                  </a:solidFill>
                  <a:latin typeface="Arial Narrow" pitchFamily="34" charset="0"/>
                </a:rPr>
                <a:t>D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7221538" y="3248025"/>
              <a:ext cx="1866900" cy="1588"/>
            </a:xfrm>
            <a:prstGeom prst="line">
              <a:avLst/>
            </a:prstGeom>
            <a:noFill/>
            <a:ln w="50760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8434388" y="2733675"/>
              <a:ext cx="5207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FF6600"/>
                </a:buClr>
                <a:buFont typeface="Arial Narrow" pitchFamily="34" charset="0"/>
                <a:buNone/>
              </a:pPr>
              <a:r>
                <a:rPr lang="en-GB" b="1">
                  <a:solidFill>
                    <a:srgbClr val="FF6600"/>
                  </a:solidFill>
                  <a:latin typeface="Arial Narrow" pitchFamily="34" charset="0"/>
                </a:rPr>
                <a:t>Au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 flipV="1">
              <a:off x="6929438" y="2619375"/>
              <a:ext cx="279400" cy="635000"/>
            </a:xfrm>
            <a:prstGeom prst="line">
              <a:avLst/>
            </a:prstGeom>
            <a:noFill/>
            <a:ln w="38160">
              <a:solidFill>
                <a:srgbClr val="04F415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6935788" y="1857375"/>
              <a:ext cx="469900" cy="774700"/>
            </a:xfrm>
            <a:prstGeom prst="line">
              <a:avLst/>
            </a:prstGeom>
            <a:noFill/>
            <a:ln w="38160">
              <a:solidFill>
                <a:srgbClr val="042DF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7466013" y="1577975"/>
              <a:ext cx="554037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42DFA"/>
                </a:buClr>
                <a:buFont typeface="Arial Narrow" pitchFamily="34" charset="0"/>
                <a:buNone/>
              </a:pPr>
              <a:r>
                <a:rPr lang="en-GB" b="1">
                  <a:solidFill>
                    <a:srgbClr val="042DFA"/>
                  </a:solidFill>
                  <a:latin typeface="Arial Narrow" pitchFamily="34" charset="0"/>
                </a:rPr>
                <a:t>e,</a:t>
              </a:r>
              <a:r>
                <a:rPr lang="en-GB" b="1">
                  <a:solidFill>
                    <a:srgbClr val="042DFA"/>
                  </a:solidFill>
                  <a:latin typeface="Symbol" pitchFamily="18" charset="2"/>
                </a:rPr>
                <a:t>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257800" y="3248025"/>
              <a:ext cx="1854200" cy="1588"/>
            </a:xfrm>
            <a:prstGeom prst="line">
              <a:avLst/>
            </a:prstGeom>
            <a:noFill/>
            <a:ln w="50760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5467350" y="3248025"/>
              <a:ext cx="5207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FF6600"/>
                </a:buClr>
                <a:buFont typeface="Arial Narrow" pitchFamily="34" charset="0"/>
                <a:buNone/>
              </a:pPr>
              <a:r>
                <a:rPr lang="en-GB" b="1">
                  <a:solidFill>
                    <a:srgbClr val="FF6600"/>
                  </a:solidFill>
                  <a:latin typeface="Arial Narrow" pitchFamily="34" charset="0"/>
                </a:rPr>
                <a:t>Au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6927850" y="3259138"/>
              <a:ext cx="241300" cy="762000"/>
            </a:xfrm>
            <a:prstGeom prst="line">
              <a:avLst/>
            </a:prstGeom>
            <a:noFill/>
            <a:ln w="38160">
              <a:solidFill>
                <a:srgbClr val="04F415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707188" y="3576638"/>
              <a:ext cx="36512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b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4F415"/>
                </a:buClr>
                <a:buFont typeface="Arial Narrow" pitchFamily="34" charset="0"/>
                <a:buNone/>
              </a:pPr>
              <a:r>
                <a:rPr lang="en-GB" b="1" dirty="0">
                  <a:solidFill>
                    <a:srgbClr val="04F415"/>
                  </a:solidFill>
                  <a:latin typeface="Arial Narrow" pitchFamily="34" charset="0"/>
                </a:rPr>
                <a:t>D</a:t>
              </a: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 flipV="1">
              <a:off x="6854825" y="2073275"/>
              <a:ext cx="85725" cy="50323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6494463" y="2628900"/>
              <a:ext cx="417512" cy="14288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6496050" y="1900238"/>
              <a:ext cx="377825" cy="39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Font typeface="Arial Narrow" pitchFamily="34" charset="0"/>
                <a:buNone/>
              </a:pPr>
              <a:r>
                <a:rPr lang="en-GB" sz="2000" b="1">
                  <a:latin typeface="Arial Narrow" pitchFamily="34" charset="0"/>
                </a:rPr>
                <a:t>X</a:t>
              </a: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7253288" y="3306763"/>
              <a:ext cx="901700" cy="1476375"/>
            </a:xfrm>
            <a:prstGeom prst="line">
              <a:avLst/>
            </a:prstGeom>
            <a:noFill/>
            <a:ln w="38160">
              <a:solidFill>
                <a:srgbClr val="F5032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8153400" y="4783138"/>
              <a:ext cx="838200" cy="781050"/>
            </a:xfrm>
            <a:prstGeom prst="line">
              <a:avLst/>
            </a:prstGeom>
            <a:noFill/>
            <a:ln w="38160">
              <a:solidFill>
                <a:srgbClr val="042DF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8153400" y="4783138"/>
              <a:ext cx="533400" cy="990600"/>
            </a:xfrm>
            <a:prstGeom prst="line">
              <a:avLst/>
            </a:prstGeom>
            <a:noFill/>
            <a:ln w="38160">
              <a:solidFill>
                <a:srgbClr val="042DF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8204200" y="4491038"/>
              <a:ext cx="5080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b" anchorCtr="1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42DFA"/>
                </a:buClr>
                <a:buFont typeface="Arial Narrow" pitchFamily="34" charset="0"/>
                <a:buNone/>
              </a:pPr>
              <a:r>
                <a:rPr lang="en-GB" b="1">
                  <a:solidFill>
                    <a:srgbClr val="042DFA"/>
                  </a:solidFill>
                  <a:latin typeface="Arial Narrow" pitchFamily="34" charset="0"/>
                </a:rPr>
                <a:t>J/</a:t>
              </a:r>
              <a:r>
                <a:rPr lang="en-GB" b="1">
                  <a:solidFill>
                    <a:srgbClr val="042DFA"/>
                  </a:solidFill>
                  <a:latin typeface="Symbol" pitchFamily="18" charset="2"/>
                </a:rPr>
                <a:t>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7310438" y="3792538"/>
              <a:ext cx="35560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F50320"/>
                </a:buClr>
                <a:buFont typeface="Arial Narrow" pitchFamily="34" charset="0"/>
                <a:buNone/>
              </a:pPr>
              <a:r>
                <a:rPr lang="en-GB" b="1">
                  <a:solidFill>
                    <a:srgbClr val="F50320"/>
                  </a:solidFill>
                  <a:latin typeface="Arial Narrow" pitchFamily="34" charset="0"/>
                </a:rPr>
                <a:t>B</a:t>
              </a: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153400" y="4783138"/>
              <a:ext cx="76200" cy="60960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7994650" y="4783138"/>
              <a:ext cx="136525" cy="609600"/>
            </a:xfrm>
            <a:prstGeom prst="line">
              <a:avLst/>
            </a:prstGeom>
            <a:noFill/>
            <a:ln w="1908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7988300" y="5392738"/>
              <a:ext cx="377825" cy="39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Font typeface="Arial Narrow" pitchFamily="34" charset="0"/>
                <a:buNone/>
              </a:pPr>
              <a:r>
                <a:rPr lang="en-GB" sz="2000" b="1">
                  <a:latin typeface="Arial Narrow" pitchFamily="34" charset="0"/>
                </a:rPr>
                <a:t>X</a:t>
              </a: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H="1">
              <a:off x="6546850" y="4041775"/>
              <a:ext cx="387350" cy="665163"/>
            </a:xfrm>
            <a:prstGeom prst="line">
              <a:avLst/>
            </a:prstGeom>
            <a:noFill/>
            <a:ln w="38160">
              <a:solidFill>
                <a:srgbClr val="042DF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6916738" y="4056063"/>
              <a:ext cx="319087" cy="576262"/>
            </a:xfrm>
            <a:prstGeom prst="line">
              <a:avLst/>
            </a:prstGeom>
            <a:noFill/>
            <a:ln w="38160">
              <a:solidFill>
                <a:srgbClr val="042DF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7150100" y="4505325"/>
              <a:ext cx="306388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42DFA"/>
                </a:buClr>
                <a:buFont typeface="Symbol" pitchFamily="18" charset="2"/>
                <a:buNone/>
              </a:pPr>
              <a:r>
                <a:rPr lang="en-GB" b="1">
                  <a:solidFill>
                    <a:srgbClr val="042DFA"/>
                  </a:solidFill>
                  <a:latin typeface="Symbol" pitchFamily="18" charset="2"/>
                </a:rPr>
                <a:t>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6249988" y="4630738"/>
              <a:ext cx="36512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42DFA"/>
                </a:buClr>
                <a:buFont typeface="Arial Narrow" pitchFamily="34" charset="0"/>
                <a:buNone/>
              </a:pPr>
              <a:r>
                <a:rPr lang="en-GB" b="1">
                  <a:solidFill>
                    <a:srgbClr val="042DFA"/>
                  </a:solidFill>
                  <a:latin typeface="Arial Narrow" pitchFamily="34" charset="0"/>
                </a:rPr>
                <a:t>K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8824913" y="5392738"/>
              <a:ext cx="33655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5pPr>
              <a:lvl6pPr marL="15351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6pPr>
              <a:lvl7pPr marL="19923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7pPr>
              <a:lvl8pPr marL="24495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8pPr>
              <a:lvl9pPr marL="2906713" indent="-215900" defTabSz="457200" fontAlgn="base" hangingPunct="0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100000"/>
                </a:lnSpc>
                <a:buClr>
                  <a:srgbClr val="042DFA"/>
                </a:buClr>
                <a:buFont typeface="Arial Narrow" pitchFamily="34" charset="0"/>
                <a:buNone/>
              </a:pPr>
              <a:r>
                <a:rPr lang="en-GB" b="1">
                  <a:solidFill>
                    <a:srgbClr val="042DFA"/>
                  </a:solidFill>
                  <a:latin typeface="Arial Narrow" pitchFamily="34" charset="0"/>
                </a:rPr>
                <a:t>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279180" y="4916974"/>
                  <a:ext cx="3392252" cy="12207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1pPr>
                  <a:lvl2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2pPr>
                  <a:lvl3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3pPr>
                  <a:lvl4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4pPr>
                  <a:lvl5pPr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5pPr>
                  <a:lvl6pPr marL="1535113" indent="-215900" defTabSz="457200" fontAlgn="base" hangingPunct="0">
                    <a:lnSpc>
                      <a:spcPct val="9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itchFamily="2" charset="2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6pPr>
                  <a:lvl7pPr marL="1992313" indent="-215900" defTabSz="457200" fontAlgn="base" hangingPunct="0">
                    <a:lnSpc>
                      <a:spcPct val="9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itchFamily="2" charset="2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7pPr>
                  <a:lvl8pPr marL="2449513" indent="-215900" defTabSz="457200" fontAlgn="base" hangingPunct="0">
                    <a:lnSpc>
                      <a:spcPct val="9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itchFamily="2" charset="2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8pPr>
                  <a:lvl9pPr marL="2906713" indent="-215900" defTabSz="457200" fontAlgn="base" hangingPunct="0">
                    <a:lnSpc>
                      <a:spcPct val="91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pitchFamily="2" charset="2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>
                      <a:solidFill>
                        <a:srgbClr val="000000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lvl="2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a14:m>
                  <a:r>
                    <a:rPr lang="en-US" dirty="0"/>
                    <a:t> (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dirty="0"/>
                    <a:t>) → 312 </a:t>
                  </a:r>
                  <a:r>
                    <a:rPr lang="en-US" dirty="0">
                      <a:latin typeface="Symbol" panose="05050102010706020507" pitchFamily="18" charset="2"/>
                    </a:rPr>
                    <a:t>m</a:t>
                  </a:r>
                  <a:r>
                    <a:rPr lang="en-US" dirty="0"/>
                    <a:t>m</a:t>
                  </a:r>
                </a:p>
                <a:p>
                  <a:pPr lvl="2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a14:m>
                  <a:r>
                    <a:rPr lang="en-US" dirty="0"/>
                    <a:t> (u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dirty="0"/>
                    <a:t>) → 491 </a:t>
                  </a:r>
                  <a:r>
                    <a:rPr lang="en-US" dirty="0">
                      <a:latin typeface="Symbol" panose="05050102010706020507" pitchFamily="18" charset="2"/>
                    </a:rPr>
                    <a:t>m</a:t>
                  </a:r>
                  <a:r>
                    <a:rPr lang="en-US" dirty="0"/>
                    <a:t>m</a:t>
                  </a:r>
                </a:p>
                <a:p>
                  <a:pPr lvl="2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dirty="0"/>
                    <a:t> (c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dirty="0"/>
                    <a:t>)  → 123 </a:t>
                  </a:r>
                  <a:r>
                    <a:rPr lang="en-US" dirty="0">
                      <a:latin typeface="Symbol" panose="05050102010706020507" pitchFamily="18" charset="2"/>
                    </a:rPr>
                    <a:t>m</a:t>
                  </a:r>
                  <a:r>
                    <a:rPr lang="en-US" dirty="0"/>
                    <a:t>m</a:t>
                  </a:r>
                </a:p>
                <a:p>
                  <a:pPr lvl="2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dirty="0"/>
                    <a:t> (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dirty="0"/>
                    <a:t>)  → 457 </a:t>
                  </a:r>
                  <a:r>
                    <a:rPr lang="en-US" dirty="0">
                      <a:latin typeface="Symbol" panose="05050102010706020507" pitchFamily="18" charset="2"/>
                    </a:rPr>
                    <a:t>m</a:t>
                  </a:r>
                  <a:r>
                    <a:rPr lang="en-US" dirty="0"/>
                    <a:t>m</a:t>
                  </a:r>
                </a:p>
              </p:txBody>
            </p:sp>
          </mc:Choice>
          <mc:Fallback xmlns="">
            <p:sp>
              <p:nvSpPr>
                <p:cNvPr id="35" name="Text 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79180" y="4916974"/>
                  <a:ext cx="3392252" cy="122078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3000" r="-719" b="-7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170"/>
          <p:cNvGrpSpPr>
            <a:grpSpLocks/>
          </p:cNvGrpSpPr>
          <p:nvPr/>
        </p:nvGrpSpPr>
        <p:grpSpPr bwMode="auto">
          <a:xfrm>
            <a:off x="304800" y="3200400"/>
            <a:ext cx="3734008" cy="2724150"/>
            <a:chOff x="171" y="566"/>
            <a:chExt cx="3089" cy="2191"/>
          </a:xfrm>
        </p:grpSpPr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1559" y="1692"/>
              <a:ext cx="93" cy="9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1" lang="ja-JP" altLang="en-US" sz="180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H="1" flipV="1">
              <a:off x="1498" y="1627"/>
              <a:ext cx="109" cy="11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H="1" flipV="1">
              <a:off x="1221" y="705"/>
              <a:ext cx="276" cy="92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H="1" flipV="1">
              <a:off x="1603" y="1737"/>
              <a:ext cx="559" cy="191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 flipV="1">
              <a:off x="2156" y="1912"/>
              <a:ext cx="346" cy="77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flipH="1" flipV="1">
              <a:off x="2001" y="1533"/>
              <a:ext cx="156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 flipV="1">
              <a:off x="1609" y="1535"/>
              <a:ext cx="401" cy="198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14"/>
            <p:cNvGrpSpPr>
              <a:grpSpLocks/>
            </p:cNvGrpSpPr>
            <p:nvPr/>
          </p:nvGrpSpPr>
          <p:grpSpPr bwMode="auto">
            <a:xfrm>
              <a:off x="332" y="766"/>
              <a:ext cx="2745" cy="1893"/>
              <a:chOff x="243" y="838"/>
              <a:chExt cx="2745" cy="1893"/>
            </a:xfrm>
          </p:grpSpPr>
          <p:grpSp>
            <p:nvGrpSpPr>
              <p:cNvPr id="56" name="Group 15"/>
              <p:cNvGrpSpPr>
                <a:grpSpLocks/>
              </p:cNvGrpSpPr>
              <p:nvPr/>
            </p:nvGrpSpPr>
            <p:grpSpPr bwMode="auto">
              <a:xfrm>
                <a:off x="243" y="856"/>
                <a:ext cx="2745" cy="1857"/>
                <a:chOff x="243" y="856"/>
                <a:chExt cx="2745" cy="1857"/>
              </a:xfrm>
            </p:grpSpPr>
            <p:sp>
              <p:nvSpPr>
                <p:cNvPr id="65" name="Line 16"/>
                <p:cNvSpPr>
                  <a:spLocks noChangeShapeType="1"/>
                </p:cNvSpPr>
                <p:nvPr/>
              </p:nvSpPr>
              <p:spPr bwMode="auto">
                <a:xfrm>
                  <a:off x="243" y="856"/>
                  <a:ext cx="2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7"/>
                <p:cNvSpPr>
                  <a:spLocks noChangeShapeType="1"/>
                </p:cNvSpPr>
                <p:nvPr/>
              </p:nvSpPr>
              <p:spPr bwMode="auto">
                <a:xfrm>
                  <a:off x="247" y="1033"/>
                  <a:ext cx="2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8"/>
                <p:cNvSpPr>
                  <a:spLocks noChangeShapeType="1"/>
                </p:cNvSpPr>
                <p:nvPr/>
              </p:nvSpPr>
              <p:spPr bwMode="auto">
                <a:xfrm>
                  <a:off x="243" y="1180"/>
                  <a:ext cx="2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9"/>
                <p:cNvSpPr>
                  <a:spLocks noChangeShapeType="1"/>
                </p:cNvSpPr>
                <p:nvPr/>
              </p:nvSpPr>
              <p:spPr bwMode="auto">
                <a:xfrm>
                  <a:off x="247" y="1357"/>
                  <a:ext cx="2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20"/>
                <p:cNvSpPr>
                  <a:spLocks noChangeShapeType="1"/>
                </p:cNvSpPr>
                <p:nvPr/>
              </p:nvSpPr>
              <p:spPr bwMode="auto">
                <a:xfrm>
                  <a:off x="243" y="2207"/>
                  <a:ext cx="2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21"/>
                <p:cNvSpPr>
                  <a:spLocks noChangeShapeType="1"/>
                </p:cNvSpPr>
                <p:nvPr/>
              </p:nvSpPr>
              <p:spPr bwMode="auto">
                <a:xfrm>
                  <a:off x="247" y="2384"/>
                  <a:ext cx="2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22"/>
                <p:cNvSpPr>
                  <a:spLocks noChangeShapeType="1"/>
                </p:cNvSpPr>
                <p:nvPr/>
              </p:nvSpPr>
              <p:spPr bwMode="auto">
                <a:xfrm>
                  <a:off x="248" y="2541"/>
                  <a:ext cx="2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3"/>
                <p:cNvSpPr>
                  <a:spLocks noChangeShapeType="1"/>
                </p:cNvSpPr>
                <p:nvPr/>
              </p:nvSpPr>
              <p:spPr bwMode="auto">
                <a:xfrm>
                  <a:off x="252" y="2713"/>
                  <a:ext cx="2736" cy="0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Oval 24"/>
              <p:cNvSpPr>
                <a:spLocks noChangeArrowheads="1"/>
              </p:cNvSpPr>
              <p:nvPr/>
            </p:nvSpPr>
            <p:spPr bwMode="auto">
              <a:xfrm>
                <a:off x="1288" y="1345"/>
                <a:ext cx="44" cy="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ja-JP" altLang="en-US" sz="1800"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Oval 25"/>
              <p:cNvSpPr>
                <a:spLocks noChangeArrowheads="1"/>
              </p:cNvSpPr>
              <p:nvPr/>
            </p:nvSpPr>
            <p:spPr bwMode="auto">
              <a:xfrm>
                <a:off x="1230" y="1161"/>
                <a:ext cx="44" cy="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ja-JP" altLang="en-US" sz="1800"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9" name="Oval 26"/>
              <p:cNvSpPr>
                <a:spLocks noChangeArrowheads="1"/>
              </p:cNvSpPr>
              <p:nvPr/>
            </p:nvSpPr>
            <p:spPr bwMode="auto">
              <a:xfrm>
                <a:off x="1189" y="1012"/>
                <a:ext cx="44" cy="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ja-JP" altLang="en-US" sz="1800"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0" name="Oval 27"/>
              <p:cNvSpPr>
                <a:spLocks noChangeArrowheads="1"/>
              </p:cNvSpPr>
              <p:nvPr/>
            </p:nvSpPr>
            <p:spPr bwMode="auto">
              <a:xfrm>
                <a:off x="1131" y="838"/>
                <a:ext cx="44" cy="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ja-JP" altLang="en-US" sz="1800"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1" name="Oval 28"/>
              <p:cNvSpPr>
                <a:spLocks noChangeArrowheads="1"/>
              </p:cNvSpPr>
              <p:nvPr/>
            </p:nvSpPr>
            <p:spPr bwMode="auto">
              <a:xfrm>
                <a:off x="2368" y="2687"/>
                <a:ext cx="44" cy="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ja-JP" altLang="en-US" sz="1800"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2" name="Oval 29"/>
              <p:cNvSpPr>
                <a:spLocks noChangeArrowheads="1"/>
              </p:cNvSpPr>
              <p:nvPr/>
            </p:nvSpPr>
            <p:spPr bwMode="auto">
              <a:xfrm>
                <a:off x="2292" y="2520"/>
                <a:ext cx="44" cy="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ja-JP" altLang="en-US" sz="1800"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3" name="Oval 30"/>
              <p:cNvSpPr>
                <a:spLocks noChangeArrowheads="1"/>
              </p:cNvSpPr>
              <p:nvPr/>
            </p:nvSpPr>
            <p:spPr bwMode="auto">
              <a:xfrm>
                <a:off x="2220" y="2358"/>
                <a:ext cx="44" cy="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ja-JP" altLang="en-US" sz="1800"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64" name="Oval 31"/>
              <p:cNvSpPr>
                <a:spLocks noChangeArrowheads="1"/>
              </p:cNvSpPr>
              <p:nvPr/>
            </p:nvSpPr>
            <p:spPr bwMode="auto">
              <a:xfrm>
                <a:off x="2139" y="2184"/>
                <a:ext cx="44" cy="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anose="02020603050405020304" pitchFamily="18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kumimoji="1" lang="ja-JP" altLang="en-US" sz="1800"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571" y="1346"/>
              <a:ext cx="48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800" b="1">
                  <a:latin typeface="Calibri" panose="020F0502020204030204" pitchFamily="34" charset="0"/>
                  <a:ea typeface="ＭＳ Ｐゴシック" panose="020B0600070205080204" pitchFamily="34" charset="-128"/>
                </a:rPr>
                <a:t>DCA</a:t>
              </a: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363" y="1735"/>
              <a:ext cx="120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 flipH="1">
              <a:off x="1660" y="1740"/>
              <a:ext cx="1208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2890" y="1678"/>
              <a:ext cx="37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800" b="1" dirty="0" smtClean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Au</a:t>
              </a:r>
              <a:endParaRPr kumimoji="1" lang="en-US" altLang="ja-JP" sz="1800" b="1" dirty="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9" name="Text Box 38"/>
            <p:cNvSpPr txBox="1">
              <a:spLocks noChangeArrowheads="1"/>
            </p:cNvSpPr>
            <p:nvPr/>
          </p:nvSpPr>
          <p:spPr bwMode="auto">
            <a:xfrm>
              <a:off x="171" y="1653"/>
              <a:ext cx="37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800" b="1" dirty="0" smtClean="0">
                  <a:latin typeface="Calibri" panose="020F0502020204030204" pitchFamily="34" charset="0"/>
                  <a:ea typeface="ＭＳ Ｐゴシック" panose="020B0600070205080204" pitchFamily="34" charset="-128"/>
                </a:rPr>
                <a:t>Au</a:t>
              </a:r>
              <a:endParaRPr kumimoji="1" lang="en-US" altLang="ja-JP" sz="1800" b="1" dirty="0"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1273" y="1520"/>
              <a:ext cx="27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800" b="1">
                  <a:solidFill>
                    <a:srgbClr val="008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D</a:t>
              </a:r>
            </a:p>
          </p:txBody>
        </p:sp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1625" y="1827"/>
              <a:ext cx="258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800" b="1" dirty="0">
                  <a:solidFill>
                    <a:srgbClr val="0066F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B</a:t>
              </a:r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1939" y="1566"/>
              <a:ext cx="27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 flipV="1">
              <a:off x="1966" y="1597"/>
              <a:ext cx="68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43"/>
            <p:cNvSpPr txBox="1">
              <a:spLocks noChangeArrowheads="1"/>
            </p:cNvSpPr>
            <p:nvPr/>
          </p:nvSpPr>
          <p:spPr bwMode="auto">
            <a:xfrm>
              <a:off x="1007" y="566"/>
              <a:ext cx="24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800" b="1">
                  <a:solidFill>
                    <a:srgbClr val="0000F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e</a:t>
              </a:r>
            </a:p>
          </p:txBody>
        </p:sp>
        <p:sp>
          <p:nvSpPr>
            <p:cNvPr id="55" name="Text Box 44"/>
            <p:cNvSpPr txBox="1">
              <a:spLocks noChangeArrowheads="1"/>
            </p:cNvSpPr>
            <p:nvPr/>
          </p:nvSpPr>
          <p:spPr bwMode="auto">
            <a:xfrm>
              <a:off x="2520" y="2462"/>
              <a:ext cx="24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1800" b="1">
                  <a:solidFill>
                    <a:srgbClr val="0000F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8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FVTX Data Set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22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Au+Au dataset for FVTX</a:t>
            </a:r>
          </a:p>
          <a:p>
            <a:r>
              <a:rPr lang="en-US" dirty="0" smtClean="0"/>
              <a:t>Simulation performance of nuclear modification factor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8" y="2935069"/>
            <a:ext cx="6677025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577395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DGLV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56782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Additional collisional dissociation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VTX Data Set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23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performance of R</a:t>
            </a:r>
            <a:r>
              <a:rPr lang="en-US" baseline="-25000" dirty="0" smtClean="0"/>
              <a:t>AA</a:t>
            </a:r>
            <a:r>
              <a:rPr lang="en-US" dirty="0" smtClean="0"/>
              <a:t> for VTX-system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80" y="2191533"/>
            <a:ext cx="3871688" cy="36758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3441" y="3428368"/>
            <a:ext cx="139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Charm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Beauty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76280" y="2115075"/>
            <a:ext cx="3262920" cy="3799215"/>
            <a:chOff x="5576280" y="1991985"/>
            <a:chExt cx="3262920" cy="379921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280" y="2648733"/>
              <a:ext cx="3262920" cy="314246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76818" y="1991985"/>
              <a:ext cx="285366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Very different prediction when</a:t>
              </a:r>
            </a:p>
            <a:p>
              <a:pPr algn="ctr"/>
              <a:r>
                <a:rPr lang="en-US" sz="1400" dirty="0"/>
                <a:t>c</a:t>
              </a:r>
              <a:r>
                <a:rPr lang="en-US" sz="1400" dirty="0" smtClean="0"/>
                <a:t>onsidering </a:t>
              </a:r>
              <a:r>
                <a:rPr lang="en-US" sz="1400" dirty="0"/>
                <a:t>extreme scenario </a:t>
              </a:r>
              <a:r>
                <a:rPr lang="en-US" sz="1400" dirty="0" smtClean="0"/>
                <a:t>of</a:t>
              </a:r>
            </a:p>
            <a:p>
              <a:pPr algn="ctr"/>
              <a:r>
                <a:rPr lang="en-US" sz="1400" dirty="0" smtClean="0"/>
                <a:t>beauty </a:t>
              </a:r>
              <a:r>
                <a:rPr lang="en-US" sz="1400" dirty="0"/>
                <a:t>quarks following flow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7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VTX Data Set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full unfolding from DCA electrons to parent mesons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3" y="2571750"/>
            <a:ext cx="7126432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Vertex Detector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Refurbished</a:t>
            </a:r>
            <a:r>
              <a:rPr lang="en-US" u="sng" dirty="0" smtClean="0"/>
              <a:t> Barrel VTX system</a:t>
            </a:r>
            <a:endParaRPr lang="en-US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8" y="2015836"/>
            <a:ext cx="5541818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Vertex Detector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Refurbished</a:t>
            </a:r>
            <a:r>
              <a:rPr lang="en-US" u="sng" dirty="0"/>
              <a:t> Barrel VTX system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30" y="2032657"/>
            <a:ext cx="6779340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Vertex Detector 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27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/>
              <a:t>Refurbished</a:t>
            </a:r>
            <a:r>
              <a:rPr lang="en-US" u="sng" dirty="0"/>
              <a:t> Barrel VTX </a:t>
            </a:r>
            <a:r>
              <a:rPr lang="en-US" u="sng" dirty="0" smtClean="0"/>
              <a:t>system + FVTX</a:t>
            </a:r>
            <a:endParaRPr lang="en-US" u="sng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87" y="2036412"/>
            <a:ext cx="6195654" cy="41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Vertex Detector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28</a:t>
            </a:fld>
            <a:endParaRPr kumimoji="0"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77" y="1524000"/>
            <a:ext cx="7086696" cy="4598988"/>
          </a:xfrm>
        </p:spPr>
      </p:pic>
    </p:spTree>
    <p:extLst>
      <p:ext uri="{BB962C8B-B14F-4D97-AF65-F5344CB8AC3E}">
        <p14:creationId xmlns:p14="http://schemas.microsoft.com/office/powerpoint/2010/main" val="22441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for </a:t>
            </a:r>
            <a:r>
              <a:rPr lang="en-US" baseline="30000" dirty="0" smtClean="0"/>
              <a:t>3</a:t>
            </a:r>
            <a:r>
              <a:rPr lang="en-US" dirty="0" smtClean="0"/>
              <a:t>He + 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29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Unique probe of geometry</a:t>
                </a:r>
              </a:p>
              <a:p>
                <a:r>
                  <a:rPr lang="en-US" dirty="0" smtClean="0"/>
                  <a:t>Make use of large tracking coverage of F/VTX</a:t>
                </a:r>
              </a:p>
              <a:p>
                <a:r>
                  <a:rPr lang="en-US" dirty="0" smtClean="0"/>
                  <a:t>Measurement if hotspots in deposited energy connect during time evolution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 smtClean="0"/>
                  <a:t>v</a:t>
                </a:r>
                <a:r>
                  <a:rPr lang="en-US" i="1" baseline="-25000" dirty="0" smtClean="0"/>
                  <a:t>2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v</a:t>
                </a:r>
                <a:r>
                  <a:rPr lang="en-US" i="1" baseline="-25000" dirty="0" smtClean="0"/>
                  <a:t>3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86" t="-1325" r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434" y="3614969"/>
            <a:ext cx="8837132" cy="24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PHENIX and Au+Au @ 15 GeV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Run-14 Low Energy LE @ 15 GeV</a:t>
            </a:r>
          </a:p>
          <a:p>
            <a:pPr lvl="1"/>
            <a:r>
              <a:rPr lang="en-US" dirty="0" smtClean="0"/>
              <a:t>Physics declared for PHENIX on February 15</a:t>
            </a:r>
          </a:p>
          <a:p>
            <a:pPr lvl="1"/>
            <a:r>
              <a:rPr lang="en-US" dirty="0" smtClean="0"/>
              <a:t>Goal for PHENIX: get detectors fully operational for physics</a:t>
            </a:r>
          </a:p>
          <a:p>
            <a:r>
              <a:rPr lang="en-US" dirty="0"/>
              <a:t>We have recorded a high quality Au+Au 15 GeV data set and have tested our new detectors in preparation for the 200 GeV run</a:t>
            </a:r>
          </a:p>
          <a:p>
            <a:r>
              <a:rPr lang="en-US" dirty="0"/>
              <a:t>Estimated number of </a:t>
            </a:r>
            <a:r>
              <a:rPr lang="en-US" dirty="0" smtClean="0"/>
              <a:t>(real) </a:t>
            </a:r>
            <a:r>
              <a:rPr lang="en-US" dirty="0"/>
              <a:t>Au+Au @ 15 GeV events: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~ 15M events in </a:t>
            </a:r>
            <a:r>
              <a:rPr lang="en-US" dirty="0" smtClean="0"/>
              <a:t>[</a:t>
            </a:r>
            <a:r>
              <a:rPr lang="en-US" dirty="0" smtClean="0">
                <a:sym typeface="Symbol" panose="05050102010706020507" pitchFamily="18" charset="2"/>
              </a:rPr>
              <a:t> 30 cm]</a:t>
            </a:r>
            <a:r>
              <a:rPr lang="en-US" dirty="0" smtClean="0"/>
              <a:t> </a:t>
            </a:r>
            <a:r>
              <a:rPr lang="en-US" dirty="0"/>
              <a:t>(March 10)</a:t>
            </a:r>
          </a:p>
          <a:p>
            <a:pPr marL="274320" lvl="1" indent="0" algn="ctr">
              <a:buNone/>
            </a:pPr>
            <a:r>
              <a:rPr lang="en-US" dirty="0"/>
              <a:t>ℒ </a:t>
            </a:r>
            <a:r>
              <a:rPr lang="en-US" dirty="0" smtClean="0"/>
              <a:t>~ </a:t>
            </a:r>
            <a:r>
              <a:rPr lang="en-US" dirty="0"/>
              <a:t>2.5/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b</a:t>
            </a:r>
            <a:endParaRPr lang="en-US" dirty="0"/>
          </a:p>
          <a:p>
            <a:pPr lvl="1"/>
            <a:r>
              <a:rPr lang="en-US" dirty="0"/>
              <a:t>~ 6.4M events in </a:t>
            </a:r>
            <a:r>
              <a:rPr lang="en-US" dirty="0" smtClean="0"/>
              <a:t>[</a:t>
            </a:r>
            <a:r>
              <a:rPr lang="en-US" dirty="0" smtClean="0">
                <a:sym typeface="Symbol" panose="05050102010706020507" pitchFamily="18" charset="2"/>
              </a:rPr>
              <a:t> 10 cm]</a:t>
            </a:r>
            <a:r>
              <a:rPr lang="en-US" dirty="0" smtClean="0"/>
              <a:t> </a:t>
            </a:r>
            <a:r>
              <a:rPr lang="en-US" dirty="0"/>
              <a:t>(March 10)</a:t>
            </a:r>
          </a:p>
          <a:p>
            <a:pPr marL="274320" lvl="1" indent="0" algn="ctr">
              <a:buNone/>
            </a:pPr>
            <a:r>
              <a:rPr lang="en-US" dirty="0"/>
              <a:t>ℒ </a:t>
            </a:r>
            <a:r>
              <a:rPr lang="en-US" dirty="0" smtClean="0"/>
              <a:t>~ 1.1/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b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smtClean="0"/>
              <a:t>Very first </a:t>
            </a:r>
            <a:r>
              <a:rPr lang="en-US" smtClean="0"/>
              <a:t>additional distribution for BES energies from a small fraction of complete dataset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7" y="2313709"/>
            <a:ext cx="6026727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and Au+Au 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01752" y="1524000"/>
            <a:ext cx="8534400" cy="4599432"/>
          </a:xfrm>
        </p:spPr>
        <p:txBody>
          <a:bodyPr>
            <a:normAutofit/>
          </a:bodyPr>
          <a:lstStyle/>
          <a:p>
            <a:r>
              <a:rPr lang="en-US" dirty="0" smtClean="0"/>
              <a:t>The PHENIX collaboration requested</a:t>
            </a:r>
          </a:p>
          <a:p>
            <a:pPr lvl="1"/>
            <a:r>
              <a:rPr lang="en-US" dirty="0" smtClean="0"/>
              <a:t>Au + Au @ 200 GeV for 12 weeks</a:t>
            </a:r>
          </a:p>
          <a:p>
            <a:pPr marL="594360" lvl="2" indent="0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[Physics driven goal is 1.5 nb</a:t>
            </a:r>
            <a:r>
              <a:rPr lang="en-US" sz="2200" baseline="30000" dirty="0" smtClean="0">
                <a:solidFill>
                  <a:schemeClr val="tx2"/>
                </a:solidFill>
              </a:rPr>
              <a:t>-1</a:t>
            </a:r>
            <a:r>
              <a:rPr lang="en-US" sz="2200" dirty="0" smtClean="0">
                <a:solidFill>
                  <a:schemeClr val="tx2"/>
                </a:solidFill>
              </a:rPr>
              <a:t> recorded within |z| &lt; 10 cm]</a:t>
            </a:r>
          </a:p>
          <a:p>
            <a:pPr marL="594360" lvl="2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t</a:t>
            </a:r>
            <a:r>
              <a:rPr lang="en-US" sz="2200" dirty="0" smtClean="0">
                <a:solidFill>
                  <a:schemeClr val="tx2"/>
                </a:solidFill>
              </a:rPr>
              <a:t>o collect their definitive Heavy Ion Au + Au data sample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Focus on high precision measurements of Heavy Flavor production</a:t>
            </a:r>
          </a:p>
          <a:p>
            <a:pPr lvl="1"/>
            <a:r>
              <a:rPr lang="en-US" sz="2800" dirty="0" smtClean="0"/>
              <a:t>R</a:t>
            </a:r>
            <a:r>
              <a:rPr lang="en-US" sz="2800" baseline="-25000" dirty="0" smtClean="0"/>
              <a:t>AA </a:t>
            </a:r>
            <a:r>
              <a:rPr lang="en-US" sz="2800" dirty="0" smtClean="0"/>
              <a:t>and </a:t>
            </a:r>
            <a:r>
              <a:rPr lang="en-US" sz="2800" i="1" dirty="0" smtClean="0"/>
              <a:t>v</a:t>
            </a:r>
            <a:r>
              <a:rPr lang="en-US" sz="2800" baseline="-25000" dirty="0" smtClean="0"/>
              <a:t>2</a:t>
            </a:r>
          </a:p>
          <a:p>
            <a:pPr marL="594360" lvl="2" indent="0">
              <a:buNone/>
            </a:pPr>
            <a:r>
              <a:rPr lang="en-US" sz="2200" dirty="0" smtClean="0"/>
              <a:t>for </a:t>
            </a:r>
            <a:r>
              <a:rPr lang="en-US" sz="2200" dirty="0" smtClean="0">
                <a:solidFill>
                  <a:srgbClr val="0000FF"/>
                </a:solidFill>
              </a:rPr>
              <a:t>electrons</a:t>
            </a:r>
            <a:r>
              <a:rPr lang="en-US" sz="2200" dirty="0" smtClean="0"/>
              <a:t> and </a:t>
            </a:r>
            <a:r>
              <a:rPr lang="en-US" sz="2200" dirty="0" smtClean="0">
                <a:solidFill>
                  <a:srgbClr val="00FF00"/>
                </a:solidFill>
              </a:rPr>
              <a:t>muons</a:t>
            </a:r>
            <a:r>
              <a:rPr lang="en-US" sz="2200" dirty="0" smtClean="0"/>
              <a:t> separated charm and bottom decays</a:t>
            </a:r>
          </a:p>
        </p:txBody>
      </p:sp>
    </p:spTree>
    <p:extLst>
      <p:ext uri="{BB962C8B-B14F-4D97-AF65-F5344CB8AC3E}">
        <p14:creationId xmlns:p14="http://schemas.microsoft.com/office/powerpoint/2010/main" val="18534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and Au+Au 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01752" y="1524000"/>
            <a:ext cx="8534400" cy="4599432"/>
          </a:xfrm>
        </p:spPr>
        <p:txBody>
          <a:bodyPr/>
          <a:lstStyle/>
          <a:p>
            <a:r>
              <a:rPr lang="en-US" dirty="0" smtClean="0"/>
              <a:t>PHENIX in Run 14</a:t>
            </a:r>
            <a:endParaRPr lang="en-US" dirty="0"/>
          </a:p>
        </p:txBody>
      </p:sp>
      <p:pic>
        <p:nvPicPr>
          <p:cNvPr id="8" name="Picture 7" descr="phenix_quartercut_fvtx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641" y="1733890"/>
            <a:ext cx="6260716" cy="459071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01752" y="1524000"/>
            <a:ext cx="4651248" cy="45994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Barrel region</a:t>
            </a:r>
          </a:p>
          <a:p>
            <a:pPr lvl="1"/>
            <a:r>
              <a:rPr lang="en-US" sz="1600" dirty="0" smtClean="0"/>
              <a:t>|</a:t>
            </a:r>
            <a:r>
              <a:rPr lang="en-US" sz="1600" dirty="0" smtClean="0">
                <a:latin typeface="Symbol" panose="05050102010706020507" pitchFamily="18" charset="2"/>
              </a:rPr>
              <a:t>h</a:t>
            </a:r>
            <a:r>
              <a:rPr lang="en-US" sz="1600" dirty="0" smtClean="0"/>
              <a:t>|&lt;1.2, almost 2</a:t>
            </a:r>
            <a:r>
              <a:rPr lang="en-US" sz="1600" dirty="0" smtClean="0">
                <a:latin typeface="Symbol" panose="05050102010706020507" pitchFamily="18" charset="2"/>
              </a:rPr>
              <a:t>p</a:t>
            </a:r>
            <a:r>
              <a:rPr lang="en-US" sz="1600" dirty="0" smtClean="0"/>
              <a:t> in </a:t>
            </a:r>
            <a:r>
              <a:rPr lang="en-US" sz="1600" dirty="0" smtClean="0">
                <a:latin typeface="Symbol" panose="05050102010706020507" pitchFamily="18" charset="2"/>
              </a:rPr>
              <a:t>f</a:t>
            </a:r>
          </a:p>
          <a:p>
            <a:pPr lvl="1"/>
            <a:r>
              <a:rPr lang="en-US" sz="1600" dirty="0" smtClean="0"/>
              <a:t>Pixel sensors at inner 2 layers</a:t>
            </a:r>
          </a:p>
          <a:p>
            <a:pPr lvl="1"/>
            <a:r>
              <a:rPr lang="en-US" sz="1600" dirty="0" smtClean="0"/>
              <a:t>Strip sensors at outer 2 layers</a:t>
            </a:r>
          </a:p>
          <a:p>
            <a:r>
              <a:rPr lang="en-US" sz="1800" dirty="0" smtClean="0"/>
              <a:t>Forward region</a:t>
            </a:r>
          </a:p>
          <a:p>
            <a:pPr lvl="1"/>
            <a:r>
              <a:rPr lang="en-US" sz="1600" dirty="0" smtClean="0"/>
              <a:t>1.2&lt;|</a:t>
            </a:r>
            <a:r>
              <a:rPr lang="en-US" sz="1600" dirty="0" smtClean="0">
                <a:latin typeface="Symbol" panose="05050102010706020507" pitchFamily="18" charset="2"/>
              </a:rPr>
              <a:t>h</a:t>
            </a:r>
            <a:r>
              <a:rPr lang="en-US" sz="1600" dirty="0" smtClean="0"/>
              <a:t>|&lt;2.2, 2</a:t>
            </a:r>
            <a:r>
              <a:rPr lang="en-US" sz="1600" dirty="0" smtClean="0">
                <a:latin typeface="Symbol" panose="05050102010706020507" pitchFamily="18" charset="2"/>
              </a:rPr>
              <a:t>p</a:t>
            </a:r>
            <a:r>
              <a:rPr lang="en-US" sz="1600" dirty="0" smtClean="0"/>
              <a:t> in </a:t>
            </a:r>
            <a:r>
              <a:rPr lang="en-US" sz="1600" dirty="0" smtClean="0">
                <a:latin typeface="Symbol" panose="05050102010706020507" pitchFamily="18" charset="2"/>
              </a:rPr>
              <a:t>f</a:t>
            </a:r>
          </a:p>
          <a:p>
            <a:pPr lvl="1"/>
            <a:r>
              <a:rPr lang="en-US" sz="1600" dirty="0" smtClean="0"/>
              <a:t>4 layers of mini strips</a:t>
            </a:r>
          </a:p>
          <a:p>
            <a:pPr marL="594360" lvl="2" indent="0">
              <a:buFont typeface="Wingdings 2"/>
              <a:buNone/>
            </a:pPr>
            <a:r>
              <a:rPr lang="en-US" sz="1400" smtClean="0"/>
              <a:t>(75 x 3400 to 11500</a:t>
            </a:r>
            <a:r>
              <a:rPr lang="en-US" sz="1400" smtClean="0">
                <a:latin typeface="Symbol" panose="05050102010706020507" pitchFamily="18" charset="2"/>
              </a:rPr>
              <a:t>m</a:t>
            </a:r>
            <a:r>
              <a:rPr lang="en-US" sz="1400" smtClean="0"/>
              <a:t>m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469" y="1273302"/>
            <a:ext cx="4852131" cy="45178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58671"/>
            <a:ext cx="3651821" cy="211549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343400" y="3352800"/>
            <a:ext cx="2222134" cy="12561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44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</a:t>
            </a:r>
            <a:r>
              <a:rPr lang="en-US" dirty="0" smtClean="0"/>
              <a:t>and Au+Au </a:t>
            </a:r>
            <a:r>
              <a:rPr lang="en-US" dirty="0"/>
              <a:t>@ </a:t>
            </a:r>
            <a:r>
              <a:rPr lang="en-US" dirty="0" smtClean="0"/>
              <a:t>200 </a:t>
            </a:r>
            <a:r>
              <a:rPr lang="en-US" dirty="0"/>
              <a:t>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First Physics store/run was </a:t>
                </a:r>
                <a:r>
                  <a:rPr lang="en-US" dirty="0">
                    <a:solidFill>
                      <a:srgbClr val="0070C0"/>
                    </a:solidFill>
                  </a:rPr>
                  <a:t>18046/405839</a:t>
                </a:r>
                <a:r>
                  <a:rPr lang="en-US" dirty="0" smtClean="0"/>
                  <a:t>, March 15</a:t>
                </a:r>
              </a:p>
              <a:p>
                <a:r>
                  <a:rPr lang="en-US" dirty="0" smtClean="0"/>
                  <a:t>High Energy (HE) run for 93 days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~13 ½ weeks</a:t>
                </a:r>
              </a:p>
              <a:p>
                <a:r>
                  <a:rPr lang="en-US" dirty="0" smtClean="0"/>
                  <a:t>Concluded HE run with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193</a:t>
                </a:r>
                <a:r>
                  <a:rPr lang="en-US" dirty="0" smtClean="0"/>
                  <a:t> fills</a:t>
                </a:r>
              </a:p>
              <a:p>
                <a:r>
                  <a:rPr lang="en-US" dirty="0" smtClean="0"/>
                  <a:t>Our main goal for Au+Au @ 200 GeV was to accumulate </a:t>
                </a:r>
                <a:r>
                  <a:rPr lang="en-US" sz="2800" dirty="0" smtClean="0"/>
                  <a:t>ℒ</a:t>
                </a:r>
                <a:r>
                  <a:rPr lang="en-US" dirty="0" smtClean="0"/>
                  <a:t> = 1.5 nb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in MB for BBC-vertex |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vtx</a:t>
                </a:r>
                <a:r>
                  <a:rPr lang="en-US" dirty="0" smtClean="0"/>
                  <a:t>| &lt; 10 cm</a:t>
                </a:r>
              </a:p>
              <a:p>
                <a:pPr lvl="1"/>
                <a:r>
                  <a:rPr lang="en-US" dirty="0" smtClean="0"/>
                  <a:t>Optimal range for VTX coverage</a:t>
                </a:r>
              </a:p>
              <a:p>
                <a:pPr lvl="1"/>
                <a:r>
                  <a:rPr lang="en-US" dirty="0" smtClean="0"/>
                  <a:t>Accumulated ℒ ≈ 2.3 nb</a:t>
                </a:r>
                <a:r>
                  <a:rPr lang="en-US" baseline="30000" dirty="0" smtClean="0"/>
                  <a:t>-1</a:t>
                </a:r>
                <a:endParaRPr lang="en-US" dirty="0"/>
              </a:p>
              <a:p>
                <a:pPr lvl="1"/>
                <a:r>
                  <a:rPr lang="en-US" dirty="0" smtClean="0"/>
                  <a:t>More than 50% above our goal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86" t="-1325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9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Performance for Au+Au </a:t>
            </a:r>
            <a:r>
              <a:rPr lang="en-US" dirty="0"/>
              <a:t>@ 200 </a:t>
            </a:r>
            <a:r>
              <a:rPr lang="en-US" dirty="0" smtClean="0"/>
              <a:t>GeV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RHIC performance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74" y="1974273"/>
            <a:ext cx="4691653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and Au+Au 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Detectors were operating</a:t>
            </a:r>
          </a:p>
          <a:p>
            <a:pPr lvl="1"/>
            <a:r>
              <a:rPr lang="en-US" dirty="0" smtClean="0"/>
              <a:t>In general smooth operation</a:t>
            </a:r>
          </a:p>
          <a:p>
            <a:pPr lvl="1"/>
            <a:r>
              <a:rPr lang="en-US" dirty="0" smtClean="0"/>
              <a:t>Intermittent problems, resolved in time</a:t>
            </a:r>
          </a:p>
          <a:p>
            <a:pPr lvl="1"/>
            <a:r>
              <a:rPr lang="en-US" dirty="0" smtClean="0"/>
              <a:t>Detectors out of DAQ while faulty</a:t>
            </a:r>
          </a:p>
          <a:p>
            <a:pPr lvl="1"/>
            <a:r>
              <a:rPr lang="en-US" dirty="0" smtClean="0"/>
              <a:t>Mainly downtime due to failing power supplies</a:t>
            </a:r>
          </a:p>
          <a:p>
            <a:pPr lvl="1"/>
            <a:r>
              <a:rPr lang="en-US" dirty="0" smtClean="0"/>
              <a:t>Two major repairs took central arm out for almost one week</a:t>
            </a:r>
          </a:p>
          <a:p>
            <a:pPr lvl="1"/>
            <a:r>
              <a:rPr lang="en-US" dirty="0" smtClean="0"/>
              <a:t>Leaks in cooling system caused some downtime</a:t>
            </a:r>
          </a:p>
        </p:txBody>
      </p:sp>
    </p:spTree>
    <p:extLst>
      <p:ext uri="{BB962C8B-B14F-4D97-AF65-F5344CB8AC3E}">
        <p14:creationId xmlns:p14="http://schemas.microsoft.com/office/powerpoint/2010/main" val="34994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PHENIX and Au+Au @ 200 GeV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08/13/2014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Klaus Dehmelt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luminosity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with safety factor</a:t>
            </a:r>
          </a:p>
          <a:p>
            <a:pPr marL="0" indent="0">
              <a:buNone/>
            </a:pPr>
            <a:r>
              <a:rPr lang="en-US" sz="3200" dirty="0" smtClean="0"/>
              <a:t>	ℒ</a:t>
            </a:r>
            <a:r>
              <a:rPr lang="en-US" dirty="0"/>
              <a:t> </a:t>
            </a:r>
            <a:r>
              <a:rPr lang="en-US" dirty="0" smtClean="0"/>
              <a:t>≈ 2.3 nb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Corresponds to</a:t>
            </a:r>
          </a:p>
          <a:p>
            <a:pPr marL="0" indent="0">
              <a:buNone/>
            </a:pPr>
            <a:r>
              <a:rPr lang="en-US" dirty="0" smtClean="0"/>
              <a:t>   14.2B events</a:t>
            </a:r>
          </a:p>
          <a:p>
            <a:r>
              <a:rPr lang="en-US" dirty="0"/>
              <a:t>Recorded &gt; 17B events</a:t>
            </a:r>
          </a:p>
          <a:p>
            <a:pPr marL="274320" lvl="1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(~ 2.8/</a:t>
            </a:r>
            <a:r>
              <a:rPr lang="en-US" sz="2800" dirty="0" err="1">
                <a:solidFill>
                  <a:schemeClr val="tx1"/>
                </a:solidFill>
              </a:rPr>
              <a:t>nb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494" y="1295400"/>
            <a:ext cx="5182506" cy="4973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84" y="1525054"/>
            <a:ext cx="4833816" cy="46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Office PowerPoint</Application>
  <PresentationFormat>On-screen Show (4:3)</PresentationFormat>
  <Paragraphs>278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 Unicode MS</vt:lpstr>
      <vt:lpstr>ＭＳ Ｐゴシック</vt:lpstr>
      <vt:lpstr>Arial</vt:lpstr>
      <vt:lpstr>Arial Narrow</vt:lpstr>
      <vt:lpstr>Calibri</vt:lpstr>
      <vt:lpstr>Cambria Math</vt:lpstr>
      <vt:lpstr>Georgia</vt:lpstr>
      <vt:lpstr>Lucida Calligraphy</vt:lpstr>
      <vt:lpstr>Symbol</vt:lpstr>
      <vt:lpstr>Wingdings</vt:lpstr>
      <vt:lpstr>Wingdings 2</vt:lpstr>
      <vt:lpstr>Civic</vt:lpstr>
      <vt:lpstr>PHENIX</vt:lpstr>
      <vt:lpstr>Run-14 The Parts</vt:lpstr>
      <vt:lpstr>PHENIX and Au+Au @ 15 GeV</vt:lpstr>
      <vt:lpstr>PHENIX and Au+Au @ 200 GeV</vt:lpstr>
      <vt:lpstr>PHENIX and Au+Au @ 200 GeV</vt:lpstr>
      <vt:lpstr>PHENIX and Au+Au @ 200 GeV</vt:lpstr>
      <vt:lpstr>RHIC Performance for Au+Au @ 200 GeV</vt:lpstr>
      <vt:lpstr>PHENIX and Au+Au @ 200 GeV</vt:lpstr>
      <vt:lpstr>PHENIX and Au+Au @ 200 GeV</vt:lpstr>
      <vt:lpstr>PHENIX and Au+Au @ 200 GeV</vt:lpstr>
      <vt:lpstr>RHIC Performance for Au+Au @ 200 GeV</vt:lpstr>
      <vt:lpstr>PHENIX and Au+Au @ 200 GeV</vt:lpstr>
      <vt:lpstr>PHENIX and Au+Au @ 200 GeV</vt:lpstr>
      <vt:lpstr>PHENIX and Au+Au @ 200 GeV</vt:lpstr>
      <vt:lpstr>PHENIX and 3He+Au @ 200 GeV</vt:lpstr>
      <vt:lpstr>PHENIX and 3He+Au @ 200 GeV</vt:lpstr>
      <vt:lpstr>PHENIX and 3He+Au @ 200 GeV</vt:lpstr>
      <vt:lpstr>RHIC and 3He+Au @ 200 GeV</vt:lpstr>
      <vt:lpstr>Conclusion</vt:lpstr>
      <vt:lpstr>PowerPoint Presentation</vt:lpstr>
      <vt:lpstr>Heavy Quarks with PHENIX</vt:lpstr>
      <vt:lpstr>FVTX Data Set</vt:lpstr>
      <vt:lpstr>VTX Data Set</vt:lpstr>
      <vt:lpstr>VTX Data Set</vt:lpstr>
      <vt:lpstr>PHENIX Vertex Detector System</vt:lpstr>
      <vt:lpstr>PHENIX Vertex Detector System</vt:lpstr>
      <vt:lpstr>PHENIX Vertex Detector System</vt:lpstr>
      <vt:lpstr>PHENIX Vertex Detector System</vt:lpstr>
      <vt:lpstr>Setting Up for 3He + Au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2012-05-21T01:57:54Z</dcterms:created>
  <dcterms:modified xsi:type="dcterms:W3CDTF">2014-08-13T04:00:46Z</dcterms:modified>
</cp:coreProperties>
</file>