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59" r:id="rId3"/>
    <p:sldId id="262" r:id="rId4"/>
    <p:sldId id="257" r:id="rId5"/>
    <p:sldId id="268" r:id="rId6"/>
    <p:sldId id="272" r:id="rId7"/>
    <p:sldId id="286" r:id="rId8"/>
    <p:sldId id="266" r:id="rId9"/>
    <p:sldId id="275" r:id="rId10"/>
    <p:sldId id="278" r:id="rId11"/>
    <p:sldId id="279" r:id="rId12"/>
    <p:sldId id="276" r:id="rId13"/>
    <p:sldId id="280" r:id="rId14"/>
    <p:sldId id="273" r:id="rId15"/>
    <p:sldId id="284" r:id="rId16"/>
    <p:sldId id="281" r:id="rId17"/>
    <p:sldId id="282" r:id="rId18"/>
    <p:sldId id="274" r:id="rId19"/>
    <p:sldId id="285" r:id="rId20"/>
    <p:sldId id="277" r:id="rId21"/>
    <p:sldId id="283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99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0" d="100"/>
          <a:sy n="80" d="100"/>
        </p:scale>
        <p:origin x="-12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420FC-AFFC-EB43-9A1C-E0376E268258}" type="datetimeFigureOut">
              <a:rPr kumimoji="1" lang="zh-CN" altLang="en-US" smtClean="0"/>
              <a:t>8/13/14</a:t>
            </a:fld>
            <a:endParaRPr kumimoji="1"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61C12-2135-354D-87D1-0C67826C41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4703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61C12-2135-354D-87D1-0C67826C414D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15178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26EAD-DCBC-8547-817D-217446677A23}" type="datetime1">
              <a:rPr lang="en-US"/>
              <a:pPr>
                <a:defRPr/>
              </a:pPr>
              <a:t>8/13/14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7D5E3-92FD-6D4E-80DF-E49AB19F9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89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81595-6D5A-0142-AC0E-8377868B33E5}" type="datetime1">
              <a:rPr lang="en-US"/>
              <a:pPr>
                <a:defRPr/>
              </a:pPr>
              <a:t>8/13/14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CD04B-8825-CB41-BF8D-A532F1678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25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38401-DB8A-8141-B3D6-393204315181}" type="datetime1">
              <a:rPr lang="en-US"/>
              <a:pPr>
                <a:defRPr/>
              </a:pPr>
              <a:t>8/13/14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D54DA-52EF-984C-9E96-9F02FC3D1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7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D4046-FB4C-6349-A6E0-10FC4596CF5E}" type="datetime1">
              <a:rPr lang="en-US"/>
              <a:pPr>
                <a:defRPr/>
              </a:pPr>
              <a:t>8/13/14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5B3D0-D283-2E40-88F1-B7D9041C5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27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0BF5F-2ECE-BF41-991F-62D45FB68C57}" type="datetime1">
              <a:rPr lang="en-US"/>
              <a:pPr>
                <a:defRPr/>
              </a:pPr>
              <a:t>8/13/14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3F30F-FDFD-9E47-8D06-717FC82D6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0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CF2AE-79D0-C44B-BB01-601029B38F06}" type="datetime1">
              <a:rPr lang="en-US"/>
              <a:pPr>
                <a:defRPr/>
              </a:pPr>
              <a:t>8/13/14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A6E5F-77E5-2C4E-B595-C0CFA8A15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85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66E62-8532-2D4F-A9C3-3A2F44BA6E29}" type="datetime1">
              <a:rPr lang="en-US"/>
              <a:pPr>
                <a:defRPr/>
              </a:pPr>
              <a:t>8/13/14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143A0-0BFF-9646-BDFA-4789243C6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64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246F2-9247-6741-9746-8B7DF6E19D3B}" type="datetime1">
              <a:rPr lang="en-US"/>
              <a:pPr>
                <a:defRPr/>
              </a:pPr>
              <a:t>8/13/14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DBBDD-CE0D-BA44-B728-5239EA998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8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6BC25-6CA7-4C41-98BD-8FCFDF17A290}" type="datetime1">
              <a:rPr lang="en-US"/>
              <a:pPr>
                <a:defRPr/>
              </a:pPr>
              <a:t>8/13/14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D116D-3CE8-9846-8B08-0673C991C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04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39BC1-555F-E545-AFB3-4FC026EFBF8B}" type="datetime1">
              <a:rPr lang="en-US"/>
              <a:pPr>
                <a:defRPr/>
              </a:pPr>
              <a:t>8/13/14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A8C54-ABC0-0243-B199-8AC1A513F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86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BE9F9-047D-B944-A9A5-2826C11FAE77}" type="datetime1">
              <a:rPr lang="en-US"/>
              <a:pPr>
                <a:defRPr/>
              </a:pPr>
              <a:t>8/13/14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4AA7-F75E-AF4D-8862-2EBF5D5CB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6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Calibri" charset="0"/>
              </a:defRPr>
            </a:lvl1pPr>
          </a:lstStyle>
          <a:p>
            <a:pPr>
              <a:defRPr/>
            </a:pPr>
            <a:fld id="{486ED98F-E0B9-B94C-8963-13F42AA7E546}" type="datetime1">
              <a:rPr lang="en-US"/>
              <a:pPr>
                <a:defRPr/>
              </a:pPr>
              <a:t>8/13/14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FFFFFF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3ABD0D0A-887B-2648-BDD2-6B8527BCD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905000" y="1046847"/>
            <a:ext cx="7010400" cy="1588"/>
          </a:xfrm>
          <a:prstGeom prst="line">
            <a:avLst/>
          </a:prstGeom>
          <a:ln w="38100" cap="rnd">
            <a:solidFill>
              <a:srgbClr val="800000"/>
            </a:solidFill>
          </a:ln>
          <a:effectLst>
            <a:glow rad="63500">
              <a:srgbClr val="660066">
                <a:alpha val="56000"/>
              </a:srgbClr>
            </a:glow>
            <a:outerShdw blurRad="63500" dir="13500000" kx="2700000" rotWithShape="0">
              <a:srgbClr val="000000">
                <a:alpha val="15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129623" y="609600"/>
            <a:ext cx="1775377" cy="7848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alpha val="75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APEX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5" Type="http://schemas.openxmlformats.org/officeDocument/2006/relationships/oleObject" Target="../embeddings/oleObject1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zh-CN" sz="4300" b="1">
                <a:latin typeface="Calibri" charset="0"/>
                <a:ea typeface="ＭＳ Ｐゴシック" charset="0"/>
                <a:cs typeface="ＭＳ Ｐゴシック" charset="0"/>
              </a:rPr>
              <a:t>Accelerator Physics EXperiment Highlight of RUN 14</a:t>
            </a: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CN" sz="2800">
                <a:solidFill>
                  <a:schemeClr val="tx1"/>
                </a:solidFill>
                <a:latin typeface="Chalkboard" charset="0"/>
                <a:ea typeface="ＭＳ Ｐゴシック" charset="0"/>
                <a:cs typeface="Chalkboard" charset="0"/>
              </a:rPr>
              <a:t>RHIC Retreat 2014</a:t>
            </a:r>
          </a:p>
          <a:p>
            <a:pPr eaLnBrk="1" hangingPunct="1"/>
            <a:r>
              <a:rPr lang="en-US" altLang="zh-CN" sz="2800">
                <a:solidFill>
                  <a:schemeClr val="tx1"/>
                </a:solidFill>
                <a:latin typeface="Chalkboard" charset="0"/>
                <a:ea typeface="ＭＳ Ｐゴシック" charset="0"/>
                <a:cs typeface="Chalkboard" charset="0"/>
              </a:rPr>
              <a:t>M. Bai, C-A Dept., BNL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14400" y="2072949"/>
            <a:ext cx="7620000" cy="4632651"/>
            <a:chOff x="1524000" y="2022421"/>
            <a:chExt cx="7620000" cy="4632651"/>
          </a:xfrm>
        </p:grpSpPr>
        <p:pic>
          <p:nvPicPr>
            <p:cNvPr id="14" name="Picture 13" descr="Untitled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2022421"/>
              <a:ext cx="6577146" cy="4632651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4323210" y="2545140"/>
              <a:ext cx="4820790" cy="1569660"/>
              <a:chOff x="4038600" y="1295400"/>
              <a:chExt cx="4820790" cy="1569660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4038600" y="1504890"/>
                <a:ext cx="21946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780 </a:t>
                </a:r>
                <a:r>
                  <a:rPr lang="en-US" sz="2000" dirty="0">
                    <a:solidFill>
                      <a:srgbClr val="FF0000"/>
                    </a:solidFill>
                  </a:rPr>
                  <a:t>mA (last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2 b.)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553200" y="1295400"/>
                <a:ext cx="2306190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 smtClean="0">
                    <a:solidFill>
                      <a:srgbClr val="FF0000"/>
                    </a:solidFill>
                  </a:rPr>
                  <a:t>Coherent mode</a:t>
                </a:r>
                <a:br>
                  <a:rPr lang="en-US" dirty="0" smtClean="0">
                    <a:solidFill>
                      <a:srgbClr val="FF0000"/>
                    </a:solidFill>
                  </a:rPr>
                </a:br>
                <a:r>
                  <a:rPr lang="en-US" dirty="0" smtClean="0">
                    <a:solidFill>
                      <a:srgbClr val="FF0000"/>
                    </a:solidFill>
                  </a:rPr>
                  <a:t>emerging with</a:t>
                </a:r>
                <a:br>
                  <a:rPr lang="en-US" dirty="0" smtClean="0">
                    <a:solidFill>
                      <a:srgbClr val="FF0000"/>
                    </a:solidFill>
                  </a:rPr>
                </a:br>
                <a:r>
                  <a:rPr lang="en-US" dirty="0" smtClean="0">
                    <a:solidFill>
                      <a:srgbClr val="FF0000"/>
                    </a:solidFill>
                  </a:rPr>
                  <a:t>increasing </a:t>
                </a:r>
                <a:br>
                  <a:rPr lang="en-US" dirty="0" smtClean="0">
                    <a:solidFill>
                      <a:srgbClr val="FF0000"/>
                    </a:solidFill>
                  </a:rPr>
                </a:br>
                <a:r>
                  <a:rPr lang="en-US" dirty="0" smtClean="0">
                    <a:solidFill>
                      <a:srgbClr val="FF0000"/>
                    </a:solidFill>
                  </a:rPr>
                  <a:t>electron current</a:t>
                </a:r>
              </a:p>
            </p:txBody>
          </p:sp>
        </p:grpSp>
      </p:grpSp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err="1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Elens</a:t>
            </a:r>
            <a:r>
              <a:rPr lang="en-US" altLang="zh-CN" sz="40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 Commissioning</a:t>
            </a:r>
            <a:endParaRPr lang="en-US" altLang="zh-CN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1371600"/>
          </a:xfrm>
        </p:spPr>
        <p:txBody>
          <a:bodyPr/>
          <a:lstStyle/>
          <a:p>
            <a:r>
              <a:rPr lang="en-US" altLang="zh-CN" sz="22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Vertical BTF measurement with e-beam during Physics store shows reduction of the incoherent tune spread and also the emergence of coherent mode at higher e beam current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7699708" y="5413707"/>
            <a:ext cx="2519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Courtesy of W. Fischer </a:t>
            </a:r>
            <a:endParaRPr kumimoji="1"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729830" y="3790890"/>
            <a:ext cx="2308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0 mA (all bunches)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10719" y="4933890"/>
            <a:ext cx="219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365 mA (last </a:t>
            </a:r>
            <a:r>
              <a:rPr lang="en-US" sz="2000" dirty="0" smtClean="0">
                <a:solidFill>
                  <a:srgbClr val="0000FF"/>
                </a:solidFill>
              </a:rPr>
              <a:t>2 b.)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669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21945" y="1600200"/>
            <a:ext cx="3693455" cy="5080000"/>
            <a:chOff x="152400" y="1524000"/>
            <a:chExt cx="3693455" cy="5080000"/>
          </a:xfrm>
        </p:grpSpPr>
        <p:pic>
          <p:nvPicPr>
            <p:cNvPr id="12" name="Picture 11" descr="picc1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524000"/>
              <a:ext cx="3613313" cy="2654300"/>
            </a:xfrm>
            <a:prstGeom prst="rect">
              <a:avLst/>
            </a:prstGeom>
          </p:spPr>
        </p:pic>
        <p:pic>
          <p:nvPicPr>
            <p:cNvPr id="20" name="Picture 19" descr="picc2.tif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3949700"/>
              <a:ext cx="3617255" cy="2654300"/>
            </a:xfrm>
            <a:prstGeom prst="rect">
              <a:avLst/>
            </a:prstGeom>
          </p:spPr>
        </p:pic>
      </p:grpSp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err="1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Elens</a:t>
            </a:r>
            <a:r>
              <a:rPr lang="en-US" altLang="zh-CN" sz="40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 Plan for coming </a:t>
            </a:r>
            <a:r>
              <a:rPr lang="en-US" altLang="zh-CN" sz="4000" dirty="0" err="1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pp</a:t>
            </a:r>
            <a:r>
              <a:rPr lang="en-US" altLang="zh-CN" sz="40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 RUN</a:t>
            </a:r>
            <a:endParaRPr lang="en-US" altLang="zh-CN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181600" cy="4953000"/>
          </a:xfrm>
        </p:spPr>
        <p:txBody>
          <a:bodyPr/>
          <a:lstStyle/>
          <a:p>
            <a:r>
              <a:rPr lang="en-US" altLang="zh-CN" sz="22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Large cathodes</a:t>
            </a:r>
          </a:p>
          <a:p>
            <a:pPr lvl="1"/>
            <a:r>
              <a:rPr lang="en-US" altLang="zh-CN" sz="2000" dirty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a</a:t>
            </a:r>
            <a:r>
              <a:rPr lang="en-US" altLang="zh-CN" sz="20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llows for matched beam size w. high solenoid field</a:t>
            </a:r>
          </a:p>
          <a:p>
            <a:pPr lvl="1"/>
            <a:r>
              <a:rPr lang="en-US" altLang="zh-CN" sz="20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Raises instability threshold</a:t>
            </a:r>
          </a:p>
          <a:p>
            <a:pPr lvl="1"/>
            <a:r>
              <a:rPr lang="en-US" altLang="zh-CN" sz="20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Easier alignment</a:t>
            </a:r>
          </a:p>
          <a:p>
            <a:r>
              <a:rPr lang="en-US" altLang="zh-CN" sz="22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Transverse damper</a:t>
            </a:r>
          </a:p>
          <a:p>
            <a:pPr lvl="1"/>
            <a:r>
              <a:rPr lang="en-US" altLang="zh-CN" sz="20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Bunch by bunch to fight beam-beam driven instabilities if needed</a:t>
            </a:r>
            <a:endParaRPr lang="en-US" altLang="zh-CN" sz="2000" dirty="0">
              <a:solidFill>
                <a:srgbClr val="000090"/>
              </a:solidFill>
              <a:latin typeface="Chalkboard" charset="0"/>
              <a:ea typeface="ＭＳ Ｐゴシック" charset="0"/>
              <a:cs typeface="Chalkboard" charset="0"/>
            </a:endParaRPr>
          </a:p>
          <a:p>
            <a:r>
              <a:rPr lang="en-US" altLang="zh-CN" sz="22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New lattice using ATS optics</a:t>
            </a:r>
          </a:p>
          <a:p>
            <a:pPr lvl="1"/>
            <a:r>
              <a:rPr lang="en-US" altLang="zh-CN" sz="20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Phase advance between IP6/8 and IP10 is k</a:t>
            </a:r>
          </a:p>
          <a:p>
            <a:pPr lvl="1"/>
            <a:r>
              <a:rPr lang="en-US" altLang="zh-CN" sz="20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Minimize the nonlinear chromaticity</a:t>
            </a:r>
          </a:p>
          <a:p>
            <a:pPr lvl="1"/>
            <a:r>
              <a:rPr lang="en-US" altLang="zh-CN" sz="20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Polarization transparent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7699708" y="5413707"/>
            <a:ext cx="2519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Courtesy of W. Fischer </a:t>
            </a:r>
            <a:endParaRPr kumimoji="1" lang="zh-CN" alt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307449"/>
              </p:ext>
            </p:extLst>
          </p:nvPr>
        </p:nvGraphicFramePr>
        <p:xfrm>
          <a:off x="2133600" y="5238376"/>
          <a:ext cx="304800" cy="324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0" name="Equation" r:id="rId5" imgW="139700" imgH="139700" progId="Equation.DSMT4">
                  <p:embed/>
                </p:oleObj>
              </mc:Choice>
              <mc:Fallback>
                <p:oleObj name="Equation" r:id="rId5" imgW="139700" imgH="139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33600" y="5238376"/>
                        <a:ext cx="304800" cy="324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9811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2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609600" y="46037"/>
            <a:ext cx="8229600" cy="715963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DA Measurement with 2.5 GeV working point</a:t>
            </a:r>
            <a:endParaRPr lang="en-US" altLang="zh-CN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534400" cy="4191000"/>
          </a:xfrm>
        </p:spPr>
        <p:txBody>
          <a:bodyPr/>
          <a:lstStyle/>
          <a:p>
            <a:r>
              <a:rPr lang="en-US" altLang="zh-CN" sz="22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Goal is to understand the surprisingly small DA at 5.86 GeV(proton beam), for which working point was set to 0.17/0.13</a:t>
            </a:r>
            <a:endParaRPr lang="en-US" altLang="zh-CN" sz="2200" dirty="0">
              <a:solidFill>
                <a:srgbClr val="000090"/>
              </a:solidFill>
              <a:latin typeface="Chalkboard" charset="0"/>
              <a:ea typeface="ＭＳ Ｐゴシック" charset="0"/>
              <a:cs typeface="Chalkboard" charset="0"/>
            </a:endParaRPr>
          </a:p>
          <a:p>
            <a:r>
              <a:rPr lang="en-US" altLang="zh-CN" sz="22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Measure DA at Au regular injection energy with several different working points</a:t>
            </a:r>
          </a:p>
          <a:p>
            <a:r>
              <a:rPr lang="en-US" altLang="zh-CN" sz="22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Data is affected by various issues</a:t>
            </a:r>
          </a:p>
          <a:p>
            <a:pPr lvl="1"/>
            <a:r>
              <a:rPr lang="en-US" altLang="zh-CN" sz="20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Blown up beam due to </a:t>
            </a:r>
            <a:r>
              <a:rPr lang="en-US" altLang="zh-CN" sz="2000" dirty="0" err="1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AtR</a:t>
            </a:r>
            <a:r>
              <a:rPr lang="en-US" altLang="zh-CN" sz="20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 </a:t>
            </a:r>
            <a:r>
              <a:rPr lang="en-US" altLang="zh-CN" sz="2000" dirty="0" err="1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quadrupole</a:t>
            </a:r>
            <a:r>
              <a:rPr lang="en-US" altLang="zh-CN" sz="20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 problem</a:t>
            </a:r>
          </a:p>
          <a:p>
            <a:pPr lvl="1"/>
            <a:r>
              <a:rPr lang="en-US" altLang="zh-CN" sz="20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Non-</a:t>
            </a:r>
            <a:r>
              <a:rPr lang="en-US" altLang="zh-CN" sz="2000" dirty="0" err="1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gaussian</a:t>
            </a:r>
            <a:r>
              <a:rPr lang="en-US" altLang="zh-CN" sz="20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 beam profile</a:t>
            </a:r>
          </a:p>
          <a:p>
            <a:r>
              <a:rPr lang="en-US" altLang="zh-CN" sz="22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Nevertheless, qualitatively the measurement confirmed that DA aperture at tune of 0.17/0.13 is worse than all other choices, especially 0.13/0.12, which had been used at other low energy runs </a:t>
            </a:r>
            <a:endParaRPr lang="en-US" altLang="zh-CN" sz="2200" dirty="0">
              <a:solidFill>
                <a:srgbClr val="000090"/>
              </a:solidFill>
              <a:latin typeface="Chalkboard" charset="0"/>
              <a:ea typeface="ＭＳ Ｐゴシック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161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609600" y="46037"/>
            <a:ext cx="8229600" cy="715963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DA Measurement with 2.5 GeV working point</a:t>
            </a:r>
            <a:endParaRPr lang="en-US" altLang="zh-CN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534400" cy="457200"/>
          </a:xfrm>
        </p:spPr>
        <p:txBody>
          <a:bodyPr/>
          <a:lstStyle/>
          <a:p>
            <a:r>
              <a:rPr lang="en-US" altLang="zh-CN" sz="22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DA scan (only showing Blue data)</a:t>
            </a:r>
            <a:endParaRPr lang="en-US" altLang="zh-CN" sz="2200" dirty="0">
              <a:solidFill>
                <a:srgbClr val="000090"/>
              </a:solidFill>
              <a:latin typeface="Chalkboard" charset="0"/>
              <a:ea typeface="ＭＳ Ｐゴシック" charset="0"/>
              <a:cs typeface="Chalkboar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28800"/>
            <a:ext cx="4076700" cy="50174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1846235"/>
            <a:ext cx="3848100" cy="46307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300" y="4312303"/>
            <a:ext cx="3848100" cy="24694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313579"/>
            <a:ext cx="3733800" cy="23802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2526268"/>
            <a:ext cx="1147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0.23/0.22</a:t>
            </a:r>
            <a:endParaRPr kumimoji="1"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2545407"/>
            <a:ext cx="1147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0.17/0.13</a:t>
            </a:r>
            <a:endParaRPr kumimoji="1"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5029200"/>
            <a:ext cx="1147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0.13/0.12</a:t>
            </a:r>
            <a:endParaRPr kumimoji="1"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57438" y="5178612"/>
            <a:ext cx="1147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0.09/0.08</a:t>
            </a:r>
            <a:endParaRPr kumimoji="1"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09467" y="1828800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>
                <a:solidFill>
                  <a:srgbClr val="FF0000"/>
                </a:solidFill>
              </a:rPr>
              <a:t>14.9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43800" y="1846235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>
                <a:solidFill>
                  <a:srgbClr val="FF0000"/>
                </a:solidFill>
              </a:rPr>
              <a:t>8.44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09467" y="4267200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>
                <a:solidFill>
                  <a:srgbClr val="FF0000"/>
                </a:solidFill>
              </a:rPr>
              <a:t>39.9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60766" y="4313579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>
                <a:solidFill>
                  <a:srgbClr val="FF0000"/>
                </a:solidFill>
              </a:rPr>
              <a:t>19.7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2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715963"/>
          </a:xfrm>
        </p:spPr>
        <p:txBody>
          <a:bodyPr/>
          <a:lstStyle/>
          <a:p>
            <a:r>
              <a:rPr lang="en-US" altLang="zh-CN" sz="40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DX Aperture Scan</a:t>
            </a:r>
            <a:endParaRPr lang="en-US" altLang="zh-CN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2710934"/>
          </a:xfrm>
        </p:spPr>
        <p:txBody>
          <a:bodyPr/>
          <a:lstStyle/>
          <a:p>
            <a:r>
              <a:rPr lang="en-US" altLang="zh-CN" sz="22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Confirm the DX aperture scan in RUN13</a:t>
            </a:r>
            <a:endParaRPr lang="en-US" altLang="zh-CN" sz="2200" dirty="0">
              <a:solidFill>
                <a:srgbClr val="000090"/>
              </a:solidFill>
              <a:latin typeface="Chalkboard" charset="0"/>
              <a:ea typeface="ＭＳ Ｐゴシック" charset="0"/>
              <a:cs typeface="Chalkboard" charset="0"/>
            </a:endParaRPr>
          </a:p>
          <a:p>
            <a:r>
              <a:rPr lang="en-US" altLang="zh-CN" sz="22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Exercise the Triplet aperture scan at injection and store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667000"/>
            <a:ext cx="4695003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731247"/>
            <a:ext cx="4425950" cy="251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2362200"/>
            <a:ext cx="180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Blue IP8@store</a:t>
            </a:r>
            <a:endParaRPr kumimoji="1"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2482334"/>
            <a:ext cx="180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Blue IP4@store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9380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02314"/>
            <a:ext cx="4427538" cy="445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609600" y="46037"/>
            <a:ext cx="8229600" cy="715963"/>
          </a:xfrm>
        </p:spPr>
        <p:txBody>
          <a:bodyPr/>
          <a:lstStyle/>
          <a:p>
            <a:r>
              <a:rPr lang="en-US" altLang="zh-CN" sz="36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DX Aperture Scan</a:t>
            </a:r>
            <a:endParaRPr lang="en-US" altLang="zh-CN" sz="36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686800" cy="2710934"/>
          </a:xfrm>
        </p:spPr>
        <p:txBody>
          <a:bodyPr/>
          <a:lstStyle/>
          <a:p>
            <a:r>
              <a:rPr lang="en-US" altLang="zh-CN" sz="22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Confirmed the DX aperture scan in RUN13</a:t>
            </a:r>
            <a:endParaRPr lang="en-US" altLang="zh-CN" sz="2200" dirty="0">
              <a:solidFill>
                <a:srgbClr val="000090"/>
              </a:solidFill>
              <a:latin typeface="Chalkboard" charset="0"/>
              <a:ea typeface="ＭＳ Ｐゴシック" charset="0"/>
              <a:cs typeface="Chalkboard" charset="0"/>
            </a:endParaRPr>
          </a:p>
          <a:p>
            <a:r>
              <a:rPr lang="en-US" altLang="zh-CN" sz="22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Exercised the Triplet aperture scan at injection and store</a:t>
            </a:r>
          </a:p>
          <a:p>
            <a:pPr lvl="1"/>
            <a:r>
              <a:rPr lang="en-US" altLang="zh-CN" sz="22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Critical in developing as well</a:t>
            </a:r>
          </a:p>
          <a:p>
            <a:pPr marL="457200" lvl="1" indent="0">
              <a:buNone/>
            </a:pPr>
            <a:r>
              <a:rPr lang="en-US" altLang="zh-CN" sz="2200" dirty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 </a:t>
            </a:r>
            <a:r>
              <a:rPr lang="en-US" altLang="zh-CN" sz="22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  as debugging the Ramp </a:t>
            </a:r>
          </a:p>
          <a:p>
            <a:pPr marL="457200" lvl="1" indent="0">
              <a:buNone/>
            </a:pPr>
            <a:r>
              <a:rPr lang="en-US" altLang="zh-CN" sz="2200" dirty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 </a:t>
            </a:r>
            <a:r>
              <a:rPr lang="en-US" altLang="zh-CN" sz="22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  Manager and WFG Manager </a:t>
            </a:r>
          </a:p>
          <a:p>
            <a:pPr marL="457200" lvl="1" indent="0">
              <a:buNone/>
            </a:pPr>
            <a:r>
              <a:rPr lang="en-US" altLang="zh-CN" sz="2200" dirty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 </a:t>
            </a:r>
            <a:r>
              <a:rPr lang="en-US" altLang="zh-CN" sz="22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  to accommodate un-equal </a:t>
            </a:r>
          </a:p>
          <a:p>
            <a:pPr marL="457200" lvl="1" indent="0">
              <a:buNone/>
            </a:pPr>
            <a:r>
              <a:rPr lang="en-US" altLang="zh-CN" sz="2200" dirty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 </a:t>
            </a:r>
            <a:r>
              <a:rPr lang="en-US" altLang="zh-CN" sz="22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  species collisions</a:t>
            </a:r>
          </a:p>
          <a:p>
            <a:pPr lvl="1"/>
            <a:r>
              <a:rPr lang="en-US" altLang="zh-CN" sz="22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Confirmed a 15mm offset in </a:t>
            </a:r>
          </a:p>
          <a:p>
            <a:pPr marL="457200" lvl="1" indent="0">
              <a:buNone/>
            </a:pPr>
            <a:r>
              <a:rPr lang="en-US" altLang="zh-CN" sz="2200" dirty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 </a:t>
            </a:r>
            <a:r>
              <a:rPr lang="en-US" altLang="zh-CN" sz="22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  triplet has negligible effect </a:t>
            </a:r>
          </a:p>
          <a:p>
            <a:pPr marL="457200" lvl="1" indent="0">
              <a:buNone/>
            </a:pPr>
            <a:r>
              <a:rPr lang="en-US" altLang="zh-CN" sz="2200" dirty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 </a:t>
            </a:r>
            <a:r>
              <a:rPr lang="en-US" altLang="zh-CN" sz="22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  on beam lifetime for the </a:t>
            </a:r>
          </a:p>
          <a:p>
            <a:pPr marL="457200" lvl="1" indent="0">
              <a:buNone/>
            </a:pPr>
            <a:r>
              <a:rPr lang="en-US" altLang="zh-CN" sz="2200" dirty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 </a:t>
            </a:r>
            <a:r>
              <a:rPr lang="en-US" altLang="zh-CN" sz="22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  He3Au lattice in RUN13</a:t>
            </a:r>
          </a:p>
        </p:txBody>
      </p:sp>
    </p:spTree>
    <p:extLst>
      <p:ext uri="{BB962C8B-B14F-4D97-AF65-F5344CB8AC3E}">
        <p14:creationId xmlns:p14="http://schemas.microsoft.com/office/powerpoint/2010/main" val="2454079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He3Au </a:t>
            </a:r>
            <a:r>
              <a:rPr lang="en-US" altLang="zh-CN" sz="4000" dirty="0" err="1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Orbit@Store</a:t>
            </a:r>
            <a:endParaRPr lang="en-US" altLang="zh-CN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1371600"/>
            <a:ext cx="9144000" cy="5486400"/>
            <a:chOff x="0" y="1371600"/>
            <a:chExt cx="9144000" cy="54864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371600"/>
              <a:ext cx="9144000" cy="239235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211859"/>
              <a:ext cx="9144000" cy="264614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800" y="3758310"/>
              <a:ext cx="8077200" cy="88989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676400" y="1752600"/>
              <a:ext cx="6848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b="1" dirty="0" smtClean="0">
                  <a:solidFill>
                    <a:srgbClr val="0000FF"/>
                  </a:solidFill>
                </a:rPr>
                <a:t>Blue</a:t>
              </a:r>
              <a:endParaRPr kumimoji="1" lang="zh-CN" alt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53065" y="4800600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b="1" dirty="0" smtClean="0">
                  <a:solidFill>
                    <a:srgbClr val="FF6600"/>
                  </a:solidFill>
                </a:rPr>
                <a:t>Yellow</a:t>
              </a:r>
              <a:endParaRPr kumimoji="1" lang="zh-CN" altLang="en-US" b="1" dirty="0">
                <a:solidFill>
                  <a:srgbClr val="FF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6810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43081"/>
            <a:ext cx="8534400" cy="5514918"/>
          </a:xfrm>
          <a:prstGeom prst="rect">
            <a:avLst/>
          </a:prstGeom>
        </p:spPr>
      </p:pic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He3Au Run</a:t>
            </a:r>
            <a:endParaRPr lang="en-US" altLang="zh-CN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355956" y="4456312"/>
            <a:ext cx="1814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Last </a:t>
            </a:r>
            <a:r>
              <a:rPr kumimoji="1" lang="en-US" altLang="zh-CN" dirty="0" err="1" smtClean="0"/>
              <a:t>AuAu</a:t>
            </a:r>
            <a:r>
              <a:rPr kumimoji="1" lang="en-US" altLang="zh-CN" dirty="0" smtClean="0"/>
              <a:t> store</a:t>
            </a:r>
            <a:endParaRPr kumimoji="1" lang="zh-CN" alt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1289002" y="1593803"/>
            <a:ext cx="738664" cy="7981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zh-CN" dirty="0" smtClean="0"/>
              <a:t>He3Au</a:t>
            </a:r>
          </a:p>
          <a:p>
            <a:r>
              <a:rPr kumimoji="1" lang="en-US" altLang="zh-CN" dirty="0" smtClean="0"/>
              <a:t>setup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1870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3110666"/>
            <a:ext cx="9144000" cy="1994734"/>
            <a:chOff x="0" y="2805866"/>
            <a:chExt cx="9144000" cy="19947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805866"/>
              <a:ext cx="9144000" cy="199473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62000" y="2907268"/>
              <a:ext cx="6848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b="1" dirty="0" smtClean="0">
                  <a:solidFill>
                    <a:srgbClr val="0000FF"/>
                  </a:solidFill>
                </a:rPr>
                <a:t>Blue</a:t>
              </a:r>
              <a:endParaRPr kumimoji="1" lang="zh-CN" altLang="en-US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3"/>
          </a:xfrm>
        </p:spPr>
        <p:txBody>
          <a:bodyPr/>
          <a:lstStyle/>
          <a:p>
            <a:r>
              <a:rPr lang="en-US" altLang="zh-CN" sz="40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Telescope beta squeeze development</a:t>
            </a:r>
            <a:endParaRPr lang="en-US" altLang="zh-CN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1981200"/>
          </a:xfrm>
        </p:spPr>
        <p:txBody>
          <a:bodyPr/>
          <a:lstStyle/>
          <a:p>
            <a:r>
              <a:rPr lang="en-US" altLang="zh-CN" sz="22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SC opens up the possibility of </a:t>
            </a:r>
            <a:r>
              <a:rPr lang="en-US" altLang="zh-CN" sz="2200" dirty="0" err="1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lumi</a:t>
            </a:r>
            <a:r>
              <a:rPr lang="en-US" altLang="zh-CN" sz="22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 leveraging by further squeeze beta* during a physics store</a:t>
            </a:r>
          </a:p>
          <a:p>
            <a:r>
              <a:rPr lang="en-US" altLang="zh-CN" sz="22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Launch large beta-beat in the arcs to reach beta* of 0.5 m</a:t>
            </a:r>
          </a:p>
          <a:p>
            <a:r>
              <a:rPr lang="en-US" altLang="zh-CN" sz="22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This technique was inspired by the Achromatic Telescopic </a:t>
            </a:r>
            <a:r>
              <a:rPr lang="en-US" altLang="zh-CN" sz="2200" dirty="0" err="1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betasqueeze</a:t>
            </a:r>
            <a:r>
              <a:rPr lang="en-US" altLang="zh-CN" sz="22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, first invented and tested at LHC by S. </a:t>
            </a:r>
            <a:r>
              <a:rPr lang="en-US" altLang="zh-CN" sz="2200" dirty="0" err="1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Fartoukh</a:t>
            </a:r>
            <a:endParaRPr lang="en-US" altLang="zh-CN" sz="2200" dirty="0">
              <a:solidFill>
                <a:srgbClr val="000090"/>
              </a:solidFill>
              <a:latin typeface="Chalkboard" charset="0"/>
              <a:ea typeface="ＭＳ Ｐゴシック" charset="0"/>
              <a:cs typeface="Chalkboar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90977"/>
            <a:ext cx="9144000" cy="19670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4958" y="4930488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>
                <a:solidFill>
                  <a:srgbClr val="FF6600"/>
                </a:solidFill>
              </a:rPr>
              <a:t>Yellow</a:t>
            </a:r>
            <a:endParaRPr kumimoji="1" lang="zh-CN" alt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852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3"/>
          </a:xfrm>
        </p:spPr>
        <p:txBody>
          <a:bodyPr/>
          <a:lstStyle/>
          <a:p>
            <a:r>
              <a:rPr lang="en-US" altLang="zh-CN" sz="40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Telescope beta squeeze development</a:t>
            </a:r>
            <a:endParaRPr lang="en-US" altLang="zh-CN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4343400"/>
          </a:xfrm>
        </p:spPr>
        <p:txBody>
          <a:bodyPr/>
          <a:lstStyle/>
          <a:p>
            <a:r>
              <a:rPr lang="en-US" altLang="zh-CN" sz="2200" b="1" dirty="0" smtClean="0">
                <a:solidFill>
                  <a:srgbClr val="800000"/>
                </a:solidFill>
                <a:latin typeface="Chalkboard" charset="0"/>
                <a:ea typeface="ＭＳ Ｐゴシック" charset="0"/>
                <a:cs typeface="Chalkboard" charset="0"/>
              </a:rPr>
              <a:t>APEX attempt</a:t>
            </a:r>
          </a:p>
          <a:p>
            <a:pPr lvl="1"/>
            <a:r>
              <a:rPr lang="en-US" altLang="zh-CN" sz="22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First APEX  attempt: Fill #18126</a:t>
            </a:r>
          </a:p>
          <a:p>
            <a:pPr lvl="2"/>
            <a:r>
              <a:rPr lang="en-US" altLang="zh-CN" sz="18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Established the storage ramp for telescope beta squeezing to 0.6m beta*</a:t>
            </a:r>
          </a:p>
          <a:p>
            <a:pPr lvl="2"/>
            <a:r>
              <a:rPr lang="en-US" altLang="zh-CN" sz="18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1</a:t>
            </a:r>
            <a:r>
              <a:rPr lang="en-US" altLang="zh-CN" sz="1800" baseline="300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st</a:t>
            </a:r>
            <a:r>
              <a:rPr lang="en-US" altLang="zh-CN" sz="18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 time 100% online </a:t>
            </a:r>
            <a:r>
              <a:rPr lang="en-US" altLang="zh-CN" sz="1800" dirty="0" err="1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betabeat</a:t>
            </a:r>
            <a:r>
              <a:rPr lang="en-US" altLang="zh-CN" sz="18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 correction with </a:t>
            </a:r>
            <a:r>
              <a:rPr lang="en-US" altLang="zh-CN" sz="1800" dirty="0" err="1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loptics</a:t>
            </a:r>
            <a:r>
              <a:rPr lang="en-US" altLang="zh-CN" sz="18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 </a:t>
            </a:r>
          </a:p>
          <a:p>
            <a:pPr lvl="1"/>
            <a:r>
              <a:rPr lang="en-US" altLang="zh-CN" sz="22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first time reaching 50cm in Blue for Fill #18128</a:t>
            </a:r>
          </a:p>
          <a:p>
            <a:pPr lvl="1"/>
            <a:r>
              <a:rPr lang="en-US" altLang="zh-CN" sz="22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first time with 50cm in Yellow for Fill #18239</a:t>
            </a:r>
          </a:p>
          <a:p>
            <a:r>
              <a:rPr lang="en-US" altLang="zh-CN" sz="2200" b="1" dirty="0">
                <a:solidFill>
                  <a:srgbClr val="800000"/>
                </a:solidFill>
                <a:latin typeface="Chalkboard" charset="0"/>
                <a:ea typeface="ＭＳ Ｐゴシック" charset="0"/>
                <a:cs typeface="Chalkboard" charset="0"/>
              </a:rPr>
              <a:t>E</a:t>
            </a:r>
            <a:r>
              <a:rPr lang="en-US" altLang="zh-CN" sz="2200" b="1" dirty="0" smtClean="0">
                <a:solidFill>
                  <a:srgbClr val="800000"/>
                </a:solidFill>
                <a:latin typeface="Chalkboard" charset="0"/>
                <a:ea typeface="ＭＳ Ｐゴシック" charset="0"/>
                <a:cs typeface="Chalkboard" charset="0"/>
              </a:rPr>
              <a:t>nd of store experiment:</a:t>
            </a:r>
          </a:p>
          <a:p>
            <a:pPr lvl="1"/>
            <a:r>
              <a:rPr lang="en-US" altLang="zh-CN" sz="18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 with a 12x12 test ramp (APEX) = Fill #18272</a:t>
            </a:r>
          </a:p>
          <a:p>
            <a:pPr lvl="1"/>
            <a:r>
              <a:rPr lang="en-US" altLang="zh-CN" sz="18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 with a full 111x111 = failed (LISA used Au14-s0 to re-optimize), Fill #18261</a:t>
            </a:r>
          </a:p>
          <a:p>
            <a:pPr lvl="1"/>
            <a:r>
              <a:rPr lang="en-US" altLang="zh-CN" sz="18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 with a full 111x111 = successful, Fill #18320 (both Blue and Yellow)</a:t>
            </a:r>
          </a:p>
          <a:p>
            <a:r>
              <a:rPr lang="en-US" altLang="zh-CN" sz="2200" b="1" dirty="0" smtClean="0">
                <a:solidFill>
                  <a:srgbClr val="800000"/>
                </a:solidFill>
                <a:latin typeface="Chalkboard" charset="0"/>
                <a:ea typeface="ＭＳ Ｐゴシック" charset="0"/>
                <a:cs typeface="Chalkboard" charset="0"/>
              </a:rPr>
              <a:t>THOR declared operational at Fill 18413 (6/12/2014)</a:t>
            </a:r>
            <a:endParaRPr lang="en-US" altLang="zh-CN" sz="2200" b="1" dirty="0">
              <a:solidFill>
                <a:srgbClr val="800000"/>
              </a:solidFill>
              <a:latin typeface="Chalkboard" charset="0"/>
              <a:ea typeface="ＭＳ Ｐゴシック" charset="0"/>
              <a:cs typeface="Chalkboar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43719" y="6488668"/>
            <a:ext cx="130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From GRD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6211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Outline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953000"/>
          </a:xfrm>
        </p:spPr>
        <p:txBody>
          <a:bodyPr/>
          <a:lstStyle/>
          <a:p>
            <a:r>
              <a:rPr lang="en-US" altLang="zh-CN" sz="24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Goal</a:t>
            </a:r>
          </a:p>
          <a:p>
            <a:pPr lvl="1"/>
            <a:r>
              <a:rPr lang="en-US" altLang="zh-CN" sz="20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Improve machine performance</a:t>
            </a:r>
          </a:p>
          <a:p>
            <a:pPr lvl="1"/>
            <a:r>
              <a:rPr lang="en-US" altLang="zh-CN" sz="20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Support developments for RHIC future</a:t>
            </a:r>
          </a:p>
          <a:p>
            <a:pPr lvl="1"/>
            <a:r>
              <a:rPr lang="en-US" altLang="zh-CN" sz="20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Support beam instrumentation development</a:t>
            </a:r>
          </a:p>
          <a:p>
            <a:pPr lvl="1"/>
            <a:r>
              <a:rPr lang="en-US" altLang="zh-CN" sz="20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Inter-lab collaboration</a:t>
            </a:r>
          </a:p>
          <a:p>
            <a:pPr lvl="1"/>
            <a:r>
              <a:rPr lang="en-US" altLang="zh-CN" sz="20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Enrich accelerator physics knowledge</a:t>
            </a:r>
          </a:p>
          <a:p>
            <a:endParaRPr lang="en-US" altLang="zh-CN" sz="800" dirty="0" smtClean="0">
              <a:solidFill>
                <a:srgbClr val="000090"/>
              </a:solidFill>
              <a:latin typeface="Chalkboard" charset="0"/>
              <a:ea typeface="ＭＳ Ｐゴシック" charset="0"/>
              <a:cs typeface="Chalkboard" charset="0"/>
            </a:endParaRPr>
          </a:p>
          <a:p>
            <a:r>
              <a:rPr lang="en-US" altLang="zh-CN" sz="24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Statistics</a:t>
            </a:r>
            <a:endParaRPr lang="en-US" altLang="zh-CN" sz="2400" dirty="0">
              <a:solidFill>
                <a:srgbClr val="000090"/>
              </a:solidFill>
              <a:latin typeface="Chalkboard" charset="0"/>
              <a:ea typeface="ＭＳ Ｐゴシック" charset="0"/>
              <a:cs typeface="Chalkboard" charset="0"/>
            </a:endParaRPr>
          </a:p>
          <a:p>
            <a:endParaRPr lang="en-US" altLang="zh-CN" sz="800" dirty="0">
              <a:solidFill>
                <a:srgbClr val="000090"/>
              </a:solidFill>
              <a:latin typeface="Chalkboard" charset="0"/>
              <a:ea typeface="ＭＳ Ｐゴシック" charset="0"/>
              <a:cs typeface="Chalkboard" charset="0"/>
            </a:endParaRPr>
          </a:p>
          <a:p>
            <a:r>
              <a:rPr lang="en-US" altLang="zh-CN" sz="2400" dirty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Highlights</a:t>
            </a:r>
          </a:p>
          <a:p>
            <a:endParaRPr lang="en-US" altLang="zh-CN" sz="800" dirty="0">
              <a:solidFill>
                <a:srgbClr val="000090"/>
              </a:solidFill>
              <a:latin typeface="Chalkboard" charset="0"/>
              <a:ea typeface="ＭＳ Ｐゴシック" charset="0"/>
              <a:cs typeface="Chalkboard" charset="0"/>
            </a:endParaRPr>
          </a:p>
          <a:p>
            <a:r>
              <a:rPr lang="en-US" altLang="zh-CN" sz="2400" dirty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Summary of RUN 14 APEX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407235" y="1143000"/>
            <a:ext cx="5736765" cy="2819400"/>
            <a:chOff x="3407235" y="1143000"/>
            <a:chExt cx="5736765" cy="28194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76566" y="1143000"/>
              <a:ext cx="5138834" cy="28194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16200000">
              <a:off x="3031422" y="2128413"/>
              <a:ext cx="11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ZDC rate</a:t>
              </a:r>
              <a:endParaRPr kumimoji="1" lang="zh-CN" alt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7975343" y="2170925"/>
              <a:ext cx="1967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Beam Decay rate</a:t>
              </a:r>
              <a:endParaRPr kumimoji="1" lang="zh-CN" altLang="en-US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708400"/>
            <a:ext cx="4550115" cy="3151862"/>
          </a:xfrm>
          <a:prstGeom prst="rect">
            <a:avLst/>
          </a:prstGeom>
        </p:spPr>
      </p:pic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Telescope beta squeeze</a:t>
            </a:r>
            <a:endParaRPr lang="en-US" altLang="zh-CN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97966" y="1445093"/>
            <a:ext cx="3407234" cy="993307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2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Direct benefit of success of THOR lattice </a:t>
            </a:r>
            <a:endParaRPr lang="en-US" altLang="zh-CN" sz="2200" dirty="0">
              <a:solidFill>
                <a:srgbClr val="000090"/>
              </a:solidFill>
              <a:latin typeface="Chalkboard" charset="0"/>
              <a:ea typeface="ＭＳ Ｐゴシック" charset="0"/>
              <a:cs typeface="Chalkboard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1299073" y="5109074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STAR Live time and </a:t>
            </a:r>
            <a:r>
              <a:rPr kumimoji="1" lang="en-US" altLang="zh-CN" dirty="0" err="1" smtClean="0"/>
              <a:t>Vtx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Eff</a:t>
            </a:r>
            <a:endParaRPr kumimoji="1" lang="zh-CN" altLang="en-US" dirty="0"/>
          </a:p>
        </p:txBody>
      </p:sp>
      <p:sp>
        <p:nvSpPr>
          <p:cNvPr id="6" name="Oval 5"/>
          <p:cNvSpPr/>
          <p:nvPr/>
        </p:nvSpPr>
        <p:spPr>
          <a:xfrm>
            <a:off x="4267200" y="4800600"/>
            <a:ext cx="838200" cy="16002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257800" y="5926203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After THOR was operational and implemented at 7 hour into a physics store  </a:t>
            </a:r>
            <a:endParaRPr kumimoji="1" lang="zh-CN" alt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181600" y="5522625"/>
            <a:ext cx="1143000" cy="40357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863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6" grpId="1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Summary</a:t>
            </a:r>
            <a:endParaRPr lang="en-US" altLang="zh-CN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953000"/>
          </a:xfrm>
        </p:spPr>
        <p:txBody>
          <a:bodyPr/>
          <a:lstStyle/>
          <a:p>
            <a:r>
              <a:rPr lang="en-US" altLang="zh-CN" sz="2400" dirty="0" smtClean="0">
                <a:solidFill>
                  <a:srgbClr val="000090"/>
                </a:solidFill>
                <a:latin typeface="Arial"/>
                <a:ea typeface="ＭＳ Ｐゴシック" charset="0"/>
                <a:cs typeface="Arial"/>
              </a:rPr>
              <a:t>RUN 14 APEX program has been very fruitful. A handful of beam studies directly benefited the RUN14 performances in luminosity as well </a:t>
            </a:r>
            <a:r>
              <a:rPr lang="en-US" altLang="zh-CN" sz="2400" smtClean="0">
                <a:solidFill>
                  <a:srgbClr val="000090"/>
                </a:solidFill>
                <a:latin typeface="Arial"/>
                <a:ea typeface="ＭＳ Ｐゴシック" charset="0"/>
                <a:cs typeface="Arial"/>
              </a:rPr>
              <a:t>as </a:t>
            </a:r>
            <a:r>
              <a:rPr lang="en-US" altLang="zh-CN" sz="2400" smtClean="0">
                <a:solidFill>
                  <a:srgbClr val="000090"/>
                </a:solidFill>
                <a:latin typeface="Arial"/>
                <a:ea typeface="ＭＳ Ｐゴシック" charset="0"/>
                <a:cs typeface="Arial"/>
              </a:rPr>
              <a:t>versatility</a:t>
            </a:r>
            <a:endParaRPr lang="en-US" altLang="zh-CN" sz="2400" dirty="0">
              <a:solidFill>
                <a:srgbClr val="000090"/>
              </a:solidFill>
              <a:latin typeface="Arial"/>
              <a:ea typeface="ＭＳ Ｐゴシック" charset="0"/>
              <a:cs typeface="Arial"/>
            </a:endParaRPr>
          </a:p>
          <a:p>
            <a:endParaRPr lang="en-US" altLang="zh-CN" sz="800" dirty="0" smtClean="0">
              <a:solidFill>
                <a:srgbClr val="000090"/>
              </a:solidFill>
              <a:latin typeface="Arial"/>
              <a:ea typeface="ＭＳ Ｐゴシック" charset="0"/>
              <a:cs typeface="Arial"/>
            </a:endParaRPr>
          </a:p>
          <a:p>
            <a:r>
              <a:rPr lang="en-US" altLang="zh-CN" sz="2400" dirty="0" smtClean="0">
                <a:solidFill>
                  <a:srgbClr val="000090"/>
                </a:solidFill>
                <a:latin typeface="Arial"/>
                <a:ea typeface="ＭＳ Ｐゴシック" charset="0"/>
                <a:cs typeface="Arial"/>
              </a:rPr>
              <a:t>The past decadal experience of APEX has shown that APEX is one of the crucial investment to ensure the continuous performance improvement of RHIC as well as future projects</a:t>
            </a:r>
          </a:p>
          <a:p>
            <a:pPr lvl="1"/>
            <a:r>
              <a:rPr lang="en-US" altLang="zh-CN" sz="2000" dirty="0" err="1" smtClean="0">
                <a:solidFill>
                  <a:srgbClr val="000090"/>
                </a:solidFill>
                <a:latin typeface="Arial"/>
                <a:ea typeface="ＭＳ Ｐゴシック" charset="0"/>
                <a:cs typeface="Arial"/>
              </a:rPr>
              <a:t>CeC</a:t>
            </a:r>
            <a:r>
              <a:rPr lang="en-US" altLang="zh-CN" sz="2000" dirty="0" smtClean="0">
                <a:solidFill>
                  <a:srgbClr val="00009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zh-CN" sz="2000" dirty="0" err="1" smtClean="0">
                <a:solidFill>
                  <a:srgbClr val="000090"/>
                </a:solidFill>
                <a:latin typeface="Arial"/>
                <a:ea typeface="ＭＳ Ｐゴシック" charset="0"/>
                <a:cs typeface="Arial"/>
              </a:rPr>
              <a:t>PoP</a:t>
            </a:r>
            <a:r>
              <a:rPr lang="en-US" altLang="zh-CN" sz="2000" dirty="0" smtClean="0">
                <a:solidFill>
                  <a:srgbClr val="000090"/>
                </a:solidFill>
                <a:latin typeface="Arial"/>
                <a:ea typeface="ＭＳ Ｐゴシック" charset="0"/>
                <a:cs typeface="Arial"/>
              </a:rPr>
              <a:t>, low energy operations, </a:t>
            </a:r>
            <a:r>
              <a:rPr lang="en-US" altLang="zh-CN" sz="2000" dirty="0" err="1" smtClean="0">
                <a:solidFill>
                  <a:srgbClr val="000090"/>
                </a:solidFill>
                <a:latin typeface="Arial"/>
                <a:ea typeface="ＭＳ Ｐゴシック" charset="0"/>
                <a:cs typeface="Arial"/>
              </a:rPr>
              <a:t>etc</a:t>
            </a:r>
            <a:endParaRPr lang="en-US" altLang="zh-CN" sz="2000" dirty="0" smtClean="0">
              <a:solidFill>
                <a:srgbClr val="000090"/>
              </a:solidFill>
              <a:latin typeface="Arial"/>
              <a:ea typeface="ＭＳ Ｐゴシック" charset="0"/>
              <a:cs typeface="Arial"/>
            </a:endParaRPr>
          </a:p>
          <a:p>
            <a:pPr lvl="1"/>
            <a:endParaRPr lang="en-US" altLang="zh-CN" sz="800" dirty="0">
              <a:solidFill>
                <a:srgbClr val="000090"/>
              </a:solidFill>
              <a:latin typeface="Arial"/>
              <a:ea typeface="ＭＳ Ｐゴシック" charset="0"/>
              <a:cs typeface="Arial"/>
            </a:endParaRPr>
          </a:p>
          <a:p>
            <a:r>
              <a:rPr lang="en-US" altLang="zh-CN" sz="2400" dirty="0" smtClean="0">
                <a:solidFill>
                  <a:srgbClr val="00009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zh-CN" sz="2400" b="1" dirty="0" smtClean="0">
                <a:solidFill>
                  <a:srgbClr val="000090"/>
                </a:solidFill>
                <a:latin typeface="Arial"/>
                <a:ea typeface="ＭＳ Ｐゴシック" charset="0"/>
                <a:cs typeface="Arial"/>
              </a:rPr>
              <a:t>APEX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HAS NOT</a:t>
            </a:r>
            <a:r>
              <a:rPr lang="en-US" altLang="zh-CN" sz="2400" b="1" dirty="0" smtClean="0">
                <a:solidFill>
                  <a:srgbClr val="000090"/>
                </a:solidFill>
                <a:latin typeface="Arial"/>
                <a:ea typeface="ＭＳ Ｐゴシック" charset="0"/>
                <a:cs typeface="Arial"/>
              </a:rPr>
              <a:t> been and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WILL NEVER </a:t>
            </a:r>
            <a:r>
              <a:rPr lang="en-US" altLang="zh-CN" sz="2400" b="1" dirty="0" smtClean="0">
                <a:solidFill>
                  <a:srgbClr val="000090"/>
                </a:solidFill>
                <a:latin typeface="Arial"/>
                <a:ea typeface="ＭＳ Ｐゴシック" charset="0"/>
                <a:cs typeface="Arial"/>
              </a:rPr>
              <a:t>be the Stumbling Block of RHIC!!!</a:t>
            </a:r>
            <a:endParaRPr lang="en-US" altLang="zh-CN" sz="2400" b="1" dirty="0">
              <a:solidFill>
                <a:srgbClr val="00009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9975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0" dur="1000" autoRev="1" fill="remove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1" dur="1000" autoRev="1" fill="remove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1000" autoRev="1" fill="remove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autoRev="1" fill="remove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RUN 14 Focus @ APEX workshop</a:t>
            </a:r>
            <a:endParaRPr lang="en-US" altLang="zh-CN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04800" y="1417638"/>
            <a:ext cx="8686800" cy="4525962"/>
          </a:xfrm>
        </p:spPr>
        <p:txBody>
          <a:bodyPr/>
          <a:lstStyle/>
          <a:p>
            <a:r>
              <a:rPr lang="en-US" altLang="zh-CN" sz="2400" dirty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Heavy ion program</a:t>
            </a:r>
          </a:p>
          <a:p>
            <a:pPr lvl="1"/>
            <a:r>
              <a:rPr lang="en-US" altLang="zh-CN" sz="2200" dirty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New lattice options for further improvement </a:t>
            </a:r>
            <a:r>
              <a:rPr lang="en-US" altLang="zh-CN" sz="2200" dirty="0" err="1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luminocity</a:t>
            </a:r>
            <a:r>
              <a:rPr lang="en-US" altLang="zh-CN" sz="2200" dirty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 via</a:t>
            </a:r>
          </a:p>
          <a:p>
            <a:pPr lvl="2"/>
            <a:r>
              <a:rPr lang="en-US" altLang="zh-CN" sz="2000" dirty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Beta* squeeze below 0.5m to accommodate the </a:t>
            </a:r>
            <a:r>
              <a:rPr lang="en-US" altLang="zh-CN" sz="2000" dirty="0" err="1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emittance</a:t>
            </a:r>
            <a:r>
              <a:rPr lang="en-US" altLang="zh-CN" sz="2000" dirty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 reduction from Stochastic cooling</a:t>
            </a:r>
          </a:p>
          <a:p>
            <a:pPr lvl="1"/>
            <a:r>
              <a:rPr lang="en-US" altLang="zh-CN" sz="2000" dirty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E-lens commissioning</a:t>
            </a:r>
          </a:p>
          <a:p>
            <a:pPr lvl="1"/>
            <a:r>
              <a:rPr lang="en-US" altLang="zh-CN" sz="2000" dirty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Preparation for </a:t>
            </a:r>
            <a:r>
              <a:rPr lang="en-US" altLang="zh-CN" sz="2000" dirty="0" err="1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pA</a:t>
            </a:r>
            <a:r>
              <a:rPr lang="en-US" altLang="zh-CN" sz="2000" dirty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 program</a:t>
            </a:r>
          </a:p>
          <a:p>
            <a:pPr lvl="2"/>
            <a:r>
              <a:rPr lang="en-US" altLang="zh-CN" sz="1800" dirty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DX aperture scan</a:t>
            </a:r>
          </a:p>
          <a:p>
            <a:pPr lvl="2"/>
            <a:r>
              <a:rPr lang="en-US" altLang="zh-CN" sz="1800" dirty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Au beam lifetime at proton injection energy</a:t>
            </a:r>
          </a:p>
          <a:p>
            <a:r>
              <a:rPr lang="en-US" altLang="zh-CN" sz="2400" dirty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Injector chain</a:t>
            </a:r>
          </a:p>
          <a:p>
            <a:pPr lvl="1"/>
            <a:r>
              <a:rPr lang="en-US" altLang="zh-CN" sz="2000" dirty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He-3 accelerating</a:t>
            </a:r>
          </a:p>
          <a:p>
            <a:r>
              <a:rPr lang="en-US" altLang="zh-CN" sz="2400" dirty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DX shift for preparation of </a:t>
            </a:r>
            <a:r>
              <a:rPr lang="en-US" altLang="zh-CN" sz="24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asymmetric collision operation</a:t>
            </a:r>
            <a:endParaRPr lang="en-US" altLang="zh-CN" sz="2400" dirty="0">
              <a:solidFill>
                <a:srgbClr val="000090"/>
              </a:solidFill>
              <a:latin typeface="Chalkboard" charset="0"/>
              <a:ea typeface="ＭＳ Ｐゴシック" charset="0"/>
              <a:cs typeface="Chalkboard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Calibri" charset="0"/>
                <a:ea typeface="ＭＳ Ｐゴシック" charset="0"/>
                <a:cs typeface="ＭＳ Ｐゴシック" charset="0"/>
              </a:rPr>
              <a:t>APEX Statics</a:t>
            </a:r>
          </a:p>
        </p:txBody>
      </p:sp>
      <p:sp>
        <p:nvSpPr>
          <p:cNvPr id="19458" name="TextBox 5"/>
          <p:cNvSpPr txBox="1">
            <a:spLocks noChangeArrowheads="1"/>
          </p:cNvSpPr>
          <p:nvPr/>
        </p:nvSpPr>
        <p:spPr bwMode="auto">
          <a:xfrm>
            <a:off x="457200" y="5858470"/>
            <a:ext cx="787908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altLang="zh-CN" sz="1800" dirty="0"/>
          </a:p>
          <a:p>
            <a:pPr eaLnBrk="1" hangingPunct="1">
              <a:buFont typeface="Arial" charset="0"/>
              <a:buChar char="•"/>
            </a:pPr>
            <a:r>
              <a:rPr lang="en-US" altLang="zh-CN" sz="1800" dirty="0">
                <a:solidFill>
                  <a:srgbClr val="0000FF"/>
                </a:solidFill>
              </a:rPr>
              <a:t> Run-11 APEX average availability: ~82%(ops certified accounting)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zh-CN" sz="1800" dirty="0">
                <a:solidFill>
                  <a:srgbClr val="0000FF"/>
                </a:solidFill>
              </a:rPr>
              <a:t> lower ratio of Scheduled/Planned was due to the poor machine </a:t>
            </a:r>
            <a:r>
              <a:rPr lang="en-US" altLang="zh-CN" sz="1800" dirty="0" smtClean="0">
                <a:solidFill>
                  <a:srgbClr val="0000FF"/>
                </a:solidFill>
              </a:rPr>
              <a:t>availability</a:t>
            </a:r>
            <a:endParaRPr lang="en-US" altLang="zh-CN" sz="1800" dirty="0">
              <a:solidFill>
                <a:srgbClr val="0000FF"/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4829175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RUN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B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Scheduled/Planned[%]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B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Beam Availability [%]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B9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RUN-3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6F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RUN-4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RUN-5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6F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RUN-6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RUN-7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72 (physics: 49%)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6F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RUN-8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83.4 (physics: 59%)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RUN-9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82.9 (physics: 54%)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6F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RUN-10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82.5 (physics: 83%)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RUN-11:pp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92 (physics: 37%)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RUN-11:Au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78.5 (physics: 59%)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RUN-12:pp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134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86.8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RUN-12:ion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93.7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Calibri" charset="0"/>
                <a:ea typeface="ＭＳ Ｐゴシック" charset="0"/>
                <a:cs typeface="ＭＳ Ｐゴシック" charset="0"/>
              </a:rPr>
              <a:t>APEX Statics</a:t>
            </a: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5388856"/>
              </p:ext>
            </p:extLst>
          </p:nvPr>
        </p:nvGraphicFramePr>
        <p:xfrm>
          <a:off x="457200" y="1476375"/>
          <a:ext cx="8229600" cy="445770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RUN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B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Scheduled/Planned[%]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B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Beam Availability [%]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B9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RUN-6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RUN-7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72 (physics: 49%)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6F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RUN-8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83.4 (physics: 59%)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RUN-9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82.9 (physics: 54%)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6F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RUN-10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82.5 (physics: 83%)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RUN-11:pp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92 (physics: 37%)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RUN-11:Au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78.5 (physics: 59%)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RUN-12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83.3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RUN-13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86.6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RUN-14:Au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79.9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RUN-14:He3Au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88.1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A"/>
                    </a:solidFill>
                  </a:tcPr>
                </a:tc>
              </a:tr>
            </a:tbl>
          </a:graphicData>
        </a:graphic>
      </p:graphicFrame>
      <p:sp>
        <p:nvSpPr>
          <p:cNvPr id="20528" name="TextBox 5"/>
          <p:cNvSpPr txBox="1">
            <a:spLocks noChangeArrowheads="1"/>
          </p:cNvSpPr>
          <p:nvPr/>
        </p:nvSpPr>
        <p:spPr bwMode="auto">
          <a:xfrm>
            <a:off x="457200" y="6172200"/>
            <a:ext cx="3916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altLang="zh-CN" sz="1800" dirty="0"/>
          </a:p>
          <a:p>
            <a:pPr eaLnBrk="1" hangingPunct="1">
              <a:buFont typeface="Arial" charset="0"/>
              <a:buChar char="•"/>
            </a:pPr>
            <a:r>
              <a:rPr lang="en-US" altLang="zh-CN" sz="1800" dirty="0">
                <a:solidFill>
                  <a:srgbClr val="0000FF"/>
                </a:solidFill>
              </a:rPr>
              <a:t> Data collected from Peter </a:t>
            </a:r>
            <a:r>
              <a:rPr lang="en-US" altLang="zh-CN" sz="1800" dirty="0" err="1">
                <a:solidFill>
                  <a:srgbClr val="0000FF"/>
                </a:solidFill>
              </a:rPr>
              <a:t>Ingrassia</a:t>
            </a:r>
            <a:endParaRPr lang="en-US" altLang="zh-CN" sz="1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0258507"/>
              </p:ext>
            </p:extLst>
          </p:nvPr>
        </p:nvGraphicFramePr>
        <p:xfrm>
          <a:off x="533400" y="1447800"/>
          <a:ext cx="8229600" cy="5120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712"/>
                <a:gridCol w="2876060"/>
                <a:gridCol w="2269028"/>
                <a:gridCol w="838200"/>
                <a:gridCol w="1371600"/>
              </a:tblGrid>
              <a:tr h="37086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Study #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title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Studiers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priority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</a:t>
                      </a:r>
                      <a:r>
                        <a:rPr lang="en-US" sz="1600" baseline="0" dirty="0" smtClean="0"/>
                        <a:t> time [</a:t>
                      </a:r>
                      <a:r>
                        <a:rPr lang="en-US" sz="1600" baseline="0" dirty="0" err="1" smtClean="0"/>
                        <a:t>h</a:t>
                      </a:r>
                      <a:r>
                        <a:rPr lang="en-US" sz="1600" baseline="0" dirty="0" smtClean="0"/>
                        <a:t>]</a:t>
                      </a:r>
                      <a:endParaRPr lang="en-US" sz="1600" dirty="0"/>
                    </a:p>
                  </a:txBody>
                  <a:tcPr marT="45723" marB="45723"/>
                </a:tc>
              </a:tr>
              <a:tr h="37086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14.2</a:t>
                      </a:r>
                      <a:endParaRPr lang="en-US" sz="16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</a:t>
                      </a:r>
                      <a:r>
                        <a:rPr lang="en-US" sz="1600" baseline="0" dirty="0" smtClean="0"/>
                        <a:t> measurement w. 2.5GeV working point</a:t>
                      </a:r>
                      <a:endParaRPr lang="en-US" sz="16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Montag</a:t>
                      </a:r>
                      <a:endParaRPr lang="en-US" sz="16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1B</a:t>
                      </a:r>
                      <a:endParaRPr lang="en-US" sz="16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T="45723" marB="45723" anchor="ctr"/>
                </a:tc>
              </a:tr>
              <a:tr h="37086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14.9 14.7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DX aperture scan &amp;</a:t>
                      </a:r>
                      <a:r>
                        <a:rPr lang="en-US" sz="1600" baseline="0" dirty="0" smtClean="0"/>
                        <a:t> effect of H offset in triplets</a:t>
                      </a:r>
                      <a:endParaRPr lang="en-US" sz="1600" dirty="0" smtClean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Luo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Marusic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</a:t>
                      </a:r>
                    </a:p>
                    <a:p>
                      <a:r>
                        <a:rPr lang="en-US" sz="1600" dirty="0" err="1" smtClean="0"/>
                        <a:t>Tepikian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Bai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0A</a:t>
                      </a:r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1A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 marT="45723" marB="45723"/>
                </a:tc>
              </a:tr>
              <a:tr h="37086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11-33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IP</a:t>
                      </a:r>
                      <a:r>
                        <a:rPr lang="en-US" sz="1600" baseline="0" dirty="0" smtClean="0"/>
                        <a:t> coupling matrix measurement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Tepikian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0A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 marT="45723" marB="45723"/>
                </a:tc>
              </a:tr>
              <a:tr h="37086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14.16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Ramp optics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Liu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0A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marT="45723" marB="45723"/>
                </a:tc>
              </a:tr>
              <a:tr h="37086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14.10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Momentum aperture</a:t>
                      </a:r>
                      <a:r>
                        <a:rPr lang="en-US" sz="1600" baseline="0" dirty="0" smtClean="0"/>
                        <a:t> scan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Luo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0A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4.5</a:t>
                      </a:r>
                      <a:endParaRPr lang="en-US" sz="1600" dirty="0"/>
                    </a:p>
                  </a:txBody>
                  <a:tcPr marT="45723" marB="45723"/>
                </a:tc>
              </a:tr>
              <a:tr h="37086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14.6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Elens</a:t>
                      </a:r>
                      <a:r>
                        <a:rPr lang="en-US" sz="1600" baseline="0" dirty="0" smtClean="0"/>
                        <a:t> and Ion beam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Gu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Fischer, </a:t>
                      </a:r>
                      <a:r>
                        <a:rPr lang="en-US" sz="1600" baseline="0" dirty="0" err="1" smtClean="0"/>
                        <a:t>Luo</a:t>
                      </a:r>
                      <a:r>
                        <a:rPr lang="en-US" sz="1600" baseline="0" dirty="0" smtClean="0"/>
                        <a:t>, White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1A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24</a:t>
                      </a:r>
                      <a:endParaRPr lang="en-US" sz="1600" dirty="0"/>
                    </a:p>
                  </a:txBody>
                  <a:tcPr marT="45723" marB="45723"/>
                </a:tc>
              </a:tr>
              <a:tr h="37086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N/A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Telescope</a:t>
                      </a:r>
                      <a:r>
                        <a:rPr lang="en-US" sz="1600" baseline="0" dirty="0" smtClean="0"/>
                        <a:t> Beta squeeze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GRD,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Marusic</a:t>
                      </a:r>
                      <a:r>
                        <a:rPr lang="en-US" sz="1600" baseline="0" dirty="0" smtClean="0"/>
                        <a:t>, Bai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N/A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7.5</a:t>
                      </a:r>
                      <a:endParaRPr lang="en-US" sz="1600" dirty="0"/>
                    </a:p>
                  </a:txBody>
                  <a:tcPr marT="45723" marB="45723"/>
                </a:tc>
              </a:tr>
              <a:tr h="37086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14.8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RHIC longitudinal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impedance measurement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Blaskiewicz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1A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4.5</a:t>
                      </a:r>
                      <a:endParaRPr lang="en-US" sz="1600" dirty="0"/>
                    </a:p>
                  </a:txBody>
                  <a:tcPr marT="45723" marB="45723"/>
                </a:tc>
              </a:tr>
              <a:tr h="37086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14.4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Measurement of total </a:t>
                      </a:r>
                      <a:r>
                        <a:rPr lang="en-US" sz="1600" dirty="0" err="1" smtClean="0"/>
                        <a:t>AuAu</a:t>
                      </a:r>
                      <a:r>
                        <a:rPr lang="en-US" sz="1600" dirty="0" smtClean="0"/>
                        <a:t> cross-section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Fischer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2A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T="45723" marB="45723"/>
                </a:tc>
              </a:tr>
              <a:tr h="37086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14.3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S* knob</a:t>
                      </a:r>
                    </a:p>
                    <a:p>
                      <a:r>
                        <a:rPr lang="en-US" sz="1600" dirty="0" smtClean="0"/>
                        <a:t>S* correction</a:t>
                      </a:r>
                      <a:r>
                        <a:rPr lang="en-US" sz="1600" baseline="0" dirty="0" smtClean="0"/>
                        <a:t> for He3Au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Bai,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Hao</a:t>
                      </a:r>
                      <a:r>
                        <a:rPr lang="en-US" sz="1600" baseline="0" dirty="0" smtClean="0"/>
                        <a:t>, GRD, </a:t>
                      </a:r>
                      <a:r>
                        <a:rPr lang="en-US" sz="1600" baseline="0" dirty="0" err="1" smtClean="0"/>
                        <a:t>Duan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Shen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0A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</a:t>
                      </a:r>
                    </a:p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T="45723" marB="45723"/>
                </a:tc>
              </a:tr>
            </a:tbl>
          </a:graphicData>
        </a:graphic>
      </p:graphicFrame>
      <p:sp>
        <p:nvSpPr>
          <p:cNvPr id="25675" name="Title 2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66762"/>
          </a:xfrm>
        </p:spPr>
        <p:txBody>
          <a:bodyPr/>
          <a:lstStyle/>
          <a:p>
            <a:r>
              <a:rPr lang="en-US" altLang="zh-CN" dirty="0">
                <a:latin typeface="Calibri" charset="0"/>
                <a:ea typeface="ＭＳ Ｐゴシック" charset="0"/>
                <a:cs typeface="ＭＳ Ｐゴシック" charset="0"/>
              </a:rPr>
              <a:t>Studies </a:t>
            </a:r>
            <a:r>
              <a:rPr lang="en-US" altLang="zh-CN" dirty="0" smtClean="0">
                <a:latin typeface="Calibri" charset="0"/>
                <a:ea typeface="ＭＳ Ｐゴシック" charset="0"/>
                <a:cs typeface="ＭＳ Ｐゴシック" charset="0"/>
              </a:rPr>
              <a:t>Proposed for RUN14</a:t>
            </a:r>
            <a:endParaRPr lang="en-US" altLang="zh-CN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8917178"/>
              </p:ext>
            </p:extLst>
          </p:nvPr>
        </p:nvGraphicFramePr>
        <p:xfrm>
          <a:off x="533400" y="1391768"/>
          <a:ext cx="8229600" cy="5110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712"/>
                <a:gridCol w="3697288"/>
                <a:gridCol w="1371600"/>
                <a:gridCol w="914400"/>
                <a:gridCol w="1371600"/>
              </a:tblGrid>
              <a:tr h="37086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Study #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title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Studiers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priority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</a:t>
                      </a:r>
                      <a:r>
                        <a:rPr lang="en-US" sz="1600" baseline="0" dirty="0" smtClean="0"/>
                        <a:t> time [</a:t>
                      </a:r>
                      <a:r>
                        <a:rPr lang="en-US" sz="1600" baseline="0" dirty="0" err="1" smtClean="0"/>
                        <a:t>h</a:t>
                      </a:r>
                      <a:r>
                        <a:rPr lang="en-US" sz="1600" baseline="0" dirty="0" smtClean="0"/>
                        <a:t>]</a:t>
                      </a:r>
                      <a:endParaRPr lang="en-US" sz="1600" dirty="0"/>
                    </a:p>
                  </a:txBody>
                  <a:tcPr marT="45723" marB="45723"/>
                </a:tc>
              </a:tr>
              <a:tr h="37086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14.5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Non-linear driving term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Jing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0A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 marT="45723" marB="45723"/>
                </a:tc>
              </a:tr>
              <a:tr h="37086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14.14</a:t>
                      </a:r>
                      <a:endParaRPr lang="en-US" sz="16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Polarimeter</a:t>
                      </a:r>
                      <a:r>
                        <a:rPr lang="en-US" sz="1600" dirty="0" smtClean="0"/>
                        <a:t> target</a:t>
                      </a:r>
                      <a:r>
                        <a:rPr lang="en-US" sz="1600" baseline="0" dirty="0" smtClean="0"/>
                        <a:t> light observation</a:t>
                      </a:r>
                      <a:endParaRPr lang="en-US" sz="16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Huang</a:t>
                      </a:r>
                      <a:endParaRPr lang="en-US" sz="16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0A</a:t>
                      </a:r>
                      <a:endParaRPr lang="en-US" sz="16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T="45723" marB="45723" anchor="ctr"/>
                </a:tc>
              </a:tr>
              <a:tr h="37086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14.13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Beam-beam driven non-linear resonances and amplitude detuning measurement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White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1B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marT="45723" marB="45723"/>
                </a:tc>
              </a:tr>
              <a:tr h="37086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12-22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Head-tail chromaticity measurement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Ranjbar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0A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T="45723" marB="45723"/>
                </a:tc>
              </a:tr>
              <a:tr h="37086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Asymmetric beam beam study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Luo</a:t>
                      </a:r>
                      <a:endParaRPr lang="en-US" sz="1600" dirty="0" smtClean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marT="45723" marB="45723"/>
                </a:tc>
              </a:tr>
              <a:tr h="37086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Au ramp and store just</a:t>
                      </a:r>
                      <a:r>
                        <a:rPr lang="en-US" sz="1600" baseline="0" dirty="0" smtClean="0"/>
                        <a:t> above transition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Montag</a:t>
                      </a:r>
                      <a:endParaRPr lang="en-US" sz="1600" dirty="0" smtClean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3.5</a:t>
                      </a:r>
                      <a:endParaRPr lang="en-US" sz="1600" dirty="0"/>
                    </a:p>
                  </a:txBody>
                  <a:tcPr marT="45723" marB="45723"/>
                </a:tc>
              </a:tr>
              <a:tr h="37086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Spin flipper AC dipole bump closure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Oddo</a:t>
                      </a:r>
                      <a:endParaRPr lang="en-US" sz="1600" dirty="0" smtClean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T="45723" marB="45723"/>
                </a:tc>
              </a:tr>
              <a:tr h="37086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Injection tuning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Liu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T="45723" marB="45723"/>
                </a:tc>
              </a:tr>
              <a:tr h="37086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14.12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Off-momentum optics as a function of phase advance between low-beta insertions 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White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1A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T="45723" marB="45723"/>
                </a:tc>
              </a:tr>
              <a:tr h="37086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14.11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Near-integer Beam Dynamics Study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Luo</a:t>
                      </a:r>
                      <a:r>
                        <a:rPr lang="en-US" sz="1600" dirty="0" smtClean="0"/>
                        <a:t>, Bai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2B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T="45723" marB="45723"/>
                </a:tc>
              </a:tr>
              <a:tr h="37086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14.1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2.5GeV Au beam in RHIC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Montag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1A</a:t>
                      </a:r>
                      <a:endParaRPr lang="en-US" sz="16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T="45723" marB="45723"/>
                </a:tc>
              </a:tr>
            </a:tbl>
          </a:graphicData>
        </a:graphic>
      </p:graphicFrame>
      <p:sp>
        <p:nvSpPr>
          <p:cNvPr id="25675" name="Title 2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66762"/>
          </a:xfrm>
        </p:spPr>
        <p:txBody>
          <a:bodyPr/>
          <a:lstStyle/>
          <a:p>
            <a:r>
              <a:rPr lang="en-US" altLang="zh-CN" dirty="0">
                <a:latin typeface="Calibri" charset="0"/>
                <a:ea typeface="ＭＳ Ｐゴシック" charset="0"/>
                <a:cs typeface="ＭＳ Ｐゴシック" charset="0"/>
              </a:rPr>
              <a:t>Studies </a:t>
            </a:r>
            <a:r>
              <a:rPr lang="en-US" altLang="zh-CN" dirty="0" smtClean="0">
                <a:latin typeface="Calibri" charset="0"/>
                <a:ea typeface="ＭＳ Ｐゴシック" charset="0"/>
                <a:cs typeface="ＭＳ Ｐゴシック" charset="0"/>
              </a:rPr>
              <a:t>Proposed for RUN14</a:t>
            </a:r>
            <a:endParaRPr lang="en-US" altLang="zh-CN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996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err="1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Elens</a:t>
            </a:r>
            <a:r>
              <a:rPr lang="en-US" altLang="zh-CN" sz="40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 Commissioning</a:t>
            </a:r>
            <a:endParaRPr lang="en-US" altLang="zh-CN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2895600"/>
          </a:xfrm>
        </p:spPr>
        <p:txBody>
          <a:bodyPr/>
          <a:lstStyle/>
          <a:p>
            <a:r>
              <a:rPr lang="en-US" altLang="zh-CN" sz="22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Plan to</a:t>
            </a:r>
          </a:p>
          <a:p>
            <a:pPr lvl="1"/>
            <a:r>
              <a:rPr lang="en-US" altLang="zh-CN" sz="22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exercise transverse alignment of e beam w Au beam</a:t>
            </a:r>
          </a:p>
          <a:p>
            <a:pPr lvl="1"/>
            <a:r>
              <a:rPr lang="en-US" altLang="zh-CN" sz="22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Measure the impact of e-Au on beam </a:t>
            </a:r>
            <a:r>
              <a:rPr lang="en-US" altLang="zh-CN" sz="2200" dirty="0" err="1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emittance</a:t>
            </a:r>
            <a:r>
              <a:rPr lang="en-US" altLang="zh-CN" sz="22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 as well as beam lifetime</a:t>
            </a:r>
          </a:p>
          <a:p>
            <a:pPr lvl="2"/>
            <a:r>
              <a:rPr lang="en-US" altLang="zh-CN" sz="20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The SC cooled Au beam allows for reversal of </a:t>
            </a:r>
            <a:r>
              <a:rPr lang="en-US" altLang="zh-CN" sz="2000" dirty="0" err="1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emittance</a:t>
            </a:r>
            <a:r>
              <a:rPr lang="en-US" altLang="zh-CN" sz="20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 growth</a:t>
            </a:r>
          </a:p>
          <a:p>
            <a:pPr lvl="1"/>
            <a:r>
              <a:rPr lang="en-US" altLang="zh-CN" sz="22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Observe beam-beam driven instabilities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58066"/>
              </p:ext>
            </p:extLst>
          </p:nvPr>
        </p:nvGraphicFramePr>
        <p:xfrm>
          <a:off x="457200" y="4191000"/>
          <a:ext cx="8077200" cy="2346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95600"/>
                <a:gridCol w="2489200"/>
                <a:gridCol w="2692400"/>
              </a:tblGrid>
              <a:tr h="3443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Au+Au 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p+p</a:t>
                      </a:r>
                      <a:r>
                        <a:rPr lang="en-US" baseline="0" dirty="0" smtClean="0"/>
                        <a:t> 2015 (100 GeV)</a:t>
                      </a:r>
                      <a:endParaRPr lang="en-US" dirty="0"/>
                    </a:p>
                  </a:txBody>
                  <a:tcPr/>
                </a:tc>
              </a:tr>
              <a:tr h="573974">
                <a:tc>
                  <a:txBody>
                    <a:bodyPr/>
                    <a:lstStyle/>
                    <a:p>
                      <a:r>
                        <a:rPr lang="en-US" dirty="0" smtClean="0"/>
                        <a:t>Beam loss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~8</a:t>
                      </a:r>
                      <a:r>
                        <a:rPr lang="en-US" baseline="0" dirty="0" smtClean="0"/>
                        <a:t> %/hour</a:t>
                      </a:r>
                      <a:br>
                        <a:rPr lang="en-US" baseline="0" dirty="0" smtClean="0"/>
                      </a:br>
                      <a:r>
                        <a:rPr lang="en-US" sz="1600" baseline="0" dirty="0" smtClean="0"/>
                        <a:t>burn-off dominated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~3 %/hour</a:t>
                      </a:r>
                    </a:p>
                    <a:p>
                      <a:pPr algn="ctr"/>
                      <a:r>
                        <a:rPr lang="en-US" sz="1600" dirty="0" smtClean="0"/>
                        <a:t>beam-beam dominated</a:t>
                      </a:r>
                      <a:endParaRPr lang="en-US" sz="1600" dirty="0"/>
                    </a:p>
                  </a:txBody>
                  <a:tcPr/>
                </a:tc>
              </a:tr>
              <a:tr h="602672">
                <a:tc>
                  <a:txBody>
                    <a:bodyPr/>
                    <a:lstStyle/>
                    <a:p>
                      <a:r>
                        <a:rPr lang="en-US" dirty="0" smtClean="0"/>
                        <a:t>Emittance</a:t>
                      </a:r>
                      <a:r>
                        <a:rPr lang="en-US" baseline="0" dirty="0" smtClean="0"/>
                        <a:t> growth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negative</a:t>
                      </a:r>
                      <a:br>
                        <a:rPr lang="en-US" dirty="0" smtClean="0"/>
                      </a:br>
                      <a:r>
                        <a:rPr lang="en-US" sz="1600" dirty="0" smtClean="0"/>
                        <a:t>IBS + stoch. cooling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positive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beam-</a:t>
                      </a:r>
                      <a:r>
                        <a:rPr lang="en-US" sz="1600" dirty="0" smtClean="0"/>
                        <a:t>beam</a:t>
                      </a:r>
                      <a:endParaRPr lang="en-US" dirty="0"/>
                    </a:p>
                  </a:txBody>
                  <a:tcPr/>
                </a:tc>
              </a:tr>
              <a:tr h="344384">
                <a:tc>
                  <a:txBody>
                    <a:bodyPr/>
                    <a:lstStyle/>
                    <a:p>
                      <a:r>
                        <a:rPr lang="en-US" dirty="0" smtClean="0"/>
                        <a:t>Max</a:t>
                      </a:r>
                      <a:r>
                        <a:rPr lang="en-US" baseline="0" dirty="0" smtClean="0"/>
                        <a:t> b</a:t>
                      </a:r>
                      <a:r>
                        <a:rPr lang="en-US" dirty="0" smtClean="0"/>
                        <a:t>eam-beam param.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latin typeface="Symbol" charset="2"/>
                          <a:cs typeface="Symbol" charset="2"/>
                        </a:rPr>
                        <a:t>x</a:t>
                      </a:r>
                      <a:endParaRPr lang="en-US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0.006</a:t>
                      </a:r>
                      <a:r>
                        <a:rPr lang="en-US" baseline="0" dirty="0" smtClean="0"/>
                        <a:t> / 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0.012</a:t>
                      </a:r>
                      <a:r>
                        <a:rPr lang="en-US" baseline="0" dirty="0" smtClean="0"/>
                        <a:t> / IP</a:t>
                      </a:r>
                      <a:endParaRPr lang="en-US" dirty="0" smtClean="0"/>
                    </a:p>
                  </a:txBody>
                  <a:tcPr/>
                </a:tc>
              </a:tr>
              <a:tr h="34438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baseline="-25000" dirty="0" smtClean="0"/>
                        <a:t>e-beam</a:t>
                      </a:r>
                      <a:r>
                        <a:rPr lang="en-US" dirty="0" smtClean="0"/>
                        <a:t> / </a:t>
                      </a:r>
                      <a:r>
                        <a:rPr lang="en-US" dirty="0" err="1" smtClean="0"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baseline="-25000" dirty="0" err="1" smtClean="0"/>
                        <a:t>p</a:t>
                      </a:r>
                      <a:r>
                        <a:rPr lang="en-US" baseline="-25000" dirty="0" smtClean="0"/>
                        <a:t>-beam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≈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≈ 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 rot="16200000">
            <a:off x="7611840" y="5181600"/>
            <a:ext cx="2519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Courtesy of W. Fischer 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47800" y="1981200"/>
            <a:ext cx="6629400" cy="4769643"/>
            <a:chOff x="152400" y="1371600"/>
            <a:chExt cx="7162800" cy="5002896"/>
          </a:xfrm>
        </p:grpSpPr>
        <p:pic>
          <p:nvPicPr>
            <p:cNvPr id="10" name="Picture 9" descr="Untitled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371600"/>
              <a:ext cx="7162800" cy="500289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371600" y="1752600"/>
              <a:ext cx="8747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FF0000"/>
                  </a:solidFill>
                </a:rPr>
                <a:t>Tune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35041" y="5253335"/>
              <a:ext cx="30235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FF0000"/>
                  </a:solidFill>
                </a:rPr>
                <a:t>Vertical kick </a:t>
              </a:r>
              <a:r>
                <a:rPr lang="en-US" sz="1800" dirty="0" smtClean="0">
                  <a:solidFill>
                    <a:srgbClr val="FF0000"/>
                  </a:solidFill>
                </a:rPr>
                <a:t>(from orbit)</a:t>
              </a:r>
              <a:endParaRPr lang="en-US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err="1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Elens</a:t>
            </a:r>
            <a:r>
              <a:rPr lang="en-US" altLang="zh-CN" sz="40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 Commissioning</a:t>
            </a:r>
            <a:endParaRPr lang="en-US" altLang="zh-CN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1371600"/>
          </a:xfrm>
        </p:spPr>
        <p:txBody>
          <a:bodyPr/>
          <a:lstStyle/>
          <a:p>
            <a:r>
              <a:rPr lang="en-US" altLang="zh-CN" sz="22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Effect of e-beam on Au beam’s orbit and tune was measured and used as 1</a:t>
            </a:r>
            <a:r>
              <a:rPr lang="en-US" altLang="zh-CN" sz="2200" baseline="300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st</a:t>
            </a:r>
            <a:r>
              <a:rPr lang="en-US" altLang="zh-CN" sz="22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 alignment tool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7699708" y="5413707"/>
            <a:ext cx="2519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Courtesy of W. Fischer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7032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HICSPIN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RHICSPIN_Template.pot</Template>
  <TotalTime>11923</TotalTime>
  <Words>1440</Words>
  <Application>Microsoft Macintosh PowerPoint</Application>
  <PresentationFormat>On-screen Show (4:3)</PresentationFormat>
  <Paragraphs>342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RHICSPIN_Template</vt:lpstr>
      <vt:lpstr>Equation</vt:lpstr>
      <vt:lpstr>Accelerator Physics EXperiment Highlight of RUN 14</vt:lpstr>
      <vt:lpstr>Outline</vt:lpstr>
      <vt:lpstr>RUN 14 Focus @ APEX workshop</vt:lpstr>
      <vt:lpstr>APEX Statics</vt:lpstr>
      <vt:lpstr>APEX Statics</vt:lpstr>
      <vt:lpstr>Studies Proposed for RUN14</vt:lpstr>
      <vt:lpstr>Studies Proposed for RUN14</vt:lpstr>
      <vt:lpstr>Elens Commissioning</vt:lpstr>
      <vt:lpstr>Elens Commissioning</vt:lpstr>
      <vt:lpstr>Elens Commissioning</vt:lpstr>
      <vt:lpstr>Elens Plan for coming pp RUN</vt:lpstr>
      <vt:lpstr>DA Measurement with 2.5 GeV working point</vt:lpstr>
      <vt:lpstr>DA Measurement with 2.5 GeV working point</vt:lpstr>
      <vt:lpstr>DX Aperture Scan</vt:lpstr>
      <vt:lpstr>DX Aperture Scan</vt:lpstr>
      <vt:lpstr>He3Au Orbit@Store</vt:lpstr>
      <vt:lpstr>He3Au Run</vt:lpstr>
      <vt:lpstr>Telescope beta squeeze development</vt:lpstr>
      <vt:lpstr>Telescope beta squeeze development</vt:lpstr>
      <vt:lpstr>Telescope beta squeeze</vt:lpstr>
      <vt:lpstr>Summary</vt:lpstr>
    </vt:vector>
  </TitlesOfParts>
  <Company>Brookhaven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Mei Bai</dc:creator>
  <cp:lastModifiedBy>Mei Bai</cp:lastModifiedBy>
  <cp:revision>267</cp:revision>
  <dcterms:created xsi:type="dcterms:W3CDTF">2011-12-07T14:00:24Z</dcterms:created>
  <dcterms:modified xsi:type="dcterms:W3CDTF">2014-08-13T12:57:15Z</dcterms:modified>
</cp:coreProperties>
</file>