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4" r:id="rId1"/>
    <p:sldMasterId id="2147483917" r:id="rId2"/>
    <p:sldMasterId id="2147483924" r:id="rId3"/>
  </p:sldMasterIdLst>
  <p:notesMasterIdLst>
    <p:notesMasterId r:id="rId39"/>
  </p:notesMasterIdLst>
  <p:handoutMasterIdLst>
    <p:handoutMasterId r:id="rId40"/>
  </p:handoutMasterIdLst>
  <p:sldIdLst>
    <p:sldId id="291" r:id="rId4"/>
    <p:sldId id="542" r:id="rId5"/>
    <p:sldId id="544" r:id="rId6"/>
    <p:sldId id="327" r:id="rId7"/>
    <p:sldId id="515" r:id="rId8"/>
    <p:sldId id="434" r:id="rId9"/>
    <p:sldId id="433" r:id="rId10"/>
    <p:sldId id="436" r:id="rId11"/>
    <p:sldId id="547" r:id="rId12"/>
    <p:sldId id="418" r:id="rId13"/>
    <p:sldId id="482" r:id="rId14"/>
    <p:sldId id="489" r:id="rId15"/>
    <p:sldId id="427" r:id="rId16"/>
    <p:sldId id="407" r:id="rId17"/>
    <p:sldId id="540" r:id="rId18"/>
    <p:sldId id="541" r:id="rId19"/>
    <p:sldId id="413" r:id="rId20"/>
    <p:sldId id="442" r:id="rId21"/>
    <p:sldId id="443" r:id="rId22"/>
    <p:sldId id="441" r:id="rId23"/>
    <p:sldId id="457" r:id="rId24"/>
    <p:sldId id="415" r:id="rId25"/>
    <p:sldId id="472" r:id="rId26"/>
    <p:sldId id="414" r:id="rId27"/>
    <p:sldId id="520" r:id="rId28"/>
    <p:sldId id="466" r:id="rId29"/>
    <p:sldId id="527" r:id="rId30"/>
    <p:sldId id="440" r:id="rId31"/>
    <p:sldId id="546" r:id="rId32"/>
    <p:sldId id="545" r:id="rId33"/>
    <p:sldId id="416" r:id="rId34"/>
    <p:sldId id="421" r:id="rId35"/>
    <p:sldId id="453" r:id="rId36"/>
    <p:sldId id="328" r:id="rId37"/>
    <p:sldId id="548" r:id="rId38"/>
  </p:sldIdLst>
  <p:sldSz cx="9144000" cy="6858000" type="screen4x3"/>
  <p:notesSz cx="69977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3127"/>
    <a:srgbClr val="3333CC"/>
    <a:srgbClr val="3366FF"/>
    <a:srgbClr val="F6E814"/>
    <a:srgbClr val="F6DA23"/>
    <a:srgbClr val="0033CC"/>
    <a:srgbClr val="FF66CC"/>
    <a:srgbClr val="FF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69" autoAdjust="0"/>
    <p:restoredTop sz="99848" autoAdjust="0"/>
  </p:normalViewPr>
  <p:slideViewPr>
    <p:cSldViewPr>
      <p:cViewPr varScale="1">
        <p:scale>
          <a:sx n="103" d="100"/>
          <a:sy n="103" d="100"/>
        </p:scale>
        <p:origin x="-96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0"/>
    </p:cViewPr>
  </p:sorter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9038"/>
            <a:ext cx="303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09038"/>
            <a:ext cx="303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b="0"/>
            </a:lvl1pPr>
          </a:lstStyle>
          <a:p>
            <a:pPr>
              <a:defRPr/>
            </a:pPr>
            <a:fld id="{2CDF230F-4C71-C04B-A086-5761B86FBC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012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5325"/>
            <a:ext cx="4633912" cy="3475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0550"/>
            <a:ext cx="5133975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9038"/>
            <a:ext cx="303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09038"/>
            <a:ext cx="303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b="0"/>
            </a:lvl1pPr>
          </a:lstStyle>
          <a:p>
            <a:pPr>
              <a:defRPr/>
            </a:pPr>
            <a:fld id="{855FB499-52C8-4342-9C3D-246A6BF1B3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227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0" descr="ppt_BG_Title_BNL_blu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821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1371600"/>
            <a:ext cx="7772400" cy="1143000"/>
          </a:xfrm>
          <a:ln>
            <a:noFill/>
          </a:ln>
        </p:spPr>
        <p:txBody>
          <a:bodyPr/>
          <a:lstStyle>
            <a:lvl1pPr algn="l">
              <a:defRPr sz="4000" b="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4404836"/>
            <a:ext cx="35179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2000" b="0" kern="1200" baseline="0" dirty="0" smtClean="0">
                <a:solidFill>
                  <a:srgbClr val="F6E814"/>
                </a:solidFill>
                <a:latin typeface="Helvetica"/>
                <a:ea typeface="ＭＳ Ｐゴシック" charset="0"/>
                <a:cs typeface="Helvetica"/>
              </a:rPr>
              <a:t>Retreat August, 13 – 14, </a:t>
            </a:r>
            <a:r>
              <a:rPr lang="en-US" sz="2000" b="0" kern="1200" dirty="0" smtClean="0">
                <a:solidFill>
                  <a:srgbClr val="F6E814"/>
                </a:solidFill>
                <a:latin typeface="Helvetica"/>
                <a:ea typeface="ＭＳ Ｐゴシック" charset="0"/>
                <a:cs typeface="Helvetica"/>
              </a:rPr>
              <a:t>2014</a:t>
            </a:r>
            <a:endParaRPr lang="en-US" sz="2000" b="0" kern="1200" dirty="0">
              <a:solidFill>
                <a:srgbClr val="F6E814"/>
              </a:solidFill>
              <a:latin typeface="Helvetica"/>
              <a:ea typeface="ＭＳ Ｐゴシック" charset="0"/>
              <a:cs typeface="Helvetica"/>
            </a:endParaRPr>
          </a:p>
        </p:txBody>
      </p:sp>
      <p:sp>
        <p:nvSpPr>
          <p:cNvPr id="9" name="Title 4"/>
          <p:cNvSpPr txBox="1">
            <a:spLocks/>
          </p:cNvSpPr>
          <p:nvPr userDrawn="1"/>
        </p:nvSpPr>
        <p:spPr bwMode="auto">
          <a:xfrm>
            <a:off x="228600" y="457200"/>
            <a:ext cx="76787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lang="en-US" sz="2400" b="1" dirty="0">
                <a:solidFill>
                  <a:srgbClr val="FF0000"/>
                </a:solidFill>
                <a:latin typeface="Helvetica"/>
                <a:ea typeface="ＭＳ Ｐゴシック" pitchFamily="-65" charset="-128"/>
                <a:cs typeface="Helvetic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9pPr>
          </a:lstStyle>
          <a:p>
            <a:pPr algn="l"/>
            <a:r>
              <a:rPr lang="en-US" sz="3200" b="0" dirty="0" smtClean="0">
                <a:solidFill>
                  <a:srgbClr val="F6E814"/>
                </a:solidFill>
              </a:rPr>
              <a:t>The Relativistic Heavy Ion Collider</a:t>
            </a:r>
            <a:endParaRPr lang="en-US" sz="3200" b="0" dirty="0">
              <a:solidFill>
                <a:srgbClr val="F6E814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3429000"/>
            <a:ext cx="4343400" cy="57150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Author Name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2628900"/>
            <a:ext cx="6286500" cy="685800"/>
          </a:xfrm>
        </p:spPr>
        <p:txBody>
          <a:bodyPr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3101066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71B4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2F3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327DE-610D-449E-A9D7-BF2B156A3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97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1090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8288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37338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37338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71B4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22F31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E3A0A-EA8A-45AC-9271-6FF608FDB3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99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753475" y="0"/>
            <a:ext cx="390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5D0C6E5F-9C11-2B4B-8B1B-CB9538927588}" type="slidenum">
              <a:rPr lang="en-US" sz="1400" b="0" smtClean="0"/>
              <a:pPr>
                <a:defRPr/>
              </a:pPr>
              <a:t>‹#›</a:t>
            </a:fld>
            <a:endParaRPr lang="en-US" sz="1400" b="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28879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753475" y="0"/>
            <a:ext cx="390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5D0C6E5F-9C11-2B4B-8B1B-CB9538927588}" type="slidenum">
              <a:rPr lang="en-US" sz="1400" b="0" smtClean="0"/>
              <a:pPr>
                <a:defRPr/>
              </a:pPr>
              <a:t>‹#›</a:t>
            </a:fld>
            <a:endParaRPr lang="en-US" sz="1400" b="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8879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8382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1" y="815975"/>
            <a:ext cx="4191000" cy="604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86300" y="815975"/>
            <a:ext cx="4257675" cy="604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79884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343400" y="5943600"/>
            <a:ext cx="4495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400" b="0" dirty="0" smtClean="0">
                <a:latin typeface="Helvetica"/>
                <a:cs typeface="Helvetica"/>
              </a:rPr>
              <a:t>Thomas Roser</a:t>
            </a:r>
            <a:br>
              <a:rPr lang="en-US" sz="1400" b="0" dirty="0" smtClean="0">
                <a:latin typeface="Helvetica"/>
                <a:cs typeface="Helvetica"/>
              </a:rPr>
            </a:br>
            <a:r>
              <a:rPr lang="en-US" sz="1400" b="0" dirty="0" smtClean="0">
                <a:latin typeface="Helvetica"/>
                <a:cs typeface="Helvetica"/>
              </a:rPr>
              <a:t>Director’s Review of RHIC Operations</a:t>
            </a:r>
            <a:br>
              <a:rPr lang="en-US" sz="1400" b="0" dirty="0" smtClean="0">
                <a:latin typeface="Helvetica"/>
                <a:cs typeface="Helvetica"/>
              </a:rPr>
            </a:br>
            <a:r>
              <a:rPr lang="en-US" sz="1400" b="0" dirty="0" smtClean="0">
                <a:latin typeface="Helvetica"/>
                <a:cs typeface="Helvetica"/>
              </a:rPr>
              <a:t>July 15, 2013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304800" y="5943600"/>
          <a:ext cx="19431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" name="Document" r:id="rId3" imgW="1943100" imgH="723900" progId="Word.Document.8">
                  <p:embed/>
                </p:oleObj>
              </mc:Choice>
              <mc:Fallback>
                <p:oleObj name="Document" r:id="rId3" imgW="1943100" imgH="7239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943600"/>
                        <a:ext cx="1943100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534399" cy="31051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6800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343400" y="5943600"/>
            <a:ext cx="4495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400" b="0" dirty="0" smtClean="0">
                <a:latin typeface="Helvetica"/>
                <a:cs typeface="Helvetica"/>
              </a:rPr>
              <a:t>Thomas Roser</a:t>
            </a:r>
            <a:br>
              <a:rPr lang="en-US" sz="1400" b="0" dirty="0" smtClean="0">
                <a:latin typeface="Helvetica"/>
                <a:cs typeface="Helvetica"/>
              </a:rPr>
            </a:br>
            <a:r>
              <a:rPr lang="en-US" sz="1400" b="0" dirty="0" smtClean="0">
                <a:latin typeface="Helvetica"/>
                <a:cs typeface="Helvetica"/>
              </a:rPr>
              <a:t>Director’s Review of RHIC Operations</a:t>
            </a:r>
            <a:br>
              <a:rPr lang="en-US" sz="1400" b="0" dirty="0" smtClean="0">
                <a:latin typeface="Helvetica"/>
                <a:cs typeface="Helvetica"/>
              </a:rPr>
            </a:br>
            <a:r>
              <a:rPr lang="en-US" sz="1400" b="0" dirty="0" smtClean="0">
                <a:latin typeface="Helvetica"/>
                <a:cs typeface="Helvetica"/>
              </a:rPr>
              <a:t>July 15, 2013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304800" y="5943600"/>
          <a:ext cx="19431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79" name="Document" r:id="rId3" imgW="1943100" imgH="723900" progId="Word.Document.8">
                  <p:embed/>
                </p:oleObj>
              </mc:Choice>
              <mc:Fallback>
                <p:oleObj name="Document" r:id="rId3" imgW="1943100" imgH="7239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943600"/>
                        <a:ext cx="1943100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534399" cy="31051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21739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1631D1-24B0-4707-94F2-926E8A7F15CC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B50D7E-88EE-46AF-81E9-669693DF1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2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8AAE-1DFE-4C75-A2CF-E7668EEC67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E2F7-ACC4-4F52-BCB2-B83F38B25D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989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42901" y="96838"/>
            <a:ext cx="84582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815975"/>
            <a:ext cx="8677275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8753475" y="0"/>
            <a:ext cx="390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CD0E7053-A9EF-4948-8331-64540782529C}" type="slidenum">
              <a:rPr lang="en-US" sz="1400" b="0" smtClean="0"/>
              <a:pPr>
                <a:defRPr/>
              </a:pPr>
              <a:t>‹#›</a:t>
            </a:fld>
            <a:endParaRPr lang="en-US" sz="1400" b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05" r:id="rId4"/>
    <p:sldLayoutId id="2147483906" r:id="rId5"/>
    <p:sldLayoutId id="2147483911" r:id="rId6"/>
    <p:sldLayoutId id="2147483912" r:id="rId7"/>
    <p:sldLayoutId id="2147483929" r:id="rId8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lang="en-US" sz="2400" b="1" dirty="0">
          <a:solidFill>
            <a:srgbClr val="FF0000"/>
          </a:solidFill>
          <a:latin typeface="Helvetica"/>
          <a:ea typeface="ＭＳ Ｐゴシック" pitchFamily="-65" charset="-128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9pPr>
    </p:titleStyle>
    <p:bodyStyle>
      <a:lvl1pPr marL="233363" indent="-233363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0"/>
        </a:buBlip>
        <a:defRPr sz="2000">
          <a:solidFill>
            <a:srgbClr val="0000FF"/>
          </a:solidFill>
          <a:latin typeface="Helvetica"/>
          <a:ea typeface="ＭＳ Ｐゴシック" charset="0"/>
          <a:cs typeface="Helvetica"/>
        </a:defRPr>
      </a:lvl1pPr>
      <a:lvl2pPr marL="339725" indent="-230188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1"/>
        </a:buBlip>
        <a:defRPr>
          <a:solidFill>
            <a:schemeClr val="tx1"/>
          </a:solidFill>
          <a:latin typeface="Helvetica"/>
          <a:ea typeface="ＭＳ Ｐゴシック" charset="0"/>
          <a:cs typeface="Helvetica"/>
        </a:defRPr>
      </a:lvl2pPr>
      <a:lvl3pPr marL="460375" indent="-230188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2"/>
        </a:buBlip>
        <a:defRPr sz="1600" i="1">
          <a:solidFill>
            <a:schemeClr val="tx1"/>
          </a:solidFill>
          <a:latin typeface="Helvetica"/>
          <a:ea typeface="ＭＳ Ｐゴシック" charset="0"/>
          <a:cs typeface="Helvetica"/>
        </a:defRPr>
      </a:lvl3pPr>
      <a:lvl4pPr marL="569913" indent="-230188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3"/>
        </a:buBlip>
        <a:defRPr sz="1400">
          <a:solidFill>
            <a:schemeClr val="tx1"/>
          </a:solidFill>
          <a:latin typeface="Helvetica"/>
          <a:ea typeface="ＭＳ Ｐゴシック" charset="0"/>
          <a:cs typeface="Helvetica"/>
        </a:defRPr>
      </a:lvl4pPr>
      <a:lvl5pPr marL="623888" indent="-163513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Helvetica"/>
          <a:ea typeface="ＭＳ Ｐゴシック" charset="0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A078AAE-1DFE-4C75-A2CF-E7668EEC6737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8/13/2014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8FEE2F7-ACC4-4F52-BCB2-B83F38B25D19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53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REVBG_Slide4_Blue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57400" y="6223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1pPr>
          </a:lstStyle>
          <a:p>
            <a:pPr algn="l">
              <a:defRPr/>
            </a:pPr>
            <a:endParaRPr lang="en-US" b="0">
              <a:solidFill>
                <a:srgbClr val="8071B4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81350" y="6235700"/>
            <a:ext cx="300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b="0">
              <a:solidFill>
                <a:srgbClr val="322F31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357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42B7F"/>
                </a:solidFill>
                <a:latin typeface="Arial" charset="0"/>
                <a:ea typeface="ＭＳ Ｐゴシック" charset="-128"/>
              </a:defRPr>
            </a:lvl1pPr>
          </a:lstStyle>
          <a:p>
            <a:pPr algn="l">
              <a:defRPr/>
            </a:pPr>
            <a:fld id="{77E4DFB4-1D18-419B-87AC-420CCA2AB0DE}" type="slidenum">
              <a:rPr lang="en-US" b="0"/>
              <a:pPr algn="l">
                <a:defRPr/>
              </a:pPr>
              <a:t>‹#›</a:t>
            </a:fld>
            <a:endParaRPr lang="en-US" b="0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820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8" r:id="rId2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9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5pPr>
      <a:lvl6pPr marL="22288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371600"/>
            <a:ext cx="7772400" cy="1828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Lucida Grande"/>
                <a:ea typeface="Lucida Grande"/>
                <a:cs typeface="Lucida Grande"/>
              </a:rPr>
              <a:t>Electrical Infrastructure</a:t>
            </a:r>
            <a:br>
              <a:rPr lang="en-US" dirty="0" smtClean="0">
                <a:solidFill>
                  <a:schemeClr val="bg1"/>
                </a:solidFill>
                <a:latin typeface="Lucida Grande"/>
                <a:ea typeface="Lucida Grande"/>
                <a:cs typeface="Lucida Grande"/>
              </a:rPr>
            </a:br>
            <a:r>
              <a:rPr lang="en-US" dirty="0" smtClean="0">
                <a:solidFill>
                  <a:schemeClr val="bg1"/>
                </a:solidFill>
                <a:latin typeface="Lucida Grande"/>
                <a:ea typeface="Lucida Grande"/>
                <a:cs typeface="Lucida Grande"/>
              </a:rPr>
              <a:t>needs for the next 10-20 years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Jon Sandberg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192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233362" y="1133246"/>
            <a:ext cx="8677275" cy="4800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66FF"/>
                </a:solidFill>
              </a:rPr>
              <a:t>There is an ongoing effort to modernize the electrical distribution system at C-AD.  It is limited by manpower restraints and the </a:t>
            </a:r>
            <a:r>
              <a:rPr lang="en-US" sz="2400" dirty="0" smtClean="0">
                <a:solidFill>
                  <a:srgbClr val="0066FF"/>
                </a:solidFill>
              </a:rPr>
              <a:t>necessity </a:t>
            </a:r>
            <a:r>
              <a:rPr lang="en-US" sz="2400" dirty="0">
                <a:solidFill>
                  <a:srgbClr val="0066FF"/>
                </a:solidFill>
              </a:rPr>
              <a:t>of taking power outages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200" dirty="0" smtClean="0">
                <a:solidFill>
                  <a:srgbClr val="FF3127"/>
                </a:solidFill>
              </a:rPr>
              <a:t>Royal </a:t>
            </a:r>
            <a:r>
              <a:rPr lang="en-US" sz="2200" dirty="0" smtClean="0">
                <a:solidFill>
                  <a:srgbClr val="FF3127"/>
                </a:solidFill>
              </a:rPr>
              <a:t>Boxes</a:t>
            </a:r>
          </a:p>
          <a:p>
            <a:endParaRPr lang="en-US" sz="2200" dirty="0" smtClean="0">
              <a:solidFill>
                <a:srgbClr val="FF3127"/>
              </a:solidFill>
            </a:endParaRPr>
          </a:p>
          <a:p>
            <a:r>
              <a:rPr lang="en-US" dirty="0" smtClean="0"/>
              <a:t>480 </a:t>
            </a:r>
            <a:r>
              <a:rPr lang="en-US" dirty="0"/>
              <a:t>V </a:t>
            </a:r>
            <a:r>
              <a:rPr lang="en-US" dirty="0" smtClean="0">
                <a:solidFill>
                  <a:srgbClr val="FF3127"/>
                </a:solidFill>
              </a:rPr>
              <a:t>(Motor Control Centers) </a:t>
            </a:r>
            <a:r>
              <a:rPr lang="en-US" dirty="0" smtClean="0"/>
              <a:t>MCC’s</a:t>
            </a:r>
            <a:r>
              <a:rPr lang="en-US" dirty="0"/>
              <a:t>. 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233363" lvl="4" indent="-233363">
              <a:buSzPct val="65000"/>
              <a:buBlip>
                <a:blip r:embed="rId2"/>
              </a:buBlip>
            </a:pPr>
            <a:r>
              <a:rPr lang="en-US" sz="2100" dirty="0">
                <a:solidFill>
                  <a:srgbClr val="0000FF"/>
                </a:solidFill>
              </a:rPr>
              <a:t>The condition of aging and over-</a:t>
            </a:r>
            <a:r>
              <a:rPr lang="en-US" sz="2100" dirty="0" err="1">
                <a:solidFill>
                  <a:srgbClr val="0000FF"/>
                </a:solidFill>
              </a:rPr>
              <a:t>dutied</a:t>
            </a:r>
            <a:r>
              <a:rPr lang="en-US" sz="2100" dirty="0">
                <a:solidFill>
                  <a:srgbClr val="0000FF"/>
                </a:solidFill>
              </a:rPr>
              <a:t> equipment has been brought to forefront and resource are regularly allocated to remediate these </a:t>
            </a:r>
            <a:r>
              <a:rPr lang="en-US" sz="2100" dirty="0" smtClean="0">
                <a:solidFill>
                  <a:srgbClr val="0000FF"/>
                </a:solidFill>
              </a:rPr>
              <a:t>conditions</a:t>
            </a:r>
          </a:p>
          <a:p>
            <a:pPr marL="0" lvl="4" indent="0">
              <a:buSzPct val="65000"/>
              <a:buNone/>
            </a:pPr>
            <a:endParaRPr lang="en-US" dirty="0" smtClean="0"/>
          </a:p>
          <a:p>
            <a:r>
              <a:rPr lang="en-US" dirty="0"/>
              <a:t>Replacement of  High incident energy switchgear and relays. Since 2006:</a:t>
            </a:r>
          </a:p>
          <a:p>
            <a:pPr lvl="4">
              <a:buFont typeface="Wingdings" pitchFamily="2" charset="2"/>
              <a:buChar char="Ø"/>
            </a:pPr>
            <a:r>
              <a:rPr lang="en-US" sz="1800" dirty="0"/>
              <a:t> </a:t>
            </a:r>
            <a:r>
              <a:rPr lang="en-US" sz="1800" dirty="0">
                <a:solidFill>
                  <a:srgbClr val="3333CC"/>
                </a:solidFill>
              </a:rPr>
              <a:t>Over 93 beaker settings have been reviewed and optimized</a:t>
            </a:r>
          </a:p>
          <a:p>
            <a:pPr lvl="4">
              <a:buFont typeface="Wingdings" pitchFamily="2" charset="2"/>
              <a:buChar char="Ø"/>
            </a:pPr>
            <a:r>
              <a:rPr lang="en-US" sz="1800" dirty="0">
                <a:solidFill>
                  <a:srgbClr val="3333CC"/>
                </a:solidFill>
              </a:rPr>
              <a:t>Soft start circuitry has been added to the STAR main power supply</a:t>
            </a:r>
          </a:p>
          <a:p>
            <a:pPr lvl="4">
              <a:buFont typeface="Wingdings" pitchFamily="2" charset="2"/>
              <a:buChar char="Ø"/>
            </a:pPr>
            <a:r>
              <a:rPr lang="en-US" sz="1800" dirty="0">
                <a:solidFill>
                  <a:srgbClr val="3333CC"/>
                </a:solidFill>
              </a:rPr>
              <a:t>45 new solid state trip units have been installed </a:t>
            </a:r>
          </a:p>
          <a:p>
            <a:pPr lvl="4">
              <a:buFont typeface="Wingdings" pitchFamily="2" charset="2"/>
              <a:buChar char="Ø"/>
            </a:pPr>
            <a:r>
              <a:rPr lang="en-US" sz="1800" dirty="0">
                <a:solidFill>
                  <a:srgbClr val="3333CC"/>
                </a:solidFill>
              </a:rPr>
              <a:t>New remotely operated switchgear has been installed at 1005 H</a:t>
            </a:r>
          </a:p>
          <a:p>
            <a:endParaRPr lang="en-US" dirty="0" smtClean="0"/>
          </a:p>
          <a:p>
            <a:r>
              <a:rPr lang="en-US" dirty="0" smtClean="0"/>
              <a:t>RHIC has 2000 lighting fixtures and 800 lamps and 300 ballasts must be replace annually.</a:t>
            </a:r>
          </a:p>
          <a:p>
            <a:pPr marL="0" indent="0">
              <a:buNone/>
            </a:pPr>
            <a:endParaRPr lang="en-US" dirty="0" smtClean="0"/>
          </a:p>
          <a:p>
            <a:pPr marL="460375" lvl="4" indent="0">
              <a:buNone/>
            </a:pPr>
            <a:endParaRPr lang="en-US" sz="2600" dirty="0"/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</a:rPr>
              <a:t>Electrical Systems</a:t>
            </a:r>
            <a:endParaRPr dirty="0">
              <a:latin typeface="Helvetica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685800"/>
            <a:ext cx="64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rgbClr val="0066FF"/>
                </a:solidFill>
              </a:rPr>
              <a:t>C-AD Power Distribution Group </a:t>
            </a:r>
            <a:endParaRPr lang="en-US" sz="20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08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</a:rPr>
              <a:t>Electrical Systems</a:t>
            </a:r>
            <a:endParaRPr dirty="0">
              <a:latin typeface="Helvetica" charset="0"/>
              <a:ea typeface="ＭＳ Ｐゴシック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828800"/>
            <a:ext cx="2675255" cy="17843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3771900"/>
            <a:ext cx="274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ROYAL </a:t>
            </a:r>
            <a:r>
              <a:rPr lang="en-US" sz="2000" dirty="0"/>
              <a:t>BOX at </a:t>
            </a:r>
            <a:r>
              <a:rPr lang="en-US" sz="2000" dirty="0" smtClean="0"/>
              <a:t>911</a:t>
            </a:r>
            <a:endParaRPr lang="en-US" sz="2000" dirty="0"/>
          </a:p>
        </p:txBody>
      </p:sp>
      <p:pic>
        <p:nvPicPr>
          <p:cNvPr id="6" name="Pictur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1828800"/>
            <a:ext cx="2676525" cy="178625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72000" y="37719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ROYAL </a:t>
            </a:r>
            <a:r>
              <a:rPr lang="en-US" sz="2000" dirty="0"/>
              <a:t>BOX </a:t>
            </a:r>
            <a:r>
              <a:rPr lang="en-US" sz="2000" dirty="0" smtClean="0"/>
              <a:t>replaced </a:t>
            </a:r>
            <a:r>
              <a:rPr lang="en-US" sz="2000" dirty="0"/>
              <a:t>with a main breaker and a breaker </a:t>
            </a:r>
            <a:r>
              <a:rPr lang="en-US" sz="2000" dirty="0" err="1"/>
              <a:t>panelboard</a:t>
            </a:r>
            <a:r>
              <a:rPr lang="en-US" sz="2000" dirty="0"/>
              <a:t>.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342900" y="4800600"/>
            <a:ext cx="8314404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There were 122 ROYAL </a:t>
            </a:r>
            <a:r>
              <a:rPr lang="en-US" dirty="0" smtClean="0"/>
              <a:t>BOXES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/>
              <a:t>46 boxes </a:t>
            </a:r>
            <a:r>
              <a:rPr lang="en-US" dirty="0" smtClean="0"/>
              <a:t>have been removed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 8 have been </a:t>
            </a:r>
            <a:r>
              <a:rPr lang="en-US" dirty="0"/>
              <a:t>converted to circuit breaker panels. </a:t>
            </a:r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685800" y="685800"/>
            <a:ext cx="7886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ROYAL BOXES are fed directly </a:t>
            </a:r>
            <a:r>
              <a:rPr lang="en-US" i="1" dirty="0" smtClean="0"/>
              <a:t>from </a:t>
            </a:r>
            <a:r>
              <a:rPr lang="en-US" i="1" dirty="0"/>
              <a:t>substation and </a:t>
            </a:r>
            <a:r>
              <a:rPr lang="en-US" i="1" dirty="0" smtClean="0"/>
              <a:t>are typically </a:t>
            </a:r>
            <a:r>
              <a:rPr lang="en-US" i="1" dirty="0"/>
              <a:t>arc flash hazard category DANGEROUS. </a:t>
            </a:r>
          </a:p>
        </p:txBody>
      </p:sp>
    </p:spTree>
    <p:extLst>
      <p:ext uri="{BB962C8B-B14F-4D97-AF65-F5344CB8AC3E}">
        <p14:creationId xmlns:p14="http://schemas.microsoft.com/office/powerpoint/2010/main" val="3139325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</a:rPr>
              <a:t>Electrical Systems</a:t>
            </a:r>
            <a:endParaRPr dirty="0">
              <a:latin typeface="Helvetica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14800" y="11430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ew </a:t>
            </a:r>
            <a:r>
              <a:rPr lang="en-US" dirty="0"/>
              <a:t>MCC at 928 </a:t>
            </a:r>
          </a:p>
        </p:txBody>
      </p:sp>
      <p:pic>
        <p:nvPicPr>
          <p:cNvPr id="6" name="Picture 3" descr="DSC005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914400"/>
            <a:ext cx="32575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 bwMode="auto">
          <a:xfrm>
            <a:off x="457200" y="3429000"/>
            <a:ext cx="918013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2800" dirty="0"/>
              <a:t> </a:t>
            </a:r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1208103" y="3543300"/>
            <a:ext cx="7745903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dirty="0" smtClean="0"/>
              <a:t>There were </a:t>
            </a:r>
            <a:r>
              <a:rPr lang="en-US" dirty="0" smtClean="0"/>
              <a:t>48 MCC’s at C-AD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/>
              <a:t> 5 have been disconnected or taken out of service </a:t>
            </a:r>
            <a:endParaRPr lang="en-US" dirty="0" smtClean="0"/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14 </a:t>
            </a:r>
            <a:r>
              <a:rPr lang="en-US" dirty="0"/>
              <a:t>are  for building </a:t>
            </a:r>
            <a:r>
              <a:rPr lang="en-US" dirty="0" smtClean="0"/>
              <a:t>infrastructure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29  </a:t>
            </a:r>
            <a:r>
              <a:rPr lang="en-US" dirty="0"/>
              <a:t>are used for experimental </a:t>
            </a:r>
            <a:r>
              <a:rPr lang="en-US" dirty="0" smtClean="0"/>
              <a:t>equipment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7 </a:t>
            </a:r>
            <a:r>
              <a:rPr lang="en-US" dirty="0" smtClean="0"/>
              <a:t>have been replace </a:t>
            </a:r>
            <a:r>
              <a:rPr lang="en-US" dirty="0"/>
              <a:t>or refurbished </a:t>
            </a:r>
            <a:r>
              <a:rPr lang="en-US" dirty="0" smtClean="0"/>
              <a:t> 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 2 </a:t>
            </a:r>
            <a:r>
              <a:rPr lang="en-US" dirty="0"/>
              <a:t>new ones </a:t>
            </a:r>
            <a:r>
              <a:rPr lang="en-US" dirty="0" smtClean="0"/>
              <a:t>will </a:t>
            </a:r>
            <a:r>
              <a:rPr lang="en-US" dirty="0"/>
              <a:t>be installed next </a:t>
            </a:r>
            <a:r>
              <a:rPr lang="en-US" dirty="0" smtClean="0"/>
              <a:t>year </a:t>
            </a:r>
            <a:r>
              <a:rPr lang="en-US" sz="1800" dirty="0" smtClean="0"/>
              <a:t>(manpower limitation)</a:t>
            </a:r>
            <a:endParaRPr lang="en-US" sz="1800" dirty="0"/>
          </a:p>
          <a:p>
            <a:pPr marL="342900" lvl="0" indent="-342900" algn="l">
              <a:buFont typeface="Arial"/>
              <a:buChar char="•"/>
            </a:pPr>
            <a:r>
              <a:rPr lang="en-US" dirty="0" smtClean="0"/>
              <a:t> 5 more, of the remaining  20, should be replaced </a:t>
            </a:r>
          </a:p>
        </p:txBody>
      </p:sp>
    </p:spTree>
    <p:extLst>
      <p:ext uri="{BB962C8B-B14F-4D97-AF65-F5344CB8AC3E}">
        <p14:creationId xmlns:p14="http://schemas.microsoft.com/office/powerpoint/2010/main" val="1206041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1143000" y="6172200"/>
            <a:ext cx="2203057" cy="3429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800" dirty="0" smtClean="0"/>
              <a:t>Old 929 MCC</a:t>
            </a:r>
            <a:endParaRPr lang="en-US" sz="1800" dirty="0"/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</a:rPr>
              <a:t>Electrical Systems</a:t>
            </a:r>
            <a:endParaRPr dirty="0">
              <a:latin typeface="Helvetica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685800"/>
            <a:ext cx="64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rgbClr val="0066FF"/>
                </a:solidFill>
              </a:rPr>
              <a:t>Power Distribution </a:t>
            </a:r>
            <a:r>
              <a:rPr lang="en-US" sz="2000" smtClean="0">
                <a:solidFill>
                  <a:srgbClr val="0066FF"/>
                </a:solidFill>
              </a:rPr>
              <a:t>Group </a:t>
            </a:r>
            <a:endParaRPr lang="en-US" sz="2000" dirty="0">
              <a:solidFill>
                <a:srgbClr val="0066FF"/>
              </a:solidFill>
            </a:endParaRPr>
          </a:p>
        </p:txBody>
      </p:sp>
      <p:pic>
        <p:nvPicPr>
          <p:cNvPr id="7" name="Picture 6" descr="929 MCC  left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025" y="1485900"/>
            <a:ext cx="3390900" cy="4368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6969" y="6172200"/>
            <a:ext cx="1685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SzPct val="65000"/>
            </a:pPr>
            <a:r>
              <a:rPr lang="en-US" sz="1800" b="0" kern="0" dirty="0" smtClean="0">
                <a:solidFill>
                  <a:srgbClr val="0000FF"/>
                </a:solidFill>
                <a:latin typeface="Helvetica"/>
                <a:cs typeface="Helvetica"/>
              </a:rPr>
              <a:t>New 929 </a:t>
            </a:r>
            <a:r>
              <a:rPr lang="en-US" sz="1800" b="0" kern="0" dirty="0">
                <a:solidFill>
                  <a:srgbClr val="0000FF"/>
                </a:solidFill>
                <a:latin typeface="Helvetica"/>
                <a:cs typeface="Helvetica"/>
              </a:rPr>
              <a:t>MCC</a:t>
            </a:r>
          </a:p>
        </p:txBody>
      </p:sp>
      <p:pic>
        <p:nvPicPr>
          <p:cNvPr id="47106" name="Picture 2" descr="DSC0057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6" r="15856"/>
          <a:stretch/>
        </p:blipFill>
        <p:spPr bwMode="auto">
          <a:xfrm>
            <a:off x="4281093" y="1485900"/>
            <a:ext cx="4580519" cy="436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467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233362" y="1257300"/>
            <a:ext cx="8677275" cy="5143500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350 power supplies ranging from 1000 Watt correctors to the 95 MVA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supplies date from the 1960’s and were overhauled at BNL in the 1980’s.  </a:t>
            </a:r>
          </a:p>
          <a:p>
            <a:pPr marL="0" indent="0">
              <a:buNone/>
            </a:pPr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of the power supplies procured in the 1990’s have obsolete components and were manufactured by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companies now closed</a:t>
            </a:r>
          </a:p>
          <a:p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operation and maintenance of two multi MVA motor generator sets. 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Booster main magnet power supply 6,000 V, 6,000 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transformers (30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switchgear</a:t>
            </a:r>
          </a:p>
          <a:p>
            <a:pPr marL="0" indent="0">
              <a:buNone/>
            </a:pPr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 (1000 V, 5000A)  and PHENIX ( 200 V, 3000A) high power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</a:p>
          <a:p>
            <a:pPr marL="0" indent="0">
              <a:buNone/>
            </a:pPr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Cabling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</a:rPr>
              <a:t>Electrical Systems</a:t>
            </a:r>
            <a:endParaRPr dirty="0">
              <a:latin typeface="Helvetica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685800"/>
            <a:ext cx="64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rgbClr val="0066FF"/>
                </a:solidFill>
              </a:rPr>
              <a:t>Booster/AGS  Ring Power </a:t>
            </a:r>
            <a:r>
              <a:rPr lang="en-US" sz="2000" dirty="0">
                <a:solidFill>
                  <a:srgbClr val="0066FF"/>
                </a:solidFill>
              </a:rPr>
              <a:t>Supply Group </a:t>
            </a:r>
            <a:r>
              <a:rPr lang="en-US" sz="2000" dirty="0" smtClean="0">
                <a:solidFill>
                  <a:srgbClr val="0066FF"/>
                </a:solidFill>
              </a:rPr>
              <a:t>(BARPS)</a:t>
            </a:r>
            <a:endParaRPr lang="en-US" sz="20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875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</a:rPr>
              <a:t>Electrical Systems</a:t>
            </a:r>
            <a:endParaRPr dirty="0">
              <a:latin typeface="Helvetica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685800"/>
            <a:ext cx="64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rgbClr val="0066FF"/>
                </a:solidFill>
              </a:rPr>
              <a:t>Booster/AGS  Ring Power Supply Group (BARPS)</a:t>
            </a:r>
          </a:p>
        </p:txBody>
      </p:sp>
      <p:pic>
        <p:nvPicPr>
          <p:cNvPr id="9" name="Picture 8" descr="A10 AGS Correctors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36"/>
          <a:stretch/>
        </p:blipFill>
        <p:spPr>
          <a:xfrm>
            <a:off x="418874" y="1257299"/>
            <a:ext cx="2224859" cy="23680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729290" y="3625376"/>
            <a:ext cx="1651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AGS Correctors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</a:endParaRPr>
          </a:p>
        </p:txBody>
      </p:sp>
      <p:pic>
        <p:nvPicPr>
          <p:cNvPr id="12" name="Picture 11" descr="A10 Booster Corrector Type PS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95290" y="1477109"/>
            <a:ext cx="2672875" cy="20046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4457700" y="2171700"/>
            <a:ext cx="1855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3333CC"/>
                </a:solidFill>
                <a:latin typeface="Calibri"/>
                <a:ea typeface="+mn-ea"/>
                <a:cs typeface="+mn-cs"/>
              </a:rPr>
              <a:t>Booster Corrector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83245" y="5173462"/>
            <a:ext cx="885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 smtClean="0">
                <a:solidFill>
                  <a:srgbClr val="3333CC"/>
                </a:solidFill>
                <a:latin typeface="Calibri"/>
                <a:cs typeface="+mn-cs"/>
              </a:rPr>
              <a:t>BTA PS </a:t>
            </a:r>
            <a:endParaRPr lang="en-US" sz="1800" b="0" kern="0" dirty="0">
              <a:solidFill>
                <a:srgbClr val="3333CC"/>
              </a:solidFill>
            </a:endParaRPr>
          </a:p>
        </p:txBody>
      </p:sp>
      <p:pic>
        <p:nvPicPr>
          <p:cNvPr id="19" name="Picture 18" descr="L18 A  BTA PS Invert Power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3829050"/>
            <a:ext cx="4038600" cy="3028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6064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</a:rPr>
              <a:t>Electrical Systems</a:t>
            </a:r>
            <a:endParaRPr dirty="0">
              <a:latin typeface="Helvetica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685800"/>
            <a:ext cx="64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rgbClr val="0066FF"/>
                </a:solidFill>
              </a:rPr>
              <a:t>Booster/AGS  Ring Power Supply Group (BARPS)</a:t>
            </a:r>
          </a:p>
        </p:txBody>
      </p:sp>
      <p:sp>
        <p:nvSpPr>
          <p:cNvPr id="3" name="Rectangle 2"/>
          <p:cNvSpPr/>
          <p:nvPr/>
        </p:nvSpPr>
        <p:spPr>
          <a:xfrm>
            <a:off x="3314700" y="1327062"/>
            <a:ext cx="808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3333CC"/>
                </a:solidFill>
                <a:latin typeface="Calibri"/>
                <a:cs typeface="+mn-cs"/>
              </a:rPr>
              <a:t>BTA PS</a:t>
            </a:r>
            <a:endParaRPr lang="en-US" sz="1800" b="0" dirty="0">
              <a:solidFill>
                <a:srgbClr val="3333CC"/>
              </a:solidFill>
              <a:latin typeface="Calibri"/>
              <a:cs typeface="+mn-cs"/>
            </a:endParaRPr>
          </a:p>
        </p:txBody>
      </p:sp>
      <p:pic>
        <p:nvPicPr>
          <p:cNvPr id="5" name="Picture 4" descr="914 BTA PS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20508"/>
            <a:ext cx="2743199" cy="205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930UEB Quad PS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11744" y="1828801"/>
            <a:ext cx="4572001" cy="34290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6400800" y="6172200"/>
            <a:ext cx="856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3333CC"/>
                </a:solidFill>
                <a:latin typeface="Calibri"/>
                <a:cs typeface="+mn-cs"/>
              </a:rPr>
              <a:t>Sext PS</a:t>
            </a:r>
            <a:endParaRPr lang="en-US" sz="1800" b="0" dirty="0">
              <a:solidFill>
                <a:srgbClr val="3333CC"/>
              </a:solidFill>
              <a:latin typeface="Calibri"/>
              <a:cs typeface="+mn-cs"/>
            </a:endParaRPr>
          </a:p>
        </p:txBody>
      </p:sp>
      <p:pic>
        <p:nvPicPr>
          <p:cNvPr id="8" name="Picture 7" descr="Multipole Room Quad PS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798332"/>
            <a:ext cx="3086100" cy="23145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831623" y="6286500"/>
            <a:ext cx="2108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 err="1" smtClean="0">
                <a:solidFill>
                  <a:srgbClr val="3333CC"/>
                </a:solidFill>
                <a:latin typeface="Calibri"/>
                <a:cs typeface="+mn-cs"/>
              </a:rPr>
              <a:t>Multipole</a:t>
            </a:r>
            <a:r>
              <a:rPr lang="en-US" sz="1800" b="0" dirty="0" smtClean="0">
                <a:solidFill>
                  <a:srgbClr val="3333CC"/>
                </a:solidFill>
                <a:latin typeface="Calibri"/>
                <a:cs typeface="+mn-cs"/>
              </a:rPr>
              <a:t> Room PS’s</a:t>
            </a:r>
            <a:endParaRPr lang="en-US" sz="1800" b="0" dirty="0">
              <a:solidFill>
                <a:srgbClr val="3333CC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743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</a:rPr>
              <a:t>Electrical Systems</a:t>
            </a:r>
            <a:endParaRPr dirty="0">
              <a:latin typeface="Helvetica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685800"/>
            <a:ext cx="64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rgbClr val="0066FF"/>
                </a:solidFill>
              </a:rPr>
              <a:t>Booster/AGS  Ring Power </a:t>
            </a:r>
            <a:r>
              <a:rPr lang="en-US" sz="2000" dirty="0">
                <a:solidFill>
                  <a:srgbClr val="0066FF"/>
                </a:solidFill>
              </a:rPr>
              <a:t>Supply Group </a:t>
            </a:r>
            <a:r>
              <a:rPr lang="en-US" sz="2000" dirty="0" smtClean="0">
                <a:solidFill>
                  <a:srgbClr val="0066FF"/>
                </a:solidFill>
              </a:rPr>
              <a:t>(BARPS)</a:t>
            </a:r>
            <a:endParaRPr lang="en-US" sz="2000" dirty="0">
              <a:solidFill>
                <a:srgbClr val="0066FF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1" y="1085910"/>
            <a:ext cx="3543300" cy="281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0014-9-15-05W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" b="7887"/>
          <a:stretch/>
        </p:blipFill>
        <p:spPr bwMode="auto">
          <a:xfrm>
            <a:off x="4343400" y="1127656"/>
            <a:ext cx="4552617" cy="28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100_3631.JP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1" y="4000500"/>
            <a:ext cx="3520440" cy="264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24017" y="4800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SzPct val="65000"/>
            </a:pPr>
            <a:r>
              <a:rPr lang="en-US" b="0" kern="0" dirty="0" smtClean="0">
                <a:solidFill>
                  <a:srgbClr val="0000FF"/>
                </a:solidFill>
                <a:latin typeface="Helvetica"/>
                <a:cs typeface="Helvetica"/>
              </a:rPr>
              <a:t>AGS MMPS --Transformers, </a:t>
            </a:r>
            <a:r>
              <a:rPr lang="en-US" b="0" kern="0" dirty="0">
                <a:solidFill>
                  <a:srgbClr val="0000FF"/>
                </a:solidFill>
                <a:latin typeface="Helvetica"/>
                <a:cs typeface="Helvetica"/>
              </a:rPr>
              <a:t>Rectifier Assemblies, and MG Set</a:t>
            </a:r>
          </a:p>
        </p:txBody>
      </p:sp>
    </p:spTree>
    <p:extLst>
      <p:ext uri="{BB962C8B-B14F-4D97-AF65-F5344CB8AC3E}">
        <p14:creationId xmlns:p14="http://schemas.microsoft.com/office/powerpoint/2010/main" val="1462945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</a:rPr>
              <a:t>Electrical Systems</a:t>
            </a:r>
            <a:endParaRPr dirty="0">
              <a:latin typeface="Helvetica" charset="0"/>
              <a:ea typeface="ＭＳ Ｐゴシック" charset="0"/>
            </a:endParaRPr>
          </a:p>
        </p:txBody>
      </p:sp>
      <p:pic>
        <p:nvPicPr>
          <p:cNvPr id="50178" name="Picture 2" descr="C:\Users\jsandberg\Desktop\Siemens Motor Rotor Repair 2012\Pictures for Edgar\Location_of_connection_failed_North_side ro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908337"/>
            <a:ext cx="7378700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860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</a:rPr>
              <a:t>Electrical Systems</a:t>
            </a:r>
            <a:endParaRPr dirty="0">
              <a:latin typeface="Helvetica" charset="0"/>
              <a:ea typeface="ＭＳ Ｐゴシック" charset="0"/>
            </a:endParaRPr>
          </a:p>
        </p:txBody>
      </p:sp>
      <p:pic>
        <p:nvPicPr>
          <p:cNvPr id="51202" name="Picture 2" descr="C:\Users\jsandberg\Desktop\Siemens Motor Rotor Repair 2012\Pictures for Edgar\DSC026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4" y="685800"/>
            <a:ext cx="6032509" cy="452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 bwMode="auto">
          <a:xfrm>
            <a:off x="491984" y="5257799"/>
            <a:ext cx="816005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0" dirty="0" smtClean="0">
                <a:latin typeface="Helvetica"/>
                <a:cs typeface="Helvetica"/>
              </a:rPr>
              <a:t>This failure cost $400K to repair and kept the  machine</a:t>
            </a:r>
          </a:p>
          <a:p>
            <a:pPr>
              <a:spcBef>
                <a:spcPct val="50000"/>
              </a:spcBef>
            </a:pPr>
            <a:r>
              <a:rPr lang="en-US" sz="2200" b="0" dirty="0" smtClean="0">
                <a:latin typeface="Helvetica"/>
                <a:cs typeface="Helvetica"/>
              </a:rPr>
              <a:t> out of commission for 7 months in 2012.  All key personnel who</a:t>
            </a:r>
          </a:p>
          <a:p>
            <a:pPr>
              <a:spcBef>
                <a:spcPct val="50000"/>
              </a:spcBef>
            </a:pPr>
            <a:r>
              <a:rPr lang="en-US" sz="2200" b="0" dirty="0" smtClean="0">
                <a:latin typeface="Helvetica"/>
                <a:cs typeface="Helvetica"/>
              </a:rPr>
              <a:t> worked  on  this  machine for GE came out of retirement </a:t>
            </a:r>
          </a:p>
        </p:txBody>
      </p:sp>
    </p:spTree>
    <p:extLst>
      <p:ext uri="{BB962C8B-B14F-4D97-AF65-F5344CB8AC3E}">
        <p14:creationId xmlns:p14="http://schemas.microsoft.com/office/powerpoint/2010/main" val="160391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</a:rPr>
              <a:t>Electrical Infrastructure</a:t>
            </a:r>
            <a:endParaRPr dirty="0">
              <a:latin typeface="Helvetica" charset="0"/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800100"/>
            <a:ext cx="8677275" cy="537210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What Key Changes to the electrical infrastructure need to be made to operate the C-AD facilities for another 20 years?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We must plan to replace equipment, some times very expensive equipment, while it is still operational	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1800" dirty="0" smtClean="0"/>
              <a:t>The cost and time to repair/replace might be  prohibitive but if done in the context of a failure, without proper planning, it could be many times worse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1800" dirty="0" smtClean="0"/>
              <a:t>We would like as seamless a transition from the old to the new as possible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1800" dirty="0" smtClean="0"/>
              <a:t>The time frame needed to design, procure, install, and commission some large systems can easily be from 3 to 5 years.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1800" dirty="0" smtClean="0"/>
              <a:t>The support for some of our older equipment both in industry and at the Laboratory is quickly dwindling</a:t>
            </a:r>
          </a:p>
          <a:p>
            <a:pPr lvl="4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3333CC"/>
              </a:solidFill>
            </a:endParaRPr>
          </a:p>
          <a:p>
            <a:pPr marL="288925" lvl="7" indent="-288925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333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are the Key Barriers to doing this?</a:t>
            </a:r>
          </a:p>
          <a:p>
            <a:pPr marL="746125" lvl="8" indent="-288925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Money</a:t>
            </a:r>
          </a:p>
          <a:p>
            <a:pPr marL="746125" lvl="8" indent="-288925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Manpower</a:t>
            </a:r>
          </a:p>
          <a:p>
            <a:pPr marL="746125" lvl="8" indent="-288925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Time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6125" lvl="8" indent="-288925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Interference with operations (power outages)</a:t>
            </a:r>
          </a:p>
          <a:p>
            <a:pPr marL="746125" lvl="8" indent="-288925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Space/Logistics</a:t>
            </a:r>
          </a:p>
          <a:p>
            <a:pPr marL="746125" lvl="8" indent="-288925">
              <a:buFont typeface="Arial" panose="020B0604020202020204" pitchFamily="34" charset="0"/>
              <a:buChar char="•"/>
            </a:pPr>
            <a:endParaRPr lang="en-US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60375" lvl="4" indent="0">
              <a:buNone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815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</a:rPr>
              <a:t>Electrical Systems</a:t>
            </a:r>
            <a:endParaRPr dirty="0">
              <a:latin typeface="Helvetica" charset="0"/>
              <a:ea typeface="ＭＳ Ｐゴシック" charset="0"/>
            </a:endParaRPr>
          </a:p>
        </p:txBody>
      </p:sp>
      <p:pic>
        <p:nvPicPr>
          <p:cNvPr id="49154" name="Picture 2" descr="C:\Users\jsandberg\Desktop\Siemens Motor Rotor Repair 2012\Pictures for Edgar\MotorRoto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7584122" cy="518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302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00100"/>
            <a:ext cx="6553200" cy="4914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349" y="5842337"/>
            <a:ext cx="8115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Problems with the </a:t>
            </a:r>
            <a:r>
              <a:rPr lang="en-US" sz="2000" dirty="0" err="1" smtClean="0"/>
              <a:t>cyclo</a:t>
            </a:r>
            <a:r>
              <a:rPr lang="en-US" sz="2000" dirty="0" smtClean="0"/>
              <a:t>-converter </a:t>
            </a:r>
            <a:r>
              <a:rPr lang="en-US" sz="2000" dirty="0" smtClean="0"/>
              <a:t>regulator kept the Siemens offline from mid February to early April </a:t>
            </a:r>
            <a:r>
              <a:rPr lang="en-US" sz="2000" dirty="0" smtClean="0"/>
              <a:t>2014.  Outside support was almost nonexistent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118717" y="228599"/>
            <a:ext cx="2906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Helvetica" charset="0"/>
              </a:rPr>
              <a:t>Electrical Systems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999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233362" y="1257300"/>
            <a:ext cx="8677275" cy="53721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Replacing the MG set with a capacitive energy storage system as CERN has done would be on the order of $ 12 </a:t>
            </a:r>
            <a:r>
              <a:rPr lang="en-US" sz="2400" dirty="0" smtClean="0"/>
              <a:t>million</a:t>
            </a:r>
          </a:p>
          <a:p>
            <a:pPr marL="0" indent="0">
              <a:buNone/>
            </a:pPr>
            <a:endParaRPr lang="en-US" sz="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The logistics of installation and transition between systems would be extremely challenging.</a:t>
            </a:r>
          </a:p>
          <a:p>
            <a:pPr marL="0" indent="0">
              <a:buNone/>
            </a:pPr>
            <a:endParaRPr lang="en-US" sz="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There would be a significant in-house engineering effort required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Based </a:t>
            </a:r>
            <a:r>
              <a:rPr lang="en-US" sz="2400" dirty="0" smtClean="0"/>
              <a:t>on operating modes it could save </a:t>
            </a:r>
            <a:r>
              <a:rPr lang="en-US" sz="2400" dirty="0" smtClean="0"/>
              <a:t>~$ </a:t>
            </a:r>
            <a:r>
              <a:rPr lang="en-US" sz="2400" dirty="0" smtClean="0"/>
              <a:t>330 K in electricity per year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It could save another $250 K in salaries per year.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</a:rPr>
              <a:t>Electrical Systems</a:t>
            </a:r>
            <a:endParaRPr dirty="0">
              <a:latin typeface="Helvetic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36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r="20690"/>
          <a:stretch/>
        </p:blipFill>
        <p:spPr>
          <a:xfrm rot="5400000">
            <a:off x="2086536" y="203105"/>
            <a:ext cx="5130609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7640" y="5719227"/>
            <a:ext cx="6172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Transformer  #7     631 Substation</a:t>
            </a:r>
          </a:p>
          <a:p>
            <a:pPr algn="ctr"/>
            <a:r>
              <a:rPr lang="en-US" sz="2000" b="0" dirty="0" smtClean="0"/>
              <a:t>Built with aluminum windings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14700" y="11348"/>
            <a:ext cx="2906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Helvetica" charset="0"/>
              </a:rPr>
              <a:t>Electrical Systems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37029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</a:rPr>
              <a:t>Electrical Systems</a:t>
            </a:r>
            <a:endParaRPr dirty="0">
              <a:latin typeface="Helvetica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685800"/>
            <a:ext cx="64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rgbClr val="0066FF"/>
                </a:solidFill>
              </a:rPr>
              <a:t>Booster/AGS  Ring Power Supply Group (BARPS)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27474"/>
            <a:ext cx="3390900" cy="30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t="3008" r="2000" b="3008"/>
          <a:stretch>
            <a:fillRect/>
          </a:stretch>
        </p:blipFill>
        <p:spPr bwMode="auto">
          <a:xfrm>
            <a:off x="4754880" y="1127474"/>
            <a:ext cx="414984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29100"/>
            <a:ext cx="32766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57700" y="480059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SzPct val="65000"/>
            </a:pPr>
            <a:r>
              <a:rPr lang="en-US" b="0" kern="0" dirty="0">
                <a:solidFill>
                  <a:srgbClr val="0000FF"/>
                </a:solidFill>
                <a:latin typeface="Helvetica"/>
                <a:cs typeface="Helvetica"/>
              </a:rPr>
              <a:t>Booster </a:t>
            </a:r>
            <a:r>
              <a:rPr lang="en-US" b="0" kern="0" dirty="0" smtClean="0">
                <a:solidFill>
                  <a:srgbClr val="0000FF"/>
                </a:solidFill>
                <a:latin typeface="Helvetica"/>
                <a:cs typeface="Helvetica"/>
              </a:rPr>
              <a:t>MMPS-- </a:t>
            </a:r>
            <a:r>
              <a:rPr lang="en-US" b="0" kern="0" dirty="0">
                <a:solidFill>
                  <a:srgbClr val="0000FF"/>
                </a:solidFill>
                <a:latin typeface="Helvetica"/>
                <a:cs typeface="Helvetica"/>
              </a:rPr>
              <a:t>Rectifiers, Transformers, and switchgear house</a:t>
            </a:r>
          </a:p>
        </p:txBody>
      </p:sp>
    </p:spTree>
    <p:extLst>
      <p:ext uri="{BB962C8B-B14F-4D97-AF65-F5344CB8AC3E}">
        <p14:creationId xmlns:p14="http://schemas.microsoft.com/office/powerpoint/2010/main" val="1774471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PPMR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01665"/>
            <a:ext cx="6858000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3886200" y="1066800"/>
            <a:ext cx="152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2B7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smtClean="0">
                <a:solidFill>
                  <a:srgbClr val="322F31"/>
                </a:solidFill>
                <a:latin typeface="Tahoma" pitchFamily="34" charset="0"/>
              </a:rPr>
              <a:t>24 Pulse SCR PS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974912" y="598190"/>
            <a:ext cx="11544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42B7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solidFill>
                  <a:srgbClr val="042B7F"/>
                </a:solidFill>
              </a:rPr>
              <a:t>Booster</a:t>
            </a:r>
            <a:endParaRPr lang="en-US" altLang="en-US" sz="2000" dirty="0" smtClean="0">
              <a:solidFill>
                <a:srgbClr val="042B7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98872" y="114300"/>
            <a:ext cx="2906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Helvetica" charset="0"/>
              </a:rPr>
              <a:t>Electrical Systems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685800"/>
            <a:ext cx="6807200" cy="510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5829300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Transformer Yard </a:t>
            </a:r>
          </a:p>
          <a:p>
            <a:r>
              <a:rPr lang="en-US" sz="2000" dirty="0" smtClean="0"/>
              <a:t>7 units have failed since 1993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400300" y="10287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Booster Accelerator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DSC0376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42900"/>
            <a:ext cx="25527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220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457200"/>
          </a:xfrm>
        </p:spPr>
        <p:txBody>
          <a:bodyPr/>
          <a:lstStyle/>
          <a:p>
            <a:pPr algn="ctr"/>
            <a:r>
              <a:rPr lang="en-US" altLang="en-US" sz="2800" dirty="0" smtClean="0"/>
              <a:t>PPMR (Pulsed Power Monitor Relay)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14400"/>
            <a:ext cx="7620000" cy="3886200"/>
          </a:xfrm>
        </p:spPr>
        <p:txBody>
          <a:bodyPr/>
          <a:lstStyle/>
          <a:p>
            <a:r>
              <a:rPr lang="en-US" altLang="en-US" sz="2200" dirty="0"/>
              <a:t>A</a:t>
            </a:r>
            <a:r>
              <a:rPr lang="en-US" altLang="en-US" sz="2200" dirty="0" smtClean="0"/>
              <a:t> GE study done in 1988 showed that there is a natural electromechanical </a:t>
            </a:r>
            <a:r>
              <a:rPr lang="en-US" altLang="en-US" sz="2200" dirty="0" smtClean="0">
                <a:solidFill>
                  <a:srgbClr val="FF0000"/>
                </a:solidFill>
              </a:rPr>
              <a:t>resonance</a:t>
            </a:r>
            <a:r>
              <a:rPr lang="en-US" altLang="en-US" sz="2200" dirty="0" smtClean="0"/>
              <a:t> in the vicinity of </a:t>
            </a:r>
            <a:r>
              <a:rPr lang="en-US" altLang="en-US" sz="2200" dirty="0" smtClean="0">
                <a:solidFill>
                  <a:srgbClr val="FF0000"/>
                </a:solidFill>
              </a:rPr>
              <a:t>1 Hz</a:t>
            </a:r>
            <a:r>
              <a:rPr lang="en-US" altLang="en-US" sz="2200" dirty="0" smtClean="0"/>
              <a:t> in the LILCO system</a:t>
            </a:r>
            <a:r>
              <a:rPr lang="en-US" altLang="en-US" sz="2200" dirty="0"/>
              <a:t>. </a:t>
            </a:r>
            <a:r>
              <a:rPr lang="en-US" altLang="en-US" sz="2200" dirty="0" smtClean="0"/>
              <a:t>Unacceptable </a:t>
            </a:r>
            <a:r>
              <a:rPr lang="en-US" altLang="en-US" sz="2200" dirty="0"/>
              <a:t>power oscillations might effect plant </a:t>
            </a:r>
            <a:r>
              <a:rPr lang="en-US" altLang="en-US" sz="2200" dirty="0" smtClean="0"/>
              <a:t>monitoring at turbine </a:t>
            </a:r>
            <a:r>
              <a:rPr lang="en-US" altLang="en-US" sz="2200" dirty="0"/>
              <a:t>generators </a:t>
            </a:r>
            <a:r>
              <a:rPr lang="en-US" altLang="en-US" sz="2200" dirty="0" smtClean="0"/>
              <a:t>near by the Booster if it were operated near this frequency.</a:t>
            </a:r>
          </a:p>
          <a:p>
            <a:pPr marL="0" indent="0">
              <a:buNone/>
            </a:pPr>
            <a:endParaRPr lang="en-US" altLang="en-US" sz="2200" dirty="0" smtClean="0"/>
          </a:p>
          <a:p>
            <a:r>
              <a:rPr lang="en-US" altLang="en-US" sz="2200" dirty="0">
                <a:solidFill>
                  <a:srgbClr val="FF0000"/>
                </a:solidFill>
              </a:rPr>
              <a:t>Avoid Booster operation at frequencies near 10 Hz </a:t>
            </a:r>
            <a:r>
              <a:rPr lang="en-US" altLang="en-US" sz="2200" dirty="0"/>
              <a:t>the lowest torsional mode of </a:t>
            </a:r>
            <a:r>
              <a:rPr lang="en-US" altLang="en-US" sz="2200" dirty="0" smtClean="0">
                <a:solidFill>
                  <a:srgbClr val="FF0000"/>
                </a:solidFill>
              </a:rPr>
              <a:t>Shoreham</a:t>
            </a:r>
            <a:r>
              <a:rPr lang="en-US" altLang="en-US" sz="2200" dirty="0" smtClean="0"/>
              <a:t>. </a:t>
            </a:r>
            <a:r>
              <a:rPr lang="en-US" altLang="en-US" sz="2200" dirty="0"/>
              <a:t>Gas turbines may also have torsional frequencies in the 7 to 20 </a:t>
            </a:r>
            <a:r>
              <a:rPr lang="en-US" altLang="en-US" sz="2200" dirty="0" err="1"/>
              <a:t>hz</a:t>
            </a:r>
            <a:r>
              <a:rPr lang="en-US" altLang="en-US" sz="2200" dirty="0"/>
              <a:t> </a:t>
            </a:r>
            <a:r>
              <a:rPr lang="en-US" altLang="en-US" sz="2200" dirty="0" smtClean="0"/>
              <a:t>range. </a:t>
            </a:r>
            <a:r>
              <a:rPr lang="en-US" altLang="en-US" sz="2200" dirty="0"/>
              <a:t>If the Booster operates below 8 Hz torsional interaction should not be a problem</a:t>
            </a:r>
            <a:endParaRPr lang="en-US" alt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</a:rPr>
              <a:t>Electrical Systems</a:t>
            </a:r>
            <a:endParaRPr dirty="0">
              <a:latin typeface="Helvetica" charset="0"/>
              <a:ea typeface="ＭＳ Ｐゴシック" charset="0"/>
            </a:endParaRPr>
          </a:p>
        </p:txBody>
      </p:sp>
      <p:pic>
        <p:nvPicPr>
          <p:cNvPr id="47106" name="Picture 2" descr="C:\Users\jsandberg\Desktop\PPMR Limits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" t="18377" r="12966" b="9381"/>
          <a:stretch/>
        </p:blipFill>
        <p:spPr bwMode="auto">
          <a:xfrm rot="16200000">
            <a:off x="1656855" y="-83657"/>
            <a:ext cx="5830289" cy="73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765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233362" y="1257300"/>
            <a:ext cx="8677275" cy="53721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Replacing the Booster with a capacitive energy storage system would be on the order of $ 8 million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operating modes it could save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~$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K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electricity per year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free us from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restraints imposed on us by the PPMR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should greatly reduce or eliminate the booster electrical noise onsite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logistics of installation and transition between systems would be extremely challenging.</a:t>
            </a:r>
          </a:p>
          <a:p>
            <a:pPr marL="0" indent="0">
              <a:buNone/>
            </a:pP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would be a significant in-house engineering effort required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</a:rPr>
              <a:t>Electrical Systems</a:t>
            </a:r>
            <a:endParaRPr dirty="0">
              <a:latin typeface="Helvetic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995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</a:rPr>
              <a:t>Electrical Infrastructure</a:t>
            </a:r>
            <a:endParaRPr dirty="0">
              <a:latin typeface="Helvetica" charset="0"/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Presently the successful operations of RHIC depends on many key pieces of equipment and systems,  some of which have been in operation for almost 5 decades</a:t>
            </a:r>
            <a:r>
              <a:rPr lang="en-US" sz="2400" dirty="0" smtClean="0"/>
              <a:t>. Upgrades have been done in many cases but some key components remain unchanged.</a:t>
            </a:r>
            <a:endParaRPr lang="en-US" sz="2400" dirty="0" smtClean="0"/>
          </a:p>
          <a:p>
            <a:pPr marL="0" indent="0">
              <a:buNone/>
            </a:pPr>
            <a:endParaRPr lang="en-US" sz="1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The cost to replace some of these systems could be in the order of tens of millions of dollars.</a:t>
            </a:r>
          </a:p>
          <a:p>
            <a:pPr marL="0" indent="0">
              <a:buNone/>
            </a:pPr>
            <a:endParaRPr lang="en-US" sz="13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In some cases it is not possible to move and replace equipment in one shutdown period.  A parallel location may be </a:t>
            </a:r>
            <a:r>
              <a:rPr lang="en-US" sz="2400" dirty="0" smtClean="0"/>
              <a:t>required.</a:t>
            </a:r>
            <a:endParaRPr lang="en-US" sz="2400" dirty="0" smtClean="0"/>
          </a:p>
          <a:p>
            <a:pPr marL="0" indent="0">
              <a:buNone/>
            </a:pPr>
            <a:endParaRPr lang="en-US" sz="13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It is very difficult to make changes to the existing power distribution system because of the consequences of long electrical outages.  In  part because  the system was not designed </a:t>
            </a:r>
            <a:r>
              <a:rPr lang="en-US" sz="2400" dirty="0" smtClean="0"/>
              <a:t>in a redundant fashion or to </a:t>
            </a:r>
            <a:r>
              <a:rPr lang="en-US" sz="2400" dirty="0" smtClean="0"/>
              <a:t>comply with present safety requirements.</a:t>
            </a:r>
          </a:p>
          <a:p>
            <a:pPr marL="0" indent="0">
              <a:buNone/>
            </a:pPr>
            <a:endParaRPr lang="en-US" sz="1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The basic premise behind all arc flash calculations is that the equipment is properly maintained and in good working order.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074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233362" y="1257300"/>
            <a:ext cx="8677275" cy="53721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 Pulsed power system throughout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C-AD</a:t>
            </a:r>
          </a:p>
          <a:p>
            <a:pPr marL="0" indent="0">
              <a:buNone/>
            </a:pPr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systems in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systems in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AGS</a:t>
            </a:r>
          </a:p>
          <a:p>
            <a:pPr marL="0" indent="0">
              <a:buNone/>
            </a:pPr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systems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RHIC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EBIS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delivery of thyratrons is becoming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problematic. Solid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 be found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possibility of relocating some of the modulators outside of the radiation areas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although extremely expensive,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should be considered.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</a:rPr>
              <a:t>Electrical Systems</a:t>
            </a:r>
            <a:endParaRPr dirty="0">
              <a:latin typeface="Helvetica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685800"/>
            <a:ext cx="64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rgbClr val="0066FF"/>
                </a:solidFill>
              </a:rPr>
              <a:t>Pulsed Power Systems Group (PPS)</a:t>
            </a:r>
            <a:endParaRPr lang="en-US" sz="20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076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5829300" y="4114800"/>
            <a:ext cx="2971800" cy="52025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G10 Modulators </a:t>
            </a:r>
            <a:r>
              <a:rPr lang="en-US" dirty="0" smtClean="0">
                <a:solidFill>
                  <a:srgbClr val="FF0000"/>
                </a:solidFill>
              </a:rPr>
              <a:t>(early 90’s)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</a:rPr>
              <a:t>Electrical Systems</a:t>
            </a:r>
            <a:endParaRPr dirty="0">
              <a:latin typeface="Helvetica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685800"/>
            <a:ext cx="64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rgbClr val="0066FF"/>
                </a:solidFill>
              </a:rPr>
              <a:t>Pulsed Power Systems Group (PPS)</a:t>
            </a:r>
            <a:endParaRPr lang="en-US" sz="2000" dirty="0">
              <a:solidFill>
                <a:srgbClr val="0066FF"/>
              </a:solidFill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" t="12754" r="6805" b="5159"/>
          <a:stretch/>
        </p:blipFill>
        <p:spPr bwMode="auto">
          <a:xfrm>
            <a:off x="4914900" y="1122685"/>
            <a:ext cx="4039263" cy="281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" t="13722" r="50000" b="39437"/>
          <a:stretch/>
        </p:blipFill>
        <p:spPr bwMode="auto">
          <a:xfrm>
            <a:off x="330359" y="1085910"/>
            <a:ext cx="2923176" cy="221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3" t="15576" r="5304" b="39438"/>
          <a:stretch/>
        </p:blipFill>
        <p:spPr bwMode="auto">
          <a:xfrm>
            <a:off x="338310" y="3771900"/>
            <a:ext cx="2945873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3297453"/>
            <a:ext cx="24785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spcBef>
                <a:spcPct val="20000"/>
              </a:spcBef>
              <a:buSzPct val="65000"/>
            </a:pPr>
            <a:r>
              <a:rPr lang="en-US" sz="2000" b="0" kern="0" dirty="0" smtClean="0">
                <a:solidFill>
                  <a:srgbClr val="0000FF"/>
                </a:solidFill>
                <a:latin typeface="Helvetica"/>
                <a:cs typeface="Helvetica"/>
              </a:rPr>
              <a:t>H10  PS </a:t>
            </a:r>
            <a:r>
              <a:rPr lang="en-US" sz="2000" b="0" kern="0" dirty="0" smtClean="0">
                <a:solidFill>
                  <a:srgbClr val="FF0000"/>
                </a:solidFill>
                <a:latin typeface="Helvetica"/>
                <a:cs typeface="Helvetica"/>
              </a:rPr>
              <a:t>(early 90’s)</a:t>
            </a:r>
            <a:endParaRPr lang="en-US" sz="2000" b="0" kern="0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08423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2614612" y="4114800"/>
            <a:ext cx="3914775" cy="3429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RHIC Abort kicker modulators</a:t>
            </a:r>
            <a:endParaRPr lang="en-US" dirty="0"/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</a:rPr>
              <a:t>Electrical Systems</a:t>
            </a:r>
            <a:endParaRPr dirty="0">
              <a:latin typeface="Helvetica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685800"/>
            <a:ext cx="64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rgbClr val="0066FF"/>
                </a:solidFill>
              </a:rPr>
              <a:t>Pulsed Power Systems Group (PPS)</a:t>
            </a:r>
            <a:endParaRPr lang="en-US" sz="2000" dirty="0">
              <a:solidFill>
                <a:srgbClr val="0066FF"/>
              </a:solidFill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3" t="30881" r="5304" b="7669"/>
          <a:stretch/>
        </p:blipFill>
        <p:spPr bwMode="auto">
          <a:xfrm>
            <a:off x="337351" y="1085910"/>
            <a:ext cx="4130606" cy="290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" t="9029" r="5000" b="6783"/>
          <a:stretch/>
        </p:blipFill>
        <p:spPr bwMode="auto">
          <a:xfrm>
            <a:off x="4686300" y="1109676"/>
            <a:ext cx="4132736" cy="29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1" y="4069261"/>
            <a:ext cx="2070335" cy="276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transfer\My Documents\1_aa-y14-0701\02-RHIC\Abort-HK\8_pictures\y3_0702\MVC-001F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63" y="5257800"/>
            <a:ext cx="1690688" cy="126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43200" y="4690765"/>
            <a:ext cx="1277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dirty="0"/>
              <a:t>7/2/2003</a:t>
            </a:r>
          </a:p>
        </p:txBody>
      </p:sp>
      <p:pic>
        <p:nvPicPr>
          <p:cNvPr id="11" name="Picture 3" descr="C:\transfer\My Documents\1_aa-y14-0701\02-RHIC\Abort-HK\8_pictures\y5_0923\IMG_010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064" y="5274674"/>
            <a:ext cx="1668630" cy="125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07082" y="4702113"/>
            <a:ext cx="1431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9/22/2005</a:t>
            </a:r>
            <a:endParaRPr lang="en-US" dirty="0"/>
          </a:p>
        </p:txBody>
      </p:sp>
      <p:pic>
        <p:nvPicPr>
          <p:cNvPr id="14" name="Picture 2" descr="C:\transfer\My Documents\1_aa-y14-0701\02-RHIC\Abort-HK\8_pictures\y14-0709\CIMG422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668" y="5220310"/>
            <a:ext cx="1841787" cy="138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109026" y="4688502"/>
            <a:ext cx="1277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7/9/2014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900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233362" y="5486400"/>
            <a:ext cx="8677275" cy="91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Applied Pulsed power systems Ithaca NY</a:t>
            </a:r>
          </a:p>
          <a:p>
            <a:pPr marL="0" indent="0" algn="ctr">
              <a:buNone/>
            </a:pPr>
            <a:r>
              <a:rPr lang="en-US" dirty="0" smtClean="0"/>
              <a:t>20 </a:t>
            </a:r>
            <a:r>
              <a:rPr lang="en-US" dirty="0"/>
              <a:t>kV switch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</a:rPr>
              <a:t>Electrical Systems</a:t>
            </a:r>
            <a:endParaRPr dirty="0">
              <a:latin typeface="Helvetica" charset="0"/>
              <a:ea typeface="ＭＳ Ｐゴシック" charset="0"/>
            </a:endParaRPr>
          </a:p>
        </p:txBody>
      </p:sp>
      <p:pic>
        <p:nvPicPr>
          <p:cNvPr id="48130" name="Picture 2" descr="C:\Users\jsandberg\AppData\Local\Microsoft\Windows\Temporary Internet Files\Content.Outlook\M0L3WTKO\100_3926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257300"/>
            <a:ext cx="4267200" cy="367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jsandberg\AppData\Local\Microsoft\Windows\Temporary Internet Files\Content.Outlook\M0L3WTKO\100_3925 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016" y="1257300"/>
            <a:ext cx="4290984" cy="336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708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233362" y="1371600"/>
            <a:ext cx="8677275" cy="52578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~1045 power supplies ranging from 50 Amp bipolar correction supplies to the RHIC Main Dipole and Quadrupole PS’s (5,500 A, 200 V, &amp; 5,500 A, 90 V))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Presently replacing SCE bipolar 300 ampere power supplies with </a:t>
            </a:r>
            <a:r>
              <a:rPr lang="en-US" dirty="0" err="1" smtClean="0"/>
              <a:t>Kepcos</a:t>
            </a:r>
            <a:endParaRPr lang="en-US" dirty="0" smtClean="0"/>
          </a:p>
          <a:p>
            <a:pPr marL="0" indent="0">
              <a:buNone/>
            </a:pPr>
            <a:endParaRPr lang="en-US" sz="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RHIC correctors </a:t>
            </a:r>
            <a:r>
              <a:rPr lang="en-US" dirty="0" smtClean="0"/>
              <a:t>power supply bypass and filtering capacitor failures are increasing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Superconducting quench detection and protection systems</a:t>
            </a:r>
          </a:p>
          <a:p>
            <a:pPr marL="1371600" lvl="5" indent="233363">
              <a:buFont typeface="Wingdings" pitchFamily="2" charset="2"/>
              <a:buChar char="Ø"/>
            </a:pPr>
            <a:endParaRPr lang="en-US" sz="2000" dirty="0" smtClean="0">
              <a:solidFill>
                <a:srgbClr val="3333CC"/>
              </a:solidFill>
            </a:endParaRPr>
          </a:p>
          <a:p>
            <a:pPr marL="1371600" lvl="5" indent="233363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36 </a:t>
            </a:r>
            <a:r>
              <a:rPr lang="en-US" sz="2000" dirty="0" smtClean="0">
                <a:solidFill>
                  <a:srgbClr val="FF0000"/>
                </a:solidFill>
              </a:rPr>
              <a:t>quench detection systems (</a:t>
            </a:r>
            <a:r>
              <a:rPr lang="en-US" dirty="0" smtClean="0">
                <a:solidFill>
                  <a:srgbClr val="FF0000"/>
                </a:solidFill>
              </a:rPr>
              <a:t>Hardware/Software Obsolescence Problem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marL="1371600" lvl="5" indent="233363">
              <a:buFont typeface="Wingdings" pitchFamily="2" charset="2"/>
              <a:buChar char="Ø"/>
            </a:pPr>
            <a:r>
              <a:rPr lang="en-US" dirty="0">
                <a:solidFill>
                  <a:srgbClr val="3333CC"/>
                </a:solidFill>
              </a:rPr>
              <a:t>309 quench protection </a:t>
            </a:r>
            <a:r>
              <a:rPr lang="en-US" dirty="0" smtClean="0">
                <a:solidFill>
                  <a:srgbClr val="3333CC"/>
                </a:solidFill>
              </a:rPr>
              <a:t>assemblies</a:t>
            </a:r>
            <a:endParaRPr lang="en-US" dirty="0" smtClean="0">
              <a:solidFill>
                <a:srgbClr val="3333CC"/>
              </a:solidFill>
            </a:endParaRPr>
          </a:p>
          <a:p>
            <a:pPr marL="1371600" lvl="5" indent="233363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3333CC"/>
                </a:solidFill>
              </a:rPr>
              <a:t>288 crowbar assemblies</a:t>
            </a:r>
          </a:p>
          <a:p>
            <a:pPr marL="1371600" lvl="5" indent="233363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3333CC"/>
                </a:solidFill>
              </a:rPr>
              <a:t>24 DX heater assemblies</a:t>
            </a:r>
          </a:p>
          <a:p>
            <a:pPr marL="0" lvl="0" indent="0">
              <a:buNone/>
            </a:pPr>
            <a:endParaRPr lang="en-US" sz="2000" dirty="0" smtClean="0">
              <a:solidFill>
                <a:srgbClr val="0066FF"/>
              </a:solidFill>
            </a:endParaRPr>
          </a:p>
          <a:p>
            <a:pPr lvl="3">
              <a:buFont typeface="Wingdings" pitchFamily="2" charset="2"/>
              <a:buChar char="Ø"/>
            </a:pPr>
            <a:endParaRPr lang="en-US" sz="1800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</a:rPr>
              <a:t>Electrical Systems</a:t>
            </a:r>
            <a:endParaRPr dirty="0">
              <a:latin typeface="Helvetica" charset="0"/>
              <a:ea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689811"/>
            <a:ext cx="548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</a:rPr>
              <a:t>Collider Electrical Power Supply </a:t>
            </a:r>
            <a:r>
              <a:rPr lang="en-US" sz="2000" dirty="0" smtClean="0">
                <a:solidFill>
                  <a:srgbClr val="0066FF"/>
                </a:solidFill>
              </a:rPr>
              <a:t>Group (CEPS)</a:t>
            </a:r>
          </a:p>
        </p:txBody>
      </p:sp>
    </p:spTree>
    <p:extLst>
      <p:ext uri="{BB962C8B-B14F-4D97-AF65-F5344CB8AC3E}">
        <p14:creationId xmlns:p14="http://schemas.microsoft.com/office/powerpoint/2010/main" val="4036921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25" y="914400"/>
            <a:ext cx="4114800" cy="306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7300" y="3977420"/>
            <a:ext cx="2653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Quench Detector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1066800"/>
            <a:ext cx="388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Drawings need to be put into Mentor </a:t>
            </a:r>
            <a:r>
              <a:rPr lang="en-US" dirty="0" smtClean="0"/>
              <a:t>Graphics</a:t>
            </a:r>
          </a:p>
          <a:p>
            <a:pPr algn="just"/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The DSP board is </a:t>
            </a:r>
            <a:r>
              <a:rPr lang="en-US" dirty="0" smtClean="0"/>
              <a:t>obsolete</a:t>
            </a:r>
          </a:p>
          <a:p>
            <a:pPr algn="just"/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The ADC on the mux card is obsolete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 bwMode="auto">
          <a:xfrm>
            <a:off x="742951" y="4800600"/>
            <a:ext cx="76581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342900" indent="-342900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software written in Visual Basic 6 has little documentation or comments.  An effort should be made to rewrite this and integrate it with the controls group.</a:t>
            </a:r>
            <a:endParaRPr lang="en-US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1701" y="228600"/>
            <a:ext cx="48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3127"/>
                </a:solidFill>
                <a:latin typeface="Helvetica" charset="0"/>
              </a:rPr>
              <a:t>Electrical Systems</a:t>
            </a:r>
            <a:endParaRPr lang="en-US" dirty="0">
              <a:solidFill>
                <a:srgbClr val="FF31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7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</a:rPr>
              <a:t>Electrical Infrastructure</a:t>
            </a:r>
            <a:endParaRPr dirty="0">
              <a:latin typeface="Helvetica" charset="0"/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815975"/>
            <a:ext cx="8677275" cy="5584825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Some newer </a:t>
            </a:r>
            <a:r>
              <a:rPr lang="en-US" sz="2200" dirty="0" smtClean="0"/>
              <a:t>equipment is designed with arc flash concerns in mind </a:t>
            </a:r>
            <a:r>
              <a:rPr lang="en-US" sz="2200" dirty="0" smtClean="0"/>
              <a:t>and is intrinsically safer</a:t>
            </a:r>
            <a:endParaRPr lang="en-US" sz="2200" dirty="0" smtClean="0"/>
          </a:p>
          <a:p>
            <a:pPr marL="0" indent="0">
              <a:buNone/>
            </a:pPr>
            <a:r>
              <a:rPr lang="en-US" sz="800" dirty="0" smtClean="0"/>
              <a:t>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When new experimental facilities are proposed the use of existing infrastructure can be  a powerful economic advantage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As equipment ages it requires more frequent maintenance implying more resources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Some of the critical expertise and understand of the subtleties of this equipment is being lost, not only at BNL but in </a:t>
            </a:r>
            <a:r>
              <a:rPr lang="en-US" sz="2200" dirty="0" smtClean="0"/>
              <a:t>industry.  We need to build up this expertise in house.</a:t>
            </a:r>
            <a:endParaRPr lang="en-US" sz="2200" dirty="0" smtClean="0"/>
          </a:p>
          <a:p>
            <a:pPr marL="0" indent="0">
              <a:buNone/>
            </a:pPr>
            <a:r>
              <a:rPr lang="en-US" sz="80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We have become dependent on </a:t>
            </a:r>
            <a:r>
              <a:rPr lang="en-US" sz="2200" dirty="0" smtClean="0"/>
              <a:t>one or two</a:t>
            </a:r>
            <a:r>
              <a:rPr lang="en-US" sz="2200" dirty="0" smtClean="0"/>
              <a:t> equipment specialist in some key areas and </a:t>
            </a:r>
            <a:r>
              <a:rPr lang="en-US" sz="2200" dirty="0" smtClean="0"/>
              <a:t>we need to make a concerted effort to broaden this base.  This requires more </a:t>
            </a:r>
            <a:r>
              <a:rPr lang="en-US" sz="2200" dirty="0" smtClean="0"/>
              <a:t>personnel and a recognition that </a:t>
            </a:r>
            <a:r>
              <a:rPr lang="en-US" sz="2200" dirty="0" smtClean="0"/>
              <a:t>time must be dedicated to the transfer of information and training.</a:t>
            </a:r>
            <a:r>
              <a:rPr lang="en-US" sz="2200" dirty="0" smtClean="0"/>
              <a:t>  </a:t>
            </a:r>
            <a:endParaRPr lang="en-US" sz="22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We need to dedicate some portion of our manpower and money to developing new technologies and R&amp;D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679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ChangeArrowheads="1"/>
          </p:cNvSpPr>
          <p:nvPr/>
        </p:nvSpPr>
        <p:spPr bwMode="auto">
          <a:xfrm>
            <a:off x="533400" y="1066800"/>
            <a:ext cx="3962400" cy="2667000"/>
          </a:xfrm>
          <a:prstGeom prst="rect">
            <a:avLst/>
          </a:prstGeom>
          <a:solidFill>
            <a:srgbClr val="CCCCCC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42B7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0" smtClean="0">
              <a:solidFill>
                <a:srgbClr val="322F31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82000" cy="1090613"/>
          </a:xfrm>
        </p:spPr>
        <p:txBody>
          <a:bodyPr/>
          <a:lstStyle/>
          <a:p>
            <a:r>
              <a:rPr lang="en-US" altLang="en-US" dirty="0" smtClean="0"/>
              <a:t>Electric Power Distribution</a:t>
            </a: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914400" y="1981200"/>
            <a:ext cx="3733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42B7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/>
            <a:endParaRPr lang="en-US" altLang="en-US" sz="2000" b="0" smtClean="0">
              <a:solidFill>
                <a:srgbClr val="322F31"/>
              </a:solidFill>
            </a:endParaRPr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762000" y="1828800"/>
            <a:ext cx="3733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42B7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/>
            <a:endParaRPr lang="en-US" altLang="en-US" sz="2000" b="0" smtClean="0">
              <a:solidFill>
                <a:srgbClr val="322F31"/>
              </a:solidFill>
            </a:endParaRPr>
          </a:p>
        </p:txBody>
      </p:sp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533400" y="1143000"/>
            <a:ext cx="3886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Clr>
                <a:srgbClr val="042B7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buFont typeface="Wingdings" pitchFamily="2" charset="2"/>
              <a:buNone/>
            </a:pPr>
            <a:r>
              <a:rPr lang="en-US" altLang="en-US" sz="1600" u="sng" smtClean="0">
                <a:solidFill>
                  <a:srgbClr val="042B7F"/>
                </a:solidFill>
              </a:rPr>
              <a:t>System Facts:</a:t>
            </a:r>
          </a:p>
          <a:p>
            <a:pPr algn="l"/>
            <a:r>
              <a:rPr lang="en-US" altLang="en-US" sz="1600" b="0" smtClean="0">
                <a:solidFill>
                  <a:srgbClr val="042B7F"/>
                </a:solidFill>
              </a:rPr>
              <a:t>2–LIPA 69 kV feeders;</a:t>
            </a:r>
            <a:br>
              <a:rPr lang="en-US" altLang="en-US" sz="1600" b="0" smtClean="0">
                <a:solidFill>
                  <a:srgbClr val="042B7F"/>
                </a:solidFill>
              </a:rPr>
            </a:br>
            <a:r>
              <a:rPr lang="en-US" altLang="en-US" sz="1600" b="0" smtClean="0">
                <a:solidFill>
                  <a:srgbClr val="042B7F"/>
                </a:solidFill>
              </a:rPr>
              <a:t>substation inter-tie; 143 MVa capacity</a:t>
            </a:r>
          </a:p>
          <a:p>
            <a:pPr algn="l"/>
            <a:r>
              <a:rPr lang="en-US" altLang="en-US" sz="1600" b="0" smtClean="0">
                <a:solidFill>
                  <a:srgbClr val="042B7F"/>
                </a:solidFill>
              </a:rPr>
              <a:t>603 Substation = 80 MVa</a:t>
            </a:r>
            <a:br>
              <a:rPr lang="en-US" altLang="en-US" sz="1600" b="0" smtClean="0">
                <a:solidFill>
                  <a:srgbClr val="042B7F"/>
                </a:solidFill>
              </a:rPr>
            </a:br>
            <a:r>
              <a:rPr lang="en-US" altLang="en-US" sz="1600" b="0" smtClean="0">
                <a:solidFill>
                  <a:srgbClr val="042B7F"/>
                </a:solidFill>
              </a:rPr>
              <a:t>631/638 Substation = 80 MVa</a:t>
            </a:r>
          </a:p>
          <a:p>
            <a:pPr algn="l"/>
            <a:r>
              <a:rPr lang="en-US" altLang="en-US" sz="1600" b="0" smtClean="0">
                <a:solidFill>
                  <a:srgbClr val="042B7F"/>
                </a:solidFill>
              </a:rPr>
              <a:t>Distribution @ 13.8 kV &amp; 2.4 kV</a:t>
            </a:r>
          </a:p>
          <a:p>
            <a:pPr algn="l"/>
            <a:r>
              <a:rPr lang="en-US" altLang="en-US" sz="1600" b="0" smtClean="0">
                <a:solidFill>
                  <a:srgbClr val="042B7F"/>
                </a:solidFill>
              </a:rPr>
              <a:t>Peak electric demand: 59 MW;</a:t>
            </a:r>
            <a:br>
              <a:rPr lang="en-US" altLang="en-US" sz="1600" b="0" smtClean="0">
                <a:solidFill>
                  <a:srgbClr val="042B7F"/>
                </a:solidFill>
              </a:rPr>
            </a:br>
            <a:r>
              <a:rPr lang="en-US" altLang="en-US" sz="1600" b="0" smtClean="0">
                <a:solidFill>
                  <a:srgbClr val="042B7F"/>
                </a:solidFill>
              </a:rPr>
              <a:t>2014 with NSLS-II: rises to 77 MW</a:t>
            </a:r>
          </a:p>
          <a:p>
            <a:pPr algn="l"/>
            <a:r>
              <a:rPr lang="en-US" altLang="en-US" sz="1600" b="0" smtClean="0">
                <a:solidFill>
                  <a:srgbClr val="042B7F"/>
                </a:solidFill>
              </a:rPr>
              <a:t>Energy Consumed: 250,000 MWh/yr</a:t>
            </a:r>
          </a:p>
          <a:p>
            <a:pPr algn="l"/>
            <a:endParaRPr lang="en-US" altLang="en-US" sz="1600" u="sng" smtClean="0">
              <a:solidFill>
                <a:srgbClr val="042B7F"/>
              </a:solidFill>
            </a:endParaRPr>
          </a:p>
          <a:p>
            <a:pPr algn="l"/>
            <a:endParaRPr lang="en-US" altLang="en-US" sz="2000" b="0" smtClean="0">
              <a:solidFill>
                <a:srgbClr val="322F31"/>
              </a:solidFill>
            </a:endParaRPr>
          </a:p>
        </p:txBody>
      </p:sp>
      <p:pic>
        <p:nvPicPr>
          <p:cNvPr id="7175" name="Picture 11" descr="63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t="2812" r="3751" b="16875"/>
          <a:stretch>
            <a:fillRect/>
          </a:stretch>
        </p:blipFill>
        <p:spPr>
          <a:xfrm>
            <a:off x="558800" y="4000500"/>
            <a:ext cx="3937000" cy="2259012"/>
          </a:xfrm>
          <a:ln>
            <a:solidFill>
              <a:srgbClr val="B3B3B3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7176" name="Picture 13" descr="electric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047750"/>
            <a:ext cx="3962400" cy="2692400"/>
          </a:xfrm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800600" y="4229100"/>
            <a:ext cx="4229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C-AD uses 56% of the Lab Power</a:t>
            </a:r>
          </a:p>
          <a:p>
            <a:r>
              <a:rPr lang="en-US" sz="2000" dirty="0" smtClean="0"/>
              <a:t>59 unit substations (13.8 kV/480 V)</a:t>
            </a:r>
          </a:p>
          <a:p>
            <a:r>
              <a:rPr lang="en-US" sz="2000" dirty="0" smtClean="0"/>
              <a:t>8000 switches and panel boards</a:t>
            </a:r>
          </a:p>
          <a:p>
            <a:r>
              <a:rPr lang="en-US" sz="2000" dirty="0" smtClean="0"/>
              <a:t>30,000 molded case </a:t>
            </a:r>
            <a:r>
              <a:rPr lang="en-US" sz="2000" dirty="0"/>
              <a:t>c</a:t>
            </a:r>
            <a:r>
              <a:rPr lang="en-US" sz="2000" dirty="0" smtClean="0"/>
              <a:t>ircuit breakers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</a:rPr>
              <a:t>Electrical Systems</a:t>
            </a:r>
            <a:endParaRPr dirty="0">
              <a:latin typeface="Helvetica" charset="0"/>
              <a:ea typeface="ＭＳ Ｐゴシック" charset="0"/>
            </a:endParaRPr>
          </a:p>
        </p:txBody>
      </p:sp>
      <p:pic>
        <p:nvPicPr>
          <p:cNvPr id="4" name="Picture 3" descr="DSC03113.JPG"/>
          <p:cNvPicPr/>
          <p:nvPr/>
        </p:nvPicPr>
        <p:blipFill rotWithShape="1">
          <a:blip r:embed="rId2" cstate="print"/>
          <a:srcRect l="4724" t="9358" r="6269" b="30749"/>
          <a:stretch/>
        </p:blipFill>
        <p:spPr>
          <a:xfrm>
            <a:off x="457200" y="685800"/>
            <a:ext cx="8229600" cy="54863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 bwMode="auto">
          <a:xfrm>
            <a:off x="457200" y="6329839"/>
            <a:ext cx="80844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0" dirty="0" smtClean="0">
                <a:latin typeface="Helvetica"/>
                <a:cs typeface="Helvetica"/>
              </a:rPr>
              <a:t>Finding the location of a fault can be very difficult and time consuming</a:t>
            </a:r>
          </a:p>
        </p:txBody>
      </p:sp>
      <p:sp>
        <p:nvSpPr>
          <p:cNvPr id="6" name="Down Arrow 5"/>
          <p:cNvSpPr/>
          <p:nvPr/>
        </p:nvSpPr>
        <p:spPr bwMode="auto">
          <a:xfrm>
            <a:off x="4550586" y="3886200"/>
            <a:ext cx="242316" cy="489204"/>
          </a:xfrm>
          <a:prstGeom prst="downArrow">
            <a:avLst>
              <a:gd name="adj1" fmla="val 80805"/>
              <a:gd name="adj2" fmla="val 50000"/>
            </a:avLst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ＭＳ Ｐゴシック" pitchFamily="34" charset="-128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6515100" y="3962851"/>
            <a:ext cx="242316" cy="489204"/>
          </a:xfrm>
          <a:prstGeom prst="downArrow">
            <a:avLst>
              <a:gd name="adj1" fmla="val 80805"/>
              <a:gd name="adj2" fmla="val 50000"/>
            </a:avLst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ＭＳ Ｐゴシック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4324111" y="3516868"/>
            <a:ext cx="680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0" dirty="0" smtClean="0">
                <a:solidFill>
                  <a:srgbClr val="FFFFFF"/>
                </a:solidFill>
                <a:latin typeface="Helvetica"/>
                <a:cs typeface="Helvetica"/>
              </a:rPr>
              <a:t>2011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6296004" y="3558931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0" dirty="0" smtClean="0">
                <a:solidFill>
                  <a:srgbClr val="FFFFFF"/>
                </a:solidFill>
                <a:latin typeface="Helvetica"/>
                <a:cs typeface="Helvetica"/>
              </a:rPr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2478827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</a:rPr>
              <a:t>Electrical Systems</a:t>
            </a:r>
            <a:endParaRPr dirty="0">
              <a:latin typeface="Helvetica" charset="0"/>
              <a:ea typeface="ＭＳ Ｐゴシック" charset="0"/>
            </a:endParaRPr>
          </a:p>
        </p:txBody>
      </p:sp>
      <p:pic>
        <p:nvPicPr>
          <p:cNvPr id="5" name="Picture 4" descr="DSC0310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1517" y="800100"/>
            <a:ext cx="5943600" cy="4457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 bwMode="auto">
          <a:xfrm>
            <a:off x="457200" y="5402655"/>
            <a:ext cx="8229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Feeder Cable failures occurred in June of 2012 and March of 2011.   Exact replacement cable was not available and duct size was to small for modern equivalent.   </a:t>
            </a:r>
          </a:p>
        </p:txBody>
      </p:sp>
    </p:spTree>
    <p:extLst>
      <p:ext uri="{BB962C8B-B14F-4D97-AF65-F5344CB8AC3E}">
        <p14:creationId xmlns:p14="http://schemas.microsoft.com/office/powerpoint/2010/main" val="753985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</a:rPr>
              <a:t>Electrical Systems</a:t>
            </a:r>
            <a:endParaRPr dirty="0">
              <a:latin typeface="Helvetica" charset="0"/>
              <a:ea typeface="ＭＳ Ｐゴシック" charset="0"/>
            </a:endParaRPr>
          </a:p>
        </p:txBody>
      </p:sp>
      <p:pic>
        <p:nvPicPr>
          <p:cNvPr id="47106" name="Picture 22" descr="toward MH2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7"/>
          <a:stretch/>
        </p:blipFill>
        <p:spPr bwMode="auto">
          <a:xfrm>
            <a:off x="228600" y="1371600"/>
            <a:ext cx="3957299" cy="352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3" descr="DSC0505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371600"/>
            <a:ext cx="46101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" y="5486400"/>
            <a:ext cx="8572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</a:t>
            </a:r>
            <a:r>
              <a:rPr lang="en-US" dirty="0"/>
              <a:t>&amp;O is </a:t>
            </a:r>
            <a:r>
              <a:rPr lang="en-US" dirty="0" smtClean="0"/>
              <a:t>securing </a:t>
            </a:r>
            <a:r>
              <a:rPr lang="en-US" dirty="0"/>
              <a:t>funding </a:t>
            </a:r>
            <a:r>
              <a:rPr lang="en-US" dirty="0" smtClean="0"/>
              <a:t>for major electrical infrastructure projects.  By 2017 it is planned to </a:t>
            </a:r>
            <a:r>
              <a:rPr lang="en-US" dirty="0" smtClean="0"/>
              <a:t>address this 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172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</a:rPr>
              <a:t>Electrical Systems</a:t>
            </a:r>
            <a:endParaRPr dirty="0">
              <a:latin typeface="Helvetica" charset="0"/>
              <a:ea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716128" y="963971"/>
            <a:ext cx="794385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342900" indent="-342900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0066FF"/>
                </a:solidFill>
                <a:latin typeface="Helvetica"/>
                <a:cs typeface="Helvetica"/>
              </a:rPr>
              <a:t>Procure a reasonable amount of spare cable</a:t>
            </a:r>
          </a:p>
          <a:p>
            <a:pPr marL="342900" indent="-342900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0066FF"/>
                </a:solidFill>
                <a:latin typeface="Helvetica"/>
                <a:cs typeface="Helvetica"/>
              </a:rPr>
              <a:t>Procure Separable splicing Kits</a:t>
            </a:r>
          </a:p>
          <a:p>
            <a:pPr marL="342900" indent="-342900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0066FF"/>
                </a:solidFill>
                <a:latin typeface="Helvetica"/>
                <a:cs typeface="Helvetica"/>
              </a:rPr>
              <a:t>Explore Cable testing methods</a:t>
            </a:r>
          </a:p>
          <a:p>
            <a:pPr marL="342900" indent="-342900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0066FF"/>
                </a:solidFill>
                <a:latin typeface="Helvetica"/>
                <a:cs typeface="Helvetica"/>
              </a:rPr>
              <a:t>Explore fault location devices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3429000"/>
            <a:ext cx="3886200" cy="321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489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1_Default Design">
      <a:majorFont>
        <a:latin typeface="Felix Titling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l">
          <a:spcBef>
            <a:spcPct val="50000"/>
          </a:spcBef>
          <a:defRPr sz="2800" b="0" dirty="0" smtClean="0">
            <a:solidFill>
              <a:srgbClr val="FFFFFF"/>
            </a:solidFill>
            <a:latin typeface="Helvetica"/>
            <a:cs typeface="Helvetica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 Presentation">
  <a:themeElements>
    <a:clrScheme name="Blank Presentation 13">
      <a:dk1>
        <a:srgbClr val="322F31"/>
      </a:dk1>
      <a:lt1>
        <a:srgbClr val="FFFFFF"/>
      </a:lt1>
      <a:dk2>
        <a:srgbClr val="322F31"/>
      </a:dk2>
      <a:lt2>
        <a:srgbClr val="322F31"/>
      </a:lt2>
      <a:accent1>
        <a:srgbClr val="8071B4"/>
      </a:accent1>
      <a:accent2>
        <a:srgbClr val="8071B4"/>
      </a:accent2>
      <a:accent3>
        <a:srgbClr val="FFFFFF"/>
      </a:accent3>
      <a:accent4>
        <a:srgbClr val="292728"/>
      </a:accent4>
      <a:accent5>
        <a:srgbClr val="C0BBD6"/>
      </a:accent5>
      <a:accent6>
        <a:srgbClr val="7366A3"/>
      </a:accent6>
      <a:hlink>
        <a:srgbClr val="8071B4"/>
      </a:hlink>
      <a:folHlink>
        <a:srgbClr val="8071B4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112875</TotalTime>
  <Words>1525</Words>
  <Application>Microsoft Office PowerPoint</Application>
  <PresentationFormat>On-screen Show (4:3)</PresentationFormat>
  <Paragraphs>235</Paragraphs>
  <Slides>35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1_Default Design</vt:lpstr>
      <vt:lpstr>2_Office Theme</vt:lpstr>
      <vt:lpstr>Blank Presentation</vt:lpstr>
      <vt:lpstr>Document</vt:lpstr>
      <vt:lpstr>Electrical Infrastructure needs for the next 10-20 years </vt:lpstr>
      <vt:lpstr>Electrical Infrastructure</vt:lpstr>
      <vt:lpstr>Electrical Infrastructure</vt:lpstr>
      <vt:lpstr>Electrical Infrastructure</vt:lpstr>
      <vt:lpstr>Electric Power Distribution</vt:lpstr>
      <vt:lpstr>Electrical Systems</vt:lpstr>
      <vt:lpstr>Electrical Systems</vt:lpstr>
      <vt:lpstr>Electrical Systems</vt:lpstr>
      <vt:lpstr>Electrical Systems</vt:lpstr>
      <vt:lpstr>Electrical Systems</vt:lpstr>
      <vt:lpstr>Electrical Systems</vt:lpstr>
      <vt:lpstr>Electrical Systems</vt:lpstr>
      <vt:lpstr>Electrical Systems</vt:lpstr>
      <vt:lpstr>Electrical Systems</vt:lpstr>
      <vt:lpstr>Electrical Systems</vt:lpstr>
      <vt:lpstr>Electrical Systems</vt:lpstr>
      <vt:lpstr>Electrical Systems</vt:lpstr>
      <vt:lpstr>Electrical Systems</vt:lpstr>
      <vt:lpstr>Electrical Systems</vt:lpstr>
      <vt:lpstr>Electrical Systems</vt:lpstr>
      <vt:lpstr>PowerPoint Presentation</vt:lpstr>
      <vt:lpstr>Electrical Systems</vt:lpstr>
      <vt:lpstr>PowerPoint Presentation</vt:lpstr>
      <vt:lpstr>Electrical Systems</vt:lpstr>
      <vt:lpstr>PowerPoint Presentation</vt:lpstr>
      <vt:lpstr>PowerPoint Presentation</vt:lpstr>
      <vt:lpstr>PPMR (Pulsed Power Monitor Relay)</vt:lpstr>
      <vt:lpstr>Electrical Systems</vt:lpstr>
      <vt:lpstr>Electrical Systems</vt:lpstr>
      <vt:lpstr>Electrical Systems</vt:lpstr>
      <vt:lpstr>Electrical Systems</vt:lpstr>
      <vt:lpstr>Electrical Systems</vt:lpstr>
      <vt:lpstr>Electrical Systems</vt:lpstr>
      <vt:lpstr>Electrical Systems</vt:lpstr>
      <vt:lpstr>PowerPoint Presentation</vt:lpstr>
    </vt:vector>
  </TitlesOfParts>
  <Company>Brookhaven National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Valued Gateway Client</dc:creator>
  <cp:lastModifiedBy>C-AD</cp:lastModifiedBy>
  <cp:revision>878</cp:revision>
  <cp:lastPrinted>2014-08-12T14:08:07Z</cp:lastPrinted>
  <dcterms:created xsi:type="dcterms:W3CDTF">2011-02-21T05:12:41Z</dcterms:created>
  <dcterms:modified xsi:type="dcterms:W3CDTF">2014-08-13T18:07:13Z</dcterms:modified>
</cp:coreProperties>
</file>