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85" r:id="rId4"/>
    <p:sldId id="337" r:id="rId5"/>
    <p:sldId id="313" r:id="rId6"/>
    <p:sldId id="341" r:id="rId7"/>
    <p:sldId id="340" r:id="rId8"/>
    <p:sldId id="345" r:id="rId9"/>
    <p:sldId id="346" r:id="rId10"/>
    <p:sldId id="348" r:id="rId11"/>
    <p:sldId id="353" r:id="rId12"/>
    <p:sldId id="349" r:id="rId13"/>
    <p:sldId id="354" r:id="rId14"/>
    <p:sldId id="351" r:id="rId15"/>
    <p:sldId id="356" r:id="rId16"/>
    <p:sldId id="317" r:id="rId17"/>
    <p:sldId id="33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125" autoAdjust="0"/>
  </p:normalViewPr>
  <p:slideViewPr>
    <p:cSldViewPr>
      <p:cViewPr varScale="1">
        <p:scale>
          <a:sx n="133" d="100"/>
          <a:sy n="133" d="100"/>
        </p:scale>
        <p:origin x="-9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A330D-E221-44DD-B4E3-B062C5D1A5CF}" type="datetimeFigureOut">
              <a:rPr lang="en-US" smtClean="0"/>
              <a:pPr/>
              <a:t>8/13/2014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30E55F-7A45-4F91-B00D-DB003FB1507B}" type="slidenum">
              <a:rPr lang="en-US" smtClean="0"/>
              <a:pPr/>
              <a:t>‹#›</a:t>
            </a:fld>
            <a:endParaRPr lang="en-US"/>
          </a:p>
        </p:txBody>
      </p:sp>
    </p:spTree>
    <p:extLst>
      <p:ext uri="{BB962C8B-B14F-4D97-AF65-F5344CB8AC3E}">
        <p14:creationId xmlns:p14="http://schemas.microsoft.com/office/powerpoint/2010/main" xmlns="" val="361564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presentation will briefly review the </a:t>
            </a:r>
            <a:endParaRPr lang="en-US" dirty="0"/>
          </a:p>
        </p:txBody>
      </p:sp>
      <p:sp>
        <p:nvSpPr>
          <p:cNvPr id="4" name="Slide Number Placeholder 3"/>
          <p:cNvSpPr>
            <a:spLocks noGrp="1"/>
          </p:cNvSpPr>
          <p:nvPr>
            <p:ph type="sldNum" sz="quarter" idx="10"/>
          </p:nvPr>
        </p:nvSpPr>
        <p:spPr/>
        <p:txBody>
          <a:bodyPr/>
          <a:lstStyle/>
          <a:p>
            <a:fld id="{DC30E55F-7A45-4F91-B00D-DB003FB1507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SRF photo-injector</a:t>
            </a:r>
            <a:r>
              <a:rPr lang="en-US" baseline="0" dirty="0" smtClean="0"/>
              <a:t> includes SRF cavity, HTS, laser, merger…</a:t>
            </a:r>
            <a:endParaRPr lang="en-US" dirty="0"/>
          </a:p>
        </p:txBody>
      </p:sp>
      <p:sp>
        <p:nvSpPr>
          <p:cNvPr id="4" name="Slide Number Placeholder 3"/>
          <p:cNvSpPr>
            <a:spLocks noGrp="1"/>
          </p:cNvSpPr>
          <p:nvPr>
            <p:ph type="sldNum" sz="quarter" idx="10"/>
          </p:nvPr>
        </p:nvSpPr>
        <p:spPr/>
        <p:txBody>
          <a:bodyPr/>
          <a:lstStyle/>
          <a:p>
            <a:fld id="{DC30E55F-7A45-4F91-B00D-DB003FB1507B}"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SRF gun Commissioning</a:t>
            </a:r>
            <a:endParaRPr lang="en-US" dirty="0"/>
          </a:p>
        </p:txBody>
      </p:sp>
      <p:sp>
        <p:nvSpPr>
          <p:cNvPr id="3" name="Subtitle 2"/>
          <p:cNvSpPr>
            <a:spLocks noGrp="1"/>
          </p:cNvSpPr>
          <p:nvPr>
            <p:ph type="subTitle" idx="1"/>
          </p:nvPr>
        </p:nvSpPr>
        <p:spPr/>
        <p:txBody>
          <a:bodyPr/>
          <a:lstStyle/>
          <a:p>
            <a:r>
              <a:rPr lang="en-US" dirty="0" smtClean="0">
                <a:solidFill>
                  <a:schemeClr val="tx1"/>
                </a:solidFill>
              </a:rPr>
              <a:t>Wencan Xu</a:t>
            </a:r>
          </a:p>
          <a:p>
            <a:r>
              <a:rPr lang="en-US" dirty="0" smtClean="0">
                <a:solidFill>
                  <a:schemeClr val="tx1"/>
                </a:solidFill>
              </a:rPr>
              <a:t>Brookhaven National Laboratory</a:t>
            </a:r>
          </a:p>
          <a:p>
            <a:endParaRPr lang="en-US" dirty="0"/>
          </a:p>
          <a:p>
            <a:endParaRPr lang="en-US" dirty="0" smtClean="0"/>
          </a:p>
        </p:txBody>
      </p:sp>
      <p:graphicFrame>
        <p:nvGraphicFramePr>
          <p:cNvPr id="2051" name="Object 3"/>
          <p:cNvGraphicFramePr>
            <a:graphicFrameLocks noChangeAspect="1"/>
          </p:cNvGraphicFramePr>
          <p:nvPr/>
        </p:nvGraphicFramePr>
        <p:xfrm>
          <a:off x="76200" y="76200"/>
          <a:ext cx="1533525" cy="596900"/>
        </p:xfrm>
        <a:graphic>
          <a:graphicData uri="http://schemas.openxmlformats.org/presentationml/2006/ole">
            <p:oleObj spid="_x0000_s2121" name="Photo Editor Photo" r:id="rId3" imgW="4742857" imgH="1848108" progId="">
              <p:embed/>
            </p:oleObj>
          </a:graphicData>
        </a:graphic>
      </p:graphicFrame>
      <p:grpSp>
        <p:nvGrpSpPr>
          <p:cNvPr id="6" name="Group 20"/>
          <p:cNvGrpSpPr>
            <a:grpSpLocks/>
          </p:cNvGrpSpPr>
          <p:nvPr/>
        </p:nvGrpSpPr>
        <p:grpSpPr bwMode="auto">
          <a:xfrm>
            <a:off x="7010400" y="39687"/>
            <a:ext cx="2057400" cy="569913"/>
            <a:chOff x="4416" y="3840"/>
            <a:chExt cx="1344" cy="455"/>
          </a:xfrm>
        </p:grpSpPr>
        <p:graphicFrame>
          <p:nvGraphicFramePr>
            <p:cNvPr id="7" name="Object 3"/>
            <p:cNvGraphicFramePr>
              <a:graphicFrameLocks noChangeAspect="1"/>
            </p:cNvGraphicFramePr>
            <p:nvPr/>
          </p:nvGraphicFramePr>
          <p:xfrm>
            <a:off x="4416" y="3840"/>
            <a:ext cx="1224" cy="455"/>
          </p:xfrm>
          <a:graphic>
            <a:graphicData uri="http://schemas.openxmlformats.org/presentationml/2006/ole">
              <p:oleObj spid="_x0000_s2122" name="Document" r:id="rId4" imgW="1943100" imgH="723900" progId="Word.Document.8">
                <p:embed/>
              </p:oleObj>
            </a:graphicData>
          </a:graphic>
        </p:graphicFrame>
        <p:sp>
          <p:nvSpPr>
            <p:cNvPr id="8" name="Text Box 22"/>
            <p:cNvSpPr txBox="1">
              <a:spLocks noChangeArrowheads="1"/>
            </p:cNvSpPr>
            <p:nvPr/>
          </p:nvSpPr>
          <p:spPr bwMode="auto">
            <a:xfrm>
              <a:off x="4464" y="4149"/>
              <a:ext cx="1296" cy="143"/>
            </a:xfrm>
            <a:prstGeom prst="rect">
              <a:avLst/>
            </a:prstGeom>
            <a:noFill/>
            <a:ln w="9525">
              <a:noFill/>
              <a:miter lim="800000"/>
              <a:headEnd type="none" w="sm" len="sm"/>
              <a:tailEnd type="none" w="sm" len="sm"/>
            </a:ln>
            <a:effectLst/>
          </p:spPr>
          <p:txBody>
            <a:bodyPr>
              <a:spAutoFit/>
            </a:bodyPr>
            <a:lstStyle/>
            <a:p>
              <a:pPr>
                <a:defRPr/>
              </a:pPr>
              <a:r>
                <a:rPr lang="en-US" sz="900" dirty="0">
                  <a:latin typeface="Arial Narrow" pitchFamily="-106" charset="0"/>
                  <a:ea typeface="Arial" pitchFamily="-106" charset="0"/>
                  <a:cs typeface="Arial" pitchFamily="-106" charset="0"/>
                </a:rPr>
                <a:t>BROOKHAVEN SCIENCE ASSOCIATES</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0"/>
            <a:ext cx="7391400" cy="533400"/>
          </a:xfrm>
        </p:spPr>
        <p:txBody>
          <a:bodyPr>
            <a:normAutofit fontScale="90000"/>
          </a:bodyPr>
          <a:lstStyle/>
          <a:p>
            <a:r>
              <a:rPr lang="en-US" dirty="0" smtClean="0"/>
              <a:t>Dark current </a:t>
            </a:r>
          </a:p>
        </p:txBody>
      </p:sp>
      <p:sp>
        <p:nvSpPr>
          <p:cNvPr id="34819" name="Slide Number Placeholder 3"/>
          <p:cNvSpPr>
            <a:spLocks noGrp="1"/>
          </p:cNvSpPr>
          <p:nvPr>
            <p:ph type="sldNum" sz="quarter" idx="10"/>
          </p:nvPr>
        </p:nvSpPr>
        <p:spPr>
          <a:noFill/>
          <a:ln>
            <a:miter lim="800000"/>
            <a:headEnd/>
            <a:tailEnd/>
          </a:ln>
        </p:spPr>
        <p:txBody>
          <a:bodyPr/>
          <a:lstStyle/>
          <a:p>
            <a:fld id="{0480EBB4-54E0-42F5-A3BF-6B64D8813C69}" type="slidenum">
              <a:rPr lang="en-US" smtClean="0"/>
              <a:pPr/>
              <a:t>10</a:t>
            </a:fld>
            <a:endParaRPr lang="en-US" smtClean="0"/>
          </a:p>
        </p:txBody>
      </p:sp>
      <p:pic>
        <p:nvPicPr>
          <p:cNvPr id="34820" name="Picture 5" descr="http://www.cadops.bnl.gov/elog/graphics/rhic-au_2014/Wed_May_28_2014_192933_28729.gif"/>
          <p:cNvPicPr>
            <a:picLocks noChangeAspect="1" noChangeArrowheads="1"/>
          </p:cNvPicPr>
          <p:nvPr/>
        </p:nvPicPr>
        <p:blipFill>
          <a:blip r:embed="rId2" cstate="print"/>
          <a:srcRect/>
          <a:stretch>
            <a:fillRect/>
          </a:stretch>
        </p:blipFill>
        <p:spPr bwMode="auto">
          <a:xfrm>
            <a:off x="152400" y="990600"/>
            <a:ext cx="3962400" cy="3662363"/>
          </a:xfrm>
          <a:prstGeom prst="rect">
            <a:avLst/>
          </a:prstGeom>
          <a:noFill/>
          <a:ln w="9525">
            <a:noFill/>
            <a:miter lim="800000"/>
            <a:headEnd/>
            <a:tailEnd/>
          </a:ln>
        </p:spPr>
      </p:pic>
      <p:sp>
        <p:nvSpPr>
          <p:cNvPr id="34821" name="TextBox 10"/>
          <p:cNvSpPr txBox="1">
            <a:spLocks noChangeArrowheads="1"/>
          </p:cNvSpPr>
          <p:nvPr/>
        </p:nvSpPr>
        <p:spPr bwMode="auto">
          <a:xfrm>
            <a:off x="228600" y="4876800"/>
            <a:ext cx="4038600" cy="646331"/>
          </a:xfrm>
          <a:prstGeom prst="rect">
            <a:avLst/>
          </a:prstGeom>
          <a:noFill/>
          <a:ln w="9525">
            <a:noFill/>
            <a:miter lim="800000"/>
            <a:headEnd/>
            <a:tailEnd/>
          </a:ln>
        </p:spPr>
        <p:txBody>
          <a:bodyPr>
            <a:spAutoFit/>
          </a:bodyPr>
          <a:lstStyle/>
          <a:p>
            <a:r>
              <a:rPr lang="en-US" dirty="0"/>
              <a:t>Dark current on YAG screen</a:t>
            </a:r>
          </a:p>
          <a:p>
            <a:r>
              <a:rPr lang="en-US" dirty="0" err="1" smtClean="0"/>
              <a:t>Vgun</a:t>
            </a:r>
            <a:r>
              <a:rPr lang="en-US" dirty="0" smtClean="0"/>
              <a:t> = 1.4 </a:t>
            </a:r>
            <a:r>
              <a:rPr lang="en-US" dirty="0"/>
              <a:t>MV, 40 </a:t>
            </a:r>
            <a:r>
              <a:rPr lang="en-US" dirty="0" err="1"/>
              <a:t>msec</a:t>
            </a:r>
            <a:r>
              <a:rPr lang="en-US" dirty="0"/>
              <a:t> pulses</a:t>
            </a:r>
          </a:p>
        </p:txBody>
      </p:sp>
      <p:cxnSp>
        <p:nvCxnSpPr>
          <p:cNvPr id="13" name="Straight Arrow Connector 12"/>
          <p:cNvCxnSpPr/>
          <p:nvPr/>
        </p:nvCxnSpPr>
        <p:spPr>
          <a:xfrm flipV="1">
            <a:off x="1066800" y="3581400"/>
            <a:ext cx="838200" cy="129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971800" y="2133600"/>
            <a:ext cx="76200" cy="129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824" name="TextBox 17"/>
          <p:cNvSpPr txBox="1">
            <a:spLocks noChangeArrowheads="1"/>
          </p:cNvSpPr>
          <p:nvPr/>
        </p:nvSpPr>
        <p:spPr bwMode="auto">
          <a:xfrm>
            <a:off x="2362200" y="1447800"/>
            <a:ext cx="1600200" cy="769938"/>
          </a:xfrm>
          <a:prstGeom prst="rect">
            <a:avLst/>
          </a:prstGeom>
          <a:noFill/>
          <a:ln w="9525">
            <a:noFill/>
            <a:miter lim="800000"/>
            <a:headEnd/>
            <a:tailEnd/>
          </a:ln>
        </p:spPr>
        <p:txBody>
          <a:bodyPr>
            <a:spAutoFit/>
          </a:bodyPr>
          <a:lstStyle/>
          <a:p>
            <a:r>
              <a:rPr lang="en-US"/>
              <a:t>Laser reflection</a:t>
            </a:r>
          </a:p>
        </p:txBody>
      </p:sp>
      <p:sp>
        <p:nvSpPr>
          <p:cNvPr id="34825" name="TextBox 19"/>
          <p:cNvSpPr txBox="1">
            <a:spLocks noChangeArrowheads="1"/>
          </p:cNvSpPr>
          <p:nvPr/>
        </p:nvSpPr>
        <p:spPr bwMode="auto">
          <a:xfrm>
            <a:off x="4876800" y="4953000"/>
            <a:ext cx="3657600" cy="430213"/>
          </a:xfrm>
          <a:prstGeom prst="rect">
            <a:avLst/>
          </a:prstGeom>
          <a:noFill/>
          <a:ln w="9525">
            <a:noFill/>
            <a:miter lim="800000"/>
            <a:headEnd/>
            <a:tailEnd/>
          </a:ln>
        </p:spPr>
        <p:txBody>
          <a:bodyPr>
            <a:spAutoFit/>
          </a:bodyPr>
          <a:lstStyle/>
          <a:p>
            <a:r>
              <a:rPr lang="en-US"/>
              <a:t>Typical Faraday Cup Signal </a:t>
            </a:r>
          </a:p>
        </p:txBody>
      </p:sp>
      <p:pic>
        <p:nvPicPr>
          <p:cNvPr id="34826" name="Picture 12" descr="http://www.cadops.bnl.gov/elog/images/ERL_stay_Fri_Jun_6_2014_123002.gif"/>
          <p:cNvPicPr>
            <a:picLocks noChangeAspect="1" noChangeArrowheads="1"/>
          </p:cNvPicPr>
          <p:nvPr/>
        </p:nvPicPr>
        <p:blipFill>
          <a:blip r:embed="rId3" cstate="print"/>
          <a:srcRect/>
          <a:stretch>
            <a:fillRect/>
          </a:stretch>
        </p:blipFill>
        <p:spPr bwMode="auto">
          <a:xfrm>
            <a:off x="4267200" y="1066800"/>
            <a:ext cx="4670425" cy="3657600"/>
          </a:xfrm>
          <a:prstGeom prst="rect">
            <a:avLst/>
          </a:prstGeom>
          <a:noFill/>
          <a:ln w="9525">
            <a:noFill/>
            <a:miter lim="800000"/>
            <a:headEnd/>
            <a:tailEnd/>
          </a:ln>
        </p:spPr>
      </p:pic>
      <p:cxnSp>
        <p:nvCxnSpPr>
          <p:cNvPr id="11" name="Straight Arrow Connector 10"/>
          <p:cNvCxnSpPr/>
          <p:nvPr/>
        </p:nvCxnSpPr>
        <p:spPr>
          <a:xfrm flipH="1" flipV="1">
            <a:off x="6477000" y="1828800"/>
            <a:ext cx="6858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828" name="TextBox 17"/>
          <p:cNvSpPr txBox="1">
            <a:spLocks noChangeArrowheads="1"/>
          </p:cNvSpPr>
          <p:nvPr/>
        </p:nvSpPr>
        <p:spPr bwMode="auto">
          <a:xfrm>
            <a:off x="7086600" y="1855788"/>
            <a:ext cx="1905000" cy="430212"/>
          </a:xfrm>
          <a:prstGeom prst="rect">
            <a:avLst/>
          </a:prstGeom>
          <a:noFill/>
          <a:ln w="9525">
            <a:noFill/>
            <a:miter lim="800000"/>
            <a:headEnd/>
            <a:tailEnd/>
          </a:ln>
        </p:spPr>
        <p:txBody>
          <a:bodyPr>
            <a:spAutoFit/>
          </a:bodyPr>
          <a:lstStyle/>
          <a:p>
            <a:r>
              <a:rPr lang="en-US">
                <a:solidFill>
                  <a:schemeClr val="bg1"/>
                </a:solidFill>
              </a:rPr>
              <a:t>Raw signal</a:t>
            </a:r>
          </a:p>
        </p:txBody>
      </p:sp>
      <p:cxnSp>
        <p:nvCxnSpPr>
          <p:cNvPr id="17" name="Straight Arrow Connector 16"/>
          <p:cNvCxnSpPr/>
          <p:nvPr/>
        </p:nvCxnSpPr>
        <p:spPr>
          <a:xfrm flipV="1">
            <a:off x="6019800" y="2438400"/>
            <a:ext cx="1524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830" name="TextBox 17"/>
          <p:cNvSpPr txBox="1">
            <a:spLocks noChangeArrowheads="1"/>
          </p:cNvSpPr>
          <p:nvPr/>
        </p:nvSpPr>
        <p:spPr bwMode="auto">
          <a:xfrm>
            <a:off x="5410200" y="2895600"/>
            <a:ext cx="1828800" cy="769938"/>
          </a:xfrm>
          <a:prstGeom prst="rect">
            <a:avLst/>
          </a:prstGeom>
          <a:noFill/>
          <a:ln w="9525">
            <a:noFill/>
            <a:miter lim="800000"/>
            <a:headEnd/>
            <a:tailEnd/>
          </a:ln>
        </p:spPr>
        <p:txBody>
          <a:bodyPr>
            <a:spAutoFit/>
          </a:bodyPr>
          <a:lstStyle/>
          <a:p>
            <a:r>
              <a:rPr lang="en-US">
                <a:solidFill>
                  <a:schemeClr val="bg1"/>
                </a:solidFill>
              </a:rPr>
              <a:t>Integrated signal</a:t>
            </a:r>
          </a:p>
        </p:txBody>
      </p:sp>
      <p:cxnSp>
        <p:nvCxnSpPr>
          <p:cNvPr id="15" name="Straight Connector 14"/>
          <p:cNvCxnSpPr/>
          <p:nvPr/>
        </p:nvCxnSpPr>
        <p:spPr>
          <a:xfrm>
            <a:off x="76200" y="533400"/>
            <a:ext cx="89916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81000" y="0"/>
            <a:ext cx="8229600" cy="533400"/>
          </a:xfrm>
        </p:spPr>
        <p:txBody>
          <a:bodyPr>
            <a:normAutofit fontScale="90000"/>
          </a:bodyPr>
          <a:lstStyle/>
          <a:p>
            <a:r>
              <a:rPr lang="en-US" dirty="0" smtClean="0"/>
              <a:t>Verify laser shot location</a:t>
            </a:r>
          </a:p>
        </p:txBody>
      </p:sp>
      <p:sp>
        <p:nvSpPr>
          <p:cNvPr id="36867" name="Slide Number Placeholder 3"/>
          <p:cNvSpPr>
            <a:spLocks noGrp="1"/>
          </p:cNvSpPr>
          <p:nvPr>
            <p:ph type="sldNum" sz="quarter" idx="10"/>
          </p:nvPr>
        </p:nvSpPr>
        <p:spPr>
          <a:noFill/>
          <a:ln>
            <a:miter lim="800000"/>
            <a:headEnd/>
            <a:tailEnd/>
          </a:ln>
        </p:spPr>
        <p:txBody>
          <a:bodyPr/>
          <a:lstStyle/>
          <a:p>
            <a:fld id="{422BEE95-D52B-41A1-B7BC-4A1F39E1AA94}" type="slidenum">
              <a:rPr lang="en-US" smtClean="0"/>
              <a:pPr/>
              <a:t>11</a:t>
            </a:fld>
            <a:endParaRPr lang="en-US" smtClean="0"/>
          </a:p>
        </p:txBody>
      </p:sp>
      <p:pic>
        <p:nvPicPr>
          <p:cNvPr id="36868" name="Picture 2" descr="http://www.cadops.bnl.gov/elog/graphics/rhic-au_2014/Tue_Jun_3_2014_100448_312.gif"/>
          <p:cNvPicPr>
            <a:picLocks noChangeAspect="1" noChangeArrowheads="1"/>
          </p:cNvPicPr>
          <p:nvPr/>
        </p:nvPicPr>
        <p:blipFill>
          <a:blip r:embed="rId2" cstate="print"/>
          <a:srcRect/>
          <a:stretch>
            <a:fillRect/>
          </a:stretch>
        </p:blipFill>
        <p:spPr bwMode="auto">
          <a:xfrm>
            <a:off x="228600" y="935038"/>
            <a:ext cx="3505200" cy="3025775"/>
          </a:xfrm>
          <a:prstGeom prst="rect">
            <a:avLst/>
          </a:prstGeom>
          <a:noFill/>
          <a:ln w="9525">
            <a:noFill/>
            <a:miter lim="800000"/>
            <a:headEnd/>
            <a:tailEnd/>
          </a:ln>
        </p:spPr>
      </p:pic>
      <p:pic>
        <p:nvPicPr>
          <p:cNvPr id="36869" name="Picture 2"/>
          <p:cNvPicPr>
            <a:picLocks noChangeAspect="1" noChangeArrowheads="1"/>
          </p:cNvPicPr>
          <p:nvPr/>
        </p:nvPicPr>
        <p:blipFill>
          <a:blip r:embed="rId3" cstate="print"/>
          <a:srcRect/>
          <a:stretch>
            <a:fillRect/>
          </a:stretch>
        </p:blipFill>
        <p:spPr bwMode="auto">
          <a:xfrm>
            <a:off x="4114800" y="1719263"/>
            <a:ext cx="4724400" cy="3767137"/>
          </a:xfrm>
          <a:prstGeom prst="rect">
            <a:avLst/>
          </a:prstGeom>
          <a:noFill/>
          <a:ln w="9525">
            <a:noFill/>
            <a:miter lim="800000"/>
            <a:headEnd/>
            <a:tailEnd/>
          </a:ln>
        </p:spPr>
      </p:pic>
      <p:cxnSp>
        <p:nvCxnSpPr>
          <p:cNvPr id="21" name="Straight Arrow Connector 20"/>
          <p:cNvCxnSpPr/>
          <p:nvPr/>
        </p:nvCxnSpPr>
        <p:spPr>
          <a:xfrm flipV="1">
            <a:off x="1828800" y="1981200"/>
            <a:ext cx="609600" cy="152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6871" name="TextBox 28"/>
          <p:cNvSpPr txBox="1">
            <a:spLocks noChangeArrowheads="1"/>
          </p:cNvSpPr>
          <p:nvPr/>
        </p:nvSpPr>
        <p:spPr bwMode="auto">
          <a:xfrm>
            <a:off x="685800" y="2057400"/>
            <a:ext cx="1524000" cy="769938"/>
          </a:xfrm>
          <a:prstGeom prst="rect">
            <a:avLst/>
          </a:prstGeom>
          <a:noFill/>
          <a:ln w="9525">
            <a:noFill/>
            <a:miter lim="800000"/>
            <a:headEnd/>
            <a:tailEnd/>
          </a:ln>
        </p:spPr>
        <p:txBody>
          <a:bodyPr>
            <a:spAutoFit/>
          </a:bodyPr>
          <a:lstStyle/>
          <a:p>
            <a:r>
              <a:rPr lang="en-US">
                <a:solidFill>
                  <a:srgbClr val="FF0000"/>
                </a:solidFill>
              </a:rPr>
              <a:t>Cathode image</a:t>
            </a:r>
          </a:p>
        </p:txBody>
      </p:sp>
      <p:cxnSp>
        <p:nvCxnSpPr>
          <p:cNvPr id="33" name="Straight Arrow Connector 32"/>
          <p:cNvCxnSpPr/>
          <p:nvPr/>
        </p:nvCxnSpPr>
        <p:spPr>
          <a:xfrm>
            <a:off x="2590800" y="2133600"/>
            <a:ext cx="1447800" cy="1295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6874" name="TextBox 36"/>
          <p:cNvSpPr txBox="1">
            <a:spLocks noChangeArrowheads="1"/>
          </p:cNvSpPr>
          <p:nvPr/>
        </p:nvSpPr>
        <p:spPr bwMode="auto">
          <a:xfrm>
            <a:off x="3276600" y="2209800"/>
            <a:ext cx="1295400" cy="430213"/>
          </a:xfrm>
          <a:prstGeom prst="rect">
            <a:avLst/>
          </a:prstGeom>
          <a:noFill/>
          <a:ln w="9525">
            <a:noFill/>
            <a:miter lim="800000"/>
            <a:headEnd/>
            <a:tailEnd/>
          </a:ln>
        </p:spPr>
        <p:txBody>
          <a:bodyPr>
            <a:spAutoFit/>
          </a:bodyPr>
          <a:lstStyle/>
          <a:p>
            <a:r>
              <a:rPr lang="en-US" dirty="0">
                <a:solidFill>
                  <a:srgbClr val="FF0000"/>
                </a:solidFill>
              </a:rPr>
              <a:t>Zoom in</a:t>
            </a:r>
          </a:p>
        </p:txBody>
      </p:sp>
      <p:sp>
        <p:nvSpPr>
          <p:cNvPr id="36875" name="Rectangle 10"/>
          <p:cNvSpPr>
            <a:spLocks noChangeArrowheads="1"/>
          </p:cNvSpPr>
          <p:nvPr/>
        </p:nvSpPr>
        <p:spPr bwMode="auto">
          <a:xfrm>
            <a:off x="4191000" y="990600"/>
            <a:ext cx="4572000" cy="646113"/>
          </a:xfrm>
          <a:prstGeom prst="rect">
            <a:avLst/>
          </a:prstGeom>
          <a:noFill/>
          <a:ln w="9525">
            <a:noFill/>
            <a:miter lim="800000"/>
            <a:headEnd/>
            <a:tailEnd/>
          </a:ln>
        </p:spPr>
        <p:txBody>
          <a:bodyPr>
            <a:spAutoFit/>
          </a:bodyPr>
          <a:lstStyle/>
          <a:p>
            <a:r>
              <a:rPr lang="en-US" sz="1800" dirty="0"/>
              <a:t>Laser spot was scanned over the whole cathode.</a:t>
            </a:r>
          </a:p>
        </p:txBody>
      </p:sp>
      <p:cxnSp>
        <p:nvCxnSpPr>
          <p:cNvPr id="11" name="Straight Connector 10"/>
          <p:cNvCxnSpPr/>
          <p:nvPr/>
        </p:nvCxnSpPr>
        <p:spPr>
          <a:xfrm>
            <a:off x="76200" y="533400"/>
            <a:ext cx="89916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p:cNvPicPr>
            <a:picLocks noChangeAspect="1" noChangeArrowheads="1"/>
          </p:cNvPicPr>
          <p:nvPr/>
        </p:nvPicPr>
        <p:blipFill>
          <a:blip r:embed="rId2" cstate="print"/>
          <a:srcRect/>
          <a:stretch>
            <a:fillRect/>
          </a:stretch>
        </p:blipFill>
        <p:spPr bwMode="auto">
          <a:xfrm>
            <a:off x="19050" y="990600"/>
            <a:ext cx="6656388" cy="4876800"/>
          </a:xfrm>
          <a:prstGeom prst="rect">
            <a:avLst/>
          </a:prstGeom>
          <a:noFill/>
          <a:ln w="9525">
            <a:noFill/>
            <a:miter lim="800000"/>
            <a:headEnd/>
            <a:tailEnd/>
          </a:ln>
        </p:spPr>
      </p:pic>
      <p:sp>
        <p:nvSpPr>
          <p:cNvPr id="35843" name="Title 1"/>
          <p:cNvSpPr>
            <a:spLocks noGrp="1"/>
          </p:cNvSpPr>
          <p:nvPr>
            <p:ph type="title"/>
          </p:nvPr>
        </p:nvSpPr>
        <p:spPr>
          <a:xfrm>
            <a:off x="304800" y="76200"/>
            <a:ext cx="8610600" cy="533400"/>
          </a:xfrm>
        </p:spPr>
        <p:txBody>
          <a:bodyPr>
            <a:normAutofit fontScale="90000"/>
          </a:bodyPr>
          <a:lstStyle/>
          <a:p>
            <a:r>
              <a:rPr lang="en-US" dirty="0" smtClean="0"/>
              <a:t>Dark current measurements</a:t>
            </a:r>
          </a:p>
        </p:txBody>
      </p:sp>
      <p:sp>
        <p:nvSpPr>
          <p:cNvPr id="35844" name="Slide Number Placeholder 3"/>
          <p:cNvSpPr>
            <a:spLocks noGrp="1"/>
          </p:cNvSpPr>
          <p:nvPr>
            <p:ph type="sldNum" sz="quarter" idx="10"/>
          </p:nvPr>
        </p:nvSpPr>
        <p:spPr>
          <a:noFill/>
          <a:ln>
            <a:miter lim="800000"/>
            <a:headEnd/>
            <a:tailEnd/>
          </a:ln>
        </p:spPr>
        <p:txBody>
          <a:bodyPr/>
          <a:lstStyle/>
          <a:p>
            <a:fld id="{25355978-79C3-41E7-82BC-BA704AD78201}" type="slidenum">
              <a:rPr lang="en-US" smtClean="0"/>
              <a:pPr/>
              <a:t>12</a:t>
            </a:fld>
            <a:endParaRPr lang="en-US" smtClean="0"/>
          </a:p>
        </p:txBody>
      </p:sp>
      <p:sp>
        <p:nvSpPr>
          <p:cNvPr id="35845" name="Rectangle 10"/>
          <p:cNvSpPr>
            <a:spLocks noChangeArrowheads="1"/>
          </p:cNvSpPr>
          <p:nvPr/>
        </p:nvSpPr>
        <p:spPr bwMode="auto">
          <a:xfrm>
            <a:off x="6553200" y="1828800"/>
            <a:ext cx="2590800" cy="2462212"/>
          </a:xfrm>
          <a:prstGeom prst="rect">
            <a:avLst/>
          </a:prstGeom>
          <a:noFill/>
          <a:ln w="9525">
            <a:noFill/>
            <a:miter lim="800000"/>
            <a:headEnd/>
            <a:tailEnd/>
          </a:ln>
        </p:spPr>
        <p:txBody>
          <a:bodyPr>
            <a:spAutoFit/>
          </a:bodyPr>
          <a:lstStyle/>
          <a:p>
            <a:pPr marL="233363" indent="-233363">
              <a:spcAft>
                <a:spcPts val="600"/>
              </a:spcAft>
              <a:buFont typeface="Wingdings" pitchFamily="2" charset="2"/>
              <a:buChar char="ü"/>
            </a:pPr>
            <a:r>
              <a:rPr lang="en-US" sz="1600" dirty="0"/>
              <a:t> The dark current reduced 25 times between two tests with cathode.  </a:t>
            </a:r>
          </a:p>
          <a:p>
            <a:pPr marL="233363" indent="-233363">
              <a:spcAft>
                <a:spcPts val="600"/>
              </a:spcAft>
            </a:pPr>
            <a:endParaRPr lang="en-US" sz="1600" dirty="0"/>
          </a:p>
          <a:p>
            <a:pPr marL="233363" indent="-233363">
              <a:spcAft>
                <a:spcPts val="600"/>
              </a:spcAft>
              <a:buFont typeface="Wingdings" pitchFamily="2" charset="2"/>
              <a:buChar char="ü"/>
            </a:pPr>
            <a:r>
              <a:rPr lang="en-US" sz="1600" dirty="0"/>
              <a:t>The dark current was from the cathode, since there was no measurable dark current with bare cavity.</a:t>
            </a:r>
          </a:p>
        </p:txBody>
      </p:sp>
      <p:cxnSp>
        <p:nvCxnSpPr>
          <p:cNvPr id="6" name="Straight Connector 5"/>
          <p:cNvCxnSpPr/>
          <p:nvPr/>
        </p:nvCxnSpPr>
        <p:spPr>
          <a:xfrm>
            <a:off x="76200" y="599502"/>
            <a:ext cx="89916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381000" y="990600"/>
            <a:ext cx="8534400" cy="3524250"/>
          </a:xfrm>
          <a:prstGeom prst="rect">
            <a:avLst/>
          </a:prstGeom>
          <a:noFill/>
          <a:ln w="9525">
            <a:noFill/>
            <a:miter lim="800000"/>
            <a:headEnd/>
            <a:tailEnd/>
          </a:ln>
        </p:spPr>
      </p:pic>
      <p:sp>
        <p:nvSpPr>
          <p:cNvPr id="5" name="TextBox 6"/>
          <p:cNvSpPr txBox="1">
            <a:spLocks noChangeArrowheads="1"/>
          </p:cNvSpPr>
          <p:nvPr/>
        </p:nvSpPr>
        <p:spPr bwMode="auto">
          <a:xfrm rot="-5400000">
            <a:off x="-900112" y="2284412"/>
            <a:ext cx="2286000" cy="307975"/>
          </a:xfrm>
          <a:prstGeom prst="rect">
            <a:avLst/>
          </a:prstGeom>
          <a:noFill/>
          <a:ln w="9525">
            <a:noFill/>
            <a:miter lim="800000"/>
            <a:headEnd/>
            <a:tailEnd/>
          </a:ln>
        </p:spPr>
        <p:txBody>
          <a:bodyPr>
            <a:spAutoFit/>
          </a:bodyPr>
          <a:lstStyle/>
          <a:p>
            <a:r>
              <a:rPr lang="en-US" sz="1400" b="1" dirty="0"/>
              <a:t>Gun voltage (Volts)</a:t>
            </a:r>
          </a:p>
        </p:txBody>
      </p:sp>
      <p:sp>
        <p:nvSpPr>
          <p:cNvPr id="6" name="Content Placeholder 2"/>
          <p:cNvSpPr>
            <a:spLocks noGrp="1"/>
          </p:cNvSpPr>
          <p:nvPr>
            <p:ph idx="1"/>
          </p:nvPr>
        </p:nvSpPr>
        <p:spPr>
          <a:xfrm>
            <a:off x="228600" y="4648200"/>
            <a:ext cx="8915400" cy="1854926"/>
          </a:xfrm>
        </p:spPr>
        <p:txBody>
          <a:bodyPr>
            <a:noAutofit/>
          </a:bodyPr>
          <a:lstStyle/>
          <a:p>
            <a:pPr>
              <a:spcBef>
                <a:spcPct val="0"/>
              </a:spcBef>
              <a:buFont typeface="Wingdings" pitchFamily="2" charset="2"/>
              <a:buChar char="Ø"/>
            </a:pPr>
            <a:r>
              <a:rPr lang="en-US" sz="1800" kern="1200" dirty="0" smtClean="0">
                <a:latin typeface="Arial" pitchFamily="34" charset="0"/>
                <a:ea typeface="ＭＳ Ｐゴシック" pitchFamily="34" charset="-128"/>
                <a:cs typeface="+mn-cs"/>
              </a:rPr>
              <a:t>The gun performance improves after every high power test. The gun is able to operate at CW mode at 1.2 MV after the beam test with cathode stalk and the pulse length for the other field.</a:t>
            </a:r>
          </a:p>
          <a:p>
            <a:pPr>
              <a:spcBef>
                <a:spcPct val="0"/>
              </a:spcBef>
              <a:buFont typeface="Wingdings" pitchFamily="2" charset="2"/>
              <a:buChar char="Ø"/>
            </a:pPr>
            <a:endParaRPr lang="en-US" sz="1800" kern="1200" dirty="0" smtClean="0">
              <a:latin typeface="Arial" pitchFamily="34" charset="0"/>
              <a:ea typeface="ＭＳ Ｐゴシック" pitchFamily="34" charset="-128"/>
              <a:cs typeface="+mn-cs"/>
            </a:endParaRPr>
          </a:p>
          <a:p>
            <a:pPr>
              <a:spcBef>
                <a:spcPct val="0"/>
              </a:spcBef>
              <a:buFont typeface="Wingdings" pitchFamily="2" charset="2"/>
              <a:buChar char="Ø"/>
            </a:pPr>
            <a:r>
              <a:rPr lang="en-US" sz="1800" kern="1200" dirty="0" smtClean="0">
                <a:latin typeface="Arial" pitchFamily="34" charset="0"/>
                <a:ea typeface="ＭＳ Ｐゴシック" pitchFamily="34" charset="-128"/>
                <a:cs typeface="+mn-cs"/>
              </a:rPr>
              <a:t>After the cathode stalk was again retracted, the bare cavity was tested and reached the same performance without any conditioning. Photocathode insertion does NOT degrade the cavity’s performance at all. </a:t>
            </a:r>
          </a:p>
        </p:txBody>
      </p:sp>
      <p:sp>
        <p:nvSpPr>
          <p:cNvPr id="7" name="Title 1"/>
          <p:cNvSpPr>
            <a:spLocks noGrp="1"/>
          </p:cNvSpPr>
          <p:nvPr>
            <p:ph type="title"/>
          </p:nvPr>
        </p:nvSpPr>
        <p:spPr>
          <a:xfrm>
            <a:off x="0" y="76200"/>
            <a:ext cx="9144000" cy="533400"/>
          </a:xfrm>
        </p:spPr>
        <p:txBody>
          <a:bodyPr>
            <a:noAutofit/>
          </a:bodyPr>
          <a:lstStyle/>
          <a:p>
            <a:pPr algn="l"/>
            <a:r>
              <a:rPr lang="en-US" sz="3000" dirty="0" smtClean="0"/>
              <a:t>Performance improved after conditioning: CW operating</a:t>
            </a:r>
          </a:p>
        </p:txBody>
      </p:sp>
      <p:cxnSp>
        <p:nvCxnSpPr>
          <p:cNvPr id="8" name="Straight Connector 7"/>
          <p:cNvCxnSpPr/>
          <p:nvPr/>
        </p:nvCxnSpPr>
        <p:spPr>
          <a:xfrm>
            <a:off x="76200" y="599502"/>
            <a:ext cx="89916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pPr>
              <a:buFont typeface="Wingdings" pitchFamily="2" charset="2"/>
              <a:buChar char="Ø"/>
            </a:pPr>
            <a:r>
              <a:rPr lang="en-US" sz="2800" dirty="0" smtClean="0"/>
              <a:t>Upgrade the cathode deposition system: by the end of Aug.</a:t>
            </a:r>
          </a:p>
          <a:p>
            <a:pPr>
              <a:buFont typeface="Wingdings" pitchFamily="2" charset="2"/>
              <a:buChar char="Ø"/>
            </a:pPr>
            <a:endParaRPr lang="en-US" sz="2800" dirty="0" smtClean="0"/>
          </a:p>
          <a:p>
            <a:pPr>
              <a:buFont typeface="Wingdings" pitchFamily="2" charset="2"/>
              <a:buChar char="Ø"/>
            </a:pPr>
            <a:r>
              <a:rPr lang="en-US" sz="2800" dirty="0" smtClean="0"/>
              <a:t>Carry out cathode stalk conditioning and (4 to 6 times) beam tests with the existing cathode stalks: present to end of Nov. </a:t>
            </a:r>
          </a:p>
          <a:p>
            <a:endParaRPr lang="en-US" sz="2800" dirty="0" smtClean="0"/>
          </a:p>
          <a:p>
            <a:pPr>
              <a:buFont typeface="Wingdings" pitchFamily="2" charset="2"/>
              <a:buChar char="Ø"/>
            </a:pPr>
            <a:r>
              <a:rPr lang="en-US" sz="2800" dirty="0" smtClean="0"/>
              <a:t>New cathode stalk with Ta tip will be delivered on Oct. 15.</a:t>
            </a:r>
          </a:p>
          <a:p>
            <a:pPr>
              <a:buFont typeface="Wingdings" pitchFamily="2" charset="2"/>
              <a:buChar char="Ø"/>
            </a:pPr>
            <a:r>
              <a:rPr lang="en-US" sz="2800" dirty="0" smtClean="0"/>
              <a:t>Demonstrate CW operation with the new stalk: Dec. 1 to 15.</a:t>
            </a:r>
          </a:p>
          <a:p>
            <a:pPr>
              <a:buFont typeface="Wingdings" pitchFamily="2" charset="2"/>
              <a:buChar char="Ø"/>
            </a:pPr>
            <a:r>
              <a:rPr lang="en-US" sz="2800" dirty="0" smtClean="0"/>
              <a:t>Beam test with the new stalk: Dec. 26. </a:t>
            </a:r>
          </a:p>
          <a:p>
            <a:pPr>
              <a:buNone/>
            </a:pPr>
            <a:endParaRPr lang="en-US" dirty="0"/>
          </a:p>
        </p:txBody>
      </p:sp>
      <p:sp>
        <p:nvSpPr>
          <p:cNvPr id="4" name="Title 1"/>
          <p:cNvSpPr txBox="1">
            <a:spLocks/>
          </p:cNvSpPr>
          <p:nvPr/>
        </p:nvSpPr>
        <p:spPr>
          <a:xfrm>
            <a:off x="304800" y="76200"/>
            <a:ext cx="8610600" cy="533400"/>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Short-term</a:t>
            </a:r>
            <a:r>
              <a:rPr kumimoji="0" lang="en-US" sz="4400" b="0" i="0" u="none" strike="noStrike" kern="1200" cap="none" spc="0" normalizeH="0" noProof="0" dirty="0" smtClean="0">
                <a:ln>
                  <a:noFill/>
                </a:ln>
                <a:solidFill>
                  <a:schemeClr val="tx1"/>
                </a:solidFill>
                <a:effectLst/>
                <a:uLnTx/>
                <a:uFillTx/>
                <a:latin typeface="+mj-lt"/>
                <a:ea typeface="+mj-ea"/>
                <a:cs typeface="+mj-cs"/>
              </a:rPr>
              <a:t> beam commissioning Schedule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cxnSp>
        <p:nvCxnSpPr>
          <p:cNvPr id="5" name="Straight Connector 4"/>
          <p:cNvCxnSpPr/>
          <p:nvPr/>
        </p:nvCxnSpPr>
        <p:spPr>
          <a:xfrm>
            <a:off x="76200" y="599502"/>
            <a:ext cx="89916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xu\AppData\Local\Microsoft\Windows\Temporary Internet Files\Content.Outlook\VA9TUS8J\20140529_163900.jpg"/>
          <p:cNvPicPr>
            <a:picLocks noChangeAspect="1" noChangeArrowheads="1"/>
          </p:cNvPicPr>
          <p:nvPr/>
        </p:nvPicPr>
        <p:blipFill>
          <a:blip r:embed="rId2" cstate="print"/>
          <a:srcRect/>
          <a:stretch>
            <a:fillRect/>
          </a:stretch>
        </p:blipFill>
        <p:spPr bwMode="auto">
          <a:xfrm>
            <a:off x="4343400" y="2692111"/>
            <a:ext cx="4622800" cy="3861089"/>
          </a:xfrm>
          <a:prstGeom prst="rect">
            <a:avLst/>
          </a:prstGeom>
          <a:noFill/>
        </p:spPr>
      </p:pic>
      <p:sp>
        <p:nvSpPr>
          <p:cNvPr id="4" name="Title 1"/>
          <p:cNvSpPr txBox="1">
            <a:spLocks/>
          </p:cNvSpPr>
          <p:nvPr/>
        </p:nvSpPr>
        <p:spPr>
          <a:xfrm>
            <a:off x="304800" y="76200"/>
            <a:ext cx="8610600" cy="533400"/>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What will be new for the next beam tests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cxnSp>
        <p:nvCxnSpPr>
          <p:cNvPr id="5" name="Straight Connector 4"/>
          <p:cNvCxnSpPr/>
          <p:nvPr/>
        </p:nvCxnSpPr>
        <p:spPr>
          <a:xfrm>
            <a:off x="76200" y="599502"/>
            <a:ext cx="89916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pic>
        <p:nvPicPr>
          <p:cNvPr id="17410" name="Picture 2" descr="G:\ERL\Photo\DSCF1529.JPG"/>
          <p:cNvPicPr>
            <a:picLocks noChangeAspect="1" noChangeArrowheads="1"/>
          </p:cNvPicPr>
          <p:nvPr/>
        </p:nvPicPr>
        <p:blipFill>
          <a:blip r:embed="rId3" cstate="print"/>
          <a:srcRect/>
          <a:stretch>
            <a:fillRect/>
          </a:stretch>
        </p:blipFill>
        <p:spPr bwMode="auto">
          <a:xfrm>
            <a:off x="228600" y="762000"/>
            <a:ext cx="5181600" cy="3886200"/>
          </a:xfrm>
          <a:prstGeom prst="rect">
            <a:avLst/>
          </a:prstGeom>
          <a:noFill/>
        </p:spPr>
      </p:pic>
      <p:sp>
        <p:nvSpPr>
          <p:cNvPr id="6" name="Oval 5"/>
          <p:cNvSpPr/>
          <p:nvPr/>
        </p:nvSpPr>
        <p:spPr>
          <a:xfrm>
            <a:off x="6324600" y="3657600"/>
            <a:ext cx="990600" cy="16764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34200" y="2057400"/>
            <a:ext cx="2209800" cy="646331"/>
          </a:xfrm>
          <a:prstGeom prst="rect">
            <a:avLst/>
          </a:prstGeom>
          <a:noFill/>
          <a:ln w="12700">
            <a:solidFill>
              <a:srgbClr val="FF0000"/>
            </a:solidFill>
          </a:ln>
        </p:spPr>
        <p:txBody>
          <a:bodyPr wrap="square" rtlCol="0">
            <a:spAutoFit/>
          </a:bodyPr>
          <a:lstStyle/>
          <a:p>
            <a:r>
              <a:rPr lang="en-US" b="1" dirty="0" smtClean="0">
                <a:solidFill>
                  <a:srgbClr val="FF0000"/>
                </a:solidFill>
              </a:rPr>
              <a:t>Change Laser cross mirror</a:t>
            </a:r>
            <a:endParaRPr lang="en-US" b="1" dirty="0">
              <a:solidFill>
                <a:srgbClr val="FF0000"/>
              </a:solidFill>
            </a:endParaRPr>
          </a:p>
        </p:txBody>
      </p:sp>
      <p:cxnSp>
        <p:nvCxnSpPr>
          <p:cNvPr id="9" name="Straight Arrow Connector 8"/>
          <p:cNvCxnSpPr/>
          <p:nvPr/>
        </p:nvCxnSpPr>
        <p:spPr>
          <a:xfrm flipH="1">
            <a:off x="2286000" y="1447800"/>
            <a:ext cx="4572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295400" y="1295400"/>
            <a:ext cx="1143000" cy="19050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239000" y="2895600"/>
            <a:ext cx="304800" cy="1143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43200" y="1066800"/>
            <a:ext cx="2209800" cy="646331"/>
          </a:xfrm>
          <a:prstGeom prst="rect">
            <a:avLst/>
          </a:prstGeom>
          <a:noFill/>
          <a:ln w="12700">
            <a:solidFill>
              <a:srgbClr val="FF0000"/>
            </a:solidFill>
          </a:ln>
        </p:spPr>
        <p:txBody>
          <a:bodyPr wrap="square" rtlCol="0">
            <a:spAutoFit/>
          </a:bodyPr>
          <a:lstStyle/>
          <a:p>
            <a:r>
              <a:rPr lang="en-US" b="1" dirty="0" smtClean="0">
                <a:solidFill>
                  <a:srgbClr val="FF0000"/>
                </a:solidFill>
              </a:rPr>
              <a:t>QE measurement on the transport cart</a:t>
            </a:r>
            <a:endParaRPr lang="en-US" b="1" dirty="0">
              <a:solidFill>
                <a:srgbClr val="FF0000"/>
              </a:solidFill>
            </a:endParaRPr>
          </a:p>
        </p:txBody>
      </p:sp>
      <p:sp>
        <p:nvSpPr>
          <p:cNvPr id="12" name="TextBox 11"/>
          <p:cNvSpPr txBox="1"/>
          <p:nvPr/>
        </p:nvSpPr>
        <p:spPr>
          <a:xfrm>
            <a:off x="152400" y="4953000"/>
            <a:ext cx="4114800" cy="1477328"/>
          </a:xfrm>
          <a:prstGeom prst="rect">
            <a:avLst/>
          </a:prstGeom>
          <a:noFill/>
        </p:spPr>
        <p:txBody>
          <a:bodyPr wrap="square" rtlCol="0">
            <a:spAutoFit/>
          </a:bodyPr>
          <a:lstStyle/>
          <a:p>
            <a:r>
              <a:rPr lang="en-US" dirty="0" smtClean="0"/>
              <a:t>Others:</a:t>
            </a:r>
          </a:p>
          <a:p>
            <a:pPr marL="284163" indent="-284163">
              <a:buFont typeface="Wingdings" pitchFamily="2" charset="2"/>
              <a:buChar char="Ø"/>
            </a:pPr>
            <a:r>
              <a:rPr lang="en-US" dirty="0" smtClean="0"/>
              <a:t>Photocathode insertion procedures to eliminate vacuum fluctuations.</a:t>
            </a:r>
          </a:p>
          <a:p>
            <a:pPr marL="284163" indent="-284163">
              <a:buFont typeface="Wingdings" pitchFamily="2" charset="2"/>
              <a:buChar char="Ø"/>
            </a:pPr>
            <a:r>
              <a:rPr lang="en-US" dirty="0" smtClean="0"/>
              <a:t>An RGA will be added to the exit of </a:t>
            </a:r>
            <a:r>
              <a:rPr lang="en-US" dirty="0" err="1" smtClean="0"/>
              <a:t>cryomodule</a:t>
            </a: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763000" cy="5867400"/>
          </a:xfrm>
        </p:spPr>
        <p:txBody>
          <a:bodyPr>
            <a:noAutofit/>
          </a:bodyPr>
          <a:lstStyle/>
          <a:p>
            <a:pPr>
              <a:buFont typeface="Wingdings" pitchFamily="2" charset="2"/>
              <a:buChar char="Ø"/>
            </a:pPr>
            <a:r>
              <a:rPr lang="en-US" sz="2400" dirty="0" smtClean="0">
                <a:cs typeface="Helvetica" charset="0"/>
              </a:rPr>
              <a:t>SRF gun has made great progress in the past two years, with all the subsystems tested, installed and functioning well. </a:t>
            </a:r>
          </a:p>
          <a:p>
            <a:pPr>
              <a:buFont typeface="Wingdings" pitchFamily="2" charset="2"/>
              <a:buChar char="Ø"/>
            </a:pPr>
            <a:r>
              <a:rPr lang="en-US" sz="2400" dirty="0" smtClean="0">
                <a:cs typeface="Helvetica" charset="0"/>
              </a:rPr>
              <a:t>The SRF gun reached CW 2 MV without cathode stalk insertion.</a:t>
            </a:r>
          </a:p>
          <a:p>
            <a:pPr>
              <a:buFont typeface="Wingdings" pitchFamily="2" charset="2"/>
              <a:buChar char="Ø"/>
            </a:pPr>
            <a:r>
              <a:rPr lang="en-US" sz="2400" dirty="0" err="1" smtClean="0">
                <a:cs typeface="Helvetica" charset="0"/>
              </a:rPr>
              <a:t>Mulitpacting</a:t>
            </a:r>
            <a:r>
              <a:rPr lang="en-US" sz="2400" dirty="0" smtClean="0">
                <a:cs typeface="Helvetica" charset="0"/>
              </a:rPr>
              <a:t> problems in the cathode stalk. Copper plated stalk will be tested starting this week. </a:t>
            </a:r>
          </a:p>
          <a:p>
            <a:pPr>
              <a:buFont typeface="Wingdings" pitchFamily="2" charset="2"/>
              <a:buChar char="Ø"/>
            </a:pPr>
            <a:r>
              <a:rPr lang="en-US" sz="2400" dirty="0" smtClean="0">
                <a:cs typeface="Helvetica" charset="0"/>
              </a:rPr>
              <a:t>So far, one photocathode was made and tested. All subsystems function well. This is a milestone, although no photoemission was observed. I believe that we understood the issues and will eliminate them in the future tests.</a:t>
            </a:r>
            <a:endParaRPr lang="en-US" altLang="en-US" sz="2400" dirty="0" smtClean="0">
              <a:cs typeface="Helvetica" charset="0"/>
            </a:endParaRPr>
          </a:p>
          <a:p>
            <a:pPr>
              <a:buFont typeface="Wingdings" pitchFamily="2" charset="2"/>
              <a:buChar char="Ø"/>
            </a:pPr>
            <a:r>
              <a:rPr lang="en-US" sz="2400" dirty="0" smtClean="0">
                <a:cs typeface="Helvetica" charset="0"/>
              </a:rPr>
              <a:t>There is no sign of cavity degradation due to operating with photo-cathode. The cavity performance improves after every test.</a:t>
            </a:r>
          </a:p>
          <a:p>
            <a:pPr>
              <a:buFont typeface="Wingdings" pitchFamily="2" charset="2"/>
              <a:buChar char="Ø"/>
            </a:pPr>
            <a:r>
              <a:rPr lang="en-US" sz="2400" dirty="0" smtClean="0">
                <a:cs typeface="Helvetica" charset="0"/>
              </a:rPr>
              <a:t>A new photocathode stalk will be delivered on Oct. 15 2014, which </a:t>
            </a:r>
            <a:r>
              <a:rPr lang="en-US" sz="2400" smtClean="0">
                <a:cs typeface="Helvetica" charset="0"/>
              </a:rPr>
              <a:t>will ensure </a:t>
            </a:r>
            <a:r>
              <a:rPr lang="en-US" sz="2400" dirty="0" smtClean="0">
                <a:cs typeface="Helvetica" charset="0"/>
              </a:rPr>
              <a:t>the SRF gun operation in CW mode up to 2 MV and high current performance.</a:t>
            </a:r>
          </a:p>
          <a:p>
            <a:pPr>
              <a:buFont typeface="Wingdings" pitchFamily="2" charset="2"/>
              <a:buChar char="Ø"/>
            </a:pPr>
            <a:endParaRPr lang="en-US" sz="2400" dirty="0" smtClean="0">
              <a:cs typeface="Helvetica" charset="0"/>
            </a:endParaRPr>
          </a:p>
          <a:p>
            <a:pPr>
              <a:buNone/>
            </a:pPr>
            <a:endParaRPr lang="en-US" sz="2400" dirty="0" smtClean="0">
              <a:cs typeface="Helvetica" charset="0"/>
            </a:endParaRPr>
          </a:p>
        </p:txBody>
      </p:sp>
      <p:sp>
        <p:nvSpPr>
          <p:cNvPr id="4" name="Title 1"/>
          <p:cNvSpPr txBox="1">
            <a:spLocks/>
          </p:cNvSpPr>
          <p:nvPr/>
        </p:nvSpPr>
        <p:spPr>
          <a:xfrm>
            <a:off x="152400" y="-76200"/>
            <a:ext cx="8991600" cy="609600"/>
          </a:xfrm>
          <a:prstGeom prst="rect">
            <a:avLst/>
          </a:prstGeom>
        </p:spPr>
        <p:txBody>
          <a:bodyPr vert="horz" lIns="91440" tIns="45720" rIns="91440" bIns="45720" rtlCol="0" anchor="ctr">
            <a:normAutofit fontScale="90000" lnSpcReduction="10000"/>
          </a:bodyPr>
          <a:lstStyle/>
          <a:p>
            <a:pPr lvl="0" algn="ctr">
              <a:spcBef>
                <a:spcPct val="0"/>
              </a:spcBef>
              <a:defRPr/>
            </a:pPr>
            <a:r>
              <a:rPr lang="en-US" sz="4000" dirty="0" smtClean="0"/>
              <a:t>Summary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5" name="Straight Connector 4"/>
          <p:cNvCxnSpPr/>
          <p:nvPr/>
        </p:nvCxnSpPr>
        <p:spPr>
          <a:xfrm>
            <a:off x="76200" y="533400"/>
            <a:ext cx="89916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0"/>
            <a:ext cx="7772400" cy="3231654"/>
          </a:xfrm>
          <a:prstGeom prst="rect">
            <a:avLst/>
          </a:prstGeom>
        </p:spPr>
        <p:txBody>
          <a:bodyPr wrap="square">
            <a:spAutoFit/>
          </a:bodyPr>
          <a:lstStyle/>
          <a:p>
            <a:pPr algn="ctr"/>
            <a:r>
              <a:rPr lang="en-US" sz="3600" dirty="0" smtClean="0">
                <a:cs typeface="Helvetica" charset="0"/>
              </a:rPr>
              <a:t>Thank you very much to everyone who is involved in this work !</a:t>
            </a:r>
          </a:p>
          <a:p>
            <a:endParaRPr lang="en-US" sz="3600" dirty="0" smtClean="0">
              <a:cs typeface="Helvetica" charset="0"/>
            </a:endParaRPr>
          </a:p>
          <a:p>
            <a:r>
              <a:rPr lang="fr-FR" sz="4800" dirty="0" smtClean="0"/>
              <a:t/>
            </a:r>
            <a:br>
              <a:rPr lang="fr-FR" sz="4800" dirty="0" smtClean="0"/>
            </a:br>
            <a:endParaRPr lang="en-US" sz="4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066800"/>
          </a:xfrm>
        </p:spPr>
        <p:txBody>
          <a:bodyPr/>
          <a:lstStyle/>
          <a:p>
            <a:r>
              <a:rPr lang="en-US" dirty="0" smtClean="0"/>
              <a:t>Outline</a:t>
            </a:r>
            <a:endParaRPr lang="en-US" dirty="0"/>
          </a:p>
        </p:txBody>
      </p:sp>
      <p:sp>
        <p:nvSpPr>
          <p:cNvPr id="3" name="Content Placeholder 2"/>
          <p:cNvSpPr>
            <a:spLocks noGrp="1"/>
          </p:cNvSpPr>
          <p:nvPr>
            <p:ph idx="1"/>
          </p:nvPr>
        </p:nvSpPr>
        <p:spPr>
          <a:xfrm>
            <a:off x="457200" y="1524000"/>
            <a:ext cx="8458200" cy="4525963"/>
          </a:xfrm>
        </p:spPr>
        <p:txBody>
          <a:bodyPr>
            <a:normAutofit fontScale="92500" lnSpcReduction="10000"/>
          </a:bodyPr>
          <a:lstStyle/>
          <a:p>
            <a:pPr marL="395288" indent="-395288">
              <a:buFont typeface="Wingdings" pitchFamily="2" charset="2"/>
              <a:buChar char="Ø"/>
            </a:pPr>
            <a:r>
              <a:rPr lang="en-US" dirty="0" smtClean="0"/>
              <a:t>Brief Introduction of the BNL R&amp;D ERL and SRF gun</a:t>
            </a:r>
          </a:p>
          <a:p>
            <a:pPr marL="395288" indent="-395288">
              <a:buNone/>
            </a:pPr>
            <a:endParaRPr lang="en-US" dirty="0" smtClean="0"/>
          </a:p>
          <a:p>
            <a:pPr marL="395288" indent="-395288">
              <a:buFont typeface="Wingdings" pitchFamily="2" charset="2"/>
              <a:buChar char="Ø"/>
            </a:pPr>
            <a:r>
              <a:rPr lang="en-US" dirty="0" smtClean="0"/>
              <a:t>Summary of SRF gun commissioning with and w/o cathode stalk </a:t>
            </a:r>
          </a:p>
          <a:p>
            <a:pPr marL="395288" indent="-395288">
              <a:buNone/>
            </a:pPr>
            <a:endParaRPr lang="en-US" dirty="0" smtClean="0"/>
          </a:p>
          <a:p>
            <a:pPr marL="395288" indent="-395288">
              <a:buFont typeface="Wingdings" pitchFamily="2" charset="2"/>
              <a:buChar char="Ø"/>
            </a:pPr>
            <a:r>
              <a:rPr lang="en-US" dirty="0" smtClean="0"/>
              <a:t>First beam commissioning results and short-term plan </a:t>
            </a:r>
          </a:p>
          <a:p>
            <a:pPr marL="395288" indent="-395288">
              <a:buFont typeface="Wingdings" pitchFamily="2" charset="2"/>
              <a:buChar char="Ø"/>
            </a:pPr>
            <a:endParaRPr lang="en-US" dirty="0" smtClean="0"/>
          </a:p>
          <a:p>
            <a:pPr marL="395288" indent="-395288">
              <a:buFont typeface="Wingdings" pitchFamily="2" charset="2"/>
              <a:buChar char="Ø"/>
            </a:pPr>
            <a:r>
              <a:rPr lang="en-US" dirty="0" smtClean="0"/>
              <a:t>Summary</a:t>
            </a:r>
            <a:endParaRPr lang="en-US" dirty="0"/>
          </a:p>
        </p:txBody>
      </p:sp>
      <p:cxnSp>
        <p:nvCxnSpPr>
          <p:cNvPr id="4" name="Straight Connector 3"/>
          <p:cNvCxnSpPr/>
          <p:nvPr/>
        </p:nvCxnSpPr>
        <p:spPr>
          <a:xfrm>
            <a:off x="0" y="1143000"/>
            <a:ext cx="89916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762000" y="0"/>
            <a:ext cx="8229600" cy="533400"/>
          </a:xfrm>
        </p:spPr>
        <p:txBody>
          <a:bodyPr>
            <a:noAutofit/>
          </a:bodyPr>
          <a:lstStyle/>
          <a:p>
            <a:r>
              <a:rPr lang="en-US" sz="3200" dirty="0" smtClean="0"/>
              <a:t>The R&amp;D Energy Recovery </a:t>
            </a:r>
            <a:r>
              <a:rPr lang="en-US" sz="3200" dirty="0" err="1" smtClean="0"/>
              <a:t>Linac</a:t>
            </a:r>
            <a:r>
              <a:rPr lang="en-US" sz="3200" dirty="0" smtClean="0"/>
              <a:t> at BNL</a:t>
            </a:r>
            <a:endParaRPr lang="en-US" sz="3200" b="0" dirty="0">
              <a:effectLst>
                <a:outerShdw blurRad="38100" dist="38100" dir="2700000" algn="tl">
                  <a:srgbClr val="DDDDDD"/>
                </a:outerShdw>
              </a:effectLst>
              <a:ea typeface="ＭＳ Ｐゴシック" charset="0"/>
              <a:cs typeface="ＭＳ Ｐゴシック" charset="0"/>
            </a:endParaRPr>
          </a:p>
        </p:txBody>
      </p:sp>
      <p:grpSp>
        <p:nvGrpSpPr>
          <p:cNvPr id="2" name="Group 1"/>
          <p:cNvGrpSpPr>
            <a:grpSpLocks/>
          </p:cNvGrpSpPr>
          <p:nvPr/>
        </p:nvGrpSpPr>
        <p:grpSpPr bwMode="auto">
          <a:xfrm>
            <a:off x="61913" y="762000"/>
            <a:ext cx="8777287" cy="4191000"/>
            <a:chOff x="62287" y="1137345"/>
            <a:chExt cx="8776913" cy="3125520"/>
          </a:xfrm>
        </p:grpSpPr>
        <p:pic>
          <p:nvPicPr>
            <p:cNvPr id="19463" name="Picture 24" descr="E:\files from laptop drive\My Documents\ERL\Layouts\2012-10-09-Gassner-Mode-gray.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2287" y="1137345"/>
              <a:ext cx="8776913" cy="3013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4" name="AutoShape 5"/>
            <p:cNvSpPr>
              <a:spLocks noChangeArrowheads="1"/>
            </p:cNvSpPr>
            <p:nvPr/>
          </p:nvSpPr>
          <p:spPr bwMode="auto">
            <a:xfrm rot="10584524">
              <a:off x="7733540" y="1859946"/>
              <a:ext cx="441297" cy="873772"/>
            </a:xfrm>
            <a:prstGeom prst="curvedRightArrow">
              <a:avLst>
                <a:gd name="adj1" fmla="val 28793"/>
                <a:gd name="adj2" fmla="val 8441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19465" name="AutoShape 6"/>
            <p:cNvSpPr>
              <a:spLocks noChangeArrowheads="1"/>
            </p:cNvSpPr>
            <p:nvPr/>
          </p:nvSpPr>
          <p:spPr bwMode="auto">
            <a:xfrm>
              <a:off x="3411772" y="1893552"/>
              <a:ext cx="367748" cy="806559"/>
            </a:xfrm>
            <a:prstGeom prst="curvedRightArrow">
              <a:avLst>
                <a:gd name="adj1" fmla="val 33254"/>
                <a:gd name="adj2" fmla="val 81241"/>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19466" name="AutoShape 7"/>
            <p:cNvSpPr>
              <a:spLocks noChangeArrowheads="1"/>
            </p:cNvSpPr>
            <p:nvPr/>
          </p:nvSpPr>
          <p:spPr bwMode="auto">
            <a:xfrm>
              <a:off x="2266121" y="3449096"/>
              <a:ext cx="441297" cy="67213"/>
            </a:xfrm>
            <a:prstGeom prst="rightArrow">
              <a:avLst>
                <a:gd name="adj1" fmla="val 50000"/>
                <a:gd name="adj2" fmla="val 15000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19467" name="AutoShape 8"/>
            <p:cNvSpPr>
              <a:spLocks noChangeArrowheads="1"/>
            </p:cNvSpPr>
            <p:nvPr/>
          </p:nvSpPr>
          <p:spPr bwMode="auto">
            <a:xfrm rot="10800000">
              <a:off x="5093473" y="1846984"/>
              <a:ext cx="441297" cy="201640"/>
            </a:xfrm>
            <a:prstGeom prst="rightArrow">
              <a:avLst>
                <a:gd name="adj1" fmla="val 50000"/>
                <a:gd name="adj2" fmla="val 5000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19468" name="AutoShape 9"/>
            <p:cNvSpPr>
              <a:spLocks noChangeArrowheads="1"/>
            </p:cNvSpPr>
            <p:nvPr/>
          </p:nvSpPr>
          <p:spPr bwMode="auto">
            <a:xfrm rot="2028935">
              <a:off x="6250080" y="3528000"/>
              <a:ext cx="441297" cy="77015"/>
            </a:xfrm>
            <a:prstGeom prst="rightArrow">
              <a:avLst>
                <a:gd name="adj1" fmla="val 50000"/>
                <a:gd name="adj2" fmla="val 13091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19469" name="Text Box 10"/>
            <p:cNvSpPr txBox="1">
              <a:spLocks noChangeArrowheads="1"/>
            </p:cNvSpPr>
            <p:nvPr/>
          </p:nvSpPr>
          <p:spPr bwMode="auto">
            <a:xfrm>
              <a:off x="2119022" y="3542914"/>
              <a:ext cx="809045" cy="274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200">
                  <a:solidFill>
                    <a:schemeClr val="tx1"/>
                  </a:solidFill>
                  <a:latin typeface="Arial" charset="0"/>
                  <a:ea typeface="ＭＳ Ｐゴシック" charset="0"/>
                  <a:cs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spcBef>
                  <a:spcPct val="50000"/>
                </a:spcBef>
              </a:pPr>
              <a:r>
                <a:rPr lang="en-US" sz="1200">
                  <a:solidFill>
                    <a:srgbClr val="000000"/>
                  </a:solidFill>
                  <a:latin typeface="Microsoft Sans Serif" charset="0"/>
                </a:rPr>
                <a:t>2-3 MeV</a:t>
              </a:r>
            </a:p>
          </p:txBody>
        </p:sp>
        <p:sp>
          <p:nvSpPr>
            <p:cNvPr id="19470" name="Text Box 11"/>
            <p:cNvSpPr txBox="1">
              <a:spLocks noChangeArrowheads="1"/>
            </p:cNvSpPr>
            <p:nvPr/>
          </p:nvSpPr>
          <p:spPr bwMode="auto">
            <a:xfrm rot="1898269">
              <a:off x="6037092" y="3267549"/>
              <a:ext cx="809045" cy="274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200">
                  <a:solidFill>
                    <a:schemeClr val="tx1"/>
                  </a:solidFill>
                  <a:latin typeface="Arial" charset="0"/>
                  <a:ea typeface="ＭＳ Ｐゴシック" charset="0"/>
                  <a:cs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spcBef>
                  <a:spcPct val="50000"/>
                </a:spcBef>
              </a:pPr>
              <a:r>
                <a:rPr lang="en-US" sz="1200">
                  <a:solidFill>
                    <a:srgbClr val="000000"/>
                  </a:solidFill>
                  <a:latin typeface="Microsoft Sans Serif" charset="0"/>
                </a:rPr>
                <a:t>2-3 MeV</a:t>
              </a:r>
            </a:p>
          </p:txBody>
        </p:sp>
        <p:sp>
          <p:nvSpPr>
            <p:cNvPr id="19471" name="Text Box 12"/>
            <p:cNvSpPr txBox="1">
              <a:spLocks noChangeArrowheads="1"/>
            </p:cNvSpPr>
            <p:nvPr/>
          </p:nvSpPr>
          <p:spPr bwMode="auto">
            <a:xfrm>
              <a:off x="4946374" y="2047224"/>
              <a:ext cx="809045" cy="275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200">
                  <a:solidFill>
                    <a:schemeClr val="tx1"/>
                  </a:solidFill>
                  <a:latin typeface="Arial" charset="0"/>
                  <a:ea typeface="ＭＳ Ｐゴシック" charset="0"/>
                  <a:cs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spcBef>
                  <a:spcPct val="50000"/>
                </a:spcBef>
              </a:pPr>
              <a:r>
                <a:rPr lang="en-US" sz="1200">
                  <a:solidFill>
                    <a:srgbClr val="000000"/>
                  </a:solidFill>
                  <a:latin typeface="Microsoft Sans Serif" charset="0"/>
                </a:rPr>
                <a:t>2</a:t>
              </a:r>
              <a:r>
                <a:rPr lang="ru-RU" sz="1200">
                  <a:solidFill>
                    <a:srgbClr val="000000"/>
                  </a:solidFill>
                  <a:latin typeface="Microsoft Sans Serif" charset="0"/>
                </a:rPr>
                <a:t>0</a:t>
              </a:r>
              <a:r>
                <a:rPr lang="en-US" sz="1200">
                  <a:solidFill>
                    <a:srgbClr val="000000"/>
                  </a:solidFill>
                  <a:latin typeface="Microsoft Sans Serif" charset="0"/>
                </a:rPr>
                <a:t> MeV</a:t>
              </a:r>
            </a:p>
          </p:txBody>
        </p:sp>
        <p:sp>
          <p:nvSpPr>
            <p:cNvPr id="19472" name="Text Box 13"/>
            <p:cNvSpPr txBox="1">
              <a:spLocks noChangeArrowheads="1"/>
            </p:cNvSpPr>
            <p:nvPr/>
          </p:nvSpPr>
          <p:spPr bwMode="auto">
            <a:xfrm>
              <a:off x="6358390" y="2584955"/>
              <a:ext cx="809045" cy="274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200">
                  <a:solidFill>
                    <a:schemeClr val="tx1"/>
                  </a:solidFill>
                  <a:latin typeface="Arial" charset="0"/>
                  <a:ea typeface="ＭＳ Ｐゴシック" charset="0"/>
                  <a:cs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spcBef>
                  <a:spcPct val="50000"/>
                </a:spcBef>
              </a:pPr>
              <a:r>
                <a:rPr lang="en-US" sz="1200">
                  <a:solidFill>
                    <a:srgbClr val="000000"/>
                  </a:solidFill>
                  <a:latin typeface="Microsoft Sans Serif" charset="0"/>
                </a:rPr>
                <a:t>2</a:t>
              </a:r>
              <a:r>
                <a:rPr lang="ru-RU" sz="1200">
                  <a:solidFill>
                    <a:srgbClr val="000000"/>
                  </a:solidFill>
                  <a:latin typeface="Microsoft Sans Serif" charset="0"/>
                </a:rPr>
                <a:t>0</a:t>
              </a:r>
              <a:r>
                <a:rPr lang="en-US" sz="1200">
                  <a:solidFill>
                    <a:srgbClr val="000000"/>
                  </a:solidFill>
                  <a:latin typeface="Microsoft Sans Serif" charset="0"/>
                </a:rPr>
                <a:t> MeV</a:t>
              </a:r>
            </a:p>
          </p:txBody>
        </p:sp>
        <p:sp>
          <p:nvSpPr>
            <p:cNvPr id="19473" name="AutoShape 14"/>
            <p:cNvSpPr>
              <a:spLocks noChangeArrowheads="1"/>
            </p:cNvSpPr>
            <p:nvPr/>
          </p:nvSpPr>
          <p:spPr bwMode="auto">
            <a:xfrm>
              <a:off x="6542265" y="2874112"/>
              <a:ext cx="441297" cy="201640"/>
            </a:xfrm>
            <a:prstGeom prst="rightArrow">
              <a:avLst>
                <a:gd name="adj1" fmla="val 50000"/>
                <a:gd name="adj2" fmla="val 5000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19474" name="Text Box 15"/>
            <p:cNvSpPr txBox="1">
              <a:spLocks noChangeArrowheads="1"/>
            </p:cNvSpPr>
            <p:nvPr/>
          </p:nvSpPr>
          <p:spPr bwMode="auto">
            <a:xfrm>
              <a:off x="3696031" y="2593137"/>
              <a:ext cx="809045" cy="275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200">
                  <a:solidFill>
                    <a:schemeClr val="tx1"/>
                  </a:solidFill>
                  <a:latin typeface="Arial" charset="0"/>
                  <a:ea typeface="ＭＳ Ｐゴシック" charset="0"/>
                  <a:cs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spcBef>
                  <a:spcPct val="50000"/>
                </a:spcBef>
              </a:pPr>
              <a:r>
                <a:rPr lang="en-US" sz="1200">
                  <a:solidFill>
                    <a:srgbClr val="000000"/>
                  </a:solidFill>
                  <a:latin typeface="Microsoft Sans Serif" charset="0"/>
                </a:rPr>
                <a:t>2</a:t>
              </a:r>
              <a:r>
                <a:rPr lang="ru-RU" sz="1200">
                  <a:solidFill>
                    <a:srgbClr val="000000"/>
                  </a:solidFill>
                  <a:latin typeface="Microsoft Sans Serif" charset="0"/>
                </a:rPr>
                <a:t>0</a:t>
              </a:r>
              <a:r>
                <a:rPr lang="en-US" sz="1200">
                  <a:solidFill>
                    <a:srgbClr val="000000"/>
                  </a:solidFill>
                  <a:latin typeface="Microsoft Sans Serif" charset="0"/>
                </a:rPr>
                <a:t> MeV</a:t>
              </a:r>
            </a:p>
          </p:txBody>
        </p:sp>
        <p:sp>
          <p:nvSpPr>
            <p:cNvPr id="19475" name="AutoShape 16"/>
            <p:cNvSpPr>
              <a:spLocks noChangeArrowheads="1"/>
            </p:cNvSpPr>
            <p:nvPr/>
          </p:nvSpPr>
          <p:spPr bwMode="auto">
            <a:xfrm>
              <a:off x="3846775" y="2850464"/>
              <a:ext cx="441297" cy="201640"/>
            </a:xfrm>
            <a:prstGeom prst="rightArrow">
              <a:avLst>
                <a:gd name="adj1" fmla="val 50000"/>
                <a:gd name="adj2" fmla="val 5000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19476" name="AutoShape 17"/>
            <p:cNvSpPr>
              <a:spLocks noChangeArrowheads="1"/>
            </p:cNvSpPr>
            <p:nvPr/>
          </p:nvSpPr>
          <p:spPr bwMode="auto">
            <a:xfrm>
              <a:off x="3788797" y="3409536"/>
              <a:ext cx="441297" cy="67213"/>
            </a:xfrm>
            <a:prstGeom prst="rightArrow">
              <a:avLst>
                <a:gd name="adj1" fmla="val 50000"/>
                <a:gd name="adj2" fmla="val 15000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19477" name="Text Box 18"/>
            <p:cNvSpPr txBox="1">
              <a:spLocks noChangeArrowheads="1"/>
            </p:cNvSpPr>
            <p:nvPr/>
          </p:nvSpPr>
          <p:spPr bwMode="auto">
            <a:xfrm>
              <a:off x="3641698" y="3503354"/>
              <a:ext cx="809045" cy="274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200">
                  <a:solidFill>
                    <a:schemeClr val="tx1"/>
                  </a:solidFill>
                  <a:latin typeface="Arial" charset="0"/>
                  <a:ea typeface="ＭＳ Ｐゴシック" charset="0"/>
                  <a:cs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spcBef>
                  <a:spcPct val="50000"/>
                </a:spcBef>
              </a:pPr>
              <a:r>
                <a:rPr lang="en-US" sz="1200">
                  <a:solidFill>
                    <a:srgbClr val="000000"/>
                  </a:solidFill>
                  <a:latin typeface="Microsoft Sans Serif" charset="0"/>
                </a:rPr>
                <a:t>2-3 MeV</a:t>
              </a:r>
            </a:p>
          </p:txBody>
        </p:sp>
        <p:sp>
          <p:nvSpPr>
            <p:cNvPr id="19478" name="Text Box 19"/>
            <p:cNvSpPr txBox="1">
              <a:spLocks noChangeArrowheads="1"/>
            </p:cNvSpPr>
            <p:nvPr/>
          </p:nvSpPr>
          <p:spPr bwMode="auto">
            <a:xfrm>
              <a:off x="954446" y="2204054"/>
              <a:ext cx="1103243" cy="3038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200">
                  <a:solidFill>
                    <a:schemeClr val="tx1"/>
                  </a:solidFill>
                  <a:latin typeface="Arial" charset="0"/>
                  <a:ea typeface="ＭＳ Ｐゴシック" charset="0"/>
                  <a:cs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spcBef>
                  <a:spcPct val="50000"/>
                </a:spcBef>
              </a:pPr>
              <a:r>
                <a:rPr lang="en-US" sz="1400" dirty="0">
                  <a:solidFill>
                    <a:srgbClr val="000000"/>
                  </a:solidFill>
                  <a:latin typeface="Microsoft Sans Serif" charset="0"/>
                </a:rPr>
                <a:t>SC RF Gun</a:t>
              </a:r>
            </a:p>
          </p:txBody>
        </p:sp>
        <p:sp>
          <p:nvSpPr>
            <p:cNvPr id="19479" name="Text Box 20"/>
            <p:cNvSpPr txBox="1">
              <a:spLocks noChangeArrowheads="1"/>
            </p:cNvSpPr>
            <p:nvPr/>
          </p:nvSpPr>
          <p:spPr bwMode="auto">
            <a:xfrm>
              <a:off x="4210878" y="2856583"/>
              <a:ext cx="1103243" cy="3038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200">
                  <a:solidFill>
                    <a:schemeClr val="tx1"/>
                  </a:solidFill>
                  <a:latin typeface="Arial" charset="0"/>
                  <a:ea typeface="ＭＳ Ｐゴシック" charset="0"/>
                  <a:cs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spcBef>
                  <a:spcPct val="50000"/>
                </a:spcBef>
              </a:pPr>
              <a:endParaRPr lang="en-US" sz="1400">
                <a:solidFill>
                  <a:srgbClr val="000000"/>
                </a:solidFill>
                <a:latin typeface="Microsoft Sans Serif" charset="0"/>
              </a:endParaRPr>
            </a:p>
          </p:txBody>
        </p:sp>
        <p:sp>
          <p:nvSpPr>
            <p:cNvPr id="19480" name="Text Box 21"/>
            <p:cNvSpPr txBox="1">
              <a:spLocks noChangeArrowheads="1"/>
            </p:cNvSpPr>
            <p:nvPr/>
          </p:nvSpPr>
          <p:spPr bwMode="auto">
            <a:xfrm>
              <a:off x="4615400" y="3633774"/>
              <a:ext cx="1470991" cy="3038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200">
                  <a:solidFill>
                    <a:schemeClr val="tx1"/>
                  </a:solidFill>
                  <a:latin typeface="Arial" charset="0"/>
                  <a:ea typeface="ＭＳ Ｐゴシック" charset="0"/>
                  <a:cs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spcBef>
                  <a:spcPct val="50000"/>
                </a:spcBef>
              </a:pPr>
              <a:r>
                <a:rPr lang="en-US" sz="1400" dirty="0">
                  <a:solidFill>
                    <a:srgbClr val="000000"/>
                  </a:solidFill>
                  <a:latin typeface="Microsoft Sans Serif" charset="0"/>
                </a:rPr>
                <a:t>SC 5 Cell cavity</a:t>
              </a:r>
            </a:p>
          </p:txBody>
        </p:sp>
        <p:sp>
          <p:nvSpPr>
            <p:cNvPr id="19481" name="Text Box 22"/>
            <p:cNvSpPr txBox="1">
              <a:spLocks noChangeArrowheads="1"/>
            </p:cNvSpPr>
            <p:nvPr/>
          </p:nvSpPr>
          <p:spPr bwMode="auto">
            <a:xfrm>
              <a:off x="7613373" y="3955088"/>
              <a:ext cx="117679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200">
                  <a:solidFill>
                    <a:schemeClr val="tx1"/>
                  </a:solidFill>
                  <a:latin typeface="Arial" charset="0"/>
                  <a:ea typeface="ＭＳ Ｐゴシック" charset="0"/>
                  <a:cs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spcBef>
                  <a:spcPct val="50000"/>
                </a:spcBef>
              </a:pPr>
              <a:r>
                <a:rPr lang="en-US" sz="1400" dirty="0">
                  <a:solidFill>
                    <a:srgbClr val="000000"/>
                  </a:solidFill>
                  <a:latin typeface="Microsoft Sans Serif" charset="0"/>
                </a:rPr>
                <a:t>Beam dump</a:t>
              </a:r>
            </a:p>
          </p:txBody>
        </p:sp>
      </p:grpSp>
      <p:sp>
        <p:nvSpPr>
          <p:cNvPr id="19460" name="Text Box 115"/>
          <p:cNvSpPr txBox="1">
            <a:spLocks noChangeArrowheads="1"/>
          </p:cNvSpPr>
          <p:nvPr/>
        </p:nvSpPr>
        <p:spPr bwMode="auto">
          <a:xfrm>
            <a:off x="609600" y="5562600"/>
            <a:ext cx="8001000" cy="1123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200">
                <a:solidFill>
                  <a:schemeClr val="tx1"/>
                </a:solidFill>
                <a:latin typeface="Arial" charset="0"/>
                <a:ea typeface="ＭＳ Ｐゴシック" charset="0"/>
                <a:cs typeface="ＭＳ Ｐゴシック" charset="0"/>
              </a:defRPr>
            </a:lvl1pPr>
            <a:lvl2pPr eaLnBrk="0" hangingPunct="0">
              <a:defRPr sz="2200">
                <a:solidFill>
                  <a:schemeClr val="tx1"/>
                </a:solidFill>
                <a:latin typeface="Arial" charset="0"/>
                <a:ea typeface="ＭＳ Ｐゴシック" charset="0"/>
              </a:defRPr>
            </a:lvl2pPr>
            <a:lvl3pPr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marL="231775" indent="-231775" eaLnBrk="1" hangingPunct="1">
              <a:spcAft>
                <a:spcPts val="300"/>
              </a:spcAft>
              <a:buFont typeface="Wingdings" pitchFamily="2" charset="2"/>
              <a:buChar char="Ø"/>
            </a:pPr>
            <a:r>
              <a:rPr lang="en-US" sz="1600" b="1" dirty="0" smtClean="0">
                <a:latin typeface="Arial"/>
                <a:cs typeface="Arial"/>
              </a:rPr>
              <a:t>Most of components (Gun, 5-cell, magnets, diagnostics…) will be used for Low Energy RHIC electron cooler (</a:t>
            </a:r>
            <a:r>
              <a:rPr lang="en-US" sz="1600" b="1" dirty="0" err="1" smtClean="0">
                <a:latin typeface="Arial"/>
                <a:cs typeface="Arial"/>
              </a:rPr>
              <a:t>LEReC</a:t>
            </a:r>
            <a:r>
              <a:rPr lang="en-US" sz="1600" b="1" dirty="0" smtClean="0">
                <a:latin typeface="Arial"/>
                <a:cs typeface="Arial"/>
              </a:rPr>
              <a:t>).</a:t>
            </a:r>
          </a:p>
          <a:p>
            <a:pPr marL="231775" indent="-231775" eaLnBrk="1" hangingPunct="1">
              <a:spcAft>
                <a:spcPts val="300"/>
              </a:spcAft>
              <a:buFont typeface="Wingdings" pitchFamily="2" charset="2"/>
              <a:buChar char="Ø"/>
            </a:pPr>
            <a:r>
              <a:rPr lang="en-GB" sz="1600" b="1" dirty="0" smtClean="0">
                <a:latin typeface="Arial"/>
                <a:cs typeface="Arial"/>
              </a:rPr>
              <a:t>SRF gun is under commissioning.</a:t>
            </a:r>
            <a:endParaRPr lang="en-US" sz="1600" b="1" dirty="0" smtClean="0">
              <a:latin typeface="Arial"/>
              <a:cs typeface="Arial"/>
            </a:endParaRPr>
          </a:p>
          <a:p>
            <a:pPr marL="231775" indent="-231775" eaLnBrk="1" hangingPunct="1">
              <a:spcAft>
                <a:spcPts val="300"/>
              </a:spcAft>
            </a:pPr>
            <a:endParaRPr lang="en-US" sz="1400" dirty="0" smtClean="0">
              <a:solidFill>
                <a:srgbClr val="00B050"/>
              </a:solidFill>
            </a:endParaRPr>
          </a:p>
        </p:txBody>
      </p:sp>
      <p:sp>
        <p:nvSpPr>
          <p:cNvPr id="26" name="Rectangle 25"/>
          <p:cNvSpPr/>
          <p:nvPr/>
        </p:nvSpPr>
        <p:spPr>
          <a:xfrm>
            <a:off x="4567727" y="652046"/>
            <a:ext cx="2290273" cy="307777"/>
          </a:xfrm>
          <a:prstGeom prst="rect">
            <a:avLst/>
          </a:prstGeom>
        </p:spPr>
        <p:txBody>
          <a:bodyPr wrap="none">
            <a:spAutoFit/>
          </a:bodyPr>
          <a:lstStyle/>
          <a:p>
            <a:r>
              <a:rPr lang="en-US" sz="1400" dirty="0" smtClean="0">
                <a:latin typeface="Arial" charset="0"/>
                <a:ea typeface="ＭＳ Ｐゴシック" charset="0"/>
                <a:cs typeface="Arial" charset="0"/>
              </a:rPr>
              <a:t>Straight section is 7m long</a:t>
            </a:r>
            <a:endParaRPr lang="en-US" sz="1400" dirty="0"/>
          </a:p>
        </p:txBody>
      </p:sp>
      <p:cxnSp>
        <p:nvCxnSpPr>
          <p:cNvPr id="27" name="Straight Connector 26"/>
          <p:cNvCxnSpPr/>
          <p:nvPr/>
        </p:nvCxnSpPr>
        <p:spPr>
          <a:xfrm>
            <a:off x="76200" y="533400"/>
            <a:ext cx="89916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4" cstate="print"/>
          <a:srcRect/>
          <a:stretch>
            <a:fillRect/>
          </a:stretch>
        </p:blipFill>
        <p:spPr bwMode="auto">
          <a:xfrm>
            <a:off x="2819400" y="685800"/>
            <a:ext cx="5837238" cy="4775200"/>
          </a:xfrm>
          <a:prstGeom prst="rect">
            <a:avLst/>
          </a:prstGeom>
          <a:noFill/>
          <a:ln w="9525">
            <a:noFill/>
            <a:miter lim="800000"/>
            <a:headEnd/>
            <a:tailEnd/>
          </a:ln>
        </p:spPr>
      </p:pic>
    </p:spTree>
    <p:extLst>
      <p:ext uri="{BB962C8B-B14F-4D97-AF65-F5344CB8AC3E}">
        <p14:creationId xmlns:p14="http://schemas.microsoft.com/office/powerpoint/2010/main" xmlns="" val="151413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45719"/>
          </a:xfrm>
        </p:spPr>
        <p:txBody>
          <a:bodyPr>
            <a:normAutofit fontScale="90000"/>
          </a:bodyPr>
          <a:lstStyle/>
          <a:p>
            <a:r>
              <a:rPr lang="en-US" dirty="0" smtClean="0"/>
              <a:t/>
            </a:r>
            <a:br>
              <a:rPr lang="en-US" dirty="0" smtClean="0"/>
            </a:br>
            <a:r>
              <a:rPr lang="en-US" dirty="0" smtClean="0"/>
              <a:t>SRF gun commissioning progress</a:t>
            </a:r>
          </a:p>
        </p:txBody>
      </p:sp>
      <p:sp>
        <p:nvSpPr>
          <p:cNvPr id="21507" name="Slide Number Placeholder 3"/>
          <p:cNvSpPr>
            <a:spLocks noGrp="1"/>
          </p:cNvSpPr>
          <p:nvPr>
            <p:ph type="sldNum" sz="quarter" idx="10"/>
          </p:nvPr>
        </p:nvSpPr>
        <p:spPr>
          <a:noFill/>
          <a:ln>
            <a:miter lim="800000"/>
            <a:headEnd/>
            <a:tailEnd/>
          </a:ln>
        </p:spPr>
        <p:txBody>
          <a:bodyPr/>
          <a:lstStyle/>
          <a:p>
            <a:fld id="{68C565A8-99C5-47E8-9F97-3BE8B148ACDF}" type="slidenum">
              <a:rPr lang="en-US" smtClean="0"/>
              <a:pPr/>
              <a:t>4</a:t>
            </a:fld>
            <a:endParaRPr lang="en-US" smtClean="0"/>
          </a:p>
        </p:txBody>
      </p:sp>
      <p:pic>
        <p:nvPicPr>
          <p:cNvPr id="21508" name="Picture 4" descr="D:\ERL\photos\ERL\P1070013.JPG"/>
          <p:cNvPicPr>
            <a:picLocks noChangeAspect="1" noChangeArrowheads="1"/>
          </p:cNvPicPr>
          <p:nvPr/>
        </p:nvPicPr>
        <p:blipFill>
          <a:blip r:embed="rId2" cstate="print"/>
          <a:srcRect/>
          <a:stretch>
            <a:fillRect/>
          </a:stretch>
        </p:blipFill>
        <p:spPr bwMode="auto">
          <a:xfrm>
            <a:off x="381000" y="990600"/>
            <a:ext cx="3432175" cy="2514600"/>
          </a:xfrm>
          <a:prstGeom prst="rect">
            <a:avLst/>
          </a:prstGeom>
          <a:noFill/>
          <a:ln w="9525">
            <a:noFill/>
            <a:miter lim="800000"/>
            <a:headEnd/>
            <a:tailEnd/>
          </a:ln>
        </p:spPr>
      </p:pic>
      <p:pic>
        <p:nvPicPr>
          <p:cNvPr id="21509" name="Picture 2"/>
          <p:cNvPicPr>
            <a:picLocks noChangeAspect="1" noChangeArrowheads="1"/>
          </p:cNvPicPr>
          <p:nvPr/>
        </p:nvPicPr>
        <p:blipFill>
          <a:blip r:embed="rId3" cstate="print"/>
          <a:srcRect/>
          <a:stretch>
            <a:fillRect/>
          </a:stretch>
        </p:blipFill>
        <p:spPr bwMode="auto">
          <a:xfrm>
            <a:off x="457200" y="3810000"/>
            <a:ext cx="3352800" cy="2133600"/>
          </a:xfrm>
          <a:prstGeom prst="rect">
            <a:avLst/>
          </a:prstGeom>
          <a:noFill/>
          <a:ln w="9525">
            <a:noFill/>
            <a:miter lim="800000"/>
            <a:headEnd/>
            <a:tailEnd/>
          </a:ln>
        </p:spPr>
      </p:pic>
      <p:cxnSp>
        <p:nvCxnSpPr>
          <p:cNvPr id="7" name="Straight Arrow Connector 6"/>
          <p:cNvCxnSpPr>
            <a:stCxn id="21511" idx="1"/>
          </p:cNvCxnSpPr>
          <p:nvPr/>
        </p:nvCxnSpPr>
        <p:spPr>
          <a:xfrm flipH="1">
            <a:off x="1752600" y="3752850"/>
            <a:ext cx="609600" cy="89535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511" name="TextBox 7"/>
          <p:cNvSpPr txBox="1">
            <a:spLocks noChangeArrowheads="1"/>
          </p:cNvSpPr>
          <p:nvPr/>
        </p:nvSpPr>
        <p:spPr bwMode="auto">
          <a:xfrm>
            <a:off x="2362200" y="3429000"/>
            <a:ext cx="1447800" cy="646113"/>
          </a:xfrm>
          <a:prstGeom prst="rect">
            <a:avLst/>
          </a:prstGeom>
          <a:noFill/>
          <a:ln w="9525">
            <a:solidFill>
              <a:srgbClr val="FF0000"/>
            </a:solidFill>
            <a:miter lim="800000"/>
            <a:headEnd/>
            <a:tailEnd/>
          </a:ln>
        </p:spPr>
        <p:txBody>
          <a:bodyPr>
            <a:spAutoFit/>
          </a:bodyPr>
          <a:lstStyle/>
          <a:p>
            <a:r>
              <a:rPr lang="en-US" sz="1800" b="1">
                <a:solidFill>
                  <a:srgbClr val="FF0000"/>
                </a:solidFill>
              </a:rPr>
              <a:t>Cathode insertion</a:t>
            </a:r>
          </a:p>
        </p:txBody>
      </p:sp>
      <p:cxnSp>
        <p:nvCxnSpPr>
          <p:cNvPr id="10" name="Straight Arrow Connector 9"/>
          <p:cNvCxnSpPr/>
          <p:nvPr/>
        </p:nvCxnSpPr>
        <p:spPr>
          <a:xfrm flipH="1" flipV="1">
            <a:off x="2057400" y="3124200"/>
            <a:ext cx="304800" cy="533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4038600" y="1066800"/>
            <a:ext cx="5029200" cy="4876800"/>
          </a:xfrm>
        </p:spPr>
        <p:txBody>
          <a:bodyPr>
            <a:noAutofit/>
          </a:bodyPr>
          <a:lstStyle/>
          <a:p>
            <a:pPr>
              <a:spcBef>
                <a:spcPts val="0"/>
              </a:spcBef>
              <a:spcAft>
                <a:spcPts val="1200"/>
              </a:spcAft>
              <a:buFont typeface="Wingdings" pitchFamily="2" charset="2"/>
              <a:buChar char="v"/>
              <a:defRPr/>
            </a:pPr>
            <a:r>
              <a:rPr lang="en-US" sz="2000" dirty="0" smtClean="0">
                <a:cs typeface="Helvetica" pitchFamily="-84" charset="0"/>
              </a:rPr>
              <a:t>2010 to 2012: Tested and installed the main components of the SRF gun: cavity, FPC, tuner… , and subsystems: </a:t>
            </a:r>
            <a:r>
              <a:rPr lang="en-US" sz="2000" dirty="0" err="1" smtClean="0">
                <a:cs typeface="Helvetica" pitchFamily="-84" charset="0"/>
              </a:rPr>
              <a:t>cryo</a:t>
            </a:r>
            <a:r>
              <a:rPr lang="en-US" sz="2000" dirty="0" smtClean="0">
                <a:cs typeface="Helvetica" pitchFamily="-84" charset="0"/>
              </a:rPr>
              <a:t>, LLRF, vacuum, instrumentation…… </a:t>
            </a:r>
          </a:p>
          <a:p>
            <a:pPr>
              <a:spcBef>
                <a:spcPts val="0"/>
              </a:spcBef>
              <a:spcAft>
                <a:spcPts val="1200"/>
              </a:spcAft>
              <a:buFont typeface="Wingdings" pitchFamily="2" charset="2"/>
              <a:buChar char="v"/>
              <a:defRPr/>
            </a:pPr>
            <a:r>
              <a:rPr lang="en-US" sz="2000" dirty="0" smtClean="0">
                <a:cs typeface="Helvetica" pitchFamily="-84" charset="0"/>
              </a:rPr>
              <a:t>The commissioning of the SRF gun is proceeding in stages:</a:t>
            </a:r>
            <a:endParaRPr lang="en-US" sz="2400" dirty="0" smtClean="0">
              <a:cs typeface="Helvetica" pitchFamily="-84" charset="0"/>
            </a:endParaRPr>
          </a:p>
          <a:p>
            <a:pPr marL="630238" lvl="1" indent="-230188">
              <a:spcBef>
                <a:spcPts val="0"/>
              </a:spcBef>
              <a:spcAft>
                <a:spcPts val="1200"/>
              </a:spcAft>
              <a:buFontTx/>
              <a:buAutoNum type="arabicPeriod"/>
              <a:defRPr/>
            </a:pPr>
            <a:r>
              <a:rPr lang="en-US" sz="1800" dirty="0" smtClean="0"/>
              <a:t>Nov. 2012 to Mar. 2013: </a:t>
            </a:r>
            <a:r>
              <a:rPr lang="en-US" sz="1800" dirty="0" smtClean="0">
                <a:cs typeface="Helvetica" pitchFamily="-84" charset="0"/>
              </a:rPr>
              <a:t>Commissioned SRF gun cavity w/o cathode stalk insertion;</a:t>
            </a:r>
          </a:p>
          <a:p>
            <a:pPr marL="630238" lvl="1" indent="-230188">
              <a:spcBef>
                <a:spcPts val="0"/>
              </a:spcBef>
              <a:spcAft>
                <a:spcPts val="1200"/>
              </a:spcAft>
              <a:buFontTx/>
              <a:buAutoNum type="arabicPeriod"/>
              <a:defRPr/>
            </a:pPr>
            <a:r>
              <a:rPr lang="en-US" sz="1800" dirty="0" smtClean="0"/>
              <a:t>Aug. to Oct. 2013: </a:t>
            </a:r>
            <a:r>
              <a:rPr lang="en-US" sz="1800" dirty="0" smtClean="0">
                <a:cs typeface="Helvetica" pitchFamily="-84" charset="0"/>
              </a:rPr>
              <a:t>Commissioned SRF gun cavity with copper cathode stalk insertion;</a:t>
            </a:r>
            <a:endParaRPr lang="en-US" sz="1800" dirty="0">
              <a:cs typeface="Helvetica" pitchFamily="-84" charset="0"/>
            </a:endParaRPr>
          </a:p>
          <a:p>
            <a:pPr marL="630238" lvl="1" indent="-230188">
              <a:spcBef>
                <a:spcPts val="0"/>
              </a:spcBef>
              <a:spcAft>
                <a:spcPts val="1200"/>
              </a:spcAft>
              <a:buFontTx/>
              <a:buAutoNum type="arabicPeriod"/>
              <a:defRPr/>
            </a:pPr>
            <a:r>
              <a:rPr lang="en-US" sz="1800" dirty="0" smtClean="0">
                <a:cs typeface="Helvetica" pitchFamily="-84" charset="0"/>
              </a:rPr>
              <a:t>May. 28, 2014 to present: Commissioning SRF gun cavity with </a:t>
            </a:r>
            <a:r>
              <a:rPr lang="en-US" sz="1800" dirty="0" smtClean="0">
                <a:latin typeface="Microsoft Sans Serif" pitchFamily="34" charset="0"/>
              </a:rPr>
              <a:t>Cs</a:t>
            </a:r>
            <a:r>
              <a:rPr lang="en-US" sz="1800" baseline="-25000" dirty="0" smtClean="0">
                <a:latin typeface="Microsoft Sans Serif" pitchFamily="34" charset="0"/>
              </a:rPr>
              <a:t>3</a:t>
            </a:r>
            <a:r>
              <a:rPr lang="en-US" sz="1800" dirty="0" smtClean="0">
                <a:latin typeface="Microsoft Sans Serif" pitchFamily="34" charset="0"/>
              </a:rPr>
              <a:t>Sb</a:t>
            </a:r>
            <a:r>
              <a:rPr lang="en-US" sz="1800" dirty="0" smtClean="0">
                <a:cs typeface="Helvetica" pitchFamily="-84" charset="0"/>
              </a:rPr>
              <a:t> photocathode and have electron beam to faraday cup.</a:t>
            </a:r>
          </a:p>
        </p:txBody>
      </p:sp>
      <p:cxnSp>
        <p:nvCxnSpPr>
          <p:cNvPr id="11" name="Straight Connector 10"/>
          <p:cNvCxnSpPr/>
          <p:nvPr/>
        </p:nvCxnSpPr>
        <p:spPr>
          <a:xfrm>
            <a:off x="76200" y="685800"/>
            <a:ext cx="89916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0597"/>
          </a:xfrm>
        </p:spPr>
        <p:txBody>
          <a:bodyPr>
            <a:noAutofit/>
          </a:bodyPr>
          <a:lstStyle/>
          <a:p>
            <a:r>
              <a:rPr lang="en-US" sz="3200" dirty="0" smtClean="0"/>
              <a:t>Summary of commissioning w/o cathode stalk</a:t>
            </a:r>
            <a:endParaRPr lang="en-US" sz="3200" dirty="0"/>
          </a:p>
        </p:txBody>
      </p:sp>
      <p:sp>
        <p:nvSpPr>
          <p:cNvPr id="3" name="Content Placeholder 2"/>
          <p:cNvSpPr>
            <a:spLocks noGrp="1"/>
          </p:cNvSpPr>
          <p:nvPr>
            <p:ph idx="1"/>
          </p:nvPr>
        </p:nvSpPr>
        <p:spPr>
          <a:xfrm>
            <a:off x="4572000" y="990600"/>
            <a:ext cx="4572000" cy="1676400"/>
          </a:xfrm>
        </p:spPr>
        <p:txBody>
          <a:bodyPr>
            <a:normAutofit/>
          </a:bodyPr>
          <a:lstStyle/>
          <a:p>
            <a:pPr marL="233363" indent="-233363">
              <a:buFont typeface="Wingdings" pitchFamily="2" charset="2"/>
              <a:buChar char="ü"/>
            </a:pPr>
            <a:r>
              <a:rPr lang="en-US" sz="1800" dirty="0">
                <a:latin typeface="Arial"/>
                <a:cs typeface="Arial"/>
              </a:rPr>
              <a:t>The SRF gun cavity </a:t>
            </a:r>
            <a:r>
              <a:rPr lang="en-US" sz="1800" dirty="0" smtClean="0">
                <a:latin typeface="Arial"/>
                <a:cs typeface="Arial"/>
              </a:rPr>
              <a:t>commissioning without cathode stalk insertion demonstrated </a:t>
            </a:r>
            <a:r>
              <a:rPr lang="en-US" sz="1800" dirty="0">
                <a:latin typeface="Arial"/>
                <a:cs typeface="Arial"/>
              </a:rPr>
              <a:t>to be able to operate at </a:t>
            </a:r>
            <a:r>
              <a:rPr lang="en-US" sz="1800" dirty="0" smtClean="0">
                <a:latin typeface="Arial"/>
                <a:cs typeface="Arial"/>
              </a:rPr>
              <a:t>2.0 MV CW.</a:t>
            </a:r>
          </a:p>
        </p:txBody>
      </p:sp>
      <p:grpSp>
        <p:nvGrpSpPr>
          <p:cNvPr id="5" name="Group 4"/>
          <p:cNvGrpSpPr/>
          <p:nvPr/>
        </p:nvGrpSpPr>
        <p:grpSpPr>
          <a:xfrm>
            <a:off x="107412" y="565532"/>
            <a:ext cx="4464587" cy="3254566"/>
            <a:chOff x="548640" y="502071"/>
            <a:chExt cx="5852160" cy="4549140"/>
          </a:xfrm>
        </p:grpSpPr>
        <p:pic>
          <p:nvPicPr>
            <p:cNvPr id="4" name="Picture 4" descr="http://www.cadops.bnl.gov/elog/graphics/rhic-pp_2013/Tue_Nov_5_2013_180900_5904.gif"/>
            <p:cNvPicPr>
              <a:picLocks noChangeAspect="1" noChangeArrowheads="1"/>
            </p:cNvPicPr>
            <p:nvPr/>
          </p:nvPicPr>
          <p:blipFill>
            <a:blip r:embed="rId2" cstate="print"/>
            <a:srcRect/>
            <a:stretch>
              <a:fillRect/>
            </a:stretch>
          </p:blipFill>
          <p:spPr bwMode="auto">
            <a:xfrm>
              <a:off x="548640" y="502071"/>
              <a:ext cx="5852160" cy="4549140"/>
            </a:xfrm>
            <a:prstGeom prst="rect">
              <a:avLst/>
            </a:prstGeom>
            <a:noFill/>
          </p:spPr>
        </p:pic>
        <p:sp>
          <p:nvSpPr>
            <p:cNvPr id="6" name="TextBox 5"/>
            <p:cNvSpPr txBox="1"/>
            <p:nvPr/>
          </p:nvSpPr>
          <p:spPr>
            <a:xfrm>
              <a:off x="2590801" y="1085195"/>
              <a:ext cx="1371599" cy="307777"/>
            </a:xfrm>
            <a:prstGeom prst="rect">
              <a:avLst/>
            </a:prstGeom>
            <a:noFill/>
          </p:spPr>
          <p:txBody>
            <a:bodyPr wrap="square" rtlCol="0">
              <a:spAutoFit/>
            </a:bodyPr>
            <a:lstStyle/>
            <a:p>
              <a:r>
                <a:rPr lang="en-US" sz="1400" b="1" dirty="0" smtClean="0">
                  <a:solidFill>
                    <a:srgbClr val="00B050"/>
                  </a:solidFill>
                </a:rPr>
                <a:t>radiation</a:t>
              </a:r>
              <a:endParaRPr lang="en-US" sz="1400" b="1" dirty="0">
                <a:solidFill>
                  <a:srgbClr val="00B050"/>
                </a:solidFill>
              </a:endParaRPr>
            </a:p>
          </p:txBody>
        </p:sp>
        <p:sp>
          <p:nvSpPr>
            <p:cNvPr id="7" name="TextBox 6"/>
            <p:cNvSpPr txBox="1"/>
            <p:nvPr/>
          </p:nvSpPr>
          <p:spPr>
            <a:xfrm>
              <a:off x="2438400" y="2314074"/>
              <a:ext cx="2525028" cy="448153"/>
            </a:xfrm>
            <a:prstGeom prst="rect">
              <a:avLst/>
            </a:prstGeom>
            <a:noFill/>
          </p:spPr>
          <p:txBody>
            <a:bodyPr wrap="square" rtlCol="0">
              <a:spAutoFit/>
            </a:bodyPr>
            <a:lstStyle/>
            <a:p>
              <a:r>
                <a:rPr lang="en-US" sz="1400" b="1" dirty="0" smtClean="0">
                  <a:solidFill>
                    <a:srgbClr val="00B050"/>
                  </a:solidFill>
                </a:rPr>
                <a:t>Good vacuum</a:t>
              </a:r>
              <a:endParaRPr lang="en-US" sz="1400" b="1" dirty="0">
                <a:solidFill>
                  <a:srgbClr val="00B050"/>
                </a:solidFill>
              </a:endParaRPr>
            </a:p>
          </p:txBody>
        </p:sp>
        <p:sp>
          <p:nvSpPr>
            <p:cNvPr id="8" name="TextBox 7"/>
            <p:cNvSpPr txBox="1"/>
            <p:nvPr/>
          </p:nvSpPr>
          <p:spPr>
            <a:xfrm>
              <a:off x="2285999" y="3338766"/>
              <a:ext cx="3704122" cy="448153"/>
            </a:xfrm>
            <a:prstGeom prst="rect">
              <a:avLst/>
            </a:prstGeom>
            <a:noFill/>
          </p:spPr>
          <p:txBody>
            <a:bodyPr wrap="square" rtlCol="0">
              <a:spAutoFit/>
            </a:bodyPr>
            <a:lstStyle/>
            <a:p>
              <a:r>
                <a:rPr lang="en-US" sz="1400" b="1" dirty="0" smtClean="0">
                  <a:solidFill>
                    <a:srgbClr val="00B050"/>
                  </a:solidFill>
                </a:rPr>
                <a:t>2 MV CW operation open </a:t>
              </a:r>
              <a:endParaRPr lang="en-US" sz="1400" b="1" dirty="0">
                <a:solidFill>
                  <a:srgbClr val="00B050"/>
                </a:solidFill>
              </a:endParaRPr>
            </a:p>
          </p:txBody>
        </p:sp>
      </p:grpSp>
      <p:cxnSp>
        <p:nvCxnSpPr>
          <p:cNvPr id="9" name="Straight Connector 8"/>
          <p:cNvCxnSpPr/>
          <p:nvPr/>
        </p:nvCxnSpPr>
        <p:spPr>
          <a:xfrm>
            <a:off x="76200" y="533400"/>
            <a:ext cx="89916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noChangeArrowheads="1"/>
          </p:cNvPicPr>
          <p:nvPr/>
        </p:nvPicPr>
        <p:blipFill>
          <a:blip r:embed="rId3" cstate="print"/>
          <a:srcRect/>
          <a:stretch>
            <a:fillRect/>
          </a:stretch>
        </p:blipFill>
        <p:spPr bwMode="auto">
          <a:xfrm>
            <a:off x="0" y="3886200"/>
            <a:ext cx="4572000" cy="2971800"/>
          </a:xfrm>
          <a:prstGeom prst="rect">
            <a:avLst/>
          </a:prstGeom>
          <a:noFill/>
          <a:ln w="9525">
            <a:noFill/>
            <a:miter lim="800000"/>
            <a:headEnd/>
            <a:tailEnd/>
          </a:ln>
        </p:spPr>
      </p:pic>
      <p:cxnSp>
        <p:nvCxnSpPr>
          <p:cNvPr id="11" name="Straight Arrow Connector 10"/>
          <p:cNvCxnSpPr/>
          <p:nvPr/>
        </p:nvCxnSpPr>
        <p:spPr>
          <a:xfrm flipH="1">
            <a:off x="3276600" y="4876800"/>
            <a:ext cx="228600" cy="4572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2" name="TextBox 7"/>
          <p:cNvSpPr txBox="1">
            <a:spLocks noChangeArrowheads="1"/>
          </p:cNvSpPr>
          <p:nvPr/>
        </p:nvSpPr>
        <p:spPr bwMode="auto">
          <a:xfrm>
            <a:off x="3124201" y="4343400"/>
            <a:ext cx="1447800" cy="523220"/>
          </a:xfrm>
          <a:prstGeom prst="rect">
            <a:avLst/>
          </a:prstGeom>
          <a:noFill/>
          <a:ln w="9525">
            <a:noFill/>
            <a:miter lim="800000"/>
            <a:headEnd/>
            <a:tailEnd/>
          </a:ln>
        </p:spPr>
        <p:txBody>
          <a:bodyPr wrap="square">
            <a:spAutoFit/>
          </a:bodyPr>
          <a:lstStyle/>
          <a:p>
            <a:r>
              <a:rPr lang="en-US" sz="1400" dirty="0">
                <a:solidFill>
                  <a:srgbClr val="0000FF"/>
                </a:solidFill>
              </a:rPr>
              <a:t>I/Q on only for operation</a:t>
            </a:r>
          </a:p>
        </p:txBody>
      </p:sp>
      <p:sp>
        <p:nvSpPr>
          <p:cNvPr id="13" name="Content Placeholder 1"/>
          <p:cNvSpPr txBox="1">
            <a:spLocks/>
          </p:cNvSpPr>
          <p:nvPr/>
        </p:nvSpPr>
        <p:spPr>
          <a:xfrm>
            <a:off x="4572000" y="4114800"/>
            <a:ext cx="4572000" cy="2438400"/>
          </a:xfrm>
          <a:prstGeom prst="rect">
            <a:avLst/>
          </a:prstGeom>
        </p:spPr>
        <p:txBody>
          <a:bodyPr vert="horz" lIns="91440" tIns="45720" rIns="91440" bIns="45720" rtlCol="0">
            <a:normAutofit/>
          </a:bodyPr>
          <a:lstStyle/>
          <a:p>
            <a:pPr marL="233363" lvl="0" indent="-233363">
              <a:spcBef>
                <a:spcPct val="20000"/>
              </a:spcBef>
              <a:spcAft>
                <a:spcPts val="600"/>
              </a:spcAft>
              <a:buFont typeface="Wingdings" pitchFamily="2" charset="2"/>
              <a:buChar char="ü"/>
              <a:defRPr/>
            </a:pPr>
            <a:r>
              <a:rPr lang="en-US" dirty="0" smtClean="0">
                <a:latin typeface="Arial"/>
                <a:cs typeface="Arial"/>
              </a:rPr>
              <a:t>The amplitude stability is 2.3e-4 (</a:t>
            </a:r>
            <a:r>
              <a:rPr lang="en-US" dirty="0" err="1" smtClean="0">
                <a:latin typeface="Arial"/>
                <a:cs typeface="Arial"/>
              </a:rPr>
              <a:t>rms</a:t>
            </a:r>
            <a:r>
              <a:rPr lang="en-US" dirty="0" smtClean="0">
                <a:latin typeface="Arial"/>
                <a:cs typeface="Arial"/>
              </a:rPr>
              <a:t>) and the phase stability is 0.035 degree (</a:t>
            </a:r>
            <a:r>
              <a:rPr lang="en-US" dirty="0" err="1" smtClean="0">
                <a:latin typeface="Arial"/>
                <a:cs typeface="Arial"/>
              </a:rPr>
              <a:t>rms</a:t>
            </a:r>
            <a:r>
              <a:rPr lang="en-US" dirty="0" smtClean="0">
                <a:latin typeface="Arial"/>
                <a:cs typeface="Arial"/>
              </a:rPr>
              <a:t>), although Lorentz force detuning factor is -11.8 Hz/(MV/m)</a:t>
            </a:r>
            <a:r>
              <a:rPr lang="en-US" baseline="30000" dirty="0" smtClean="0">
                <a:latin typeface="Arial"/>
                <a:cs typeface="Arial"/>
              </a:rPr>
              <a:t>2</a:t>
            </a:r>
            <a:r>
              <a:rPr lang="en-US" dirty="0" smtClean="0">
                <a:latin typeface="Arial"/>
                <a:cs typeface="Arial"/>
              </a:rPr>
              <a:t> and </a:t>
            </a:r>
            <a:r>
              <a:rPr lang="en-GB" dirty="0" err="1" smtClean="0">
                <a:latin typeface="Arial"/>
                <a:cs typeface="Arial"/>
              </a:rPr>
              <a:t>microphonics</a:t>
            </a:r>
            <a:r>
              <a:rPr lang="en-GB" dirty="0" smtClean="0">
                <a:latin typeface="Arial"/>
                <a:cs typeface="Arial"/>
              </a:rPr>
              <a:t> caused frequency fluctuation is about 700 Hz (peak-to-peak).</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Helvetica" charset="0"/>
            </a:endParaRPr>
          </a:p>
        </p:txBody>
      </p:sp>
    </p:spTree>
    <p:extLst>
      <p:ext uri="{BB962C8B-B14F-4D97-AF65-F5344CB8AC3E}">
        <p14:creationId xmlns:p14="http://schemas.microsoft.com/office/powerpoint/2010/main" xmlns="" val="3326872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876800"/>
            <a:ext cx="8686800" cy="1333185"/>
          </a:xfrm>
        </p:spPr>
        <p:txBody>
          <a:bodyPr>
            <a:noAutofit/>
          </a:bodyPr>
          <a:lstStyle/>
          <a:p>
            <a:pPr marL="233363" lvl="0" indent="-233363">
              <a:spcBef>
                <a:spcPts val="0"/>
              </a:spcBef>
              <a:spcAft>
                <a:spcPts val="600"/>
              </a:spcAft>
              <a:buFont typeface="Wingdings" pitchFamily="2" charset="2"/>
              <a:buChar char="Ø"/>
              <a:defRPr/>
            </a:pPr>
            <a:r>
              <a:rPr lang="en-US" sz="1600" dirty="0" smtClean="0">
                <a:cs typeface="Arial"/>
              </a:rPr>
              <a:t>The SRF gun was carried out commissioning with </a:t>
            </a:r>
            <a:r>
              <a:rPr lang="en-US" sz="1600" dirty="0" smtClean="0">
                <a:cs typeface="Arial"/>
              </a:rPr>
              <a:t>Cu cathode </a:t>
            </a:r>
            <a:r>
              <a:rPr lang="en-US" sz="1600" dirty="0" smtClean="0">
                <a:cs typeface="Arial"/>
              </a:rPr>
              <a:t>stalk insertion, and found a missing power at gun voltage of 0.3 - 1.1 MV;</a:t>
            </a:r>
          </a:p>
          <a:p>
            <a:pPr marL="233363" lvl="0" indent="-233363">
              <a:spcBef>
                <a:spcPts val="0"/>
              </a:spcBef>
              <a:spcAft>
                <a:spcPts val="600"/>
              </a:spcAft>
              <a:buFont typeface="Wingdings" pitchFamily="2" charset="2"/>
              <a:buChar char="Ø"/>
              <a:defRPr/>
            </a:pPr>
            <a:r>
              <a:rPr lang="en-US" sz="1600" dirty="0" smtClean="0">
                <a:cs typeface="Arial"/>
              </a:rPr>
              <a:t>After high power processing/conditioning, with that </a:t>
            </a:r>
            <a:r>
              <a:rPr lang="en-US" sz="1600" dirty="0" smtClean="0">
                <a:cs typeface="Arial"/>
              </a:rPr>
              <a:t>Cu cathode </a:t>
            </a:r>
            <a:r>
              <a:rPr lang="en-US" sz="1600" dirty="0" smtClean="0">
                <a:cs typeface="Arial"/>
              </a:rPr>
              <a:t>stalk, operational field </a:t>
            </a:r>
            <a:r>
              <a:rPr lang="en-US" sz="1600" dirty="0" smtClean="0">
                <a:cs typeface="Arial"/>
              </a:rPr>
              <a:t>would be</a:t>
            </a:r>
            <a:r>
              <a:rPr lang="en-US" sz="1600" dirty="0" smtClean="0">
                <a:cs typeface="Arial"/>
              </a:rPr>
              <a:t> </a:t>
            </a:r>
            <a:r>
              <a:rPr lang="en-US" sz="1600" dirty="0" smtClean="0">
                <a:cs typeface="Arial"/>
              </a:rPr>
              <a:t>1.85 MV, 180 ms, 1 Hz; It </a:t>
            </a:r>
            <a:r>
              <a:rPr lang="en-US" sz="1600" dirty="0" smtClean="0">
                <a:cs typeface="Arial"/>
              </a:rPr>
              <a:t>quenched </a:t>
            </a:r>
            <a:r>
              <a:rPr lang="en-US" sz="1600" dirty="0" smtClean="0">
                <a:cs typeface="Arial"/>
              </a:rPr>
              <a:t>in minutes if pulse is longer.</a:t>
            </a:r>
          </a:p>
          <a:p>
            <a:pPr marL="233363" indent="-233363">
              <a:spcBef>
                <a:spcPts val="0"/>
              </a:spcBef>
              <a:spcAft>
                <a:spcPts val="600"/>
              </a:spcAft>
              <a:buFont typeface="Wingdings" pitchFamily="2" charset="2"/>
              <a:buChar char="Ø"/>
              <a:defRPr/>
            </a:pPr>
            <a:r>
              <a:rPr lang="en-US" sz="1600" dirty="0" smtClean="0">
                <a:cs typeface="Arial"/>
              </a:rPr>
              <a:t>After the cathode stalk was removed, the cavity reached CW 2 MV without any conditioning. This shows that the insertion of a cathode stalk into a superconducting RF cavity does NOT lead to a degradation in the cavity performance.</a:t>
            </a:r>
          </a:p>
          <a:p>
            <a:pPr marL="233363" indent="-233363">
              <a:spcBef>
                <a:spcPts val="0"/>
              </a:spcBef>
              <a:spcAft>
                <a:spcPts val="600"/>
              </a:spcAft>
              <a:buFont typeface="Wingdings" pitchFamily="2" charset="2"/>
              <a:buChar char="Ø"/>
              <a:defRPr/>
            </a:pPr>
            <a:endParaRPr lang="en-US" sz="1400" dirty="0" smtClean="0">
              <a:cs typeface="Arial"/>
            </a:endParaRPr>
          </a:p>
        </p:txBody>
      </p:sp>
      <p:pic>
        <p:nvPicPr>
          <p:cNvPr id="4" name="Picture 2"/>
          <p:cNvPicPr>
            <a:picLocks noChangeAspect="1" noChangeArrowheads="1"/>
          </p:cNvPicPr>
          <p:nvPr/>
        </p:nvPicPr>
        <p:blipFill>
          <a:blip r:embed="rId2" cstate="print"/>
          <a:srcRect/>
          <a:stretch>
            <a:fillRect/>
          </a:stretch>
        </p:blipFill>
        <p:spPr bwMode="auto">
          <a:xfrm>
            <a:off x="416433" y="533400"/>
            <a:ext cx="8270367" cy="4267199"/>
          </a:xfrm>
          <a:prstGeom prst="rect">
            <a:avLst/>
          </a:prstGeom>
          <a:noFill/>
          <a:ln w="9525">
            <a:noFill/>
            <a:miter lim="800000"/>
            <a:headEnd/>
            <a:tailEnd/>
          </a:ln>
        </p:spPr>
      </p:pic>
      <p:sp>
        <p:nvSpPr>
          <p:cNvPr id="5" name="Title 1"/>
          <p:cNvSpPr txBox="1">
            <a:spLocks/>
          </p:cNvSpPr>
          <p:nvPr/>
        </p:nvSpPr>
        <p:spPr>
          <a:xfrm>
            <a:off x="152400" y="0"/>
            <a:ext cx="8991600" cy="533400"/>
          </a:xfrm>
          <a:prstGeom prst="rect">
            <a:avLst/>
          </a:prstGeom>
        </p:spPr>
        <p:txBody>
          <a:bodyPr vert="horz" lIns="91440" tIns="45720" rIns="91440" bIns="45720" rtlCol="0" anchor="ctr">
            <a:normAutofit fontScale="82500" lnSpcReduction="10000"/>
          </a:bodyPr>
          <a:lstStyle/>
          <a:p>
            <a:pPr lvl="0" algn="ctr">
              <a:spcBef>
                <a:spcPct val="0"/>
              </a:spcBef>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SRF gun </a:t>
            </a:r>
            <a:r>
              <a:rPr lang="en-US" sz="3200" dirty="0" smtClean="0"/>
              <a:t>commissioning</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with </a:t>
            </a:r>
            <a:r>
              <a:rPr lang="en-US" sz="3200" dirty="0" smtClean="0">
                <a:latin typeface="+mj-lt"/>
                <a:ea typeface="+mj-ea"/>
                <a:cs typeface="+mj-cs"/>
              </a:rPr>
              <a:t>Cu </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cathode stalk </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(1): summary</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6" name="Straight Connector 5"/>
          <p:cNvCxnSpPr/>
          <p:nvPr/>
        </p:nvCxnSpPr>
        <p:spPr>
          <a:xfrm>
            <a:off x="76200" y="533400"/>
            <a:ext cx="89916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7" descr="C:\Documents and Settings\aburrill\My Documents\704 MHz Gun\Photos from JLAB processing\IMG_1466.jpg"/>
          <p:cNvPicPr>
            <a:picLocks noChangeAspect="1" noChangeArrowheads="1"/>
          </p:cNvPicPr>
          <p:nvPr/>
        </p:nvPicPr>
        <p:blipFill>
          <a:blip r:embed="rId2" cstate="print"/>
          <a:srcRect r="29173"/>
          <a:stretch>
            <a:fillRect/>
          </a:stretch>
        </p:blipFill>
        <p:spPr bwMode="auto">
          <a:xfrm>
            <a:off x="6096000" y="2438400"/>
            <a:ext cx="2133600" cy="2258060"/>
          </a:xfrm>
          <a:prstGeom prst="rect">
            <a:avLst/>
          </a:prstGeom>
          <a:noFill/>
          <a:ln w="9525">
            <a:noFill/>
            <a:miter lim="800000"/>
            <a:headEnd/>
            <a:tailEnd/>
          </a:ln>
        </p:spPr>
      </p:pic>
      <p:pic>
        <p:nvPicPr>
          <p:cNvPr id="6" name="Picture 9"/>
          <p:cNvPicPr>
            <a:picLocks noChangeAspect="1" noChangeArrowheads="1"/>
          </p:cNvPicPr>
          <p:nvPr/>
        </p:nvPicPr>
        <p:blipFill>
          <a:blip r:embed="rId3" cstate="print"/>
          <a:srcRect/>
          <a:stretch>
            <a:fillRect/>
          </a:stretch>
        </p:blipFill>
        <p:spPr bwMode="auto">
          <a:xfrm>
            <a:off x="76200" y="990600"/>
            <a:ext cx="5410200" cy="42672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5943600" y="609600"/>
            <a:ext cx="2667000" cy="1692275"/>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flipH="1">
            <a:off x="5791200" y="5029200"/>
            <a:ext cx="3505200" cy="1905000"/>
          </a:xfrm>
          <a:prstGeom prst="rect">
            <a:avLst/>
          </a:prstGeom>
          <a:noFill/>
          <a:ln w="9525">
            <a:noFill/>
            <a:miter lim="800000"/>
            <a:headEnd/>
            <a:tailEnd/>
          </a:ln>
        </p:spPr>
      </p:pic>
      <p:cxnSp>
        <p:nvCxnSpPr>
          <p:cNvPr id="10" name="Straight Arrow Connector 9"/>
          <p:cNvCxnSpPr/>
          <p:nvPr/>
        </p:nvCxnSpPr>
        <p:spPr>
          <a:xfrm>
            <a:off x="5181600" y="4191000"/>
            <a:ext cx="685800" cy="8382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724400" y="1524000"/>
            <a:ext cx="19050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971800" y="2895600"/>
            <a:ext cx="48768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96200" y="533400"/>
            <a:ext cx="990600" cy="646331"/>
          </a:xfrm>
          <a:prstGeom prst="rect">
            <a:avLst/>
          </a:prstGeom>
          <a:noFill/>
        </p:spPr>
        <p:txBody>
          <a:bodyPr wrap="square" rtlCol="0">
            <a:spAutoFit/>
          </a:bodyPr>
          <a:lstStyle/>
          <a:p>
            <a:r>
              <a:rPr lang="en-US" b="1" dirty="0" smtClean="0">
                <a:solidFill>
                  <a:schemeClr val="bg1"/>
                </a:solidFill>
              </a:rPr>
              <a:t>Current stalk</a:t>
            </a:r>
            <a:endParaRPr lang="en-US" b="1" dirty="0">
              <a:solidFill>
                <a:schemeClr val="bg1"/>
              </a:solidFill>
            </a:endParaRPr>
          </a:p>
        </p:txBody>
      </p:sp>
      <p:sp>
        <p:nvSpPr>
          <p:cNvPr id="21" name="TextBox 20"/>
          <p:cNvSpPr txBox="1"/>
          <p:nvPr/>
        </p:nvSpPr>
        <p:spPr>
          <a:xfrm>
            <a:off x="7315200" y="4684485"/>
            <a:ext cx="1905000" cy="646331"/>
          </a:xfrm>
          <a:prstGeom prst="rect">
            <a:avLst/>
          </a:prstGeom>
          <a:noFill/>
        </p:spPr>
        <p:txBody>
          <a:bodyPr wrap="square" rtlCol="0">
            <a:spAutoFit/>
          </a:bodyPr>
          <a:lstStyle/>
          <a:p>
            <a:r>
              <a:rPr lang="en-US" b="1" dirty="0" err="1" smtClean="0">
                <a:solidFill>
                  <a:srgbClr val="FF0000"/>
                </a:solidFill>
              </a:rPr>
              <a:t>Multipacting</a:t>
            </a:r>
            <a:r>
              <a:rPr lang="en-US" b="1" dirty="0" smtClean="0">
                <a:solidFill>
                  <a:srgbClr val="FF0000"/>
                </a:solidFill>
              </a:rPr>
              <a:t>-free stalk with Ta tip </a:t>
            </a:r>
            <a:endParaRPr lang="en-US" b="1" dirty="0">
              <a:solidFill>
                <a:srgbClr val="FF0000"/>
              </a:solidFill>
            </a:endParaRPr>
          </a:p>
        </p:txBody>
      </p:sp>
      <p:sp>
        <p:nvSpPr>
          <p:cNvPr id="22" name="Title 1"/>
          <p:cNvSpPr txBox="1">
            <a:spLocks/>
          </p:cNvSpPr>
          <p:nvPr/>
        </p:nvSpPr>
        <p:spPr>
          <a:xfrm>
            <a:off x="0" y="0"/>
            <a:ext cx="8686800" cy="470597"/>
          </a:xfrm>
          <a:prstGeom prst="rect">
            <a:avLst/>
          </a:prstGeom>
        </p:spPr>
        <p:txBody>
          <a:bodyPr vert="horz" lIns="91440" tIns="45720" rIns="91440" bIns="45720" rtlCol="0" anchor="ctr">
            <a:noAutofit/>
          </a:bodyPr>
          <a:lstStyle/>
          <a:p>
            <a:pPr lvl="0" algn="ctr">
              <a:spcBef>
                <a:spcPct val="0"/>
              </a:spcBef>
              <a:defRPr/>
            </a:pPr>
            <a:r>
              <a:rPr lang="en-US" sz="2800" dirty="0" smtClean="0"/>
              <a:t>SRF gun commissioning with </a:t>
            </a:r>
            <a:r>
              <a:rPr lang="en-US" sz="2800" dirty="0" smtClean="0"/>
              <a:t>Cu cathode </a:t>
            </a:r>
            <a:r>
              <a:rPr lang="en-US" sz="2800" dirty="0" smtClean="0"/>
              <a:t>(2): </a:t>
            </a:r>
            <a:r>
              <a:rPr lang="en-US" sz="2800" dirty="0" err="1" smtClean="0"/>
              <a:t>Multipacting</a:t>
            </a:r>
            <a:r>
              <a:rPr lang="en-US" sz="2800" dirty="0" smtClean="0"/>
              <a:t> </a:t>
            </a:r>
            <a:endParaRPr lang="en-US" sz="2800" dirty="0"/>
          </a:p>
        </p:txBody>
      </p:sp>
      <p:cxnSp>
        <p:nvCxnSpPr>
          <p:cNvPr id="23" name="Straight Connector 22"/>
          <p:cNvCxnSpPr/>
          <p:nvPr/>
        </p:nvCxnSpPr>
        <p:spPr>
          <a:xfrm>
            <a:off x="76200" y="533400"/>
            <a:ext cx="89916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153400" y="2514600"/>
            <a:ext cx="990600" cy="369332"/>
          </a:xfrm>
          <a:prstGeom prst="rect">
            <a:avLst/>
          </a:prstGeom>
          <a:noFill/>
        </p:spPr>
        <p:txBody>
          <a:bodyPr wrap="square" rtlCol="0">
            <a:spAutoFit/>
          </a:bodyPr>
          <a:lstStyle/>
          <a:p>
            <a:r>
              <a:rPr lang="en-US" b="1" dirty="0" smtClean="0">
                <a:solidFill>
                  <a:srgbClr val="FF0000"/>
                </a:solidFill>
              </a:rPr>
              <a:t>Cavity</a:t>
            </a:r>
            <a:endParaRPr lang="en-US" b="1" dirty="0">
              <a:solidFill>
                <a:srgbClr val="FF0000"/>
              </a:solidFill>
            </a:endParaRPr>
          </a:p>
        </p:txBody>
      </p:sp>
      <p:cxnSp>
        <p:nvCxnSpPr>
          <p:cNvPr id="33" name="Straight Arrow Connector 32"/>
          <p:cNvCxnSpPr/>
          <p:nvPr/>
        </p:nvCxnSpPr>
        <p:spPr>
          <a:xfrm flipV="1">
            <a:off x="2895600" y="1828800"/>
            <a:ext cx="3276600" cy="91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0" y="6488668"/>
            <a:ext cx="6705600" cy="369332"/>
          </a:xfrm>
          <a:prstGeom prst="rect">
            <a:avLst/>
          </a:prstGeom>
          <a:noFill/>
        </p:spPr>
        <p:txBody>
          <a:bodyPr wrap="square" rtlCol="0">
            <a:spAutoFit/>
          </a:bodyPr>
          <a:lstStyle/>
          <a:p>
            <a:pPr>
              <a:buFont typeface="Wingdings" pitchFamily="2" charset="2"/>
              <a:buChar char="Ø"/>
            </a:pPr>
            <a:r>
              <a:rPr lang="en-US" dirty="0" smtClean="0"/>
              <a:t>The new cathode stalk with Ta tip will be delivered on Oct. 15, 2014. </a:t>
            </a:r>
            <a:endParaRPr lang="en-US" dirty="0"/>
          </a:p>
        </p:txBody>
      </p:sp>
      <p:pic>
        <p:nvPicPr>
          <p:cNvPr id="16" name="Picture 2"/>
          <p:cNvPicPr>
            <a:picLocks noChangeAspect="1" noChangeArrowheads="1"/>
          </p:cNvPicPr>
          <p:nvPr/>
        </p:nvPicPr>
        <p:blipFill>
          <a:blip r:embed="rId6" cstate="print"/>
          <a:srcRect/>
          <a:stretch>
            <a:fillRect/>
          </a:stretch>
        </p:blipFill>
        <p:spPr bwMode="auto">
          <a:xfrm>
            <a:off x="956124" y="5413375"/>
            <a:ext cx="3673026" cy="1053737"/>
          </a:xfrm>
          <a:prstGeom prst="rect">
            <a:avLst/>
          </a:prstGeom>
          <a:noFill/>
          <a:ln w="9525">
            <a:noFill/>
            <a:miter lim="800000"/>
            <a:headEnd/>
            <a:tailEnd/>
          </a:ln>
        </p:spPr>
      </p:pic>
      <p:sp>
        <p:nvSpPr>
          <p:cNvPr id="19" name="TextBox 23"/>
          <p:cNvSpPr txBox="1">
            <a:spLocks noChangeArrowheads="1"/>
          </p:cNvSpPr>
          <p:nvPr/>
        </p:nvSpPr>
        <p:spPr bwMode="auto">
          <a:xfrm>
            <a:off x="2057400" y="5946775"/>
            <a:ext cx="2133600" cy="307975"/>
          </a:xfrm>
          <a:prstGeom prst="rect">
            <a:avLst/>
          </a:prstGeom>
          <a:noFill/>
          <a:ln w="9525">
            <a:noFill/>
            <a:miter lim="800000"/>
            <a:headEnd/>
            <a:tailEnd/>
          </a:ln>
        </p:spPr>
        <p:txBody>
          <a:bodyPr>
            <a:spAutoFit/>
          </a:bodyPr>
          <a:lstStyle/>
          <a:p>
            <a:r>
              <a:rPr lang="en-US" sz="1400"/>
              <a:t>1</a:t>
            </a:r>
            <a:r>
              <a:rPr lang="en-US" sz="1400" baseline="30000"/>
              <a:t>st</a:t>
            </a:r>
            <a:r>
              <a:rPr lang="en-US" sz="1400"/>
              <a:t> gap</a:t>
            </a:r>
          </a:p>
        </p:txBody>
      </p:sp>
      <p:sp>
        <p:nvSpPr>
          <p:cNvPr id="24" name="TextBox 24"/>
          <p:cNvSpPr txBox="1">
            <a:spLocks noChangeArrowheads="1"/>
          </p:cNvSpPr>
          <p:nvPr/>
        </p:nvSpPr>
        <p:spPr bwMode="auto">
          <a:xfrm>
            <a:off x="2362200" y="5727700"/>
            <a:ext cx="2133600" cy="307975"/>
          </a:xfrm>
          <a:prstGeom prst="rect">
            <a:avLst/>
          </a:prstGeom>
          <a:noFill/>
          <a:ln w="9525">
            <a:noFill/>
            <a:miter lim="800000"/>
            <a:headEnd/>
            <a:tailEnd/>
          </a:ln>
        </p:spPr>
        <p:txBody>
          <a:bodyPr>
            <a:spAutoFit/>
          </a:bodyPr>
          <a:lstStyle/>
          <a:p>
            <a:r>
              <a:rPr lang="en-US" sz="1400"/>
              <a:t>2</a:t>
            </a:r>
            <a:r>
              <a:rPr lang="en-US" sz="1400" baseline="30000"/>
              <a:t>nd</a:t>
            </a:r>
            <a:r>
              <a:rPr lang="en-US" sz="1400"/>
              <a:t> gap</a:t>
            </a:r>
          </a:p>
        </p:txBody>
      </p:sp>
      <p:sp>
        <p:nvSpPr>
          <p:cNvPr id="25" name="TextBox 26"/>
          <p:cNvSpPr txBox="1">
            <a:spLocks noChangeArrowheads="1"/>
          </p:cNvSpPr>
          <p:nvPr/>
        </p:nvSpPr>
        <p:spPr bwMode="auto">
          <a:xfrm>
            <a:off x="2667000" y="5562600"/>
            <a:ext cx="2133600" cy="307975"/>
          </a:xfrm>
          <a:prstGeom prst="rect">
            <a:avLst/>
          </a:prstGeom>
          <a:noFill/>
          <a:ln w="9525">
            <a:noFill/>
            <a:miter lim="800000"/>
            <a:headEnd/>
            <a:tailEnd/>
          </a:ln>
        </p:spPr>
        <p:txBody>
          <a:bodyPr>
            <a:spAutoFit/>
          </a:bodyPr>
          <a:lstStyle/>
          <a:p>
            <a:r>
              <a:rPr lang="en-US" sz="1400" dirty="0"/>
              <a:t>3</a:t>
            </a:r>
            <a:r>
              <a:rPr lang="en-US" sz="1400" baseline="30000" dirty="0"/>
              <a:t>rd</a:t>
            </a:r>
            <a:r>
              <a:rPr lang="en-US" sz="1400" dirty="0"/>
              <a:t> gap</a:t>
            </a:r>
          </a:p>
        </p:txBody>
      </p:sp>
      <p:sp>
        <p:nvSpPr>
          <p:cNvPr id="26" name="TextBox 27"/>
          <p:cNvSpPr txBox="1">
            <a:spLocks noChangeArrowheads="1"/>
          </p:cNvSpPr>
          <p:nvPr/>
        </p:nvSpPr>
        <p:spPr bwMode="auto">
          <a:xfrm>
            <a:off x="3048000" y="5410200"/>
            <a:ext cx="2133600" cy="307975"/>
          </a:xfrm>
          <a:prstGeom prst="rect">
            <a:avLst/>
          </a:prstGeom>
          <a:noFill/>
          <a:ln w="9525">
            <a:noFill/>
            <a:miter lim="800000"/>
            <a:headEnd/>
            <a:tailEnd/>
          </a:ln>
        </p:spPr>
        <p:txBody>
          <a:bodyPr>
            <a:spAutoFit/>
          </a:bodyPr>
          <a:lstStyle/>
          <a:p>
            <a:r>
              <a:rPr lang="en-US" sz="1400"/>
              <a:t>4</a:t>
            </a:r>
            <a:r>
              <a:rPr lang="en-US" sz="1400" baseline="30000"/>
              <a:t>th</a:t>
            </a:r>
            <a:r>
              <a:rPr lang="en-US" sz="1400"/>
              <a:t> gap</a:t>
            </a:r>
          </a:p>
        </p:txBody>
      </p:sp>
      <p:cxnSp>
        <p:nvCxnSpPr>
          <p:cNvPr id="32" name="Straight Arrow Connector 31"/>
          <p:cNvCxnSpPr/>
          <p:nvPr/>
        </p:nvCxnSpPr>
        <p:spPr>
          <a:xfrm>
            <a:off x="762000" y="5562600"/>
            <a:ext cx="3048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8600" y="5257800"/>
            <a:ext cx="1371600" cy="369332"/>
          </a:xfrm>
          <a:prstGeom prst="rect">
            <a:avLst/>
          </a:prstGeom>
          <a:noFill/>
        </p:spPr>
        <p:txBody>
          <a:bodyPr wrap="square" rtlCol="0">
            <a:spAutoFit/>
          </a:bodyPr>
          <a:lstStyle/>
          <a:p>
            <a:r>
              <a:rPr lang="en-US" dirty="0" smtClean="0">
                <a:solidFill>
                  <a:srgbClr val="FF0000"/>
                </a:solidFill>
              </a:rPr>
              <a:t>stalk</a:t>
            </a:r>
            <a:endParaRPr lang="en-US" dirty="0">
              <a:solidFill>
                <a:srgbClr val="FF0000"/>
              </a:solidFill>
            </a:endParaRPr>
          </a:p>
        </p:txBody>
      </p:sp>
      <p:cxnSp>
        <p:nvCxnSpPr>
          <p:cNvPr id="37" name="Straight Arrow Connector 36"/>
          <p:cNvCxnSpPr/>
          <p:nvPr/>
        </p:nvCxnSpPr>
        <p:spPr>
          <a:xfrm flipH="1">
            <a:off x="4572000" y="5486400"/>
            <a:ext cx="228600" cy="15240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495800" y="5105400"/>
            <a:ext cx="1371600" cy="369332"/>
          </a:xfrm>
          <a:prstGeom prst="rect">
            <a:avLst/>
          </a:prstGeom>
          <a:noFill/>
        </p:spPr>
        <p:txBody>
          <a:bodyPr wrap="square" rtlCol="0">
            <a:spAutoFit/>
          </a:bodyPr>
          <a:lstStyle/>
          <a:p>
            <a:r>
              <a:rPr lang="en-US" dirty="0" smtClean="0">
                <a:solidFill>
                  <a:srgbClr val="00B0F0"/>
                </a:solidFill>
              </a:rPr>
              <a:t>Cavity</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p:cNvPicPr>
            <a:picLocks noChangeAspect="1" noChangeArrowheads="1"/>
          </p:cNvPicPr>
          <p:nvPr/>
        </p:nvPicPr>
        <p:blipFill>
          <a:blip r:embed="rId2" cstate="print"/>
          <a:srcRect/>
          <a:stretch>
            <a:fillRect/>
          </a:stretch>
        </p:blipFill>
        <p:spPr bwMode="auto">
          <a:xfrm>
            <a:off x="533400" y="1143000"/>
            <a:ext cx="7086600" cy="4140200"/>
          </a:xfrm>
          <a:prstGeom prst="rect">
            <a:avLst/>
          </a:prstGeom>
          <a:noFill/>
          <a:ln w="9525">
            <a:noFill/>
            <a:miter lim="800000"/>
            <a:headEnd/>
            <a:tailEnd/>
          </a:ln>
        </p:spPr>
      </p:pic>
      <p:cxnSp>
        <p:nvCxnSpPr>
          <p:cNvPr id="34" name="Straight Arrow Connector 33"/>
          <p:cNvCxnSpPr/>
          <p:nvPr/>
        </p:nvCxnSpPr>
        <p:spPr>
          <a:xfrm flipH="1">
            <a:off x="7543800" y="2581275"/>
            <a:ext cx="533400" cy="838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49" name="TextBox 34"/>
          <p:cNvSpPr txBox="1">
            <a:spLocks noChangeArrowheads="1"/>
          </p:cNvSpPr>
          <p:nvPr/>
        </p:nvSpPr>
        <p:spPr bwMode="auto">
          <a:xfrm>
            <a:off x="7696200" y="2286000"/>
            <a:ext cx="1447800" cy="276225"/>
          </a:xfrm>
          <a:prstGeom prst="rect">
            <a:avLst/>
          </a:prstGeom>
          <a:noFill/>
          <a:ln w="9525">
            <a:noFill/>
            <a:miter lim="800000"/>
            <a:headEnd/>
            <a:tailEnd/>
          </a:ln>
        </p:spPr>
        <p:txBody>
          <a:bodyPr>
            <a:spAutoFit/>
          </a:bodyPr>
          <a:lstStyle/>
          <a:p>
            <a:r>
              <a:rPr lang="en-US" sz="1200" b="1"/>
              <a:t>Faraday Cup</a:t>
            </a:r>
          </a:p>
        </p:txBody>
      </p:sp>
      <p:cxnSp>
        <p:nvCxnSpPr>
          <p:cNvPr id="36" name="Straight Arrow Connector 35"/>
          <p:cNvCxnSpPr/>
          <p:nvPr/>
        </p:nvCxnSpPr>
        <p:spPr>
          <a:xfrm flipH="1" flipV="1">
            <a:off x="5943600" y="3581400"/>
            <a:ext cx="457200" cy="990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2667000" y="3505200"/>
            <a:ext cx="304800" cy="609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2" name="TextBox 37"/>
          <p:cNvSpPr txBox="1">
            <a:spLocks noChangeArrowheads="1"/>
          </p:cNvSpPr>
          <p:nvPr/>
        </p:nvSpPr>
        <p:spPr bwMode="auto">
          <a:xfrm>
            <a:off x="2743200" y="4114800"/>
            <a:ext cx="1371600" cy="306388"/>
          </a:xfrm>
          <a:prstGeom prst="rect">
            <a:avLst/>
          </a:prstGeom>
          <a:noFill/>
          <a:ln w="9525">
            <a:noFill/>
            <a:miter lim="800000"/>
            <a:headEnd/>
            <a:tailEnd/>
          </a:ln>
        </p:spPr>
        <p:txBody>
          <a:bodyPr>
            <a:spAutoFit/>
          </a:bodyPr>
          <a:lstStyle/>
          <a:p>
            <a:r>
              <a:rPr lang="en-US" sz="1400" b="1"/>
              <a:t>Gate Valves</a:t>
            </a:r>
          </a:p>
        </p:txBody>
      </p:sp>
      <p:cxnSp>
        <p:nvCxnSpPr>
          <p:cNvPr id="39" name="Straight Arrow Connector 38"/>
          <p:cNvCxnSpPr/>
          <p:nvPr/>
        </p:nvCxnSpPr>
        <p:spPr>
          <a:xfrm flipV="1">
            <a:off x="3124200" y="3429000"/>
            <a:ext cx="1295400" cy="762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876800" y="3505200"/>
            <a:ext cx="152400" cy="457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5" name="TextBox 40"/>
          <p:cNvSpPr txBox="1">
            <a:spLocks noChangeArrowheads="1"/>
          </p:cNvSpPr>
          <p:nvPr/>
        </p:nvSpPr>
        <p:spPr bwMode="auto">
          <a:xfrm>
            <a:off x="4267200" y="4038600"/>
            <a:ext cx="1295400" cy="307975"/>
          </a:xfrm>
          <a:prstGeom prst="rect">
            <a:avLst/>
          </a:prstGeom>
          <a:noFill/>
          <a:ln w="9525">
            <a:noFill/>
            <a:miter lim="800000"/>
            <a:headEnd/>
            <a:tailEnd/>
          </a:ln>
        </p:spPr>
        <p:txBody>
          <a:bodyPr>
            <a:spAutoFit/>
          </a:bodyPr>
          <a:lstStyle/>
          <a:p>
            <a:r>
              <a:rPr lang="en-US" sz="1400" b="1"/>
              <a:t>Laser cross</a:t>
            </a:r>
          </a:p>
        </p:txBody>
      </p:sp>
      <p:cxnSp>
        <p:nvCxnSpPr>
          <p:cNvPr id="44" name="Straight Arrow Connector 43"/>
          <p:cNvCxnSpPr/>
          <p:nvPr/>
        </p:nvCxnSpPr>
        <p:spPr>
          <a:xfrm>
            <a:off x="7162800" y="1828800"/>
            <a:ext cx="76200" cy="1371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7" name="TextBox 44"/>
          <p:cNvSpPr txBox="1">
            <a:spLocks noChangeArrowheads="1"/>
          </p:cNvSpPr>
          <p:nvPr/>
        </p:nvSpPr>
        <p:spPr bwMode="auto">
          <a:xfrm>
            <a:off x="6477000" y="1600200"/>
            <a:ext cx="1600200" cy="276225"/>
          </a:xfrm>
          <a:prstGeom prst="rect">
            <a:avLst/>
          </a:prstGeom>
          <a:noFill/>
          <a:ln w="9525">
            <a:noFill/>
            <a:miter lim="800000"/>
            <a:headEnd/>
            <a:tailEnd/>
          </a:ln>
        </p:spPr>
        <p:txBody>
          <a:bodyPr>
            <a:spAutoFit/>
          </a:bodyPr>
          <a:lstStyle/>
          <a:p>
            <a:r>
              <a:rPr lang="en-US" sz="1200" b="1"/>
              <a:t>Profile monitor</a:t>
            </a:r>
          </a:p>
        </p:txBody>
      </p:sp>
      <p:sp>
        <p:nvSpPr>
          <p:cNvPr id="31758" name="TextBox 45"/>
          <p:cNvSpPr txBox="1">
            <a:spLocks noChangeArrowheads="1"/>
          </p:cNvSpPr>
          <p:nvPr/>
        </p:nvSpPr>
        <p:spPr bwMode="auto">
          <a:xfrm>
            <a:off x="5943600" y="4572000"/>
            <a:ext cx="1371600" cy="461963"/>
          </a:xfrm>
          <a:prstGeom prst="rect">
            <a:avLst/>
          </a:prstGeom>
          <a:noFill/>
          <a:ln w="9525">
            <a:noFill/>
            <a:miter lim="800000"/>
            <a:headEnd/>
            <a:tailEnd/>
          </a:ln>
        </p:spPr>
        <p:txBody>
          <a:bodyPr>
            <a:spAutoFit/>
          </a:bodyPr>
          <a:lstStyle/>
          <a:p>
            <a:r>
              <a:rPr lang="en-US" sz="1200" b="1" dirty="0">
                <a:solidFill>
                  <a:srgbClr val="FF0000"/>
                </a:solidFill>
              </a:rPr>
              <a:t>First beam with Dipole off</a:t>
            </a:r>
          </a:p>
        </p:txBody>
      </p:sp>
      <p:cxnSp>
        <p:nvCxnSpPr>
          <p:cNvPr id="47" name="Straight Arrow Connector 46"/>
          <p:cNvCxnSpPr/>
          <p:nvPr/>
        </p:nvCxnSpPr>
        <p:spPr>
          <a:xfrm>
            <a:off x="2895600" y="1981200"/>
            <a:ext cx="685800" cy="1143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60" name="TextBox 47"/>
          <p:cNvSpPr txBox="1">
            <a:spLocks noChangeArrowheads="1"/>
          </p:cNvSpPr>
          <p:nvPr/>
        </p:nvSpPr>
        <p:spPr bwMode="auto">
          <a:xfrm>
            <a:off x="2667000" y="1752600"/>
            <a:ext cx="1143000" cy="307975"/>
          </a:xfrm>
          <a:prstGeom prst="rect">
            <a:avLst/>
          </a:prstGeom>
          <a:noFill/>
          <a:ln w="9525">
            <a:noFill/>
            <a:miter lim="800000"/>
            <a:headEnd/>
            <a:tailEnd/>
          </a:ln>
        </p:spPr>
        <p:txBody>
          <a:bodyPr>
            <a:spAutoFit/>
          </a:bodyPr>
          <a:lstStyle/>
          <a:p>
            <a:r>
              <a:rPr lang="en-US" sz="1400" b="1"/>
              <a:t>Cavity</a:t>
            </a:r>
          </a:p>
        </p:txBody>
      </p:sp>
      <p:sp>
        <p:nvSpPr>
          <p:cNvPr id="31761" name="TextBox 49"/>
          <p:cNvSpPr txBox="1">
            <a:spLocks noChangeArrowheads="1"/>
          </p:cNvSpPr>
          <p:nvPr/>
        </p:nvSpPr>
        <p:spPr bwMode="auto">
          <a:xfrm>
            <a:off x="609600" y="1143000"/>
            <a:ext cx="1828800" cy="584200"/>
          </a:xfrm>
          <a:prstGeom prst="rect">
            <a:avLst/>
          </a:prstGeom>
          <a:noFill/>
          <a:ln w="9525">
            <a:noFill/>
            <a:miter lim="800000"/>
            <a:headEnd/>
            <a:tailEnd/>
          </a:ln>
        </p:spPr>
        <p:txBody>
          <a:bodyPr>
            <a:spAutoFit/>
          </a:bodyPr>
          <a:lstStyle/>
          <a:p>
            <a:r>
              <a:rPr lang="en-US" sz="1600" b="1"/>
              <a:t>Cathode transport cart</a:t>
            </a:r>
          </a:p>
        </p:txBody>
      </p:sp>
      <p:cxnSp>
        <p:nvCxnSpPr>
          <p:cNvPr id="51" name="Straight Arrow Connector 50"/>
          <p:cNvCxnSpPr/>
          <p:nvPr/>
        </p:nvCxnSpPr>
        <p:spPr>
          <a:xfrm>
            <a:off x="2514600" y="2057400"/>
            <a:ext cx="990600" cy="1371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63" name="TextBox 51"/>
          <p:cNvSpPr txBox="1">
            <a:spLocks noChangeArrowheads="1"/>
          </p:cNvSpPr>
          <p:nvPr/>
        </p:nvSpPr>
        <p:spPr bwMode="auto">
          <a:xfrm>
            <a:off x="1828800" y="1752600"/>
            <a:ext cx="1143000" cy="307975"/>
          </a:xfrm>
          <a:prstGeom prst="rect">
            <a:avLst/>
          </a:prstGeom>
          <a:noFill/>
          <a:ln w="9525">
            <a:noFill/>
            <a:miter lim="800000"/>
            <a:headEnd/>
            <a:tailEnd/>
          </a:ln>
        </p:spPr>
        <p:txBody>
          <a:bodyPr>
            <a:spAutoFit/>
          </a:bodyPr>
          <a:lstStyle/>
          <a:p>
            <a:r>
              <a:rPr lang="en-US" sz="1400" b="1"/>
              <a:t>Cathode</a:t>
            </a:r>
          </a:p>
        </p:txBody>
      </p:sp>
      <p:cxnSp>
        <p:nvCxnSpPr>
          <p:cNvPr id="64" name="Straight Arrow Connector 63"/>
          <p:cNvCxnSpPr/>
          <p:nvPr/>
        </p:nvCxnSpPr>
        <p:spPr>
          <a:xfrm>
            <a:off x="1219200" y="1676400"/>
            <a:ext cx="990600" cy="1600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181600" y="2286000"/>
            <a:ext cx="0" cy="1066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66" name="TextBox 78"/>
          <p:cNvSpPr txBox="1">
            <a:spLocks noChangeArrowheads="1"/>
          </p:cNvSpPr>
          <p:nvPr/>
        </p:nvSpPr>
        <p:spPr bwMode="auto">
          <a:xfrm>
            <a:off x="4953000" y="1981200"/>
            <a:ext cx="762000" cy="307975"/>
          </a:xfrm>
          <a:prstGeom prst="rect">
            <a:avLst/>
          </a:prstGeom>
          <a:noFill/>
          <a:ln w="9525">
            <a:noFill/>
            <a:miter lim="800000"/>
            <a:headEnd/>
            <a:tailEnd/>
          </a:ln>
        </p:spPr>
        <p:txBody>
          <a:bodyPr>
            <a:spAutoFit/>
          </a:bodyPr>
          <a:lstStyle/>
          <a:p>
            <a:r>
              <a:rPr lang="en-US" sz="1400" b="1"/>
              <a:t>ICT</a:t>
            </a:r>
          </a:p>
        </p:txBody>
      </p:sp>
      <p:cxnSp>
        <p:nvCxnSpPr>
          <p:cNvPr id="80" name="Straight Arrow Connector 79"/>
          <p:cNvCxnSpPr/>
          <p:nvPr/>
        </p:nvCxnSpPr>
        <p:spPr>
          <a:xfrm>
            <a:off x="5334000" y="2667000"/>
            <a:ext cx="0" cy="609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68" name="TextBox 80"/>
          <p:cNvSpPr txBox="1">
            <a:spLocks noChangeArrowheads="1"/>
          </p:cNvSpPr>
          <p:nvPr/>
        </p:nvSpPr>
        <p:spPr bwMode="auto">
          <a:xfrm>
            <a:off x="5181600" y="2362200"/>
            <a:ext cx="762000" cy="276225"/>
          </a:xfrm>
          <a:prstGeom prst="rect">
            <a:avLst/>
          </a:prstGeom>
          <a:noFill/>
          <a:ln w="9525">
            <a:noFill/>
            <a:miter lim="800000"/>
            <a:headEnd/>
            <a:tailEnd/>
          </a:ln>
        </p:spPr>
        <p:txBody>
          <a:bodyPr>
            <a:spAutoFit/>
          </a:bodyPr>
          <a:lstStyle/>
          <a:p>
            <a:r>
              <a:rPr lang="en-US" sz="1200" b="1"/>
              <a:t>BPM</a:t>
            </a:r>
          </a:p>
        </p:txBody>
      </p:sp>
      <p:cxnSp>
        <p:nvCxnSpPr>
          <p:cNvPr id="86" name="Straight Arrow Connector 85"/>
          <p:cNvCxnSpPr/>
          <p:nvPr/>
        </p:nvCxnSpPr>
        <p:spPr>
          <a:xfrm flipH="1">
            <a:off x="5486400" y="2590800"/>
            <a:ext cx="457200" cy="457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70" name="TextBox 86"/>
          <p:cNvSpPr txBox="1">
            <a:spLocks noChangeArrowheads="1"/>
          </p:cNvSpPr>
          <p:nvPr/>
        </p:nvSpPr>
        <p:spPr bwMode="auto">
          <a:xfrm>
            <a:off x="5867400" y="2286000"/>
            <a:ext cx="838200" cy="461963"/>
          </a:xfrm>
          <a:prstGeom prst="rect">
            <a:avLst/>
          </a:prstGeom>
          <a:noFill/>
          <a:ln w="9525">
            <a:noFill/>
            <a:miter lim="800000"/>
            <a:headEnd/>
            <a:tailEnd/>
          </a:ln>
        </p:spPr>
        <p:txBody>
          <a:bodyPr>
            <a:spAutoFit/>
          </a:bodyPr>
          <a:lstStyle/>
          <a:p>
            <a:r>
              <a:rPr lang="en-US" sz="1200" b="1"/>
              <a:t>Beam scraper</a:t>
            </a:r>
          </a:p>
        </p:txBody>
      </p:sp>
      <p:sp>
        <p:nvSpPr>
          <p:cNvPr id="31771" name="TextBox 91"/>
          <p:cNvSpPr txBox="1">
            <a:spLocks noChangeArrowheads="1"/>
          </p:cNvSpPr>
          <p:nvPr/>
        </p:nvSpPr>
        <p:spPr bwMode="auto">
          <a:xfrm>
            <a:off x="4876800" y="4572000"/>
            <a:ext cx="1066800" cy="307975"/>
          </a:xfrm>
          <a:prstGeom prst="rect">
            <a:avLst/>
          </a:prstGeom>
          <a:noFill/>
          <a:ln w="9525">
            <a:noFill/>
            <a:miter lim="800000"/>
            <a:headEnd/>
            <a:tailEnd/>
          </a:ln>
        </p:spPr>
        <p:txBody>
          <a:bodyPr>
            <a:spAutoFit/>
          </a:bodyPr>
          <a:lstStyle/>
          <a:p>
            <a:r>
              <a:rPr lang="en-US" sz="1400" b="1"/>
              <a:t>Corrector</a:t>
            </a:r>
          </a:p>
        </p:txBody>
      </p:sp>
      <p:cxnSp>
        <p:nvCxnSpPr>
          <p:cNvPr id="93" name="Straight Arrow Connector 92"/>
          <p:cNvCxnSpPr>
            <a:stCxn id="31771" idx="0"/>
          </p:cNvCxnSpPr>
          <p:nvPr/>
        </p:nvCxnSpPr>
        <p:spPr>
          <a:xfrm flipV="1">
            <a:off x="5410200" y="3505200"/>
            <a:ext cx="152400" cy="1066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3962400" y="2133600"/>
            <a:ext cx="0" cy="1143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74" name="TextBox 101"/>
          <p:cNvSpPr txBox="1">
            <a:spLocks noChangeArrowheads="1"/>
          </p:cNvSpPr>
          <p:nvPr/>
        </p:nvSpPr>
        <p:spPr bwMode="auto">
          <a:xfrm>
            <a:off x="3657600" y="1905000"/>
            <a:ext cx="990600" cy="307975"/>
          </a:xfrm>
          <a:prstGeom prst="rect">
            <a:avLst/>
          </a:prstGeom>
          <a:noFill/>
          <a:ln w="9525">
            <a:noFill/>
            <a:miter lim="800000"/>
            <a:headEnd/>
            <a:tailEnd/>
          </a:ln>
        </p:spPr>
        <p:txBody>
          <a:bodyPr>
            <a:spAutoFit/>
          </a:bodyPr>
          <a:lstStyle/>
          <a:p>
            <a:r>
              <a:rPr lang="en-US" sz="1400" b="1"/>
              <a:t>HTSS</a:t>
            </a:r>
          </a:p>
        </p:txBody>
      </p:sp>
      <p:cxnSp>
        <p:nvCxnSpPr>
          <p:cNvPr id="32" name="Straight Arrow Connector 31"/>
          <p:cNvCxnSpPr/>
          <p:nvPr/>
        </p:nvCxnSpPr>
        <p:spPr>
          <a:xfrm>
            <a:off x="6934200" y="2362200"/>
            <a:ext cx="0" cy="609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76" name="TextBox 80"/>
          <p:cNvSpPr txBox="1">
            <a:spLocks noChangeArrowheads="1"/>
          </p:cNvSpPr>
          <p:nvPr/>
        </p:nvSpPr>
        <p:spPr bwMode="auto">
          <a:xfrm>
            <a:off x="6248400" y="2057400"/>
            <a:ext cx="990600" cy="276225"/>
          </a:xfrm>
          <a:prstGeom prst="rect">
            <a:avLst/>
          </a:prstGeom>
          <a:noFill/>
          <a:ln w="9525">
            <a:noFill/>
            <a:miter lim="800000"/>
            <a:headEnd/>
            <a:tailEnd/>
          </a:ln>
        </p:spPr>
        <p:txBody>
          <a:bodyPr>
            <a:spAutoFit/>
          </a:bodyPr>
          <a:lstStyle/>
          <a:p>
            <a:r>
              <a:rPr lang="en-US" sz="1200" b="1"/>
              <a:t>Pepper pot</a:t>
            </a:r>
          </a:p>
        </p:txBody>
      </p:sp>
      <p:sp>
        <p:nvSpPr>
          <p:cNvPr id="33" name="Title 1"/>
          <p:cNvSpPr txBox="1">
            <a:spLocks/>
          </p:cNvSpPr>
          <p:nvPr/>
        </p:nvSpPr>
        <p:spPr>
          <a:xfrm>
            <a:off x="457200" y="-90054"/>
            <a:ext cx="8229600" cy="762000"/>
          </a:xfrm>
          <a:prstGeom prst="rect">
            <a:avLst/>
          </a:prstGeom>
        </p:spPr>
        <p:txBody>
          <a:bodyPr vert="horz" lIns="91440" tIns="45720" rIns="91440" bIns="45720" rtlCol="0" anchor="ctr">
            <a:normAutofit/>
          </a:bodyPr>
          <a:lstStyle/>
          <a:p>
            <a:pPr lvl="0" algn="ctr">
              <a:spcBef>
                <a:spcPct val="0"/>
              </a:spcBef>
              <a:defRPr/>
            </a:pPr>
            <a:r>
              <a:rPr lang="en-US" sz="3200" dirty="0" smtClean="0"/>
              <a:t>SRF gun beam commissioning</a:t>
            </a:r>
            <a:endParaRPr lang="en-US" sz="3200" dirty="0"/>
          </a:p>
        </p:txBody>
      </p:sp>
      <p:cxnSp>
        <p:nvCxnSpPr>
          <p:cNvPr id="35" name="Straight Connector 34"/>
          <p:cNvCxnSpPr/>
          <p:nvPr/>
        </p:nvCxnSpPr>
        <p:spPr>
          <a:xfrm>
            <a:off x="76200" y="533400"/>
            <a:ext cx="89916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 y="1066800"/>
            <a:ext cx="8153400" cy="4154984"/>
          </a:xfrm>
          <a:prstGeom prst="rect">
            <a:avLst/>
          </a:prstGeom>
          <a:noFill/>
          <a:ln w="9525">
            <a:noFill/>
            <a:miter lim="800000"/>
            <a:headEnd/>
            <a:tailEnd/>
          </a:ln>
        </p:spPr>
        <p:txBody>
          <a:bodyPr>
            <a:spAutoFit/>
          </a:bodyPr>
          <a:lstStyle/>
          <a:p>
            <a:pPr marL="344488" indent="-344488">
              <a:buFont typeface="Wingdings" pitchFamily="2" charset="2"/>
              <a:buChar char="Ø"/>
            </a:pPr>
            <a:r>
              <a:rPr lang="en-US" sz="2400" dirty="0"/>
              <a:t>Prior to inserting the photocathode, the cavity was tested and reached the design voltage without  any conditioning.</a:t>
            </a:r>
          </a:p>
          <a:p>
            <a:pPr marL="344488" indent="-344488"/>
            <a:endParaRPr lang="en-US" sz="2400" dirty="0"/>
          </a:p>
          <a:p>
            <a:pPr marL="344488" indent="-344488">
              <a:buFont typeface="Wingdings" pitchFamily="2" charset="2"/>
              <a:buChar char="Ø"/>
            </a:pPr>
            <a:r>
              <a:rPr lang="en-US" sz="2400" dirty="0"/>
              <a:t>After the </a:t>
            </a:r>
            <a:r>
              <a:rPr lang="en-US" sz="2400" dirty="0" smtClean="0"/>
              <a:t>photocathode </a:t>
            </a:r>
            <a:r>
              <a:rPr lang="en-US" sz="2400" dirty="0"/>
              <a:t>was inserted, we </a:t>
            </a:r>
            <a:r>
              <a:rPr lang="en-US" sz="2400" dirty="0" smtClean="0"/>
              <a:t>only spent </a:t>
            </a:r>
            <a:r>
              <a:rPr lang="en-US" sz="2400" dirty="0"/>
              <a:t>about 1 hour on conditioning </a:t>
            </a:r>
            <a:r>
              <a:rPr lang="en-US" sz="2400" dirty="0" err="1"/>
              <a:t>multipacting</a:t>
            </a:r>
            <a:r>
              <a:rPr lang="en-US" sz="2400" dirty="0"/>
              <a:t> up to 1.4 MV, 40 ms pulse. The conditioning time is significantly shorter than the previous test with the cathode stalk, to reach the same field level.</a:t>
            </a:r>
          </a:p>
          <a:p>
            <a:pPr marL="344488" indent="-344488">
              <a:buFont typeface="Wingdings" pitchFamily="2" charset="2"/>
              <a:buChar char="Ø"/>
            </a:pPr>
            <a:endParaRPr lang="en-US" sz="2400" dirty="0"/>
          </a:p>
          <a:p>
            <a:pPr marL="344488" indent="-344488">
              <a:buFont typeface="Wingdings" pitchFamily="2" charset="2"/>
              <a:buChar char="Ø"/>
            </a:pPr>
            <a:r>
              <a:rPr lang="en-US" sz="2400" dirty="0" smtClean="0"/>
              <a:t>Scan </a:t>
            </a:r>
            <a:r>
              <a:rPr lang="en-US" sz="2400" dirty="0"/>
              <a:t>parameters (RF, laser, corrector magnet ) to see electron beams.</a:t>
            </a:r>
          </a:p>
        </p:txBody>
      </p:sp>
      <p:sp>
        <p:nvSpPr>
          <p:cNvPr id="3" name="Title 1"/>
          <p:cNvSpPr txBox="1">
            <a:spLocks/>
          </p:cNvSpPr>
          <p:nvPr/>
        </p:nvSpPr>
        <p:spPr>
          <a:xfrm>
            <a:off x="457200" y="-90054"/>
            <a:ext cx="8229600" cy="762000"/>
          </a:xfrm>
          <a:prstGeom prst="rect">
            <a:avLst/>
          </a:prstGeom>
        </p:spPr>
        <p:txBody>
          <a:bodyPr vert="horz" lIns="91440" tIns="45720" rIns="91440" bIns="45720" rtlCol="0" anchor="ctr">
            <a:normAutofit/>
          </a:bodyPr>
          <a:lstStyle/>
          <a:p>
            <a:pPr lvl="0" algn="ctr">
              <a:spcBef>
                <a:spcPct val="0"/>
              </a:spcBef>
              <a:defRPr/>
            </a:pPr>
            <a:r>
              <a:rPr lang="en-US" sz="3200" dirty="0" smtClean="0"/>
              <a:t>SRF gun beam commissioning</a:t>
            </a:r>
            <a:endParaRPr lang="en-US" sz="3200" dirty="0"/>
          </a:p>
        </p:txBody>
      </p:sp>
      <p:cxnSp>
        <p:nvCxnSpPr>
          <p:cNvPr id="4" name="Straight Connector 3"/>
          <p:cNvCxnSpPr/>
          <p:nvPr/>
        </p:nvCxnSpPr>
        <p:spPr>
          <a:xfrm>
            <a:off x="76200" y="533400"/>
            <a:ext cx="89916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2698</TotalTime>
  <Words>1012</Words>
  <Application>Microsoft Office PowerPoint</Application>
  <PresentationFormat>On-screen Show (4:3)</PresentationFormat>
  <Paragraphs>127</Paragraphs>
  <Slides>17</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Office Theme</vt:lpstr>
      <vt:lpstr>Photo Editor Photo</vt:lpstr>
      <vt:lpstr>Document</vt:lpstr>
      <vt:lpstr>SRF gun Commissioning</vt:lpstr>
      <vt:lpstr>Outline</vt:lpstr>
      <vt:lpstr>The R&amp;D Energy Recovery Linac at BNL</vt:lpstr>
      <vt:lpstr> SRF gun commissioning progress</vt:lpstr>
      <vt:lpstr>Summary of commissioning w/o cathode stalk</vt:lpstr>
      <vt:lpstr>Slide 6</vt:lpstr>
      <vt:lpstr>Slide 7</vt:lpstr>
      <vt:lpstr>Slide 8</vt:lpstr>
      <vt:lpstr>Slide 9</vt:lpstr>
      <vt:lpstr>Dark current </vt:lpstr>
      <vt:lpstr>Verify laser shot location</vt:lpstr>
      <vt:lpstr>Dark current measurements</vt:lpstr>
      <vt:lpstr>Performance improved after conditioning: CW operating</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Commissioning SRF gun at BNL</dc:title>
  <dc:creator>Xu, Wencan</dc:creator>
  <cp:lastModifiedBy>wxu</cp:lastModifiedBy>
  <cp:revision>561</cp:revision>
  <dcterms:created xsi:type="dcterms:W3CDTF">2006-08-16T00:00:00Z</dcterms:created>
  <dcterms:modified xsi:type="dcterms:W3CDTF">2014-08-13T20:38:37Z</dcterms:modified>
</cp:coreProperties>
</file>