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371" r:id="rId4"/>
    <p:sldId id="421" r:id="rId5"/>
    <p:sldId id="422" r:id="rId6"/>
    <p:sldId id="423" r:id="rId7"/>
    <p:sldId id="424" r:id="rId8"/>
    <p:sldId id="438" r:id="rId9"/>
    <p:sldId id="427" r:id="rId10"/>
    <p:sldId id="426" r:id="rId11"/>
    <p:sldId id="428" r:id="rId12"/>
    <p:sldId id="429" r:id="rId13"/>
    <p:sldId id="430" r:id="rId14"/>
    <p:sldId id="448" r:id="rId15"/>
    <p:sldId id="431" r:id="rId16"/>
    <p:sldId id="432" r:id="rId17"/>
    <p:sldId id="437" r:id="rId18"/>
    <p:sldId id="433" r:id="rId19"/>
    <p:sldId id="442" r:id="rId20"/>
    <p:sldId id="434" r:id="rId21"/>
    <p:sldId id="446" r:id="rId22"/>
    <p:sldId id="447" r:id="rId23"/>
    <p:sldId id="445" r:id="rId24"/>
    <p:sldId id="444" r:id="rId25"/>
    <p:sldId id="435" r:id="rId26"/>
    <p:sldId id="436" r:id="rId27"/>
    <p:sldId id="440" r:id="rId28"/>
    <p:sldId id="443" r:id="rId29"/>
  </p:sldIdLst>
  <p:sldSz cx="9144000" cy="6858000" type="screen4x3"/>
  <p:notesSz cx="7077075" cy="93837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EDCD0B"/>
    <a:srgbClr val="CB0AB6"/>
    <a:srgbClr val="FF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3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D153147:Users:draparia:Desktop:LINACAvailability_89to13-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D153147:Users:draparia:Desktop:LINACAvailability_89to13-4.xls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AD153147:Users:draparia:Desktop:LINAC_BLIP_RUNs12_13_14_dr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AD153147:Users:draparia:Desktop:LINAC_BLIP_RUNs12_13_14_dr.xlsm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AD153147:Users:draparia:Desktop:LINAC_BLIP_RUNs12_13_14_dr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AD153147:Users:draparia:Documents:Documents:Documents%20&amp;%20Settings:documents:blip:IntIntensity:Yearly%20fluence%204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AD153147:Users:draparia:Desktop:Integ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871618304656362"/>
          <c:y val="0.0970887300669493"/>
          <c:w val="0.895862860892388"/>
          <c:h val="0.736382732249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LINAC_Failures_HEPorRHIC!$H$1</c:f>
              <c:strCache>
                <c:ptCount val="1"/>
              </c:strCache>
            </c:strRef>
          </c:tx>
          <c:invertIfNegative val="0"/>
          <c:cat>
            <c:strRef>
              <c:f>LINAC_Failures_HEPorRHIC!$A$2:$A$44</c:f>
              <c:strCache>
                <c:ptCount val="43"/>
                <c:pt idx="1">
                  <c:v>72</c:v>
                </c:pt>
                <c:pt idx="2">
                  <c:v>73</c:v>
                </c:pt>
                <c:pt idx="3">
                  <c:v>74</c:v>
                </c:pt>
                <c:pt idx="4">
                  <c:v>75</c:v>
                </c:pt>
                <c:pt idx="5">
                  <c:v>76</c:v>
                </c:pt>
                <c:pt idx="6">
                  <c:v>77</c:v>
                </c:pt>
                <c:pt idx="7">
                  <c:v>78</c:v>
                </c:pt>
                <c:pt idx="8">
                  <c:v>79</c:v>
                </c:pt>
                <c:pt idx="9">
                  <c:v>80</c:v>
                </c:pt>
                <c:pt idx="10">
                  <c:v>81</c:v>
                </c:pt>
                <c:pt idx="11">
                  <c:v>82</c:v>
                </c:pt>
                <c:pt idx="12">
                  <c:v>83</c:v>
                </c:pt>
                <c:pt idx="13">
                  <c:v>84</c:v>
                </c:pt>
                <c:pt idx="14">
                  <c:v>85</c:v>
                </c:pt>
                <c:pt idx="15">
                  <c:v>86</c:v>
                </c:pt>
                <c:pt idx="16">
                  <c:v>87</c:v>
                </c:pt>
                <c:pt idx="17">
                  <c:v>88</c:v>
                </c:pt>
                <c:pt idx="18">
                  <c:v>89</c:v>
                </c:pt>
                <c:pt idx="19">
                  <c:v>90</c:v>
                </c:pt>
                <c:pt idx="20">
                  <c:v>91</c:v>
                </c:pt>
                <c:pt idx="21">
                  <c:v>92</c:v>
                </c:pt>
                <c:pt idx="22">
                  <c:v>93</c:v>
                </c:pt>
                <c:pt idx="23">
                  <c:v>94</c:v>
                </c:pt>
                <c:pt idx="24">
                  <c:v>95</c:v>
                </c:pt>
                <c:pt idx="25">
                  <c:v>96</c:v>
                </c:pt>
                <c:pt idx="26">
                  <c:v>97</c:v>
                </c:pt>
                <c:pt idx="27">
                  <c:v>98</c:v>
                </c:pt>
                <c:pt idx="28">
                  <c:v>99</c:v>
                </c:pt>
                <c:pt idx="29">
                  <c:v>00</c:v>
                </c:pt>
                <c:pt idx="30">
                  <c:v>01</c:v>
                </c:pt>
                <c:pt idx="31">
                  <c:v>02</c:v>
                </c:pt>
                <c:pt idx="32">
                  <c:v>03</c:v>
                </c:pt>
                <c:pt idx="33">
                  <c:v>04</c:v>
                </c:pt>
                <c:pt idx="34">
                  <c:v>05</c:v>
                </c:pt>
                <c:pt idx="35">
                  <c:v>06</c:v>
                </c:pt>
                <c:pt idx="36">
                  <c:v>07</c:v>
                </c:pt>
                <c:pt idx="37">
                  <c:v>08</c:v>
                </c:pt>
                <c:pt idx="38">
                  <c:v>09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</c:strCache>
            </c:strRef>
          </c:cat>
          <c:val>
            <c:numRef>
              <c:f>LINAC_Failures_HEPorRHIC!$H$2:$H$44</c:f>
              <c:numCache>
                <c:formatCode>General</c:formatCode>
                <c:ptCount val="43"/>
                <c:pt idx="0">
                  <c:v>0.0</c:v>
                </c:pt>
                <c:pt idx="1">
                  <c:v>558.23</c:v>
                </c:pt>
                <c:pt idx="2">
                  <c:v>430.46</c:v>
                </c:pt>
                <c:pt idx="3">
                  <c:v>624.42</c:v>
                </c:pt>
                <c:pt idx="4">
                  <c:v>548.11</c:v>
                </c:pt>
                <c:pt idx="5">
                  <c:v>373.07</c:v>
                </c:pt>
                <c:pt idx="6">
                  <c:v>200.0</c:v>
                </c:pt>
                <c:pt idx="7">
                  <c:v>245.0</c:v>
                </c:pt>
                <c:pt idx="8">
                  <c:v>260.0</c:v>
                </c:pt>
                <c:pt idx="9">
                  <c:v>260.0</c:v>
                </c:pt>
                <c:pt idx="10">
                  <c:v>220.0</c:v>
                </c:pt>
                <c:pt idx="11">
                  <c:v>200.0</c:v>
                </c:pt>
                <c:pt idx="12">
                  <c:v>415.0</c:v>
                </c:pt>
                <c:pt idx="13">
                  <c:v>350.0</c:v>
                </c:pt>
                <c:pt idx="14">
                  <c:v>270.0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227.09</c:v>
                </c:pt>
                <c:pt idx="19">
                  <c:v>183.45</c:v>
                </c:pt>
                <c:pt idx="20">
                  <c:v>199.92</c:v>
                </c:pt>
                <c:pt idx="21">
                  <c:v>154.26</c:v>
                </c:pt>
                <c:pt idx="22">
                  <c:v>0.0</c:v>
                </c:pt>
                <c:pt idx="23">
                  <c:v>0.0</c:v>
                </c:pt>
                <c:pt idx="24">
                  <c:v>129.63</c:v>
                </c:pt>
                <c:pt idx="25">
                  <c:v>79.4</c:v>
                </c:pt>
                <c:pt idx="26">
                  <c:v>94.3</c:v>
                </c:pt>
                <c:pt idx="27">
                  <c:v>213.39</c:v>
                </c:pt>
                <c:pt idx="28">
                  <c:v>140.3</c:v>
                </c:pt>
                <c:pt idx="29">
                  <c:v>114.0</c:v>
                </c:pt>
                <c:pt idx="30">
                  <c:v>90.3</c:v>
                </c:pt>
                <c:pt idx="31">
                  <c:v>70.2</c:v>
                </c:pt>
                <c:pt idx="32">
                  <c:v>29.8</c:v>
                </c:pt>
                <c:pt idx="33">
                  <c:v>16.22</c:v>
                </c:pt>
                <c:pt idx="34">
                  <c:v>22.1</c:v>
                </c:pt>
                <c:pt idx="35">
                  <c:v>70.9</c:v>
                </c:pt>
                <c:pt idx="36">
                  <c:v>0.0</c:v>
                </c:pt>
                <c:pt idx="37">
                  <c:v>9.83</c:v>
                </c:pt>
                <c:pt idx="38">
                  <c:v>38.23</c:v>
                </c:pt>
                <c:pt idx="39">
                  <c:v>0.0</c:v>
                </c:pt>
                <c:pt idx="40">
                  <c:v>52.02</c:v>
                </c:pt>
                <c:pt idx="41">
                  <c:v>16.93</c:v>
                </c:pt>
                <c:pt idx="42">
                  <c:v>21.44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1071416"/>
        <c:axId val="2138769304"/>
      </c:barChart>
      <c:catAx>
        <c:axId val="-2051071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2138769304"/>
        <c:crosses val="autoZero"/>
        <c:auto val="1"/>
        <c:lblAlgn val="ctr"/>
        <c:lblOffset val="100"/>
        <c:noMultiLvlLbl val="0"/>
      </c:catAx>
      <c:valAx>
        <c:axId val="21387693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1071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RF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45635267813745"/>
          <c:y val="0.0168361959653669"/>
          <c:w val="0.89648634198503"/>
          <c:h val="0.753218928214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LINAC_Failures_HEPorRHIC!$E$1:$E$2</c:f>
              <c:strCache>
                <c:ptCount val="1"/>
                <c:pt idx="0">
                  <c:v>LIRF</c:v>
                </c:pt>
              </c:strCache>
            </c:strRef>
          </c:tx>
          <c:invertIfNegative val="0"/>
          <c:cat>
            <c:strRef>
              <c:f>LINAC_Failures_HEPorRHIC!$A$3:$A$44</c:f>
              <c:strCache>
                <c:ptCount val="42"/>
                <c:pt idx="0">
                  <c:v>72</c:v>
                </c:pt>
                <c:pt idx="1">
                  <c:v>73</c:v>
                </c:pt>
                <c:pt idx="2">
                  <c:v>74</c:v>
                </c:pt>
                <c:pt idx="3">
                  <c:v>75</c:v>
                </c:pt>
                <c:pt idx="4">
                  <c:v>76</c:v>
                </c:pt>
                <c:pt idx="5">
                  <c:v>77</c:v>
                </c:pt>
                <c:pt idx="6">
                  <c:v>78</c:v>
                </c:pt>
                <c:pt idx="7">
                  <c:v>79</c:v>
                </c:pt>
                <c:pt idx="8">
                  <c:v>80</c:v>
                </c:pt>
                <c:pt idx="9">
                  <c:v>81</c:v>
                </c:pt>
                <c:pt idx="10">
                  <c:v>82</c:v>
                </c:pt>
                <c:pt idx="11">
                  <c:v>83</c:v>
                </c:pt>
                <c:pt idx="12">
                  <c:v>84</c:v>
                </c:pt>
                <c:pt idx="13">
                  <c:v>85</c:v>
                </c:pt>
                <c:pt idx="14">
                  <c:v>86</c:v>
                </c:pt>
                <c:pt idx="15">
                  <c:v>87</c:v>
                </c:pt>
                <c:pt idx="16">
                  <c:v>88</c:v>
                </c:pt>
                <c:pt idx="17">
                  <c:v>89</c:v>
                </c:pt>
                <c:pt idx="18">
                  <c:v>90</c:v>
                </c:pt>
                <c:pt idx="19">
                  <c:v>91</c:v>
                </c:pt>
                <c:pt idx="20">
                  <c:v>92</c:v>
                </c:pt>
                <c:pt idx="21">
                  <c:v>93</c:v>
                </c:pt>
                <c:pt idx="22">
                  <c:v>94</c:v>
                </c:pt>
                <c:pt idx="23">
                  <c:v>95</c:v>
                </c:pt>
                <c:pt idx="24">
                  <c:v>96</c:v>
                </c:pt>
                <c:pt idx="25">
                  <c:v>97</c:v>
                </c:pt>
                <c:pt idx="26">
                  <c:v>98</c:v>
                </c:pt>
                <c:pt idx="27">
                  <c:v>99</c:v>
                </c:pt>
                <c:pt idx="28">
                  <c:v>00</c:v>
                </c:pt>
                <c:pt idx="29">
                  <c:v>01</c:v>
                </c:pt>
                <c:pt idx="30">
                  <c:v>02</c:v>
                </c:pt>
                <c:pt idx="31">
                  <c:v>03</c:v>
                </c:pt>
                <c:pt idx="32">
                  <c:v>04</c:v>
                </c:pt>
                <c:pt idx="33">
                  <c:v>05</c:v>
                </c:pt>
                <c:pt idx="34">
                  <c:v>06</c:v>
                </c:pt>
                <c:pt idx="35">
                  <c:v>07</c:v>
                </c:pt>
                <c:pt idx="36">
                  <c:v>08</c:v>
                </c:pt>
                <c:pt idx="37">
                  <c:v>09</c:v>
                </c:pt>
                <c:pt idx="38">
                  <c:v>10</c:v>
                </c:pt>
                <c:pt idx="39">
                  <c:v>11</c:v>
                </c:pt>
                <c:pt idx="40">
                  <c:v>12</c:v>
                </c:pt>
                <c:pt idx="41">
                  <c:v>13</c:v>
                </c:pt>
              </c:strCache>
            </c:strRef>
          </c:cat>
          <c:val>
            <c:numRef>
              <c:f>LINAC_Failures_HEPorRHIC!$E$3:$E$44</c:f>
              <c:numCache>
                <c:formatCode>General</c:formatCode>
                <c:ptCount val="42"/>
                <c:pt idx="0">
                  <c:v>331.91</c:v>
                </c:pt>
                <c:pt idx="1">
                  <c:v>229.46</c:v>
                </c:pt>
                <c:pt idx="2">
                  <c:v>413.7</c:v>
                </c:pt>
                <c:pt idx="3">
                  <c:v>268.87</c:v>
                </c:pt>
                <c:pt idx="4">
                  <c:v>189.5</c:v>
                </c:pt>
                <c:pt idx="5">
                  <c:v>120.0</c:v>
                </c:pt>
                <c:pt idx="6">
                  <c:v>115.0</c:v>
                </c:pt>
                <c:pt idx="7">
                  <c:v>120.0</c:v>
                </c:pt>
                <c:pt idx="8">
                  <c:v>130.0</c:v>
                </c:pt>
                <c:pt idx="9">
                  <c:v>105.0</c:v>
                </c:pt>
                <c:pt idx="10">
                  <c:v>120.0</c:v>
                </c:pt>
                <c:pt idx="11">
                  <c:v>120.0</c:v>
                </c:pt>
                <c:pt idx="12">
                  <c:v>160.0</c:v>
                </c:pt>
                <c:pt idx="13">
                  <c:v>130.0</c:v>
                </c:pt>
                <c:pt idx="17">
                  <c:v>141.99</c:v>
                </c:pt>
                <c:pt idx="18">
                  <c:v>87.9</c:v>
                </c:pt>
                <c:pt idx="19">
                  <c:v>102.04</c:v>
                </c:pt>
                <c:pt idx="20">
                  <c:v>61.65</c:v>
                </c:pt>
                <c:pt idx="23">
                  <c:v>82.16999999999998</c:v>
                </c:pt>
                <c:pt idx="24">
                  <c:v>53.1</c:v>
                </c:pt>
                <c:pt idx="25">
                  <c:v>39.0</c:v>
                </c:pt>
                <c:pt idx="26">
                  <c:v>116.79</c:v>
                </c:pt>
                <c:pt idx="27">
                  <c:v>48.5</c:v>
                </c:pt>
                <c:pt idx="28">
                  <c:v>67.0</c:v>
                </c:pt>
                <c:pt idx="29">
                  <c:v>68.9</c:v>
                </c:pt>
                <c:pt idx="30">
                  <c:v>46.4</c:v>
                </c:pt>
                <c:pt idx="31">
                  <c:v>14.1</c:v>
                </c:pt>
                <c:pt idx="32">
                  <c:v>12.02</c:v>
                </c:pt>
                <c:pt idx="33">
                  <c:v>13.1</c:v>
                </c:pt>
                <c:pt idx="34">
                  <c:v>30.4</c:v>
                </c:pt>
                <c:pt idx="36">
                  <c:v>6.76</c:v>
                </c:pt>
                <c:pt idx="37">
                  <c:v>17.94</c:v>
                </c:pt>
                <c:pt idx="39">
                  <c:v>41.8</c:v>
                </c:pt>
                <c:pt idx="40">
                  <c:v>13.78</c:v>
                </c:pt>
                <c:pt idx="41">
                  <c:v>14.56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8029288"/>
        <c:axId val="2099171224"/>
      </c:barChart>
      <c:catAx>
        <c:axId val="-2038029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2099171224"/>
        <c:crosses val="autoZero"/>
        <c:auto val="1"/>
        <c:lblAlgn val="ctr"/>
        <c:lblOffset val="100"/>
        <c:noMultiLvlLbl val="0"/>
      </c:catAx>
      <c:valAx>
        <c:axId val="20991712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8029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pieChart!$G$1</c:f>
              <c:strCache>
                <c:ptCount val="1"/>
                <c:pt idx="0">
                  <c:v>2012 (%)</c:v>
                </c:pt>
              </c:strCache>
            </c:strRef>
          </c:tx>
          <c:cat>
            <c:strRef>
              <c:f>pieChart!$A$2:$A$14</c:f>
              <c:strCache>
                <c:ptCount val="13"/>
                <c:pt idx="0">
                  <c:v>RF</c:v>
                </c:pt>
                <c:pt idx="1">
                  <c:v>Source</c:v>
                </c:pt>
                <c:pt idx="2">
                  <c:v>ElectricServices/PowerDip</c:v>
                </c:pt>
                <c:pt idx="3">
                  <c:v>Vacuum</c:v>
                </c:pt>
                <c:pt idx="4">
                  <c:v>HumanError</c:v>
                </c:pt>
                <c:pt idx="5">
                  <c:v>CoolingWater</c:v>
                </c:pt>
                <c:pt idx="6">
                  <c:v>AccessControl</c:v>
                </c:pt>
                <c:pt idx="7">
                  <c:v>QUAD</c:v>
                </c:pt>
                <c:pt idx="8">
                  <c:v>chopper</c:v>
                </c:pt>
                <c:pt idx="9">
                  <c:v>Controls</c:v>
                </c:pt>
                <c:pt idx="10">
                  <c:v>PreInjector/Linac/LEBT/vacuum</c:v>
                </c:pt>
                <c:pt idx="11">
                  <c:v>MISC</c:v>
                </c:pt>
                <c:pt idx="12">
                  <c:v>PowerSupply/Booster|BtA|LtB/BtA|LtB/Dipole</c:v>
                </c:pt>
              </c:strCache>
            </c:strRef>
          </c:cat>
          <c:val>
            <c:numRef>
              <c:f>pieChart!$G$2:$G$14</c:f>
              <c:numCache>
                <c:formatCode>General</c:formatCode>
                <c:ptCount val="13"/>
                <c:pt idx="0">
                  <c:v>15.1342223257439</c:v>
                </c:pt>
                <c:pt idx="1">
                  <c:v>48.82082338554707</c:v>
                </c:pt>
                <c:pt idx="2">
                  <c:v>13.07284691084842</c:v>
                </c:pt>
                <c:pt idx="3">
                  <c:v>0.116461887847202</c:v>
                </c:pt>
                <c:pt idx="4">
                  <c:v>1.531473825190706</c:v>
                </c:pt>
                <c:pt idx="5">
                  <c:v>0.465847551388808</c:v>
                </c:pt>
                <c:pt idx="6">
                  <c:v>7.325452745589004</c:v>
                </c:pt>
                <c:pt idx="7">
                  <c:v>9.695452163279563</c:v>
                </c:pt>
                <c:pt idx="8">
                  <c:v>0.0</c:v>
                </c:pt>
                <c:pt idx="9">
                  <c:v>0.168869737378443</c:v>
                </c:pt>
                <c:pt idx="10">
                  <c:v>0.0</c:v>
                </c:pt>
                <c:pt idx="11">
                  <c:v>0.291154719618005</c:v>
                </c:pt>
                <c:pt idx="12">
                  <c:v>3.377394747568857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pieChart!$E$1</c:f>
              <c:strCache>
                <c:ptCount val="1"/>
                <c:pt idx="0">
                  <c:v>2013(%)</c:v>
                </c:pt>
              </c:strCache>
            </c:strRef>
          </c:tx>
          <c:cat>
            <c:strRef>
              <c:f>pieChart!$A$2:$A$14</c:f>
              <c:strCache>
                <c:ptCount val="13"/>
                <c:pt idx="0">
                  <c:v>RF</c:v>
                </c:pt>
                <c:pt idx="1">
                  <c:v>Source</c:v>
                </c:pt>
                <c:pt idx="2">
                  <c:v>ElectricServices/PowerDip</c:v>
                </c:pt>
                <c:pt idx="3">
                  <c:v>Vacuum</c:v>
                </c:pt>
                <c:pt idx="4">
                  <c:v>HumanError</c:v>
                </c:pt>
                <c:pt idx="5">
                  <c:v>CoolingWater</c:v>
                </c:pt>
                <c:pt idx="6">
                  <c:v>AccessControl</c:v>
                </c:pt>
                <c:pt idx="7">
                  <c:v>QUAD</c:v>
                </c:pt>
                <c:pt idx="8">
                  <c:v>chopper</c:v>
                </c:pt>
                <c:pt idx="9">
                  <c:v>Controls</c:v>
                </c:pt>
                <c:pt idx="10">
                  <c:v>PreInjector/Linac/LEBT/vacuum</c:v>
                </c:pt>
                <c:pt idx="11">
                  <c:v>MISC</c:v>
                </c:pt>
                <c:pt idx="12">
                  <c:v>PowerSupply/Booster|BtA|LtB/BtA|LtB/Dipole</c:v>
                </c:pt>
              </c:strCache>
            </c:strRef>
          </c:cat>
          <c:val>
            <c:numRef>
              <c:f>pieChart!$E$2:$E$14</c:f>
              <c:numCache>
                <c:formatCode>General</c:formatCode>
                <c:ptCount val="13"/>
                <c:pt idx="0">
                  <c:v>33.98655339552822</c:v>
                </c:pt>
                <c:pt idx="1">
                  <c:v>18.81482253609215</c:v>
                </c:pt>
                <c:pt idx="2">
                  <c:v>10.96575806535676</c:v>
                </c:pt>
                <c:pt idx="3">
                  <c:v>2.715380205347371</c:v>
                </c:pt>
                <c:pt idx="4">
                  <c:v>5.519362068066922</c:v>
                </c:pt>
                <c:pt idx="5">
                  <c:v>7.515505290040132</c:v>
                </c:pt>
                <c:pt idx="6">
                  <c:v>5.623599312034191</c:v>
                </c:pt>
                <c:pt idx="7">
                  <c:v>9.011309740970448</c:v>
                </c:pt>
                <c:pt idx="8">
                  <c:v>2.17334653671757</c:v>
                </c:pt>
                <c:pt idx="9">
                  <c:v>0.886016573721791</c:v>
                </c:pt>
                <c:pt idx="10">
                  <c:v>0.0</c:v>
                </c:pt>
                <c:pt idx="11">
                  <c:v>1.58961797050086</c:v>
                </c:pt>
                <c:pt idx="12">
                  <c:v>1.1987283056236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pieChart!$C$1</c:f>
              <c:strCache>
                <c:ptCount val="1"/>
                <c:pt idx="0">
                  <c:v>2014 (%)</c:v>
                </c:pt>
              </c:strCache>
            </c:strRef>
          </c:tx>
          <c:cat>
            <c:strRef>
              <c:f>pieChart!$A$2:$A$14</c:f>
              <c:strCache>
                <c:ptCount val="13"/>
                <c:pt idx="0">
                  <c:v>RF</c:v>
                </c:pt>
                <c:pt idx="1">
                  <c:v>Source</c:v>
                </c:pt>
                <c:pt idx="2">
                  <c:v>ElectricServices/PowerDip</c:v>
                </c:pt>
                <c:pt idx="3">
                  <c:v>Vacuum</c:v>
                </c:pt>
                <c:pt idx="4">
                  <c:v>HumanError</c:v>
                </c:pt>
                <c:pt idx="5">
                  <c:v>CoolingWater</c:v>
                </c:pt>
                <c:pt idx="6">
                  <c:v>AccessControl</c:v>
                </c:pt>
                <c:pt idx="7">
                  <c:v>QUAD</c:v>
                </c:pt>
                <c:pt idx="8">
                  <c:v>chopper</c:v>
                </c:pt>
                <c:pt idx="9">
                  <c:v>Controls</c:v>
                </c:pt>
                <c:pt idx="10">
                  <c:v>PreInjector/Linac/LEBT/vacuum</c:v>
                </c:pt>
                <c:pt idx="11">
                  <c:v>MISC</c:v>
                </c:pt>
                <c:pt idx="12">
                  <c:v>PowerSupply/Booster|BtA|LtB/BtA|LtB/Dipole</c:v>
                </c:pt>
              </c:strCache>
            </c:strRef>
          </c:cat>
          <c:val>
            <c:numRef>
              <c:f>pieChart!$C$2:$C$14</c:f>
              <c:numCache>
                <c:formatCode>General</c:formatCode>
                <c:ptCount val="13"/>
                <c:pt idx="0">
                  <c:v>27.90608894827257</c:v>
                </c:pt>
                <c:pt idx="1">
                  <c:v>22.61882038556976</c:v>
                </c:pt>
                <c:pt idx="2">
                  <c:v>14.44932238976904</c:v>
                </c:pt>
                <c:pt idx="3">
                  <c:v>11.46688299293758</c:v>
                </c:pt>
                <c:pt idx="4">
                  <c:v>5.158427180759686</c:v>
                </c:pt>
                <c:pt idx="5">
                  <c:v>3.693452949036076</c:v>
                </c:pt>
                <c:pt idx="6">
                  <c:v>3.660049627791564</c:v>
                </c:pt>
                <c:pt idx="7">
                  <c:v>3.144684100019088</c:v>
                </c:pt>
                <c:pt idx="8">
                  <c:v>2.887001336132851</c:v>
                </c:pt>
                <c:pt idx="9">
                  <c:v>2.133040656613858</c:v>
                </c:pt>
                <c:pt idx="10">
                  <c:v>2.118724947509067</c:v>
                </c:pt>
                <c:pt idx="11">
                  <c:v>0.763504485588853</c:v>
                </c:pt>
                <c:pt idx="12">
                  <c:v>0.0477190303493033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4265883790388"/>
          <c:y val="0.0"/>
          <c:w val="0.334182392071681"/>
          <c:h val="0.99783829104695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Ave Current </a:t>
            </a:r>
            <a:r>
              <a:rPr lang="en-US" dirty="0" smtClean="0"/>
              <a:t>(</a:t>
            </a:r>
            <a:r>
              <a:rPr lang="el-GR" sz="1800" b="1" i="0" u="none" strike="noStrike" baseline="0" dirty="0" smtClean="0">
                <a:effectLst/>
              </a:rPr>
              <a:t>μ</a:t>
            </a:r>
            <a:r>
              <a:rPr lang="el-GR" sz="1800" b="1" i="0" u="none" strike="noStrike" baseline="0" dirty="0" smtClean="0"/>
              <a:t> </a:t>
            </a:r>
            <a:r>
              <a:rPr lang="en-US" dirty="0" smtClean="0"/>
              <a:t>A</a:t>
            </a:r>
            <a:r>
              <a:rPr lang="en-US" dirty="0" smtClean="0"/>
              <a:t>) Delivered to BLIP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Ave Current (uA)</c:v>
                </c:pt>
              </c:strCache>
            </c:strRef>
          </c:tx>
          <c:invertIfNegative val="0"/>
          <c:cat>
            <c:numRef>
              <c:f>Sheet4!$A$2:$A$29</c:f>
              <c:numCache>
                <c:formatCode>General</c:formatCode>
                <c:ptCount val="28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1992.0</c:v>
                </c:pt>
                <c:pt idx="6">
                  <c:v>1993.0</c:v>
                </c:pt>
                <c:pt idx="7">
                  <c:v>1994.0</c:v>
                </c:pt>
                <c:pt idx="8">
                  <c:v>1995.0</c:v>
                </c:pt>
                <c:pt idx="9">
                  <c:v>1996.0</c:v>
                </c:pt>
                <c:pt idx="10">
                  <c:v>1997.0</c:v>
                </c:pt>
                <c:pt idx="11">
                  <c:v>1998.0</c:v>
                </c:pt>
                <c:pt idx="12">
                  <c:v>1999.0</c:v>
                </c:pt>
                <c:pt idx="13">
                  <c:v>2000.0</c:v>
                </c:pt>
                <c:pt idx="14">
                  <c:v>2001.0</c:v>
                </c:pt>
                <c:pt idx="15">
                  <c:v>2002.0</c:v>
                </c:pt>
                <c:pt idx="16">
                  <c:v>2003.0</c:v>
                </c:pt>
                <c:pt idx="17">
                  <c:v>2004.0</c:v>
                </c:pt>
                <c:pt idx="18">
                  <c:v>2005.0</c:v>
                </c:pt>
                <c:pt idx="19">
                  <c:v>2006.0</c:v>
                </c:pt>
                <c:pt idx="20">
                  <c:v>2007.0</c:v>
                </c:pt>
                <c:pt idx="21">
                  <c:v>2008.0</c:v>
                </c:pt>
                <c:pt idx="22">
                  <c:v>2009.0</c:v>
                </c:pt>
                <c:pt idx="23">
                  <c:v>2010.0</c:v>
                </c:pt>
                <c:pt idx="24">
                  <c:v>2011.0</c:v>
                </c:pt>
                <c:pt idx="25">
                  <c:v>2012.0</c:v>
                </c:pt>
                <c:pt idx="26">
                  <c:v>2013.0</c:v>
                </c:pt>
                <c:pt idx="27">
                  <c:v>2014.0</c:v>
                </c:pt>
              </c:numCache>
            </c:numRef>
          </c:cat>
          <c:val>
            <c:numRef>
              <c:f>Sheet4!$B$2:$B$29</c:f>
              <c:numCache>
                <c:formatCode>General</c:formatCode>
                <c:ptCount val="28"/>
                <c:pt idx="0">
                  <c:v>35.0</c:v>
                </c:pt>
                <c:pt idx="1">
                  <c:v>59.0</c:v>
                </c:pt>
                <c:pt idx="2">
                  <c:v>48.0</c:v>
                </c:pt>
                <c:pt idx="3">
                  <c:v>62.5</c:v>
                </c:pt>
                <c:pt idx="4">
                  <c:v>56.0</c:v>
                </c:pt>
                <c:pt idx="5">
                  <c:v>33.64345238095238</c:v>
                </c:pt>
                <c:pt idx="6">
                  <c:v>32.19779761904757</c:v>
                </c:pt>
                <c:pt idx="7">
                  <c:v>29.28789682539683</c:v>
                </c:pt>
                <c:pt idx="8">
                  <c:v>27.09692857142857</c:v>
                </c:pt>
                <c:pt idx="10">
                  <c:v>35.73928571428572</c:v>
                </c:pt>
                <c:pt idx="11">
                  <c:v>55.53123973727421</c:v>
                </c:pt>
                <c:pt idx="12">
                  <c:v>44.53337053571428</c:v>
                </c:pt>
                <c:pt idx="13">
                  <c:v>44.83627232142857</c:v>
                </c:pt>
                <c:pt idx="14">
                  <c:v>51.7309268707483</c:v>
                </c:pt>
                <c:pt idx="15">
                  <c:v>60.57769469246026</c:v>
                </c:pt>
                <c:pt idx="16">
                  <c:v>49.73581101190475</c:v>
                </c:pt>
                <c:pt idx="17">
                  <c:v>48.51</c:v>
                </c:pt>
                <c:pt idx="18">
                  <c:v>72.24</c:v>
                </c:pt>
                <c:pt idx="19">
                  <c:v>62.73</c:v>
                </c:pt>
                <c:pt idx="20">
                  <c:v>83.85</c:v>
                </c:pt>
                <c:pt idx="21">
                  <c:v>75.78</c:v>
                </c:pt>
                <c:pt idx="22">
                  <c:v>75.81</c:v>
                </c:pt>
                <c:pt idx="23">
                  <c:v>90.28</c:v>
                </c:pt>
                <c:pt idx="24">
                  <c:v>92.12</c:v>
                </c:pt>
                <c:pt idx="25">
                  <c:v>91.13</c:v>
                </c:pt>
                <c:pt idx="26">
                  <c:v>94.51</c:v>
                </c:pt>
                <c:pt idx="27">
                  <c:v>108.4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969320"/>
        <c:axId val="2136972200"/>
      </c:barChart>
      <c:catAx>
        <c:axId val="2136969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6972200"/>
        <c:crosses val="autoZero"/>
        <c:auto val="1"/>
        <c:lblAlgn val="ctr"/>
        <c:lblOffset val="100"/>
        <c:noMultiLvlLbl val="0"/>
      </c:catAx>
      <c:valAx>
        <c:axId val="2136972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6969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971128608924"/>
          <c:y val="0.0277777777777778"/>
          <c:w val="0.580849956255468"/>
          <c:h val="0.798030037911928"/>
        </c:manualLayout>
      </c:layout>
      <c:lineChart>
        <c:grouping val="standard"/>
        <c:varyColors val="0"/>
        <c:ser>
          <c:idx val="0"/>
          <c:order val="0"/>
          <c:tx>
            <c:strRef>
              <c:f>'Chart FY05-FY12'!$J$4</c:f>
              <c:strCache>
                <c:ptCount val="1"/>
                <c:pt idx="0">
                  <c:v>FY2013</c:v>
                </c:pt>
              </c:strCache>
            </c:strRef>
          </c:tx>
          <c:marker>
            <c:symbol val="none"/>
          </c:marker>
          <c:val>
            <c:numRef>
              <c:f>'Chart FY05-FY12'!$J$5:$J$232</c:f>
              <c:numCache>
                <c:formatCode>0.00</c:formatCode>
                <c:ptCount val="228"/>
                <c:pt idx="0">
                  <c:v>237.72</c:v>
                </c:pt>
                <c:pt idx="1">
                  <c:v>576.74</c:v>
                </c:pt>
                <c:pt idx="2">
                  <c:v>1285.34315</c:v>
                </c:pt>
                <c:pt idx="3">
                  <c:v>2716.20165</c:v>
                </c:pt>
                <c:pt idx="4" formatCode="General">
                  <c:v>3698.7</c:v>
                </c:pt>
                <c:pt idx="5">
                  <c:v>4842.62905</c:v>
                </c:pt>
                <c:pt idx="6">
                  <c:v>5893.22328</c:v>
                </c:pt>
                <c:pt idx="7">
                  <c:v>6391.89204</c:v>
                </c:pt>
                <c:pt idx="8">
                  <c:v>6393.92194</c:v>
                </c:pt>
                <c:pt idx="9">
                  <c:v>7274.38865</c:v>
                </c:pt>
                <c:pt idx="10">
                  <c:v>8734.41655</c:v>
                </c:pt>
                <c:pt idx="11">
                  <c:v>10276.5824</c:v>
                </c:pt>
                <c:pt idx="12">
                  <c:v>11857.327</c:v>
                </c:pt>
                <c:pt idx="13">
                  <c:v>13444.6329</c:v>
                </c:pt>
                <c:pt idx="14">
                  <c:v>14499.2343</c:v>
                </c:pt>
                <c:pt idx="15">
                  <c:v>14499.2343</c:v>
                </c:pt>
                <c:pt idx="16" formatCode="0.0">
                  <c:v>15507.9336</c:v>
                </c:pt>
                <c:pt idx="17">
                  <c:v>17549.2159</c:v>
                </c:pt>
                <c:pt idx="18">
                  <c:v>19791.19</c:v>
                </c:pt>
                <c:pt idx="19">
                  <c:v>21130.6083</c:v>
                </c:pt>
                <c:pt idx="20">
                  <c:v>23491.7265</c:v>
                </c:pt>
                <c:pt idx="21">
                  <c:v>24323.8849</c:v>
                </c:pt>
                <c:pt idx="22">
                  <c:v>25692.1349</c:v>
                </c:pt>
                <c:pt idx="23">
                  <c:v>27664.0329</c:v>
                </c:pt>
                <c:pt idx="24">
                  <c:v>30191.6447</c:v>
                </c:pt>
                <c:pt idx="25">
                  <c:v>32834.8096</c:v>
                </c:pt>
                <c:pt idx="26">
                  <c:v>35172.6492</c:v>
                </c:pt>
                <c:pt idx="27">
                  <c:v>37462.62</c:v>
                </c:pt>
                <c:pt idx="28">
                  <c:v>39805.9779</c:v>
                </c:pt>
                <c:pt idx="29">
                  <c:v>41704.4069</c:v>
                </c:pt>
                <c:pt idx="30">
                  <c:v>43942.6261</c:v>
                </c:pt>
                <c:pt idx="31">
                  <c:v>46212.1636</c:v>
                </c:pt>
                <c:pt idx="32">
                  <c:v>48538.4379</c:v>
                </c:pt>
                <c:pt idx="33" formatCode="0.0">
                  <c:v>50854.9546</c:v>
                </c:pt>
                <c:pt idx="34" formatCode="0.0">
                  <c:v>53276.7321</c:v>
                </c:pt>
                <c:pt idx="35" formatCode="0.0">
                  <c:v>55845.5367</c:v>
                </c:pt>
                <c:pt idx="36">
                  <c:v>58077.1877</c:v>
                </c:pt>
                <c:pt idx="37">
                  <c:v>59797.7466</c:v>
                </c:pt>
                <c:pt idx="38" formatCode="0.0">
                  <c:v>61714.5324</c:v>
                </c:pt>
                <c:pt idx="39" formatCode="0.0">
                  <c:v>63876.4417</c:v>
                </c:pt>
                <c:pt idx="40" formatCode="0.0">
                  <c:v>66057.41620000001</c:v>
                </c:pt>
                <c:pt idx="41" formatCode="0.0">
                  <c:v>68178.0537</c:v>
                </c:pt>
                <c:pt idx="42" formatCode="0.0">
                  <c:v>70427.95699999999</c:v>
                </c:pt>
                <c:pt idx="43" formatCode="0.0">
                  <c:v>72774.6529</c:v>
                </c:pt>
                <c:pt idx="44" formatCode="0.0">
                  <c:v>75280.5893</c:v>
                </c:pt>
                <c:pt idx="45">
                  <c:v>77745.2586</c:v>
                </c:pt>
                <c:pt idx="46">
                  <c:v>80268.56630000001</c:v>
                </c:pt>
                <c:pt idx="47" formatCode="0.0">
                  <c:v>82473.4422</c:v>
                </c:pt>
                <c:pt idx="48" formatCode="0.0">
                  <c:v>84056.3596</c:v>
                </c:pt>
                <c:pt idx="49" formatCode="0.0">
                  <c:v>85808.6864</c:v>
                </c:pt>
                <c:pt idx="50" formatCode="0.0">
                  <c:v>87733.6415</c:v>
                </c:pt>
                <c:pt idx="51" formatCode="0.0">
                  <c:v>90203.3622</c:v>
                </c:pt>
                <c:pt idx="52" formatCode="0.0">
                  <c:v>91685.8012</c:v>
                </c:pt>
                <c:pt idx="53" formatCode="0.0">
                  <c:v>94005.6139</c:v>
                </c:pt>
                <c:pt idx="54" formatCode="0.0">
                  <c:v>96152.2126</c:v>
                </c:pt>
                <c:pt idx="55" formatCode="0.0">
                  <c:v>97977.3233</c:v>
                </c:pt>
                <c:pt idx="56" formatCode="0.0">
                  <c:v>99842.96249999999</c:v>
                </c:pt>
                <c:pt idx="57" formatCode="0.0">
                  <c:v>101667.005</c:v>
                </c:pt>
                <c:pt idx="58" formatCode="0.0">
                  <c:v>103477.211</c:v>
                </c:pt>
                <c:pt idx="59" formatCode="0.0">
                  <c:v>105692.319</c:v>
                </c:pt>
                <c:pt idx="60" formatCode="0.0">
                  <c:v>108094.763</c:v>
                </c:pt>
                <c:pt idx="61" formatCode="0.0">
                  <c:v>109787.201</c:v>
                </c:pt>
                <c:pt idx="62" formatCode="0.0">
                  <c:v>111413.209</c:v>
                </c:pt>
                <c:pt idx="63" formatCode="0.0">
                  <c:v>113099.71</c:v>
                </c:pt>
                <c:pt idx="64" formatCode="0.0">
                  <c:v>114457.294</c:v>
                </c:pt>
                <c:pt idx="65" formatCode="0.0">
                  <c:v>116520.203</c:v>
                </c:pt>
                <c:pt idx="66" formatCode="0.0">
                  <c:v>117997.42</c:v>
                </c:pt>
                <c:pt idx="67">
                  <c:v>119642.765</c:v>
                </c:pt>
                <c:pt idx="68">
                  <c:v>121325.664</c:v>
                </c:pt>
                <c:pt idx="69">
                  <c:v>122978.931</c:v>
                </c:pt>
                <c:pt idx="70">
                  <c:v>124649.343</c:v>
                </c:pt>
                <c:pt idx="71" formatCode="0.0">
                  <c:v>126329.798</c:v>
                </c:pt>
                <c:pt idx="72" formatCode="0.0">
                  <c:v>127933.858</c:v>
                </c:pt>
                <c:pt idx="73" formatCode="0.0">
                  <c:v>130380.411</c:v>
                </c:pt>
                <c:pt idx="74" formatCode="0.0">
                  <c:v>132816.549</c:v>
                </c:pt>
                <c:pt idx="75" formatCode="0.0">
                  <c:v>135048.201</c:v>
                </c:pt>
                <c:pt idx="76" formatCode="0.0">
                  <c:v>136905.083</c:v>
                </c:pt>
                <c:pt idx="77" formatCode="0.0">
                  <c:v>138751.571</c:v>
                </c:pt>
                <c:pt idx="78" formatCode="0.0">
                  <c:v>139423.338</c:v>
                </c:pt>
                <c:pt idx="79" formatCode="0.0">
                  <c:v>139482.634</c:v>
                </c:pt>
                <c:pt idx="80" formatCode="0.0">
                  <c:v>139483.023</c:v>
                </c:pt>
                <c:pt idx="81" formatCode="0.0">
                  <c:v>140830.974</c:v>
                </c:pt>
                <c:pt idx="82" formatCode="0.0">
                  <c:v>143273.543</c:v>
                </c:pt>
                <c:pt idx="83" formatCode="0.0">
                  <c:v>145668.456</c:v>
                </c:pt>
                <c:pt idx="84" formatCode="0.0">
                  <c:v>147953.396</c:v>
                </c:pt>
                <c:pt idx="85" formatCode="0.0">
                  <c:v>150179.225</c:v>
                </c:pt>
                <c:pt idx="86" formatCode="0.0">
                  <c:v>152145.935</c:v>
                </c:pt>
                <c:pt idx="87" formatCode="0.0">
                  <c:v>154524.597</c:v>
                </c:pt>
                <c:pt idx="88" formatCode="0.0">
                  <c:v>156966.571</c:v>
                </c:pt>
                <c:pt idx="89" formatCode="0.0">
                  <c:v>158505.489</c:v>
                </c:pt>
                <c:pt idx="90" formatCode="0.0">
                  <c:v>160817.068</c:v>
                </c:pt>
                <c:pt idx="91" formatCode="0.0">
                  <c:v>163084.298</c:v>
                </c:pt>
                <c:pt idx="92" formatCode="0.0">
                  <c:v>165228.247</c:v>
                </c:pt>
                <c:pt idx="93" formatCode="0.0">
                  <c:v>167509.309</c:v>
                </c:pt>
                <c:pt idx="94" formatCode="0.0">
                  <c:v>169366.11</c:v>
                </c:pt>
                <c:pt idx="95" formatCode="0.0">
                  <c:v>171748.205</c:v>
                </c:pt>
                <c:pt idx="96" formatCode="0.0">
                  <c:v>173943.767</c:v>
                </c:pt>
                <c:pt idx="97" formatCode="0.0">
                  <c:v>175816.691</c:v>
                </c:pt>
                <c:pt idx="98" formatCode="0.0">
                  <c:v>177680.915</c:v>
                </c:pt>
                <c:pt idx="99">
                  <c:v>179882.519</c:v>
                </c:pt>
                <c:pt idx="100">
                  <c:v>182303.428</c:v>
                </c:pt>
                <c:pt idx="101">
                  <c:v>184653.25</c:v>
                </c:pt>
                <c:pt idx="102">
                  <c:v>186894.706</c:v>
                </c:pt>
                <c:pt idx="103">
                  <c:v>189079.274</c:v>
                </c:pt>
                <c:pt idx="104">
                  <c:v>190907.559</c:v>
                </c:pt>
                <c:pt idx="105">
                  <c:v>192739.824</c:v>
                </c:pt>
                <c:pt idx="106">
                  <c:v>194635.029</c:v>
                </c:pt>
                <c:pt idx="107" formatCode="0.0">
                  <c:v>196143.207</c:v>
                </c:pt>
                <c:pt idx="108" formatCode="0.0">
                  <c:v>196143.207</c:v>
                </c:pt>
                <c:pt idx="109" formatCode="0.0">
                  <c:v>196143.207</c:v>
                </c:pt>
                <c:pt idx="110" formatCode="0.0">
                  <c:v>197117.285</c:v>
                </c:pt>
                <c:pt idx="111" formatCode="0.0">
                  <c:v>199545.174</c:v>
                </c:pt>
                <c:pt idx="112" formatCode="0.0">
                  <c:v>201894.771</c:v>
                </c:pt>
                <c:pt idx="113" formatCode="0.0">
                  <c:v>204227.972</c:v>
                </c:pt>
                <c:pt idx="114" formatCode="0.0">
                  <c:v>206670.183</c:v>
                </c:pt>
                <c:pt idx="115" formatCode="0.0">
                  <c:v>209168.075</c:v>
                </c:pt>
                <c:pt idx="116">
                  <c:v>211749.901</c:v>
                </c:pt>
                <c:pt idx="117">
                  <c:v>213880.675</c:v>
                </c:pt>
                <c:pt idx="118">
                  <c:v>215711.323</c:v>
                </c:pt>
                <c:pt idx="119">
                  <c:v>217559.866</c:v>
                </c:pt>
                <c:pt idx="120" formatCode="0.0">
                  <c:v>219714.641</c:v>
                </c:pt>
                <c:pt idx="121" formatCode="0.0">
                  <c:v>221917.144</c:v>
                </c:pt>
                <c:pt idx="122" formatCode="0.0">
                  <c:v>223858.533</c:v>
                </c:pt>
                <c:pt idx="123" formatCode="0.0">
                  <c:v>226274.528</c:v>
                </c:pt>
                <c:pt idx="124" formatCode="0.0">
                  <c:v>228813.559</c:v>
                </c:pt>
                <c:pt idx="125" formatCode="0.0">
                  <c:v>231229.951</c:v>
                </c:pt>
                <c:pt idx="126" formatCode="0.0">
                  <c:v>233212.059</c:v>
                </c:pt>
                <c:pt idx="127" formatCode="0.0">
                  <c:v>235614.889</c:v>
                </c:pt>
                <c:pt idx="128" formatCode="0.0">
                  <c:v>238013.553</c:v>
                </c:pt>
                <c:pt idx="129" formatCode="0.0">
                  <c:v>240477.13</c:v>
                </c:pt>
                <c:pt idx="130" formatCode="0.0">
                  <c:v>242983.67</c:v>
                </c:pt>
                <c:pt idx="131" formatCode="0.0">
                  <c:v>245546.267</c:v>
                </c:pt>
                <c:pt idx="132" formatCode="0.0">
                  <c:v>247692.505</c:v>
                </c:pt>
                <c:pt idx="133" formatCode="0.0">
                  <c:v>249806.024</c:v>
                </c:pt>
                <c:pt idx="134" formatCode="0.0">
                  <c:v>252042.744</c:v>
                </c:pt>
                <c:pt idx="135" formatCode="0.0">
                  <c:v>254479.202</c:v>
                </c:pt>
                <c:pt idx="136" formatCode="0.0">
                  <c:v>256963.625</c:v>
                </c:pt>
                <c:pt idx="137" formatCode="0.0">
                  <c:v>259300.312</c:v>
                </c:pt>
                <c:pt idx="138" formatCode="0.0">
                  <c:v>261716.992</c:v>
                </c:pt>
                <c:pt idx="139" formatCode="0.0">
                  <c:v>264201.352</c:v>
                </c:pt>
                <c:pt idx="140" formatCode="0.0">
                  <c:v>266722.101</c:v>
                </c:pt>
                <c:pt idx="141" formatCode="0.0">
                  <c:v>268687.675</c:v>
                </c:pt>
                <c:pt idx="142" formatCode="0.0">
                  <c:v>271138.856</c:v>
                </c:pt>
                <c:pt idx="143" formatCode="0.0">
                  <c:v>273569.335</c:v>
                </c:pt>
                <c:pt idx="144" formatCode="0.0">
                  <c:v>275960.54</c:v>
                </c:pt>
                <c:pt idx="145" formatCode="0.0">
                  <c:v>278065.846</c:v>
                </c:pt>
                <c:pt idx="146" formatCode="0.0">
                  <c:v>279252.934</c:v>
                </c:pt>
                <c:pt idx="147" formatCode="0.0">
                  <c:v>280860.941</c:v>
                </c:pt>
                <c:pt idx="148" formatCode="0.0">
                  <c:v>282905.601</c:v>
                </c:pt>
                <c:pt idx="149" formatCode="0.0">
                  <c:v>285350.805</c:v>
                </c:pt>
                <c:pt idx="150" formatCode="0.0">
                  <c:v>287814.765</c:v>
                </c:pt>
                <c:pt idx="151" formatCode="0.0">
                  <c:v>290229.839</c:v>
                </c:pt>
                <c:pt idx="152" formatCode="0.0">
                  <c:v>292248.909</c:v>
                </c:pt>
                <c:pt idx="153" formatCode="0.0">
                  <c:v>294006.049</c:v>
                </c:pt>
                <c:pt idx="154" formatCode="0.0">
                  <c:v>295752.182</c:v>
                </c:pt>
                <c:pt idx="155" formatCode="0.0">
                  <c:v>297687.3</c:v>
                </c:pt>
                <c:pt idx="156" formatCode="0.0">
                  <c:v>300146.007</c:v>
                </c:pt>
                <c:pt idx="157" formatCode="0.0">
                  <c:v>301963.908</c:v>
                </c:pt>
                <c:pt idx="158" formatCode="0.0">
                  <c:v>304425.191</c:v>
                </c:pt>
                <c:pt idx="159" formatCode="0.0">
                  <c:v>306908.658</c:v>
                </c:pt>
                <c:pt idx="160" formatCode="0.0">
                  <c:v>309200.093</c:v>
                </c:pt>
                <c:pt idx="161" formatCode="0.0">
                  <c:v>311603.162</c:v>
                </c:pt>
                <c:pt idx="162" formatCode="0.0">
                  <c:v>313999.43</c:v>
                </c:pt>
                <c:pt idx="163" formatCode="0.0">
                  <c:v>315840.2</c:v>
                </c:pt>
                <c:pt idx="164" formatCode="0.0">
                  <c:v>318024.858</c:v>
                </c:pt>
                <c:pt idx="165" formatCode="0.0">
                  <c:v>319804.298</c:v>
                </c:pt>
                <c:pt idx="166" formatCode="0.0">
                  <c:v>321512.9</c:v>
                </c:pt>
                <c:pt idx="167" formatCode="0.0">
                  <c:v>323438.755</c:v>
                </c:pt>
                <c:pt idx="168" formatCode="0.0">
                  <c:v>325389.468</c:v>
                </c:pt>
                <c:pt idx="169" formatCode="0.0">
                  <c:v>327547.782</c:v>
                </c:pt>
                <c:pt idx="170" formatCode="0.0">
                  <c:v>329676.904</c:v>
                </c:pt>
                <c:pt idx="171" formatCode="0.0">
                  <c:v>332004.307</c:v>
                </c:pt>
                <c:pt idx="172" formatCode="0.0">
                  <c:v>334317.806</c:v>
                </c:pt>
                <c:pt idx="173" formatCode="0.0">
                  <c:v>336501.055</c:v>
                </c:pt>
                <c:pt idx="174" formatCode="0.0">
                  <c:v>338407.859</c:v>
                </c:pt>
                <c:pt idx="175" formatCode="0.0">
                  <c:v>340325.43</c:v>
                </c:pt>
                <c:pt idx="176" formatCode="0.0">
                  <c:v>340867.74</c:v>
                </c:pt>
                <c:pt idx="177" formatCode="0.0">
                  <c:v>341556.934</c:v>
                </c:pt>
                <c:pt idx="178" formatCode="0.0">
                  <c:v>343720.827</c:v>
                </c:pt>
                <c:pt idx="179" formatCode="0.0">
                  <c:v>345962.286</c:v>
                </c:pt>
                <c:pt idx="180" formatCode="0.0">
                  <c:v>348439.278</c:v>
                </c:pt>
                <c:pt idx="181" formatCode="0.0">
                  <c:v>350983.546</c:v>
                </c:pt>
                <c:pt idx="182" formatCode="0.0">
                  <c:v>353527.31</c:v>
                </c:pt>
                <c:pt idx="183" formatCode="0.0">
                  <c:v>355488.867</c:v>
                </c:pt>
                <c:pt idx="184" formatCode="0.0">
                  <c:v>357951.047</c:v>
                </c:pt>
                <c:pt idx="185" formatCode="0.0">
                  <c:v>360205.622</c:v>
                </c:pt>
                <c:pt idx="186" formatCode="0.0">
                  <c:v>362484.433</c:v>
                </c:pt>
                <c:pt idx="187" formatCode="0.0">
                  <c:v>364172.868</c:v>
                </c:pt>
                <c:pt idx="188" formatCode="0.0">
                  <c:v>366543.83</c:v>
                </c:pt>
                <c:pt idx="189" formatCode="0.0">
                  <c:v>369085.028</c:v>
                </c:pt>
                <c:pt idx="190" formatCode="0.0">
                  <c:v>371478.468</c:v>
                </c:pt>
                <c:pt idx="191" formatCode="0.0">
                  <c:v>373298.619</c:v>
                </c:pt>
                <c:pt idx="192" formatCode="0.0">
                  <c:v>375628.761</c:v>
                </c:pt>
                <c:pt idx="193" formatCode="0.0">
                  <c:v>377614.472</c:v>
                </c:pt>
                <c:pt idx="194" formatCode="0.0">
                  <c:v>377614.797</c:v>
                </c:pt>
                <c:pt idx="195" formatCode="0.0">
                  <c:v>377890.131</c:v>
                </c:pt>
                <c:pt idx="196" formatCode="0.0">
                  <c:v>379968.27</c:v>
                </c:pt>
                <c:pt idx="197" formatCode="0.0">
                  <c:v>382334.68</c:v>
                </c:pt>
                <c:pt idx="198" formatCode="0.0">
                  <c:v>384926.618</c:v>
                </c:pt>
                <c:pt idx="199" formatCode="0.0">
                  <c:v>387513.496</c:v>
                </c:pt>
                <c:pt idx="200" formatCode="0.0">
                  <c:v>390092.439</c:v>
                </c:pt>
                <c:pt idx="201" formatCode="0.0">
                  <c:v>392682.313</c:v>
                </c:pt>
                <c:pt idx="202" formatCode="0.0">
                  <c:v>395293.38</c:v>
                </c:pt>
                <c:pt idx="203" formatCode="0.0">
                  <c:v>397888.042</c:v>
                </c:pt>
                <c:pt idx="204" formatCode="0.0">
                  <c:v>400384.375</c:v>
                </c:pt>
                <c:pt idx="205">
                  <c:v>402870.767</c:v>
                </c:pt>
                <c:pt idx="206">
                  <c:v>405412.782</c:v>
                </c:pt>
                <c:pt idx="207">
                  <c:v>407830.828</c:v>
                </c:pt>
                <c:pt idx="208">
                  <c:v>410431.404</c:v>
                </c:pt>
                <c:pt idx="209">
                  <c:v>413095.907</c:v>
                </c:pt>
                <c:pt idx="210">
                  <c:v>415732.681</c:v>
                </c:pt>
                <c:pt idx="211">
                  <c:v>418135.295</c:v>
                </c:pt>
                <c:pt idx="212">
                  <c:v>420793.194</c:v>
                </c:pt>
                <c:pt idx="213">
                  <c:v>423420.431</c:v>
                </c:pt>
                <c:pt idx="214">
                  <c:v>425575.114</c:v>
                </c:pt>
                <c:pt idx="215">
                  <c:v>428094.632</c:v>
                </c:pt>
                <c:pt idx="216">
                  <c:v>430775.412</c:v>
                </c:pt>
                <c:pt idx="217">
                  <c:v>433477.16</c:v>
                </c:pt>
                <c:pt idx="218">
                  <c:v>436108.863</c:v>
                </c:pt>
                <c:pt idx="219">
                  <c:v>438571.64</c:v>
                </c:pt>
                <c:pt idx="220">
                  <c:v>439173.29</c:v>
                </c:pt>
                <c:pt idx="221">
                  <c:v>441064.342</c:v>
                </c:pt>
                <c:pt idx="222">
                  <c:v>443250.322</c:v>
                </c:pt>
                <c:pt idx="223">
                  <c:v>445938.106</c:v>
                </c:pt>
                <c:pt idx="224">
                  <c:v>448612.933</c:v>
                </c:pt>
                <c:pt idx="225">
                  <c:v>451241.86</c:v>
                </c:pt>
                <c:pt idx="226">
                  <c:v>453877.461</c:v>
                </c:pt>
                <c:pt idx="227">
                  <c:v>454912.82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'Chart FY05-FY12'!$K$4</c:f>
              <c:strCache>
                <c:ptCount val="1"/>
                <c:pt idx="0">
                  <c:v>FY2014</c:v>
                </c:pt>
              </c:strCache>
            </c:strRef>
          </c:tx>
          <c:marker>
            <c:symbol val="none"/>
          </c:marker>
          <c:val>
            <c:numRef>
              <c:f>'Chart FY05-FY12'!$K$5:$K$232</c:f>
              <c:numCache>
                <c:formatCode>General</c:formatCode>
                <c:ptCount val="228"/>
                <c:pt idx="0">
                  <c:v>1.27</c:v>
                </c:pt>
                <c:pt idx="1">
                  <c:v>133.168781</c:v>
                </c:pt>
                <c:pt idx="2">
                  <c:v>587.088704</c:v>
                </c:pt>
                <c:pt idx="3">
                  <c:v>1753.12863</c:v>
                </c:pt>
                <c:pt idx="4">
                  <c:v>2967.77554</c:v>
                </c:pt>
                <c:pt idx="5">
                  <c:v>4415.70386</c:v>
                </c:pt>
                <c:pt idx="6">
                  <c:v>5242.78818</c:v>
                </c:pt>
                <c:pt idx="7">
                  <c:v>5242.86276</c:v>
                </c:pt>
                <c:pt idx="8">
                  <c:v>6352.54339</c:v>
                </c:pt>
                <c:pt idx="9">
                  <c:v>8538.47912</c:v>
                </c:pt>
                <c:pt idx="10">
                  <c:v>10747.6499</c:v>
                </c:pt>
                <c:pt idx="11">
                  <c:v>13049.3662</c:v>
                </c:pt>
                <c:pt idx="12" formatCode="0.00">
                  <c:v>15199.3634</c:v>
                </c:pt>
                <c:pt idx="13" formatCode="0.00">
                  <c:v>17179.3271</c:v>
                </c:pt>
                <c:pt idx="14" formatCode="0.00">
                  <c:v>19237.0358</c:v>
                </c:pt>
                <c:pt idx="15" formatCode="0.00">
                  <c:v>21267.9971</c:v>
                </c:pt>
                <c:pt idx="16" formatCode="0.00">
                  <c:v>23148.1697</c:v>
                </c:pt>
                <c:pt idx="17" formatCode="0.00">
                  <c:v>24926.7342</c:v>
                </c:pt>
                <c:pt idx="18" formatCode="0.00">
                  <c:v>26361.7175</c:v>
                </c:pt>
                <c:pt idx="19" formatCode="0.00">
                  <c:v>28195.8422</c:v>
                </c:pt>
                <c:pt idx="20" formatCode="0.00">
                  <c:v>29955.0772</c:v>
                </c:pt>
                <c:pt idx="21" formatCode="0.00">
                  <c:v>31933.1626</c:v>
                </c:pt>
                <c:pt idx="22" formatCode="0.00">
                  <c:v>32515.7251</c:v>
                </c:pt>
                <c:pt idx="23" formatCode="0.00">
                  <c:v>32598.7806</c:v>
                </c:pt>
                <c:pt idx="24" formatCode="0.00">
                  <c:v>33722.4771</c:v>
                </c:pt>
                <c:pt idx="25" formatCode="0.00">
                  <c:v>34924.0564</c:v>
                </c:pt>
                <c:pt idx="26" formatCode="0.00">
                  <c:v>36050.5409</c:v>
                </c:pt>
                <c:pt idx="27">
                  <c:v>37932.0755</c:v>
                </c:pt>
                <c:pt idx="28">
                  <c:v>40200.4575</c:v>
                </c:pt>
                <c:pt idx="29">
                  <c:v>42458.4012</c:v>
                </c:pt>
                <c:pt idx="30">
                  <c:v>44578.8198</c:v>
                </c:pt>
                <c:pt idx="31">
                  <c:v>46952.6281</c:v>
                </c:pt>
                <c:pt idx="32">
                  <c:v>49284.081</c:v>
                </c:pt>
                <c:pt idx="33">
                  <c:v>51471.0075</c:v>
                </c:pt>
                <c:pt idx="34">
                  <c:v>53784.0741</c:v>
                </c:pt>
                <c:pt idx="35">
                  <c:v>56230.7629</c:v>
                </c:pt>
                <c:pt idx="36">
                  <c:v>58541.3175</c:v>
                </c:pt>
                <c:pt idx="37">
                  <c:v>60920.4576</c:v>
                </c:pt>
                <c:pt idx="38">
                  <c:v>63160.1819</c:v>
                </c:pt>
                <c:pt idx="39">
                  <c:v>65567.0901</c:v>
                </c:pt>
                <c:pt idx="40">
                  <c:v>67535.3642</c:v>
                </c:pt>
                <c:pt idx="41">
                  <c:v>69986.4847</c:v>
                </c:pt>
                <c:pt idx="42">
                  <c:v>72161.42600000001</c:v>
                </c:pt>
                <c:pt idx="43">
                  <c:v>72352.6151</c:v>
                </c:pt>
                <c:pt idx="44">
                  <c:v>73094.6674</c:v>
                </c:pt>
                <c:pt idx="45">
                  <c:v>75631.171</c:v>
                </c:pt>
                <c:pt idx="46">
                  <c:v>77065.2541</c:v>
                </c:pt>
                <c:pt idx="47">
                  <c:v>79713.0711</c:v>
                </c:pt>
                <c:pt idx="48">
                  <c:v>82358.336</c:v>
                </c:pt>
                <c:pt idx="49">
                  <c:v>85021.501</c:v>
                </c:pt>
                <c:pt idx="50">
                  <c:v>87666.6905</c:v>
                </c:pt>
                <c:pt idx="51">
                  <c:v>90280.34299999999</c:v>
                </c:pt>
                <c:pt idx="52">
                  <c:v>92893.6405</c:v>
                </c:pt>
                <c:pt idx="53">
                  <c:v>95513.141</c:v>
                </c:pt>
                <c:pt idx="54">
                  <c:v>97543.8352</c:v>
                </c:pt>
                <c:pt idx="55">
                  <c:v>100122.236</c:v>
                </c:pt>
                <c:pt idx="56">
                  <c:v>102773.263</c:v>
                </c:pt>
                <c:pt idx="57">
                  <c:v>105390.635</c:v>
                </c:pt>
                <c:pt idx="58">
                  <c:v>107989.851</c:v>
                </c:pt>
                <c:pt idx="59">
                  <c:v>110602.388</c:v>
                </c:pt>
                <c:pt idx="60">
                  <c:v>113238.827</c:v>
                </c:pt>
                <c:pt idx="61">
                  <c:v>115632.553</c:v>
                </c:pt>
                <c:pt idx="62">
                  <c:v>117859.62</c:v>
                </c:pt>
                <c:pt idx="63">
                  <c:v>120329.452</c:v>
                </c:pt>
                <c:pt idx="64">
                  <c:v>122830.266</c:v>
                </c:pt>
                <c:pt idx="65" formatCode="0.00">
                  <c:v>125483.477</c:v>
                </c:pt>
                <c:pt idx="66" formatCode="0.00">
                  <c:v>127619.348</c:v>
                </c:pt>
                <c:pt idx="67" formatCode="0.00">
                  <c:v>130291.548</c:v>
                </c:pt>
                <c:pt idx="68" formatCode="0.00">
                  <c:v>132606.419</c:v>
                </c:pt>
                <c:pt idx="69">
                  <c:v>135140.794</c:v>
                </c:pt>
                <c:pt idx="70">
                  <c:v>137749.69</c:v>
                </c:pt>
                <c:pt idx="71">
                  <c:v>140299.539</c:v>
                </c:pt>
                <c:pt idx="72">
                  <c:v>142539.852</c:v>
                </c:pt>
                <c:pt idx="73">
                  <c:v>144882.756</c:v>
                </c:pt>
                <c:pt idx="74">
                  <c:v>147279.155</c:v>
                </c:pt>
                <c:pt idx="75" formatCode="0.00">
                  <c:v>149371.626</c:v>
                </c:pt>
                <c:pt idx="76" formatCode="0.00">
                  <c:v>152011.538</c:v>
                </c:pt>
                <c:pt idx="77" formatCode="0.00">
                  <c:v>154659.516</c:v>
                </c:pt>
                <c:pt idx="78" formatCode="0.00">
                  <c:v>157303.91</c:v>
                </c:pt>
                <c:pt idx="79" formatCode="0.00">
                  <c:v>159940.36</c:v>
                </c:pt>
                <c:pt idx="80" formatCode="0.00">
                  <c:v>162549.395</c:v>
                </c:pt>
                <c:pt idx="81" formatCode="0.00">
                  <c:v>165043.695</c:v>
                </c:pt>
                <c:pt idx="82" formatCode="0.00">
                  <c:v>167631.531</c:v>
                </c:pt>
                <c:pt idx="83" formatCode="0.00">
                  <c:v>169834.259</c:v>
                </c:pt>
                <c:pt idx="84" formatCode="0.00">
                  <c:v>172521.138</c:v>
                </c:pt>
                <c:pt idx="85" formatCode="0.00">
                  <c:v>174751.376</c:v>
                </c:pt>
                <c:pt idx="86" formatCode="0.00">
                  <c:v>177334.426</c:v>
                </c:pt>
                <c:pt idx="87" formatCode="0.00">
                  <c:v>179563.263</c:v>
                </c:pt>
                <c:pt idx="88" formatCode="0.00">
                  <c:v>182164.412</c:v>
                </c:pt>
                <c:pt idx="89" formatCode="0.00">
                  <c:v>183091.149</c:v>
                </c:pt>
                <c:pt idx="90" formatCode="0.00">
                  <c:v>183091.231</c:v>
                </c:pt>
                <c:pt idx="91" formatCode="0.00">
                  <c:v>183972.525</c:v>
                </c:pt>
                <c:pt idx="92" formatCode="0.00">
                  <c:v>186036.856</c:v>
                </c:pt>
                <c:pt idx="93" formatCode="0.00">
                  <c:v>188703.847</c:v>
                </c:pt>
                <c:pt idx="94" formatCode="0.00">
                  <c:v>191371.323</c:v>
                </c:pt>
                <c:pt idx="95" formatCode="0.00">
                  <c:v>194015.683</c:v>
                </c:pt>
                <c:pt idx="96" formatCode="0.00">
                  <c:v>196314.357</c:v>
                </c:pt>
                <c:pt idx="97" formatCode="0.00">
                  <c:v>198769.742</c:v>
                </c:pt>
                <c:pt idx="98" formatCode="0.00">
                  <c:v>201468.995</c:v>
                </c:pt>
                <c:pt idx="99" formatCode="0.00">
                  <c:v>204029.467</c:v>
                </c:pt>
                <c:pt idx="100" formatCode="0.00">
                  <c:v>206642.502</c:v>
                </c:pt>
                <c:pt idx="101" formatCode="0.00">
                  <c:v>209360.333</c:v>
                </c:pt>
                <c:pt idx="102" formatCode="0.00">
                  <c:v>212011.445</c:v>
                </c:pt>
                <c:pt idx="103" formatCode="0.00">
                  <c:v>214415.2</c:v>
                </c:pt>
                <c:pt idx="104" formatCode="0.00">
                  <c:v>217022.279</c:v>
                </c:pt>
                <c:pt idx="105" formatCode="0.00">
                  <c:v>219619.92</c:v>
                </c:pt>
                <c:pt idx="106" formatCode="0.00">
                  <c:v>222217.146</c:v>
                </c:pt>
                <c:pt idx="107" formatCode="0.00">
                  <c:v>224633.804</c:v>
                </c:pt>
                <c:pt idx="108" formatCode="0.00">
                  <c:v>227410.001</c:v>
                </c:pt>
                <c:pt idx="109" formatCode="0.00">
                  <c:v>230104.412</c:v>
                </c:pt>
                <c:pt idx="110" formatCode="0.00">
                  <c:v>232187.671</c:v>
                </c:pt>
                <c:pt idx="111" formatCode="0.00">
                  <c:v>234876.613</c:v>
                </c:pt>
                <c:pt idx="112" formatCode="0.00">
                  <c:v>237497.821</c:v>
                </c:pt>
                <c:pt idx="113" formatCode="0.00">
                  <c:v>240159.064</c:v>
                </c:pt>
                <c:pt idx="114" formatCode="0.00">
                  <c:v>242868.774</c:v>
                </c:pt>
                <c:pt idx="115" formatCode="0.00">
                  <c:v>245286.335</c:v>
                </c:pt>
                <c:pt idx="116" formatCode="0.00">
                  <c:v>247975.299</c:v>
                </c:pt>
                <c:pt idx="117">
                  <c:v>248670.327</c:v>
                </c:pt>
                <c:pt idx="118">
                  <c:v>249930.429</c:v>
                </c:pt>
                <c:pt idx="119">
                  <c:v>252645.963</c:v>
                </c:pt>
                <c:pt idx="120">
                  <c:v>255344.587</c:v>
                </c:pt>
                <c:pt idx="121">
                  <c:v>257980.044</c:v>
                </c:pt>
                <c:pt idx="122">
                  <c:v>260598.38</c:v>
                </c:pt>
                <c:pt idx="123" formatCode="0.00">
                  <c:v>263165.018</c:v>
                </c:pt>
                <c:pt idx="124" formatCode="0.00">
                  <c:v>263993.114</c:v>
                </c:pt>
                <c:pt idx="125" formatCode="0.00">
                  <c:v>264377.172</c:v>
                </c:pt>
                <c:pt idx="126" formatCode="0.00">
                  <c:v>266249.729</c:v>
                </c:pt>
                <c:pt idx="127" formatCode="0.00">
                  <c:v>268907.86</c:v>
                </c:pt>
                <c:pt idx="128" formatCode="0.00">
                  <c:v>271818.522</c:v>
                </c:pt>
                <c:pt idx="129" formatCode="0.00">
                  <c:v>274493.298</c:v>
                </c:pt>
                <c:pt idx="130" formatCode="0.00">
                  <c:v>277137.515</c:v>
                </c:pt>
                <c:pt idx="131" formatCode="0.00">
                  <c:v>279808.021</c:v>
                </c:pt>
                <c:pt idx="132" formatCode="0.00">
                  <c:v>282417.16</c:v>
                </c:pt>
                <c:pt idx="133" formatCode="0.00">
                  <c:v>284845.449</c:v>
                </c:pt>
                <c:pt idx="134" formatCode="0.00">
                  <c:v>287299.378</c:v>
                </c:pt>
                <c:pt idx="135" formatCode="0.00">
                  <c:v>289949.808</c:v>
                </c:pt>
                <c:pt idx="136" formatCode="0.00">
                  <c:v>292626.75</c:v>
                </c:pt>
                <c:pt idx="137" formatCode="0.00">
                  <c:v>295314.97</c:v>
                </c:pt>
                <c:pt idx="138" formatCode="0.00">
                  <c:v>298017.37</c:v>
                </c:pt>
                <c:pt idx="139" formatCode="0.00">
                  <c:v>299389.695</c:v>
                </c:pt>
                <c:pt idx="140" formatCode="0.00">
                  <c:v>301268.176</c:v>
                </c:pt>
                <c:pt idx="141" formatCode="0.00">
                  <c:v>303927.135</c:v>
                </c:pt>
                <c:pt idx="142" formatCode="0.00">
                  <c:v>306416.543</c:v>
                </c:pt>
                <c:pt idx="143" formatCode="0.00">
                  <c:v>309057.5</c:v>
                </c:pt>
                <c:pt idx="144" formatCode="0.00">
                  <c:v>311496.649</c:v>
                </c:pt>
                <c:pt idx="145" formatCode="0.00">
                  <c:v>314119.249</c:v>
                </c:pt>
                <c:pt idx="146" formatCode="0.00">
                  <c:v>316273.619</c:v>
                </c:pt>
                <c:pt idx="147" formatCode="0.00">
                  <c:v>318814.323</c:v>
                </c:pt>
                <c:pt idx="148" formatCode="0.00">
                  <c:v>321380.894</c:v>
                </c:pt>
                <c:pt idx="149" formatCode="0.00">
                  <c:v>323970.28</c:v>
                </c:pt>
                <c:pt idx="150" formatCode="0.00">
                  <c:v>326455.133</c:v>
                </c:pt>
                <c:pt idx="151" formatCode="0.00">
                  <c:v>329045.355</c:v>
                </c:pt>
                <c:pt idx="152" formatCode="0.00">
                  <c:v>331386.494</c:v>
                </c:pt>
                <c:pt idx="153" formatCode="0.00">
                  <c:v>333061.21</c:v>
                </c:pt>
                <c:pt idx="154" formatCode="0.00">
                  <c:v>335744.491</c:v>
                </c:pt>
                <c:pt idx="155" formatCode="0.00">
                  <c:v>338403.731</c:v>
                </c:pt>
                <c:pt idx="156" formatCode="0.00">
                  <c:v>340918.154</c:v>
                </c:pt>
                <c:pt idx="157" formatCode="0.00">
                  <c:v>343589.69</c:v>
                </c:pt>
                <c:pt idx="158" formatCode="0.00">
                  <c:v>346236.375</c:v>
                </c:pt>
                <c:pt idx="159" formatCode="0.00">
                  <c:v>348884.111</c:v>
                </c:pt>
                <c:pt idx="160" formatCode="0.00">
                  <c:v>351362.743</c:v>
                </c:pt>
                <c:pt idx="161" formatCode="0.00">
                  <c:v>353993.662</c:v>
                </c:pt>
                <c:pt idx="162" formatCode="0.00">
                  <c:v>356658.525</c:v>
                </c:pt>
                <c:pt idx="163" formatCode="0.00">
                  <c:v>359199.047</c:v>
                </c:pt>
                <c:pt idx="164" formatCode="0.00">
                  <c:v>361888.034</c:v>
                </c:pt>
                <c:pt idx="165" formatCode="0.00">
                  <c:v>364565.805</c:v>
                </c:pt>
                <c:pt idx="166" formatCode="0.00">
                  <c:v>366977.868</c:v>
                </c:pt>
                <c:pt idx="167" formatCode="0.00">
                  <c:v>369312.841</c:v>
                </c:pt>
                <c:pt idx="168" formatCode="0.00">
                  <c:v>371692.602</c:v>
                </c:pt>
                <c:pt idx="169" formatCode="0.00">
                  <c:v>374368.343</c:v>
                </c:pt>
                <c:pt idx="170" formatCode="0.00">
                  <c:v>377040.333</c:v>
                </c:pt>
                <c:pt idx="171" formatCode="0.00">
                  <c:v>379737.959</c:v>
                </c:pt>
                <c:pt idx="172" formatCode="0.00">
                  <c:v>382486.625</c:v>
                </c:pt>
                <c:pt idx="173" formatCode="0.00">
                  <c:v>385287.654</c:v>
                </c:pt>
                <c:pt idx="174" formatCode="0.00">
                  <c:v>387246.847</c:v>
                </c:pt>
                <c:pt idx="175" formatCode="0.00">
                  <c:v>389982.6</c:v>
                </c:pt>
                <c:pt idx="176" formatCode="0.00">
                  <c:v>392764.638</c:v>
                </c:pt>
                <c:pt idx="177" formatCode="0.00">
                  <c:v>395399.516</c:v>
                </c:pt>
                <c:pt idx="178" formatCode="0.00">
                  <c:v>398145.41</c:v>
                </c:pt>
                <c:pt idx="179" formatCode="0.00">
                  <c:v>400901.34</c:v>
                </c:pt>
                <c:pt idx="180" formatCode="0.00">
                  <c:v>403626.673</c:v>
                </c:pt>
                <c:pt idx="181" formatCode="0.00">
                  <c:v>406366.01</c:v>
                </c:pt>
                <c:pt idx="182" formatCode="0.00">
                  <c:v>409162.733</c:v>
                </c:pt>
                <c:pt idx="183" formatCode="0.00">
                  <c:v>411828.439</c:v>
                </c:pt>
                <c:pt idx="184" formatCode="0.00">
                  <c:v>414454.688</c:v>
                </c:pt>
                <c:pt idx="185" formatCode="0.00">
                  <c:v>417169.118</c:v>
                </c:pt>
                <c:pt idx="186" formatCode="0.00">
                  <c:v>419619.739</c:v>
                </c:pt>
                <c:pt idx="187" formatCode="0.00">
                  <c:v>422387.22</c:v>
                </c:pt>
                <c:pt idx="188" formatCode="0.00">
                  <c:v>424176.31</c:v>
                </c:pt>
                <c:pt idx="189" formatCode="0.00">
                  <c:v>426853.753</c:v>
                </c:pt>
                <c:pt idx="190" formatCode="0.00">
                  <c:v>429508.351</c:v>
                </c:pt>
                <c:pt idx="191" formatCode="0.00">
                  <c:v>432135.3</c:v>
                </c:pt>
                <c:pt idx="192" formatCode="0.00">
                  <c:v>434853.202</c:v>
                </c:pt>
                <c:pt idx="193" formatCode="0.00">
                  <c:v>437614.558</c:v>
                </c:pt>
                <c:pt idx="194" formatCode="0.00">
                  <c:v>440365.491</c:v>
                </c:pt>
                <c:pt idx="195" formatCode="0.00">
                  <c:v>443087.157</c:v>
                </c:pt>
                <c:pt idx="196" formatCode="0.00">
                  <c:v>445031.441</c:v>
                </c:pt>
                <c:pt idx="197" formatCode="0.00">
                  <c:v>446642.405</c:v>
                </c:pt>
                <c:pt idx="198" formatCode="0.00">
                  <c:v>448490.436</c:v>
                </c:pt>
                <c:pt idx="199" formatCode="0.00">
                  <c:v>451228.344</c:v>
                </c:pt>
                <c:pt idx="200" formatCode="0.00">
                  <c:v>454027.055</c:v>
                </c:pt>
                <c:pt idx="201" formatCode="0.00">
                  <c:v>456832.535</c:v>
                </c:pt>
                <c:pt idx="202" formatCode="0.00">
                  <c:v>459568.609</c:v>
                </c:pt>
                <c:pt idx="203" formatCode="0.00">
                  <c:v>462346.749</c:v>
                </c:pt>
                <c:pt idx="204" formatCode="0.00">
                  <c:v>465201.051</c:v>
                </c:pt>
                <c:pt idx="205" formatCode="0.00">
                  <c:v>467996.791</c:v>
                </c:pt>
                <c:pt idx="206" formatCode="0.00">
                  <c:v>470844.242</c:v>
                </c:pt>
                <c:pt idx="207" formatCode="0.00">
                  <c:v>473717.975</c:v>
                </c:pt>
                <c:pt idx="208" formatCode="0.00">
                  <c:v>476568.039</c:v>
                </c:pt>
                <c:pt idx="209" formatCode="0.00">
                  <c:v>478424.58</c:v>
                </c:pt>
                <c:pt idx="210" formatCode="0.00">
                  <c:v>480331.418</c:v>
                </c:pt>
                <c:pt idx="211" formatCode="0.00">
                  <c:v>482598.472</c:v>
                </c:pt>
                <c:pt idx="212" formatCode="0.00">
                  <c:v>484951.151</c:v>
                </c:pt>
                <c:pt idx="213" formatCode="0.00">
                  <c:v>487454.24</c:v>
                </c:pt>
                <c:pt idx="214" formatCode="0.00">
                  <c:v>489801.529</c:v>
                </c:pt>
                <c:pt idx="215" formatCode="0.00">
                  <c:v>492602.969</c:v>
                </c:pt>
                <c:pt idx="216" formatCode="0.00">
                  <c:v>495398.25</c:v>
                </c:pt>
                <c:pt idx="217" formatCode="0.00">
                  <c:v>497759.869</c:v>
                </c:pt>
                <c:pt idx="218" formatCode="0.00">
                  <c:v>500551.391</c:v>
                </c:pt>
                <c:pt idx="219" formatCode="0.00">
                  <c:v>503343.558</c:v>
                </c:pt>
                <c:pt idx="220" formatCode="0.00">
                  <c:v>506109.567</c:v>
                </c:pt>
                <c:pt idx="221" formatCode="0.00">
                  <c:v>508861.141</c:v>
                </c:pt>
                <c:pt idx="222" formatCode="0.00">
                  <c:v>511579.911</c:v>
                </c:pt>
                <c:pt idx="223" formatCode="0.00">
                  <c:v>512998.042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2581432"/>
        <c:axId val="-2122701720"/>
      </c:lineChart>
      <c:catAx>
        <c:axId val="-203258143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2701720"/>
        <c:crosses val="autoZero"/>
        <c:auto val="1"/>
        <c:lblAlgn val="ctr"/>
        <c:lblOffset val="100"/>
        <c:noMultiLvlLbl val="0"/>
      </c:catAx>
      <c:valAx>
        <c:axId val="-212270172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032581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0.58596</cdr:x>
      <cdr:y>0.20848</cdr:y>
    </cdr:from>
    <cdr:to>
      <cdr:x>0.69707</cdr:x>
      <cdr:y>0.41051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22196" y="943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Coax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0.5905</cdr:x>
      <cdr:y>0.28473</cdr:y>
    </cdr:from>
    <cdr:to>
      <cdr:x>0.61319</cdr:x>
      <cdr:y>0.59287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>
          <a:off x="4859550" y="1288690"/>
          <a:ext cx="186771" cy="139463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0.7887</cdr:x>
      <cdr:y>0.26532</cdr:y>
    </cdr:from>
    <cdr:to>
      <cdr:x>0.89981</cdr:x>
      <cdr:y>0.46735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90685" y="12008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Only Polarized </a:t>
          </a:r>
          <a:r>
            <a:rPr lang="en-US" sz="1800" dirty="0" smtClean="0"/>
            <a:t>P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0.766</cdr:x>
      <cdr:y>0.36634</cdr:y>
    </cdr:from>
    <cdr:to>
      <cdr:x>0.80546</cdr:x>
      <cdr:y>0.66991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H="1">
          <a:off x="6303913" y="1658022"/>
          <a:ext cx="324732" cy="137396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55" tIns="47028" rIns="94055" bIns="47028" numCol="1" anchor="t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55" tIns="47028" rIns="94055" bIns="47028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3263"/>
            <a:ext cx="4692650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57700"/>
            <a:ext cx="5661025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55" tIns="47028" rIns="94055" bIns="470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2225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55" tIns="47028" rIns="94055" bIns="47028" numCol="1" anchor="b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912225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55" tIns="47028" rIns="94055" bIns="47028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fld id="{06E1DDA4-1803-4BEB-BC8F-AB939EC9CC5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25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26B25-7694-428E-BC21-AC9FA84CD4F1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D6E35-A6D7-4466-8230-7D043E2B625C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CE021-8F40-4F68-B362-82C867A3B026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tube amplifiers</a:t>
            </a:r>
            <a:r>
              <a:rPr lang="en-US" baseline="0" dirty="0" smtClean="0"/>
              <a:t> in operation:</a:t>
            </a:r>
          </a:p>
          <a:p>
            <a:pPr marL="333623" indent="-333623">
              <a:buFontTx/>
              <a:buChar char="-"/>
            </a:pPr>
            <a:r>
              <a:rPr lang="en-US" baseline="0" dirty="0" smtClean="0"/>
              <a:t>7651: 1 per tank, 5 kW pulsed power, need about 15/year (total $35k/year w/o overhead)</a:t>
            </a:r>
          </a:p>
          <a:p>
            <a:pPr marL="333623" indent="-333623">
              <a:buFontTx/>
              <a:buChar char="-"/>
            </a:pPr>
            <a:r>
              <a:rPr lang="en-US" baseline="0" dirty="0" smtClean="0"/>
              <a:t>4616: 1 per tank, 200 kW pulsed power, need about 4/year (total $135k/year w/o overhead)</a:t>
            </a:r>
          </a:p>
          <a:p>
            <a:pPr marL="333623" indent="-333623">
              <a:buFontTx/>
              <a:buChar char="-"/>
            </a:pPr>
            <a:r>
              <a:rPr lang="en-US" dirty="0" smtClean="0"/>
              <a:t>7835:</a:t>
            </a:r>
            <a:r>
              <a:rPr lang="en-US" baseline="0" dirty="0" smtClean="0"/>
              <a:t> 1 Per tank, 2.5 MW pulsed power, need about 4/year (total $520k/year w/o overhead)</a:t>
            </a:r>
          </a:p>
          <a:p>
            <a:pPr marL="333623" indent="-333623">
              <a:buFontTx/>
              <a:buChar char="-"/>
            </a:pPr>
            <a:r>
              <a:rPr lang="en-US" baseline="0" dirty="0" smtClean="0"/>
              <a:t>8616: 1 Per tank, ?? kW pulsed power, need about 9/year (total $80k/year w/o overhead)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0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B102B-11D4-4BA8-AD88-2382290D1A8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5A88C-1C6F-4495-A562-DA53C72552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EF7DC-D7A4-43D4-A767-2BF6889C93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B36332-05C7-4752-9262-7F9C83C1A3A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E970B-9C1A-4C51-BC1E-1FC58EAA7B9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3D9C1-B6A8-4182-98F7-5A53E5D2F44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5691C-B25C-45AF-9D2A-41B74316795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44097-8E34-4938-9915-0E45871386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A663B-EA62-4510-B40B-3F7ED37D075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1D742-CFC8-4C1A-A775-9EC561D985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83823-E3C4-44BC-95A2-FEF4B173AEE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84FA8-5D51-4DE9-B1BC-8726423B312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4D1B7D-6A6D-416D-B562-A8B8271C2AC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Linac Reliability and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ntensity Upgrade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2004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D. </a:t>
            </a:r>
            <a:r>
              <a:rPr lang="en-US" dirty="0" smtClean="0">
                <a:solidFill>
                  <a:srgbClr val="800000"/>
                </a:solidFill>
              </a:rPr>
              <a:t>Raparia</a:t>
            </a:r>
          </a:p>
          <a:p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2014/08/</a:t>
            </a:r>
            <a:r>
              <a:rPr lang="en-US" dirty="0" smtClean="0">
                <a:solidFill>
                  <a:schemeClr val="accent2"/>
                </a:solidFill>
              </a:rPr>
              <a:t>14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RHIC Retreat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1000" y="609600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Grigor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6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BLM </a:t>
            </a:r>
            <a:r>
              <a:rPr lang="en-US" dirty="0" smtClean="0">
                <a:solidFill>
                  <a:srgbClr val="FF0000"/>
                </a:solidFill>
              </a:rPr>
              <a:t>Test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9144000" cy="515243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smtClean="0"/>
              <a:t>Beam Current 120 </a:t>
            </a:r>
            <a:r>
              <a:rPr lang="en-US" sz="1600" dirty="0" err="1" smtClean="0"/>
              <a:t>uA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914400"/>
            <a:ext cx="254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Grigor</a:t>
            </a:r>
            <a:r>
              <a:rPr lang="en-US" dirty="0" smtClean="0"/>
              <a:t>, Gould, </a:t>
            </a:r>
            <a:r>
              <a:rPr lang="en-US" dirty="0" err="1" smtClean="0"/>
              <a:t>Zelenski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0" y="4648200"/>
            <a:ext cx="49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Sc1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0" y="388620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Sc</a:t>
            </a:r>
            <a:r>
              <a:rPr lang="en-US" sz="1400" dirty="0" smtClean="0">
                <a:solidFill>
                  <a:srgbClr val="008000"/>
                </a:solidFill>
              </a:rPr>
              <a:t> 3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0" y="335280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CB0AB6"/>
                </a:solidFill>
              </a:rPr>
              <a:t>Sc</a:t>
            </a:r>
            <a:r>
              <a:rPr lang="en-US" sz="1400" dirty="0" smtClean="0">
                <a:solidFill>
                  <a:srgbClr val="CB0AB6"/>
                </a:solidFill>
              </a:rPr>
              <a:t> 5</a:t>
            </a:r>
            <a:endParaRPr lang="en-US" sz="1400" dirty="0">
              <a:solidFill>
                <a:srgbClr val="CB0AB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0" y="411480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6600"/>
                </a:solidFill>
              </a:rPr>
              <a:t>Sc</a:t>
            </a:r>
            <a:r>
              <a:rPr lang="en-US" sz="1400" dirty="0" smtClean="0">
                <a:solidFill>
                  <a:srgbClr val="FF6600"/>
                </a:solidFill>
              </a:rPr>
              <a:t> 8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0" y="4343400"/>
            <a:ext cx="49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Sc2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0" y="365760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Sc</a:t>
            </a:r>
            <a:r>
              <a:rPr lang="en-US" sz="1400" dirty="0" smtClean="0">
                <a:solidFill>
                  <a:srgbClr val="0000FF"/>
                </a:solidFill>
              </a:rPr>
              <a:t> 4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0" y="297180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EDCD0B"/>
                </a:solidFill>
              </a:rPr>
              <a:t>Sc</a:t>
            </a:r>
            <a:r>
              <a:rPr lang="en-US" sz="1400" dirty="0" smtClean="0">
                <a:solidFill>
                  <a:srgbClr val="EDCD0B"/>
                </a:solidFill>
              </a:rPr>
              <a:t> 7</a:t>
            </a:r>
            <a:endParaRPr lang="en-US" sz="1400" dirty="0">
              <a:solidFill>
                <a:srgbClr val="EDCD0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58200" y="220980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Sc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6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8800" y="541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6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Gas </a:t>
            </a:r>
            <a:r>
              <a:rPr lang="en-US" sz="3200" dirty="0" smtClean="0">
                <a:solidFill>
                  <a:srgbClr val="FF0000"/>
                </a:solidFill>
              </a:rPr>
              <a:t>Stripping </a:t>
            </a: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US" sz="3200" dirty="0" smtClean="0">
                <a:solidFill>
                  <a:srgbClr val="FF0000"/>
                </a:solidFill>
              </a:rPr>
              <a:t>osses are Detectable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99" b="11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1524000"/>
            <a:ext cx="9144000" cy="4813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2667000"/>
            <a:ext cx="710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~5.3e-8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2209800"/>
            <a:ext cx="710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~7.2e-8</a:t>
            </a:r>
            <a:endParaRPr lang="en-US" sz="1200" dirty="0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 flipH="1">
            <a:off x="5029200" y="2348300"/>
            <a:ext cx="152400" cy="166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91200" y="2590800"/>
            <a:ext cx="1524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69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ensitivity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513999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Count/</a:t>
                      </a:r>
                      <a:r>
                        <a:rPr lang="en-US" dirty="0" err="1" smtClean="0"/>
                        <a:t>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Tk1-1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TK1-2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Tk2-1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Tk2-2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Tk3-1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Tk3-2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Tk3-2Cd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0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Reliability Upgrade Items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New </a:t>
            </a:r>
            <a:r>
              <a:rPr lang="en-US" sz="2800" dirty="0"/>
              <a:t>inter-tank beam current transformers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ew </a:t>
            </a:r>
            <a:r>
              <a:rPr lang="en-US" sz="2800" dirty="0"/>
              <a:t>retractable multi-wire probe for HEBT tuning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N</a:t>
            </a:r>
            <a:r>
              <a:rPr lang="en-US" sz="2800" dirty="0" smtClean="0"/>
              <a:t>ew </a:t>
            </a:r>
            <a:r>
              <a:rPr lang="en-US" sz="2800" dirty="0"/>
              <a:t>secondary emission monitors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2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Summary: Reliability Upgrade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5 </a:t>
            </a:r>
            <a:r>
              <a:rPr lang="en-US" dirty="0" smtClean="0"/>
              <a:t>kW </a:t>
            </a:r>
            <a:r>
              <a:rPr lang="en-US" dirty="0" smtClean="0"/>
              <a:t>amplifiers </a:t>
            </a:r>
            <a:r>
              <a:rPr lang="en-US" dirty="0" smtClean="0"/>
              <a:t>will be install this summer</a:t>
            </a:r>
          </a:p>
          <a:p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 smtClean="0"/>
              <a:t>and test BLM for all 9 tanks </a:t>
            </a:r>
            <a:r>
              <a:rPr lang="en-US" dirty="0" smtClean="0"/>
              <a:t>in this summer</a:t>
            </a:r>
            <a:endParaRPr lang="en-US" dirty="0" smtClean="0"/>
          </a:p>
          <a:p>
            <a:r>
              <a:rPr lang="en-US" dirty="0" smtClean="0"/>
              <a:t>Next we replace all current monitors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5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Intensity 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pgrade  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250858"/>
              </p:ext>
            </p:extLst>
          </p:nvPr>
        </p:nvGraphicFramePr>
        <p:xfrm>
          <a:off x="533400" y="15240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270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This year performance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964034"/>
              </p:ext>
            </p:extLst>
          </p:nvPr>
        </p:nvGraphicFramePr>
        <p:xfrm>
          <a:off x="304800" y="39624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Ratio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Webplot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430556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613745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Tank9sum</a:t>
                      </a:r>
                      <a:r>
                        <a:rPr lang="en-US" baseline="30000" dirty="0" smtClean="0">
                          <a:solidFill>
                            <a:srgbClr val="660066"/>
                          </a:solidFill>
                        </a:rPr>
                        <a:t>*</a:t>
                      </a:r>
                      <a:endParaRPr lang="en-US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327004</a:t>
                      </a:r>
                      <a:endParaRPr lang="en-US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426658</a:t>
                      </a:r>
                      <a:endParaRPr lang="en-US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1.305</a:t>
                      </a:r>
                      <a:endParaRPr lang="en-US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Blip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454913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515816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1.134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" y="2133600"/>
            <a:ext cx="79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μAhrs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3581400"/>
            <a:ext cx="79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μAhrs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019800"/>
            <a:ext cx="464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660066"/>
                </a:solidFill>
              </a:rPr>
              <a:t>*</a:t>
            </a:r>
            <a:r>
              <a:rPr lang="en-US" dirty="0" smtClean="0">
                <a:solidFill>
                  <a:srgbClr val="660066"/>
                </a:solidFill>
              </a:rPr>
              <a:t> Arbitrary unit ,Tank9sum is the most stable</a:t>
            </a:r>
            <a:endParaRPr lang="en-US" baseline="30000" dirty="0">
              <a:solidFill>
                <a:srgbClr val="660066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827566"/>
              </p:ext>
            </p:extLst>
          </p:nvPr>
        </p:nvGraphicFramePr>
        <p:xfrm>
          <a:off x="1752600" y="1219200"/>
          <a:ext cx="56388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28600" y="32766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8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Doubling in the </a:t>
            </a:r>
            <a:r>
              <a:rPr lang="en-US" dirty="0" smtClean="0">
                <a:solidFill>
                  <a:srgbClr val="FF0000"/>
                </a:solidFill>
              </a:rPr>
              <a:t>Current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( a</a:t>
            </a:r>
            <a:r>
              <a:rPr lang="en-US" sz="1800" dirty="0" smtClean="0">
                <a:solidFill>
                  <a:srgbClr val="FF0000"/>
                </a:solidFill>
              </a:rPr>
              <a:t>fter 2016 )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Doubling the </a:t>
            </a:r>
            <a:r>
              <a:rPr lang="en-US" dirty="0" smtClean="0"/>
              <a:t>average </a:t>
            </a:r>
            <a:r>
              <a:rPr lang="en-US" dirty="0" smtClean="0"/>
              <a:t>current </a:t>
            </a:r>
            <a:r>
              <a:rPr lang="en-US" dirty="0" smtClean="0"/>
              <a:t>to 240 </a:t>
            </a:r>
            <a:r>
              <a:rPr lang="en-US" dirty="0" err="1"/>
              <a:t>μ</a:t>
            </a:r>
            <a:r>
              <a:rPr lang="en-US" dirty="0" err="1" smtClean="0"/>
              <a:t>A</a:t>
            </a:r>
            <a:r>
              <a:rPr lang="en-US" dirty="0" smtClean="0"/>
              <a:t> by doubling the pulse length to 900 </a:t>
            </a:r>
            <a:r>
              <a:rPr lang="en-US" dirty="0" err="1" smtClean="0"/>
              <a:t>μs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400" dirty="0" smtClean="0"/>
              <a:t>                           Design        Present		Upgrade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Beam current	</a:t>
            </a:r>
            <a:r>
              <a:rPr lang="en-US" sz="2400" dirty="0" smtClean="0"/>
              <a:t>100mA       45 mA		45mA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</a:t>
            </a:r>
            <a:r>
              <a:rPr lang="en-US" sz="2400" dirty="0" smtClean="0">
                <a:solidFill>
                  <a:srgbClr val="660066"/>
                </a:solidFill>
              </a:rPr>
              <a:t>Beam PL     </a:t>
            </a:r>
            <a:r>
              <a:rPr lang="en-US" sz="2400" dirty="0" smtClean="0">
                <a:solidFill>
                  <a:srgbClr val="660066"/>
                </a:solidFill>
              </a:rPr>
              <a:t>	</a:t>
            </a:r>
            <a:r>
              <a:rPr lang="en-US" sz="2400" dirty="0">
                <a:solidFill>
                  <a:srgbClr val="660066"/>
                </a:solidFill>
              </a:rPr>
              <a:t>200μs</a:t>
            </a:r>
            <a:r>
              <a:rPr lang="en-US" sz="2400" dirty="0" smtClean="0">
                <a:solidFill>
                  <a:srgbClr val="660066"/>
                </a:solidFill>
              </a:rPr>
              <a:t>	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       </a:t>
            </a:r>
            <a:r>
              <a:rPr lang="en-US" sz="2400" dirty="0" smtClean="0">
                <a:solidFill>
                  <a:srgbClr val="660066"/>
                </a:solidFill>
              </a:rPr>
              <a:t>450 </a:t>
            </a:r>
            <a:r>
              <a:rPr lang="en-US" sz="2400" dirty="0" err="1" smtClean="0">
                <a:solidFill>
                  <a:srgbClr val="660066"/>
                </a:solidFill>
              </a:rPr>
              <a:t>μ</a:t>
            </a:r>
            <a:r>
              <a:rPr lang="en-US" sz="2400" dirty="0" err="1" smtClean="0">
                <a:solidFill>
                  <a:srgbClr val="660066"/>
                </a:solidFill>
              </a:rPr>
              <a:t>s</a:t>
            </a:r>
            <a:r>
              <a:rPr lang="en-US" sz="2400" dirty="0" smtClean="0">
                <a:solidFill>
                  <a:srgbClr val="660066"/>
                </a:solidFill>
              </a:rPr>
              <a:t>	          </a:t>
            </a:r>
            <a:r>
              <a:rPr lang="en-US" sz="2400" dirty="0" smtClean="0">
                <a:solidFill>
                  <a:srgbClr val="660066"/>
                </a:solidFill>
              </a:rPr>
              <a:t>900 </a:t>
            </a:r>
            <a:r>
              <a:rPr lang="en-US" sz="2400" dirty="0" err="1" smtClean="0">
                <a:solidFill>
                  <a:srgbClr val="660066"/>
                </a:solidFill>
              </a:rPr>
              <a:t>μs</a:t>
            </a:r>
            <a:endParaRPr lang="en-US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   RF  </a:t>
            </a:r>
            <a:r>
              <a:rPr lang="en-US" sz="2400" dirty="0">
                <a:solidFill>
                  <a:srgbClr val="660066"/>
                </a:solidFill>
              </a:rPr>
              <a:t>PL                  </a:t>
            </a:r>
            <a:r>
              <a:rPr lang="en-US" sz="2400" dirty="0" smtClean="0">
                <a:solidFill>
                  <a:srgbClr val="660066"/>
                </a:solidFill>
              </a:rPr>
              <a:t>400 </a:t>
            </a:r>
            <a:r>
              <a:rPr lang="en-US" sz="2400" dirty="0" err="1" smtClean="0">
                <a:solidFill>
                  <a:srgbClr val="660066"/>
                </a:solidFill>
              </a:rPr>
              <a:t>μs</a:t>
            </a:r>
            <a:r>
              <a:rPr lang="en-US" sz="2400" dirty="0" smtClean="0">
                <a:solidFill>
                  <a:srgbClr val="660066"/>
                </a:solidFill>
              </a:rPr>
              <a:t>       650 </a:t>
            </a:r>
            <a:r>
              <a:rPr lang="en-US" sz="2400" dirty="0" err="1" smtClean="0">
                <a:solidFill>
                  <a:srgbClr val="660066"/>
                </a:solidFill>
              </a:rPr>
              <a:t>μs</a:t>
            </a:r>
            <a:r>
              <a:rPr lang="en-US" sz="2400" dirty="0" smtClean="0">
                <a:solidFill>
                  <a:srgbClr val="660066"/>
                </a:solidFill>
              </a:rPr>
              <a:t>             1100 </a:t>
            </a:r>
            <a:r>
              <a:rPr lang="en-US" sz="2400" dirty="0" err="1" smtClean="0">
                <a:solidFill>
                  <a:srgbClr val="660066"/>
                </a:solidFill>
              </a:rPr>
              <a:t>μs</a:t>
            </a:r>
            <a:endParaRPr lang="en-US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Rap. Rate		</a:t>
            </a:r>
            <a:r>
              <a:rPr lang="en-US" sz="2400" dirty="0" smtClean="0"/>
              <a:t>10 Hz         6.67 Hz		6.67 Hz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113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Doubling in the Current </a:t>
            </a:r>
            <a:r>
              <a:rPr lang="en-US" dirty="0">
                <a:solidFill>
                  <a:srgbClr val="FF0000"/>
                </a:solidFill>
              </a:rPr>
              <a:t>Phase I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To be completed 2016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I has two </a:t>
            </a:r>
            <a:r>
              <a:rPr lang="en-US" dirty="0" smtClean="0"/>
              <a:t>parts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smtClean="0"/>
              <a:t>Increase </a:t>
            </a:r>
            <a:r>
              <a:rPr lang="en-US" dirty="0"/>
              <a:t>current by 15 %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( </a:t>
            </a:r>
            <a:r>
              <a:rPr lang="en-US" sz="2800" dirty="0"/>
              <a:t>5% ion </a:t>
            </a:r>
            <a:r>
              <a:rPr lang="en-US" sz="2800" dirty="0" err="1" smtClean="0"/>
              <a:t>source</a:t>
            </a:r>
            <a:r>
              <a:rPr lang="en-US" sz="2800" dirty="0" err="1" smtClean="0"/>
              <a:t>,LEBT</a:t>
            </a:r>
            <a:r>
              <a:rPr lang="en-US" sz="2800" dirty="0" smtClean="0"/>
              <a:t>; </a:t>
            </a:r>
            <a:r>
              <a:rPr lang="en-US" sz="2800" dirty="0"/>
              <a:t>10 % RF </a:t>
            </a:r>
            <a:r>
              <a:rPr lang="en-US" sz="2800" dirty="0" smtClean="0"/>
              <a:t>rise </a:t>
            </a:r>
            <a:r>
              <a:rPr lang="en-US" sz="2800" dirty="0"/>
              <a:t>time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smtClean="0"/>
              <a:t>Evaluate </a:t>
            </a:r>
            <a:r>
              <a:rPr lang="en-US" dirty="0"/>
              <a:t>linac </a:t>
            </a:r>
            <a:r>
              <a:rPr lang="en-US" dirty="0" smtClean="0"/>
              <a:t>systems for </a:t>
            </a:r>
            <a:r>
              <a:rPr lang="en-US" dirty="0" smtClean="0"/>
              <a:t>doubling the 	pulse length (RF, Quad, cooling,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4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Acknowledgements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800000"/>
                </a:solidFill>
              </a:rPr>
              <a:t>  J</a:t>
            </a:r>
            <a:r>
              <a:rPr lang="en-US" dirty="0">
                <a:solidFill>
                  <a:srgbClr val="800000"/>
                </a:solidFill>
              </a:rPr>
              <a:t>. Alessi, </a:t>
            </a:r>
            <a:r>
              <a:rPr lang="en-US" dirty="0" smtClean="0">
                <a:solidFill>
                  <a:srgbClr val="800000"/>
                </a:solidFill>
              </a:rPr>
              <a:t>G. Atoian, B</a:t>
            </a:r>
            <a:r>
              <a:rPr lang="en-US" dirty="0">
                <a:solidFill>
                  <a:srgbClr val="800000"/>
                </a:solidFill>
              </a:rPr>
              <a:t>. </a:t>
            </a:r>
            <a:r>
              <a:rPr lang="en-US" dirty="0" smtClean="0">
                <a:solidFill>
                  <a:srgbClr val="800000"/>
                </a:solidFill>
              </a:rPr>
              <a:t>Briscoe, F. Carlino, T. Flanagan, D. Gassner,  P. Ingrassia, T</a:t>
            </a:r>
            <a:r>
              <a:rPr lang="en-US" dirty="0">
                <a:solidFill>
                  <a:srgbClr val="800000"/>
                </a:solidFill>
              </a:rPr>
              <a:t>. </a:t>
            </a:r>
            <a:r>
              <a:rPr lang="en-US" dirty="0" smtClean="0">
                <a:solidFill>
                  <a:srgbClr val="800000"/>
                </a:solidFill>
              </a:rPr>
              <a:t>Lehn, </a:t>
            </a:r>
            <a:r>
              <a:rPr lang="en-US" dirty="0">
                <a:solidFill>
                  <a:srgbClr val="800000"/>
                </a:solidFill>
              </a:rPr>
              <a:t>V. Lodestro, G. </a:t>
            </a:r>
            <a:r>
              <a:rPr lang="en-US" dirty="0" smtClean="0">
                <a:solidFill>
                  <a:srgbClr val="800000"/>
                </a:solidFill>
              </a:rPr>
              <a:t>Omar, </a:t>
            </a:r>
            <a:r>
              <a:rPr lang="en-US" dirty="0">
                <a:solidFill>
                  <a:srgbClr val="800000"/>
                </a:solidFill>
              </a:rPr>
              <a:t>J. </a:t>
            </a:r>
            <a:r>
              <a:rPr lang="en-US" dirty="0" smtClean="0">
                <a:solidFill>
                  <a:srgbClr val="800000"/>
                </a:solidFill>
              </a:rPr>
              <a:t>Ritter</a:t>
            </a:r>
            <a:r>
              <a:rPr lang="en-US" dirty="0">
                <a:solidFill>
                  <a:srgbClr val="800000"/>
                </a:solidFill>
              </a:rPr>
              <a:t>,</a:t>
            </a:r>
            <a:r>
              <a:rPr lang="en-US" dirty="0" smtClean="0">
                <a:solidFill>
                  <a:srgbClr val="800000"/>
                </a:solidFill>
              </a:rPr>
              <a:t> W</a:t>
            </a:r>
            <a:r>
              <a:rPr lang="en-US" dirty="0">
                <a:solidFill>
                  <a:srgbClr val="800000"/>
                </a:solidFill>
              </a:rPr>
              <a:t>. Shaffer, A. Zelenski</a:t>
            </a:r>
            <a:r>
              <a:rPr lang="en-US" dirty="0"/>
              <a:t> </a:t>
            </a:r>
          </a:p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tatus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smtClean="0"/>
              <a:t>stand ion source is </a:t>
            </a:r>
            <a:r>
              <a:rPr lang="en-US" dirty="0" smtClean="0"/>
              <a:t>now operational after 10 years, gas valves </a:t>
            </a:r>
            <a:r>
              <a:rPr lang="en-US" dirty="0" smtClean="0"/>
              <a:t>PS</a:t>
            </a:r>
            <a:r>
              <a:rPr lang="en-US" dirty="0" smtClean="0"/>
              <a:t> </a:t>
            </a:r>
            <a:r>
              <a:rPr lang="en-US" dirty="0" smtClean="0"/>
              <a:t>being tested </a:t>
            </a:r>
            <a:endParaRPr lang="en-US" dirty="0" smtClean="0"/>
          </a:p>
          <a:p>
            <a:r>
              <a:rPr lang="en-US" dirty="0" smtClean="0"/>
              <a:t>RF rise time has been measured for all 9 </a:t>
            </a:r>
            <a:r>
              <a:rPr lang="en-US" dirty="0" smtClean="0"/>
              <a:t>systems</a:t>
            </a:r>
            <a:endParaRPr lang="en-US" dirty="0" smtClean="0"/>
          </a:p>
          <a:p>
            <a:r>
              <a:rPr lang="en-US" dirty="0" smtClean="0"/>
              <a:t>To reduce the rise time coax length need to be optimize, a phase shifter has been build. </a:t>
            </a:r>
          </a:p>
          <a:p>
            <a:r>
              <a:rPr lang="en-US" dirty="0" smtClean="0"/>
              <a:t>This summer rise time optimization for  four  systems  will be finish.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Ion-Source Test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tand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9461" b="29461"/>
          <a:stretch>
            <a:fillRect/>
          </a:stretch>
        </p:blipFill>
        <p:spPr>
          <a:xfrm>
            <a:off x="228600" y="1295400"/>
            <a:ext cx="4191000" cy="230488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29461" b="29461"/>
          <a:stretch>
            <a:fillRect/>
          </a:stretch>
        </p:blipFill>
        <p:spPr bwMode="auto">
          <a:xfrm>
            <a:off x="4267200" y="4053828"/>
            <a:ext cx="4876800" cy="268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315200" y="1066800"/>
            <a:ext cx="16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Lehn, </a:t>
            </a:r>
            <a:r>
              <a:rPr lang="en-US" dirty="0" err="1" smtClean="0"/>
              <a:t>Zelenski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5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Pulse </a:t>
            </a:r>
            <a:r>
              <a:rPr lang="en-US" dirty="0" smtClean="0">
                <a:solidFill>
                  <a:srgbClr val="FF0000"/>
                </a:solidFill>
              </a:rPr>
              <a:t>Shape and Width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3863109" cy="2987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295400"/>
            <a:ext cx="3743806" cy="28956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4267200"/>
            <a:ext cx="2467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2013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Width (FWHM) 415 us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4267200"/>
            <a:ext cx="2467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2014</a:t>
            </a:r>
          </a:p>
          <a:p>
            <a:r>
              <a:rPr lang="en-US" dirty="0">
                <a:solidFill>
                  <a:srgbClr val="660066"/>
                </a:solidFill>
              </a:rPr>
              <a:t>Width (FWHM) </a:t>
            </a:r>
            <a:r>
              <a:rPr lang="en-US" dirty="0" smtClean="0">
                <a:solidFill>
                  <a:srgbClr val="660066"/>
                </a:solidFill>
              </a:rPr>
              <a:t>445 </a:t>
            </a:r>
            <a:r>
              <a:rPr lang="en-US" dirty="0">
                <a:solidFill>
                  <a:srgbClr val="660066"/>
                </a:solidFill>
              </a:rPr>
              <a:t>us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105400"/>
            <a:ext cx="3429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Optimization source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LEBT solenoids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Xenon gas pressure in </a:t>
            </a:r>
            <a:r>
              <a:rPr lang="en-US" dirty="0" smtClean="0"/>
              <a:t>LEBT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2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RF Rise Time Measurements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524000"/>
            <a:ext cx="4267200" cy="32004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0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5181600"/>
            <a:ext cx="345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Tank3: Rise </a:t>
            </a:r>
            <a:r>
              <a:rPr lang="en-US" dirty="0" smtClean="0"/>
              <a:t>time (90%)  </a:t>
            </a:r>
            <a:r>
              <a:rPr lang="en-US" dirty="0" smtClean="0"/>
              <a:t>48.7 us</a:t>
            </a:r>
          </a:p>
          <a:p>
            <a:r>
              <a:rPr lang="en-US" dirty="0" smtClean="0"/>
              <a:t>Beam delay  </a:t>
            </a:r>
            <a:r>
              <a:rPr lang="en-US" dirty="0" smtClean="0"/>
              <a:t>                125.1 </a:t>
            </a:r>
            <a:r>
              <a:rPr lang="en-US" dirty="0" smtClean="0"/>
              <a:t>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5181600"/>
            <a:ext cx="3443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Tank8: Rise time </a:t>
            </a:r>
            <a:r>
              <a:rPr lang="en-US" dirty="0" smtClean="0"/>
              <a:t>(90%) 60.4 </a:t>
            </a:r>
            <a:r>
              <a:rPr lang="en-US" dirty="0" smtClean="0"/>
              <a:t>us</a:t>
            </a:r>
          </a:p>
          <a:p>
            <a:r>
              <a:rPr lang="en-US" dirty="0" smtClean="0"/>
              <a:t>Beam delay  </a:t>
            </a:r>
            <a:r>
              <a:rPr lang="en-US" dirty="0" smtClean="0"/>
              <a:t>              106.22 </a:t>
            </a:r>
            <a:r>
              <a:rPr lang="en-US" dirty="0" smtClean="0"/>
              <a:t>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114300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LoDestro</a:t>
            </a:r>
            <a:r>
              <a:rPr lang="en-US" dirty="0" smtClean="0"/>
              <a:t>, Briscoe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6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RF Rise Time Measurements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247416"/>
              </p:ext>
            </p:extLst>
          </p:nvPr>
        </p:nvGraphicFramePr>
        <p:xfrm>
          <a:off x="533400" y="2057400"/>
          <a:ext cx="8229600" cy="37084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Tank 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Rise time (90%, us)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delay (us)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53.1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127.33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48.88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127.10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48.6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125.10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126.88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127.77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127.70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54.89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130.00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106.22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61.0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127.10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00" y="114300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LoDestro</a:t>
            </a:r>
            <a:r>
              <a:rPr lang="en-US" dirty="0" smtClean="0"/>
              <a:t>, Briscoe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8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Coax and Phase Shifter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 bwMode="auto">
          <a:xfrm>
            <a:off x="228600" y="2057400"/>
            <a:ext cx="5126539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286000"/>
            <a:ext cx="2870200" cy="3842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6172200"/>
            <a:ext cx="15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Shifter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4876800"/>
            <a:ext cx="12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Coax Line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12954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LoDestro</a:t>
            </a:r>
            <a:r>
              <a:rPr lang="en-US" dirty="0" smtClean="0"/>
              <a:t>, </a:t>
            </a:r>
            <a:r>
              <a:rPr lang="en-US" dirty="0" err="1" smtClean="0"/>
              <a:t>Briscoe,Shaffer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6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Evaluation of 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sz="4000" dirty="0" smtClean="0">
                <a:solidFill>
                  <a:srgbClr val="FF0000"/>
                </a:solidFill>
              </a:rPr>
              <a:t>ystems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quad pulse length cannot be extended to 1 </a:t>
            </a:r>
            <a:r>
              <a:rPr lang="en-US" dirty="0" err="1" smtClean="0"/>
              <a:t>ms</a:t>
            </a:r>
            <a:r>
              <a:rPr lang="en-US" dirty="0" smtClean="0"/>
              <a:t> without about 1 of ripple</a:t>
            </a:r>
          </a:p>
          <a:p>
            <a:r>
              <a:rPr lang="en-US" dirty="0" smtClean="0"/>
              <a:t>New PS will fit into racks</a:t>
            </a:r>
          </a:p>
          <a:p>
            <a:r>
              <a:rPr lang="en-US" dirty="0" smtClean="0"/>
              <a:t>  </a:t>
            </a:r>
            <a:r>
              <a:rPr lang="en-US" dirty="0"/>
              <a:t>W</a:t>
            </a:r>
            <a:r>
              <a:rPr lang="en-US" dirty="0" smtClean="0"/>
              <a:t>ater channel in  the tank quad will be examined for blockage or erosion</a:t>
            </a:r>
          </a:p>
          <a:p>
            <a:r>
              <a:rPr lang="en-US" dirty="0" smtClean="0"/>
              <a:t>1.1 </a:t>
            </a:r>
            <a:r>
              <a:rPr lang="en-US" dirty="0" err="1"/>
              <a:t>m</a:t>
            </a:r>
            <a:r>
              <a:rPr lang="en-US" dirty="0" err="1" smtClean="0"/>
              <a:t>s</a:t>
            </a:r>
            <a:r>
              <a:rPr lang="en-US" dirty="0" smtClean="0"/>
              <a:t> long </a:t>
            </a:r>
            <a:r>
              <a:rPr lang="en-US" dirty="0" err="1" smtClean="0"/>
              <a:t>rf</a:t>
            </a:r>
            <a:r>
              <a:rPr lang="en-US" dirty="0" smtClean="0"/>
              <a:t> pulse  will be tested in mod 10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18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Quad PS test for doubling the Pulse Length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01" b="12201"/>
          <a:stretch>
            <a:fillRect/>
          </a:stretch>
        </p:blipFill>
        <p:spPr>
          <a:xfrm>
            <a:off x="304800" y="1219200"/>
            <a:ext cx="3740989" cy="2057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143000"/>
            <a:ext cx="3335699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33800"/>
            <a:ext cx="3810000" cy="2758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886200"/>
            <a:ext cx="3573848" cy="241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429000"/>
            <a:ext cx="2698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Normal, FT 650 </a:t>
            </a:r>
            <a:r>
              <a:rPr lang="en-US" sz="1600" dirty="0" err="1" smtClean="0"/>
              <a:t>μs</a:t>
            </a:r>
            <a:r>
              <a:rPr lang="en-US" sz="1600" dirty="0" smtClean="0"/>
              <a:t>, ΔI 0.6 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581400"/>
            <a:ext cx="3584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Main Cap double, FT 560 </a:t>
            </a:r>
            <a:r>
              <a:rPr lang="en-US" sz="1600" dirty="0" err="1" smtClean="0"/>
              <a:t>μs</a:t>
            </a:r>
            <a:r>
              <a:rPr lang="en-US" sz="1600" dirty="0" smtClean="0"/>
              <a:t>, ΔI 0.0 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00800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Main and FT Cap equal, FT 1500 </a:t>
            </a:r>
            <a:r>
              <a:rPr lang="en-US" sz="1600" dirty="0" err="1" smtClean="0"/>
              <a:t>μs</a:t>
            </a:r>
            <a:r>
              <a:rPr lang="en-US" sz="1600" dirty="0" smtClean="0"/>
              <a:t>, ΔI 3.0 A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6400800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Main and FT Cap double, FT 890 </a:t>
            </a:r>
            <a:r>
              <a:rPr lang="en-US" sz="1600" dirty="0" err="1" smtClean="0"/>
              <a:t>μs</a:t>
            </a:r>
            <a:r>
              <a:rPr lang="en-US" sz="1600" dirty="0" smtClean="0"/>
              <a:t>, ΔI 0.5 A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085962" y="914400"/>
            <a:ext cx="209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LoDestro</a:t>
            </a:r>
            <a:r>
              <a:rPr lang="en-US" dirty="0" smtClean="0"/>
              <a:t>, </a:t>
            </a:r>
            <a:r>
              <a:rPr lang="en-US" dirty="0" err="1" smtClean="0"/>
              <a:t>Brescoe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6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Summary: Intensity Upgrade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ion source is operating, gas </a:t>
            </a:r>
            <a:r>
              <a:rPr lang="en-US" dirty="0" smtClean="0"/>
              <a:t>valve PS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testing started</a:t>
            </a:r>
          </a:p>
          <a:p>
            <a:r>
              <a:rPr lang="en-US" dirty="0" smtClean="0"/>
              <a:t>RF </a:t>
            </a:r>
            <a:r>
              <a:rPr lang="en-US" dirty="0" smtClean="0"/>
              <a:t>rise </a:t>
            </a:r>
            <a:r>
              <a:rPr lang="en-US" dirty="0" smtClean="0"/>
              <a:t>time for </a:t>
            </a:r>
            <a:r>
              <a:rPr lang="en-US" dirty="0" smtClean="0"/>
              <a:t>all 9 </a:t>
            </a:r>
            <a:r>
              <a:rPr lang="en-US" dirty="0" smtClean="0"/>
              <a:t>system has been measured</a:t>
            </a:r>
          </a:p>
          <a:p>
            <a:r>
              <a:rPr lang="en-US" dirty="0" smtClean="0"/>
              <a:t>Ready to optimize coax length to minimize rise time</a:t>
            </a:r>
          </a:p>
          <a:p>
            <a:r>
              <a:rPr lang="en-US" dirty="0" smtClean="0"/>
              <a:t>Present </a:t>
            </a:r>
            <a:r>
              <a:rPr lang="en-US" dirty="0" smtClean="0"/>
              <a:t>q</a:t>
            </a:r>
            <a:r>
              <a:rPr lang="en-US" dirty="0" smtClean="0"/>
              <a:t>uadrupole </a:t>
            </a:r>
            <a:r>
              <a:rPr lang="en-US" dirty="0" smtClean="0"/>
              <a:t>PS will not support 900 us pulse length, we have quote for new </a:t>
            </a:r>
            <a:r>
              <a:rPr lang="en-US" dirty="0" smtClean="0"/>
              <a:t>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9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Outlines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660066"/>
                </a:solidFill>
              </a:rPr>
              <a:t>Reliability Upgrade</a:t>
            </a:r>
            <a:endParaRPr lang="en-US" sz="2400" dirty="0">
              <a:solidFill>
                <a:srgbClr val="660066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-  Historic Data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-  Recent Availability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-  5 kW SS amplifier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-  </a:t>
            </a:r>
            <a:r>
              <a:rPr lang="en-US" sz="2400" dirty="0" smtClean="0"/>
              <a:t>Beam Loss Monitor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660066"/>
                </a:solidFill>
              </a:rPr>
              <a:t>Intensity </a:t>
            </a:r>
            <a:r>
              <a:rPr lang="en-US" sz="2400" dirty="0" smtClean="0">
                <a:solidFill>
                  <a:srgbClr val="660066"/>
                </a:solidFill>
              </a:rPr>
              <a:t>Upgrade </a:t>
            </a:r>
            <a:r>
              <a:rPr lang="en-US" sz="2400" dirty="0" smtClean="0">
                <a:solidFill>
                  <a:srgbClr val="FF00FF"/>
                </a:solidFill>
              </a:rPr>
              <a:t>for BLIP</a:t>
            </a:r>
            <a:endParaRPr lang="en-US" sz="2400" dirty="0">
              <a:solidFill>
                <a:srgbClr val="FF00FF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Recent Performance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Doubling the </a:t>
            </a:r>
            <a:r>
              <a:rPr lang="en-US" sz="2400" dirty="0" smtClean="0"/>
              <a:t>Current: Phase I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Test stand : </a:t>
            </a:r>
            <a:r>
              <a:rPr lang="en-US" sz="2400" dirty="0"/>
              <a:t>I</a:t>
            </a:r>
            <a:r>
              <a:rPr lang="en-US" sz="2400" dirty="0" smtClean="0"/>
              <a:t>on </a:t>
            </a:r>
            <a:r>
              <a:rPr lang="en-US" sz="2400" dirty="0"/>
              <a:t>S</a:t>
            </a:r>
            <a:r>
              <a:rPr lang="en-US" sz="2400" dirty="0" smtClean="0"/>
              <a:t>ource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Rise </a:t>
            </a:r>
            <a:r>
              <a:rPr lang="en-US" sz="2400" dirty="0" smtClean="0"/>
              <a:t>Time </a:t>
            </a:r>
            <a:r>
              <a:rPr lang="en-US" sz="2400" dirty="0" smtClean="0"/>
              <a:t>M</a:t>
            </a:r>
            <a:r>
              <a:rPr lang="en-US" sz="2400" dirty="0" smtClean="0"/>
              <a:t>easurements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Evaluation of Linac Systems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660066"/>
                </a:solidFill>
              </a:rPr>
              <a:t>Summary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Total </a:t>
            </a:r>
            <a:r>
              <a:rPr lang="en-US" sz="4000" dirty="0" smtClean="0">
                <a:solidFill>
                  <a:srgbClr val="FF0000"/>
                </a:solidFill>
              </a:rPr>
              <a:t>Failure </a:t>
            </a:r>
            <a:r>
              <a:rPr lang="en-US" sz="4000" dirty="0" smtClean="0">
                <a:solidFill>
                  <a:srgbClr val="FF0000"/>
                </a:solidFill>
              </a:rPr>
              <a:t>HRS for HEP/</a:t>
            </a:r>
            <a:r>
              <a:rPr lang="en-US" sz="4000" dirty="0" smtClean="0">
                <a:solidFill>
                  <a:srgbClr val="FF0000"/>
                </a:solidFill>
              </a:rPr>
              <a:t>RHIC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80279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90670" y="2888890"/>
            <a:ext cx="151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 to 5 Hz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247479" y="3258222"/>
            <a:ext cx="286382" cy="1180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32700" y="2639121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Switch to H-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312074" y="2971800"/>
            <a:ext cx="1020626" cy="726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981661" y="3244334"/>
            <a:ext cx="170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Only Polarized P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23758" y="3613666"/>
            <a:ext cx="500651" cy="15166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0" y="1143000"/>
            <a:ext cx="137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Ingrassia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5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RF Failure HRS for HEP/</a:t>
            </a:r>
            <a:r>
              <a:rPr lang="en-US" dirty="0">
                <a:solidFill>
                  <a:srgbClr val="FF0000"/>
                </a:solidFill>
              </a:rPr>
              <a:t>RHIC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P. </a:t>
            </a:r>
            <a:r>
              <a:rPr lang="en-US" sz="1400" dirty="0" err="1"/>
              <a:t>Ingrassia</a:t>
            </a:r>
            <a:endParaRPr lang="en-US" sz="1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492453"/>
              </p:ext>
            </p:extLst>
          </p:nvPr>
        </p:nvGraphicFramePr>
        <p:xfrm>
          <a:off x="457200" y="1600200"/>
          <a:ext cx="84582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90670" y="2888890"/>
            <a:ext cx="151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 to 5 Hz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203899" y="3150384"/>
            <a:ext cx="286382" cy="8591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88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BLIP &amp; Linac Availability 2012-2014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800" dirty="0" smtClean="0"/>
              <a:t>P. </a:t>
            </a:r>
            <a:r>
              <a:rPr lang="en-US" sz="1800" dirty="0" err="1" smtClean="0"/>
              <a:t>Ingrassia</a:t>
            </a:r>
            <a:endParaRPr lang="en-US" sz="1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061807"/>
              </p:ext>
            </p:extLst>
          </p:nvPr>
        </p:nvGraphicFramePr>
        <p:xfrm>
          <a:off x="152400" y="1295400"/>
          <a:ext cx="8686799" cy="20269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2000"/>
                <a:gridCol w="838200"/>
                <a:gridCol w="990600"/>
                <a:gridCol w="990600"/>
                <a:gridCol w="838200"/>
                <a:gridCol w="822960"/>
                <a:gridCol w="853439"/>
                <a:gridCol w="914400"/>
                <a:gridCol w="838200"/>
                <a:gridCol w="83820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</a:t>
                      </a:r>
                    </a:p>
                    <a:p>
                      <a:r>
                        <a:rPr lang="en-US" dirty="0" smtClean="0"/>
                        <a:t>(HRS)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BLIP</a:t>
                      </a:r>
                      <a:r>
                        <a:rPr lang="en-US" baseline="0" dirty="0" smtClean="0"/>
                        <a:t> Failure</a:t>
                      </a:r>
                    </a:p>
                    <a:p>
                      <a:r>
                        <a:rPr lang="en-US" baseline="0" dirty="0" smtClean="0"/>
                        <a:t>(HRS)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Linac</a:t>
                      </a:r>
                      <a:r>
                        <a:rPr lang="en-US" baseline="0" dirty="0" smtClean="0"/>
                        <a:t> Failure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(HRS)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Setup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(HRS)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Sch. Main.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(HRS)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Sch. Shut.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(HRS)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UnschShut</a:t>
                      </a:r>
                      <a:r>
                        <a:rPr lang="en-US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(HRS)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BLIP Avail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(HRS)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Linac Avail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(HRS)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4849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77</a:t>
                      </a:r>
                      <a:endParaRPr lang="en-US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154</a:t>
                      </a:r>
                      <a:endParaRPr lang="en-US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95.9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31359"/>
              </p:ext>
            </p:extLst>
          </p:nvPr>
        </p:nvGraphicFramePr>
        <p:xfrm>
          <a:off x="1447800" y="3500120"/>
          <a:ext cx="6096000" cy="33375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2012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28.11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dip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Human Error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Cool. 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Access </a:t>
                      </a:r>
                      <a:r>
                        <a:rPr lang="en-US" dirty="0" err="1" smtClean="0"/>
                        <a:t>Ctr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3.66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44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Linac System Failure </a:t>
            </a:r>
            <a:r>
              <a:rPr lang="en-US" sz="1600" dirty="0" smtClean="0"/>
              <a:t>P</a:t>
            </a:r>
            <a:r>
              <a:rPr lang="en-US" sz="1600" dirty="0"/>
              <a:t>. </a:t>
            </a:r>
            <a:r>
              <a:rPr lang="en-US" sz="1600" dirty="0" err="1"/>
              <a:t>Ingrassia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827482"/>
              </p:ext>
            </p:extLst>
          </p:nvPr>
        </p:nvGraphicFramePr>
        <p:xfrm>
          <a:off x="152400" y="1295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656343"/>
              </p:ext>
            </p:extLst>
          </p:nvPr>
        </p:nvGraphicFramePr>
        <p:xfrm>
          <a:off x="4572000" y="1295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34176"/>
              </p:ext>
            </p:extLst>
          </p:nvPr>
        </p:nvGraphicFramePr>
        <p:xfrm>
          <a:off x="2286000" y="3962400"/>
          <a:ext cx="47142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3762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1066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Upgrade: 5 </a:t>
            </a:r>
            <a:r>
              <a:rPr lang="en-US" sz="3200" dirty="0" smtClean="0">
                <a:solidFill>
                  <a:srgbClr val="FF0000"/>
                </a:solidFill>
              </a:rPr>
              <a:t>kW Amplifiers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5715000"/>
          </a:xfrm>
        </p:spPr>
        <p:txBody>
          <a:bodyPr>
            <a:normAutofit/>
          </a:bodyPr>
          <a:lstStyle/>
          <a:p>
            <a:pPr marL="0" indent="0"/>
            <a:r>
              <a:rPr lang="en-US" sz="700" dirty="0" smtClean="0">
                <a:solidFill>
                  <a:srgbClr val="0000FF"/>
                </a:solidFill>
              </a:rPr>
              <a:t/>
            </a:r>
            <a:br>
              <a:rPr lang="en-US" sz="700" dirty="0" smtClean="0">
                <a:solidFill>
                  <a:srgbClr val="0000FF"/>
                </a:solidFill>
              </a:rPr>
            </a:br>
            <a:endParaRPr lang="en-US" sz="700" dirty="0" smtClean="0">
              <a:solidFill>
                <a:srgbClr val="0000FF"/>
              </a:solidFill>
            </a:endParaRPr>
          </a:p>
          <a:p>
            <a:r>
              <a:rPr lang="en-US" sz="2400" dirty="0" smtClean="0"/>
              <a:t>Solid state amplifiers replace 1 of 6 tube </a:t>
            </a:r>
            <a:r>
              <a:rPr lang="en-US" sz="2400" dirty="0" smtClean="0"/>
              <a:t>types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omplete delivery in September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AC electric work started</a:t>
            </a:r>
          </a:p>
          <a:p>
            <a:r>
              <a:rPr lang="en-US" sz="2400" dirty="0" smtClean="0"/>
              <a:t>Changes in PLC finish and tested (mod 10)</a:t>
            </a:r>
            <a:endParaRPr lang="en-US" sz="2400" dirty="0" smtClean="0"/>
          </a:p>
          <a:p>
            <a:r>
              <a:rPr lang="en-US" sz="2400" dirty="0" smtClean="0"/>
              <a:t>All 10 system will be complete this summer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8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11" name="Picture 10" descr="IMG_0084 (Medium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772701" cy="199634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038600" y="4953000"/>
            <a:ext cx="99060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4038600"/>
            <a:ext cx="25339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1 amplifier currently being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used in linac buncher</a:t>
            </a:r>
          </a:p>
        </p:txBody>
      </p:sp>
      <p:pic>
        <p:nvPicPr>
          <p:cNvPr id="7" name="Picture 6" descr="IMG_0076 (Medium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648200"/>
            <a:ext cx="2514600" cy="1885950"/>
          </a:xfrm>
          <a:prstGeom prst="rect">
            <a:avLst/>
          </a:prstGeom>
        </p:spPr>
      </p:pic>
      <p:pic>
        <p:nvPicPr>
          <p:cNvPr id="9" name="Picture 8" descr="IMG_0078 (Medium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429000"/>
            <a:ext cx="1176778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71372" y="4724400"/>
            <a:ext cx="187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5kW </a:t>
            </a:r>
            <a:r>
              <a:rPr lang="en-US" sz="1600" dirty="0" err="1" smtClean="0">
                <a:solidFill>
                  <a:schemeClr val="bg1"/>
                </a:solidFill>
              </a:rPr>
              <a:t>tetrode</a:t>
            </a:r>
            <a:r>
              <a:rPr lang="en-US" sz="1600" dirty="0" smtClean="0">
                <a:solidFill>
                  <a:schemeClr val="bg1"/>
                </a:solidFill>
              </a:rPr>
              <a:t> 7651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990600"/>
            <a:ext cx="108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Lodestro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6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757238"/>
            <a:ext cx="7534275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01000" y="609600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Grigor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76200"/>
            <a:ext cx="416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Beam Loss Monitor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9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24689</TotalTime>
  <Words>1024</Words>
  <Application>Microsoft Macintosh PowerPoint</Application>
  <PresentationFormat>On-screen Show (4:3)</PresentationFormat>
  <Paragraphs>297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Linac Reliability and Intensity Upgrade </vt:lpstr>
      <vt:lpstr>Acknowledgements</vt:lpstr>
      <vt:lpstr>Outlines</vt:lpstr>
      <vt:lpstr>Total Failure HRS for HEP/RHIC</vt:lpstr>
      <vt:lpstr>RF Failure HRS for HEP/RHIC P. Ingrassia</vt:lpstr>
      <vt:lpstr>BLIP &amp; Linac Availability 2012-2014 P. Ingrassia</vt:lpstr>
      <vt:lpstr>Linac System Failure P. Ingrassia</vt:lpstr>
      <vt:lpstr>Upgrade: 5 kW Amplifiers</vt:lpstr>
      <vt:lpstr>PowerPoint Presentation</vt:lpstr>
      <vt:lpstr>PowerPoint Presentation</vt:lpstr>
      <vt:lpstr>BLM Test </vt:lpstr>
      <vt:lpstr>Gas Stripping Losses are Detectable</vt:lpstr>
      <vt:lpstr>Sensitivity</vt:lpstr>
      <vt:lpstr>Reliability Upgrade Items</vt:lpstr>
      <vt:lpstr>Summary: Reliability Upgrade</vt:lpstr>
      <vt:lpstr>H- Intensity Upgrade   </vt:lpstr>
      <vt:lpstr>This year performance</vt:lpstr>
      <vt:lpstr>Doubling in the Current  ( after 2016 )</vt:lpstr>
      <vt:lpstr>Doubling in the Current Phase I To be completed 2016 </vt:lpstr>
      <vt:lpstr>Status</vt:lpstr>
      <vt:lpstr>Ion-Source Test Stand</vt:lpstr>
      <vt:lpstr>Pulse Shape and Width </vt:lpstr>
      <vt:lpstr>RF Rise Time Measurements</vt:lpstr>
      <vt:lpstr>RF Rise Time Measurements</vt:lpstr>
      <vt:lpstr>Coax and Phase Shifter</vt:lpstr>
      <vt:lpstr>Evaluation of Systems</vt:lpstr>
      <vt:lpstr>Quad PS test for doubling the Pulse Length</vt:lpstr>
      <vt:lpstr>Summary: Intensity Upgrade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 after MEBT upgrade</dc:title>
  <dc:creator>raparia</dc:creator>
  <cp:lastModifiedBy>Deepak Raparia</cp:lastModifiedBy>
  <cp:revision>459</cp:revision>
  <cp:lastPrinted>2014-08-14T12:09:59Z</cp:lastPrinted>
  <dcterms:created xsi:type="dcterms:W3CDTF">2008-06-12T17:25:19Z</dcterms:created>
  <dcterms:modified xsi:type="dcterms:W3CDTF">2014-08-14T12:44:29Z</dcterms:modified>
</cp:coreProperties>
</file>