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1418" r:id="rId2"/>
    <p:sldId id="1426" r:id="rId3"/>
    <p:sldId id="1427" r:id="rId4"/>
    <p:sldId id="1421" r:id="rId5"/>
    <p:sldId id="1424" r:id="rId6"/>
    <p:sldId id="1423" r:id="rId7"/>
    <p:sldId id="1420" r:id="rId8"/>
    <p:sldId id="1425" r:id="rId9"/>
    <p:sldId id="1422" r:id="rId10"/>
    <p:sldId id="142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4A0"/>
    <a:srgbClr val="1C3CFF"/>
    <a:srgbClr val="369BAE"/>
    <a:srgbClr val="C6E8C0"/>
    <a:srgbClr val="E9CDCC"/>
    <a:srgbClr val="E9FFF2"/>
    <a:srgbClr val="22B14C"/>
    <a:srgbClr val="0D36B6"/>
    <a:srgbClr val="2908DF"/>
    <a:srgbClr val="00A5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31" autoAdjust="0"/>
    <p:restoredTop sz="94847" autoAdjust="0"/>
  </p:normalViewPr>
  <p:slideViewPr>
    <p:cSldViewPr snapToGrid="0" snapToObjects="1">
      <p:cViewPr varScale="1">
        <p:scale>
          <a:sx n="103" d="100"/>
          <a:sy n="103" d="100"/>
        </p:scale>
        <p:origin x="236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42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741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73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235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67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787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625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24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3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283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7937298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387" y="1720792"/>
            <a:ext cx="4051834" cy="324667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32387" y="5126730"/>
            <a:ext cx="4051834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33244" y="561132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C57488-3539-8349-95E7-E0E3D7B2EDB0}" type="datetime2">
              <a:rPr lang="en-US" smtClean="0"/>
              <a:pPr/>
              <a:t>Tuesday, May 12, 2020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5774500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/>
              <a:t>Questions?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106886" y="849093"/>
            <a:ext cx="2898321" cy="2775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623451" y="632829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C57488-3539-8349-95E7-E0E3D7B2EDB0}" type="datetime2">
              <a:rPr lang="en-US" smtClean="0"/>
              <a:pPr/>
              <a:t>Tuesday, May 12, 2020</a:t>
            </a:fld>
            <a:endParaRPr lang="en-US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106886" y="156701"/>
            <a:ext cx="2898321" cy="6320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18638" y="1726357"/>
            <a:ext cx="4098242" cy="3861333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8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86300" y="966055"/>
            <a:ext cx="408699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4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83116"/>
            <a:ext cx="4148781" cy="5364633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86300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86300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4516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08918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3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39512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39512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Tuesday, May 12,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Jefferson Lab: Present and Future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72" r:id="rId4"/>
    <p:sldLayoutId id="2147483673" r:id="rId5"/>
    <p:sldLayoutId id="2147483671" r:id="rId6"/>
    <p:sldLayoutId id="2147483675" r:id="rId7"/>
    <p:sldLayoutId id="2147483674" r:id="rId8"/>
    <p:sldLayoutId id="2147483676" r:id="rId9"/>
    <p:sldLayoutId id="2147483678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800" b="0" dirty="0">
                <a:solidFill>
                  <a:schemeClr val="accent1"/>
                </a:solidFill>
                <a:latin typeface="Avenir Roman" panose="02000503020000020003" pitchFamily="2" charset="0"/>
                <a:cs typeface="Avenir Black"/>
              </a:rPr>
              <a:t>Particle-</a:t>
            </a:r>
            <a:r>
              <a:rPr lang="en-US" sz="3800" b="0" dirty="0" err="1">
                <a:solidFill>
                  <a:schemeClr val="accent1"/>
                </a:solidFill>
                <a:latin typeface="Avenir Roman" panose="02000503020000020003" pitchFamily="2" charset="0"/>
                <a:cs typeface="Avenir Black"/>
              </a:rPr>
              <a:t>IDentification</a:t>
            </a:r>
            <a:r>
              <a:rPr lang="en-US" sz="3800" b="0" dirty="0">
                <a:solidFill>
                  <a:schemeClr val="accent1"/>
                </a:solidFill>
                <a:latin typeface="Avenir Roman" panose="02000503020000020003" pitchFamily="2" charset="0"/>
                <a:cs typeface="Avenir Black"/>
              </a:rPr>
              <a:t> (PID) &amp; Tracking</a:t>
            </a:r>
            <a:endParaRPr lang="en-US" sz="3800" b="0" dirty="0">
              <a:solidFill>
                <a:srgbClr val="FFFFFF"/>
              </a:solidFill>
              <a:latin typeface="Avenir Roman" panose="02000503020000020003" pitchFamily="2" charset="0"/>
              <a:cs typeface="Avenir Black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467475"/>
            <a:ext cx="534988" cy="303213"/>
          </a:xfrm>
        </p:spPr>
        <p:txBody>
          <a:bodyPr/>
          <a:lstStyle/>
          <a:p>
            <a:fld id="{07E1C93C-5050-FC42-8F10-D22D4F119D1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396EF5-70B5-3744-8F34-6AAE04F0BBD6}"/>
              </a:ext>
            </a:extLst>
          </p:cNvPr>
          <p:cNvSpPr txBox="1"/>
          <p:nvPr/>
        </p:nvSpPr>
        <p:spPr>
          <a:xfrm>
            <a:off x="0" y="406667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Avenir Book" panose="02000503020000020003" pitchFamily="2" charset="0"/>
              </a:rPr>
              <a:t>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0C2B90-69BF-4F74-98A9-D10A9A7DDE6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81587" y="1954070"/>
            <a:ext cx="3119438" cy="24539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B104E8-C4E9-4303-BE28-0D4CC96EAE6F}"/>
              </a:ext>
            </a:extLst>
          </p:cNvPr>
          <p:cNvSpPr txBox="1"/>
          <p:nvPr/>
        </p:nvSpPr>
        <p:spPr>
          <a:xfrm>
            <a:off x="4445147" y="1611653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Physics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A6701B-B0DA-45A6-95AA-57660A024231}"/>
              </a:ext>
            </a:extLst>
          </p:cNvPr>
          <p:cNvSpPr txBox="1"/>
          <p:nvPr/>
        </p:nvSpPr>
        <p:spPr>
          <a:xfrm>
            <a:off x="4325883" y="4357138"/>
            <a:ext cx="1091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Detectors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ADC5A2-32FA-4B67-A2AE-9033EE4F3D61}"/>
              </a:ext>
            </a:extLst>
          </p:cNvPr>
          <p:cNvSpPr txBox="1"/>
          <p:nvPr/>
        </p:nvSpPr>
        <p:spPr>
          <a:xfrm>
            <a:off x="7768585" y="4357138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Machine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5B37C2-0F70-48CA-9828-768D9A562D33}"/>
              </a:ext>
            </a:extLst>
          </p:cNvPr>
          <p:cNvSpPr txBox="1"/>
          <p:nvPr/>
        </p:nvSpPr>
        <p:spPr>
          <a:xfrm>
            <a:off x="7631528" y="1611653"/>
            <a:ext cx="127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Community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8BA34F-9F9D-45F4-A043-B50852F893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7737"/>
          <a:stretch/>
        </p:blipFill>
        <p:spPr>
          <a:xfrm>
            <a:off x="1138495" y="4275138"/>
            <a:ext cx="3187388" cy="19065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BDB9BC-E122-42CE-8B87-1BE7503DAD1D}"/>
              </a:ext>
            </a:extLst>
          </p:cNvPr>
          <p:cNvSpPr txBox="1"/>
          <p:nvPr/>
        </p:nvSpPr>
        <p:spPr>
          <a:xfrm>
            <a:off x="360518" y="1743857"/>
            <a:ext cx="4151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PID Deliverables to Pavia: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Requirements on “external”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Pro/Con matrix (e-Arm, Barrel, h-Arm)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Physics requirements.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80D058-A9B8-46AB-AA18-C65AC92805B2}"/>
              </a:ext>
            </a:extLst>
          </p:cNvPr>
          <p:cNvSpPr txBox="1"/>
          <p:nvPr/>
        </p:nvSpPr>
        <p:spPr>
          <a:xfrm>
            <a:off x="2357464" y="4949730"/>
            <a:ext cx="484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RICH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56CAD9-E26E-412E-A1BB-67599024C66C}"/>
              </a:ext>
            </a:extLst>
          </p:cNvPr>
          <p:cNvSpPr txBox="1"/>
          <p:nvPr/>
        </p:nvSpPr>
        <p:spPr>
          <a:xfrm>
            <a:off x="1829669" y="4949730"/>
            <a:ext cx="428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TOF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7B553F-0932-4837-BF91-4E7FB902F7AC}"/>
              </a:ext>
            </a:extLst>
          </p:cNvPr>
          <p:cNvSpPr txBox="1"/>
          <p:nvPr/>
        </p:nvSpPr>
        <p:spPr>
          <a:xfrm>
            <a:off x="1198987" y="4949730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/>
              <a:t>mRICH</a:t>
            </a:r>
            <a:endParaRPr lang="en-US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9ED0D4-7CBA-4E64-9363-2490488D7DAA}"/>
              </a:ext>
            </a:extLst>
          </p:cNvPr>
          <p:cNvSpPr txBox="1"/>
          <p:nvPr/>
        </p:nvSpPr>
        <p:spPr>
          <a:xfrm>
            <a:off x="2902815" y="4949730"/>
            <a:ext cx="4814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DIRC</a:t>
            </a: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FC3E3BD2-66AA-4198-B461-97A7BFDD53C2}"/>
              </a:ext>
            </a:extLst>
          </p:cNvPr>
          <p:cNvSpPr/>
          <p:nvPr/>
        </p:nvSpPr>
        <p:spPr>
          <a:xfrm rot="5400000">
            <a:off x="2153140" y="3121710"/>
            <a:ext cx="276999" cy="2185306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9AE8D0-E55C-42A9-9E04-9F395B8F8CFA}"/>
              </a:ext>
            </a:extLst>
          </p:cNvPr>
          <p:cNvSpPr txBox="1"/>
          <p:nvPr/>
        </p:nvSpPr>
        <p:spPr>
          <a:xfrm>
            <a:off x="2039807" y="3649420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PID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C7500F-F738-46C9-B572-B1EF655B550D}"/>
              </a:ext>
            </a:extLst>
          </p:cNvPr>
          <p:cNvSpPr txBox="1"/>
          <p:nvPr/>
        </p:nvSpPr>
        <p:spPr>
          <a:xfrm rot="20645795">
            <a:off x="3545581" y="4655509"/>
            <a:ext cx="6655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Tracking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B75D75-5386-41D2-90A4-299B6F89E617}"/>
              </a:ext>
            </a:extLst>
          </p:cNvPr>
          <p:cNvSpPr txBox="1"/>
          <p:nvPr/>
        </p:nvSpPr>
        <p:spPr>
          <a:xfrm>
            <a:off x="5564112" y="5095258"/>
            <a:ext cx="3119438" cy="923330"/>
          </a:xfrm>
          <a:prstGeom prst="rect">
            <a:avLst/>
          </a:prstGeom>
          <a:solidFill>
            <a:srgbClr val="F0F4A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Today’s Focus:</a:t>
            </a:r>
          </a:p>
          <a:p>
            <a:r>
              <a:rPr lang="en-US" dirty="0"/>
              <a:t>Assistance required/assumed from tracking to PID devices</a:t>
            </a:r>
          </a:p>
        </p:txBody>
      </p:sp>
    </p:spTree>
    <p:extLst>
      <p:ext uri="{BB962C8B-B14F-4D97-AF65-F5344CB8AC3E}">
        <p14:creationId xmlns:p14="http://schemas.microsoft.com/office/powerpoint/2010/main" val="1303085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CE7908D-851A-4CF5-AD2C-DB4AC92641D9}"/>
              </a:ext>
            </a:extLst>
          </p:cNvPr>
          <p:cNvSpPr txBox="1">
            <a:spLocks/>
          </p:cNvSpPr>
          <p:nvPr/>
        </p:nvSpPr>
        <p:spPr>
          <a:xfrm>
            <a:off x="122095" y="1303640"/>
            <a:ext cx="8583755" cy="4975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 baseline="0">
                <a:solidFill>
                  <a:schemeClr val="accent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Cherenkov: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Parameterizations of gas Cherenkov indicate pointing required at 0.5-1.0 </a:t>
            </a:r>
            <a:r>
              <a:rPr lang="en-US" dirty="0" err="1"/>
              <a:t>mrad</a:t>
            </a:r>
            <a:r>
              <a:rPr lang="en-US" dirty="0"/>
              <a:t> level while inside the radiator.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Calculations of aerogel devices indicate 0.5 -1.0 </a:t>
            </a:r>
            <a:r>
              <a:rPr lang="en-US" dirty="0" err="1"/>
              <a:t>mrad</a:t>
            </a:r>
            <a:r>
              <a:rPr lang="en-US" dirty="0"/>
              <a:t> level.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Calculations of DIRC indicate 0.5 </a:t>
            </a:r>
            <a:r>
              <a:rPr lang="en-US" dirty="0" err="1"/>
              <a:t>mrad</a:t>
            </a:r>
            <a:r>
              <a:rPr lang="en-US" dirty="0"/>
              <a:t> level or better.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err="1"/>
              <a:t>Hemmick’s</a:t>
            </a:r>
            <a:r>
              <a:rPr lang="en-US" dirty="0"/>
              <a:t> guess for why so similar: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/>
              <a:t>All the technologies are focused.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/>
              <a:t>The limiting momentum of each device comes basically from an angular resolution of the rings that are merging.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/>
              <a:t>Result: wildly different internal details are reaching constraints.</a:t>
            </a:r>
          </a:p>
          <a:p>
            <a:r>
              <a:rPr lang="en-US" dirty="0"/>
              <a:t>TOF: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Path length can influence PID resolution at the best </a:t>
            </a:r>
            <a:r>
              <a:rPr lang="en-US" dirty="0">
                <a:latin typeface="Symbol" panose="05050102010706020507" pitchFamily="18" charset="2"/>
              </a:rPr>
              <a:t>d</a:t>
            </a:r>
            <a:r>
              <a:rPr lang="en-US" dirty="0"/>
              <a:t>t.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Non-trivial influence of “material budget distribution”.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Need deeper understanding of this issue.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4ECDDD9-67ED-4BD6-A3D8-AF2BE1AA986C}"/>
              </a:ext>
            </a:extLst>
          </p:cNvPr>
          <p:cNvSpPr txBox="1">
            <a:spLocks/>
          </p:cNvSpPr>
          <p:nvPr/>
        </p:nvSpPr>
        <p:spPr>
          <a:xfrm>
            <a:off x="0" y="324159"/>
            <a:ext cx="9128410" cy="6178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 cap="none" baseline="0">
                <a:solidFill>
                  <a:schemeClr val="tx1"/>
                </a:solidFill>
                <a:latin typeface="Arial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800" b="0" dirty="0">
                <a:solidFill>
                  <a:schemeClr val="accent1"/>
                </a:solidFill>
                <a:latin typeface="Avenir Roman" panose="02000503020000020003" pitchFamily="2" charset="0"/>
                <a:cs typeface="Avenir Black"/>
              </a:rPr>
              <a:t>Summary</a:t>
            </a:r>
            <a:endParaRPr lang="en-US" sz="3800" b="0" dirty="0">
              <a:solidFill>
                <a:srgbClr val="FFFFFF"/>
              </a:solidFill>
              <a:latin typeface="Avenir Roman" panose="02000503020000020003" pitchFamily="2" charset="0"/>
              <a:cs typeface="Avenir Black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BA518D-305B-464E-BB50-C958CB06B299}"/>
              </a:ext>
            </a:extLst>
          </p:cNvPr>
          <p:cNvSpPr txBox="1"/>
          <p:nvPr/>
        </p:nvSpPr>
        <p:spPr>
          <a:xfrm>
            <a:off x="2594697" y="6010275"/>
            <a:ext cx="3638550" cy="707886"/>
          </a:xfrm>
          <a:prstGeom prst="rect">
            <a:avLst/>
          </a:prstGeom>
          <a:solidFill>
            <a:srgbClr val="F0F4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All roads likely point to tracking sandwich around all PID devices.</a:t>
            </a:r>
          </a:p>
        </p:txBody>
      </p:sp>
    </p:spTree>
    <p:extLst>
      <p:ext uri="{BB962C8B-B14F-4D97-AF65-F5344CB8AC3E}">
        <p14:creationId xmlns:p14="http://schemas.microsoft.com/office/powerpoint/2010/main" val="2014564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F57B66CF-9A90-49B6-AC45-5181451CFF1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9821" y="2409402"/>
                <a:ext cx="5535710" cy="36247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200" kern="1200" baseline="0">
                    <a:solidFill>
                      <a:schemeClr val="accent1"/>
                    </a:solidFill>
                    <a:latin typeface="Arial" charset="0"/>
                    <a:ea typeface="+mn-ea"/>
                    <a:cs typeface="Arial" panose="020B0604020202020204" pitchFamily="34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Trivial (just math) Calculation: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dirty="0"/>
                  <a:t>Assume photon measured perfectly.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dirty="0"/>
                  <a:t>Tracker makes fixed error </a:t>
                </a:r>
                <a:r>
                  <a:rPr lang="en-US" dirty="0">
                    <a:latin typeface="Symbol" panose="05050102010706020507" pitchFamily="18" charset="2"/>
                  </a:rPr>
                  <a:t>a</a:t>
                </a:r>
                <a:r>
                  <a:rPr lang="en-US" dirty="0"/>
                  <a:t>.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dirty="0" err="1">
                    <a:latin typeface="Symbol" panose="05050102010706020507" pitchFamily="18" charset="2"/>
                  </a:rPr>
                  <a:t>dq</a:t>
                </a:r>
                <a:r>
                  <a:rPr lang="en-US" baseline="-25000" dirty="0" err="1"/>
                  <a:t>C</a:t>
                </a:r>
                <a:r>
                  <a:rPr lang="en-US" dirty="0"/>
                  <a:t> depends on both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⟨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𝑝𝑒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𝑟𝑖𝑛𝑔</m:t>
                        </m:r>
                      </m:den>
                    </m:f>
                  </m:oMath>
                </a14:m>
                <a:r>
                  <a:rPr lang="en-US" dirty="0"/>
                  <a:t> and </a:t>
                </a:r>
                <a:r>
                  <a:rPr lang="en-US" dirty="0">
                    <a:latin typeface="Symbol" panose="05050102010706020507" pitchFamily="18" charset="2"/>
                  </a:rPr>
                  <a:t>a!</a:t>
                </a:r>
              </a:p>
              <a:p>
                <a:r>
                  <a:rPr lang="en-US" dirty="0">
                    <a:latin typeface="Arial" panose="020B0604020202020204" pitchFamily="34" charset="0"/>
                  </a:rPr>
                  <a:t>Requirements depend upon performance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dirty="0"/>
                  <a:t>Parameterizations:</a:t>
                </a:r>
              </a:p>
              <a:p>
                <a:pPr marL="1257300" lvl="2" indent="-342900" algn="l">
                  <a:buFont typeface="Arial" panose="020B0604020202020204" pitchFamily="34" charset="0"/>
                  <a:buChar char="•"/>
                </a:pPr>
                <a:r>
                  <a:rPr lang="en-US" dirty="0"/>
                  <a:t>Wide range of assumptions possible.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dirty="0"/>
                  <a:t>Full Monte Carlo</a:t>
                </a:r>
              </a:p>
              <a:p>
                <a:pPr marL="1257300" lvl="2" indent="-342900" algn="l">
                  <a:buFont typeface="Arial" panose="020B0604020202020204" pitchFamily="34" charset="0"/>
                  <a:buChar char="•"/>
                </a:pPr>
                <a:r>
                  <a:rPr lang="en-US" dirty="0"/>
                  <a:t>Robust and Reliable results.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F57B66CF-9A90-49B6-AC45-5181451CFF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21" y="2409402"/>
                <a:ext cx="5535710" cy="3624788"/>
              </a:xfrm>
              <a:prstGeom prst="rect">
                <a:avLst/>
              </a:prstGeom>
              <a:blipFill>
                <a:blip r:embed="rId3"/>
                <a:stretch>
                  <a:fillRect l="-1432" t="-1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489A43FE-80DA-40A1-9783-F888A80631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309" y="1549256"/>
            <a:ext cx="4316342" cy="9022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BB31A8-8048-449C-A48E-B08B700D38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4651" y="381485"/>
            <a:ext cx="3308165" cy="19064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CBC859-E143-4B47-966D-47EB60E8F1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5530" y="4249306"/>
            <a:ext cx="3307285" cy="196099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ABC1CEA-3EDA-46E6-A62B-C5F6684FD7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5531" y="2315395"/>
            <a:ext cx="3307286" cy="1906401"/>
          </a:xfrm>
          <a:prstGeom prst="rect">
            <a:avLst/>
          </a:prstGeom>
        </p:spPr>
      </p:pic>
      <p:sp>
        <p:nvSpPr>
          <p:cNvPr id="36" name="Title 1">
            <a:extLst>
              <a:ext uri="{FF2B5EF4-FFF2-40B4-BE49-F238E27FC236}">
                <a16:creationId xmlns:a16="http://schemas.microsoft.com/office/drawing/2014/main" id="{A95627AF-C8B1-4416-86E6-30063C293D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5781"/>
            <a:ext cx="9128410" cy="1043838"/>
          </a:xfrm>
        </p:spPr>
        <p:txBody>
          <a:bodyPr>
            <a:noAutofit/>
          </a:bodyPr>
          <a:lstStyle/>
          <a:p>
            <a:r>
              <a:rPr lang="en-US" sz="3800" b="0" dirty="0">
                <a:solidFill>
                  <a:schemeClr val="accent1"/>
                </a:solidFill>
                <a:latin typeface="Avenir Roman" panose="02000503020000020003" pitchFamily="2" charset="0"/>
                <a:cs typeface="Avenir Black"/>
              </a:rPr>
              <a:t>Ring Imaging Cherenkov </a:t>
            </a:r>
            <a:br>
              <a:rPr lang="en-US" sz="3800" b="0" dirty="0">
                <a:solidFill>
                  <a:schemeClr val="accent1"/>
                </a:solidFill>
                <a:latin typeface="Avenir Roman" panose="02000503020000020003" pitchFamily="2" charset="0"/>
                <a:cs typeface="Avenir Black"/>
              </a:rPr>
            </a:br>
            <a:r>
              <a:rPr lang="en-US" sz="3800" b="0" dirty="0">
                <a:solidFill>
                  <a:schemeClr val="accent1"/>
                </a:solidFill>
                <a:latin typeface="Avenir Roman" panose="02000503020000020003" pitchFamily="2" charset="0"/>
                <a:cs typeface="Avenir Black"/>
              </a:rPr>
              <a:t>(RICH) vs. Track Direction</a:t>
            </a:r>
            <a:endParaRPr lang="en-US" sz="3800" b="0" dirty="0">
              <a:solidFill>
                <a:srgbClr val="FFFFFF"/>
              </a:solidFill>
              <a:latin typeface="Avenir Roman" panose="02000503020000020003" pitchFamily="2" charset="0"/>
              <a:cs typeface="Avenir Black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5AAAEC6-D83C-43CA-A99D-25E110814322}"/>
              </a:ext>
            </a:extLst>
          </p:cNvPr>
          <p:cNvSpPr txBox="1"/>
          <p:nvPr/>
        </p:nvSpPr>
        <p:spPr>
          <a:xfrm>
            <a:off x="2543175" y="6237810"/>
            <a:ext cx="3609975" cy="646331"/>
          </a:xfrm>
          <a:prstGeom prst="rect">
            <a:avLst/>
          </a:prstGeom>
          <a:solidFill>
            <a:srgbClr val="F0F4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We present both parameterizations and full Monte Carlo calculations</a:t>
            </a:r>
          </a:p>
        </p:txBody>
      </p:sp>
    </p:spTree>
    <p:extLst>
      <p:ext uri="{BB962C8B-B14F-4D97-AF65-F5344CB8AC3E}">
        <p14:creationId xmlns:p14="http://schemas.microsoft.com/office/powerpoint/2010/main" val="1869570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CE28881-306C-4163-BAD2-2538D2105EF5}"/>
              </a:ext>
            </a:extLst>
          </p:cNvPr>
          <p:cNvSpPr txBox="1">
            <a:spLocks/>
          </p:cNvSpPr>
          <p:nvPr/>
        </p:nvSpPr>
        <p:spPr>
          <a:xfrm>
            <a:off x="7795" y="492675"/>
            <a:ext cx="9128410" cy="6178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 cap="none" baseline="0">
                <a:solidFill>
                  <a:schemeClr val="tx1"/>
                </a:solidFill>
                <a:latin typeface="Arial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800" b="0" dirty="0">
                <a:solidFill>
                  <a:schemeClr val="accent1"/>
                </a:solidFill>
                <a:latin typeface="Avenir Roman" panose="02000503020000020003" pitchFamily="2" charset="0"/>
                <a:cs typeface="Avenir Black"/>
              </a:rPr>
              <a:t>Basic Coupling of Tracking to PID</a:t>
            </a:r>
            <a:endParaRPr lang="en-US" sz="3800" b="0" dirty="0">
              <a:solidFill>
                <a:srgbClr val="FFFFFF"/>
              </a:solidFill>
              <a:latin typeface="Avenir Roman" panose="02000503020000020003" pitchFamily="2" charset="0"/>
              <a:cs typeface="Avenir Black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8C19252-EDA8-4AFD-909A-EA40189C8700}"/>
              </a:ext>
            </a:extLst>
          </p:cNvPr>
          <p:cNvSpPr txBox="1">
            <a:spLocks/>
          </p:cNvSpPr>
          <p:nvPr/>
        </p:nvSpPr>
        <p:spPr>
          <a:xfrm>
            <a:off x="7795" y="3380734"/>
            <a:ext cx="5535710" cy="29080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 baseline="0">
                <a:solidFill>
                  <a:schemeClr val="accent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Cherenkov Angle (</a:t>
            </a:r>
            <a:r>
              <a:rPr lang="en-US" dirty="0" err="1">
                <a:latin typeface="Symbol" panose="05050102010706020507" pitchFamily="18" charset="2"/>
              </a:rPr>
              <a:t>q</a:t>
            </a:r>
            <a:r>
              <a:rPr lang="en-US" baseline="-25000" dirty="0" err="1"/>
              <a:t>C</a:t>
            </a:r>
            <a:r>
              <a:rPr lang="en-US" dirty="0"/>
              <a:t>):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Centroid from 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err="1">
                <a:latin typeface="Symbol" panose="05050102010706020507" pitchFamily="18" charset="2"/>
              </a:rPr>
              <a:t>dq</a:t>
            </a:r>
            <a:r>
              <a:rPr lang="en-US" baseline="-25000" dirty="0" err="1"/>
              <a:t>c</a:t>
            </a:r>
            <a:r>
              <a:rPr lang="en-US" baseline="-25000" dirty="0"/>
              <a:t> </a:t>
            </a:r>
            <a:r>
              <a:rPr lang="en-US" dirty="0"/>
              <a:t>from: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 err="1"/>
              <a:t>N</a:t>
            </a:r>
            <a:r>
              <a:rPr lang="en-US" baseline="-25000" dirty="0" err="1"/>
              <a:t>photo</a:t>
            </a:r>
            <a:r>
              <a:rPr lang="en-US" baseline="-25000" dirty="0"/>
              <a:t>-electrons</a:t>
            </a:r>
            <a:endParaRPr lang="en-US" dirty="0"/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/>
              <a:t>chromaticity (aka dispersion; n(</a:t>
            </a:r>
            <a:r>
              <a:rPr lang="en-US" dirty="0">
                <a:latin typeface="Symbol" panose="05050102010706020507" pitchFamily="18" charset="2"/>
              </a:rPr>
              <a:t>l</a:t>
            </a:r>
            <a:r>
              <a:rPr lang="en-US" dirty="0"/>
              <a:t>))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/>
              <a:t>pixel size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/>
              <a:t>optical aberration (aka “emission”)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/>
              <a:t>magnetic field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Track Pointing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err="1">
                <a:latin typeface="Symbol" panose="05050102010706020507" pitchFamily="18" charset="2"/>
              </a:rPr>
              <a:t>d</a:t>
            </a:r>
            <a:r>
              <a:rPr lang="en-US" dirty="0" err="1"/>
              <a:t>p</a:t>
            </a:r>
            <a:r>
              <a:rPr lang="en-US" dirty="0"/>
              <a:t> from tracking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8B19765D-04F4-4055-BC45-ED04CD3741B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38700" y="3905631"/>
                <a:ext cx="4171995" cy="260321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200" kern="1200" baseline="0">
                    <a:solidFill>
                      <a:schemeClr val="accent1"/>
                    </a:solidFill>
                    <a:latin typeface="Arial" charset="0"/>
                    <a:ea typeface="+mn-ea"/>
                    <a:cs typeface="Arial" panose="020B0604020202020204" pitchFamily="34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Time Of Flight (TOF):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dirty="0"/>
                  <a:t>Calculates m</a:t>
                </a:r>
                <a:r>
                  <a:rPr lang="en-US" baseline="30000" dirty="0"/>
                  <a:t>2</a:t>
                </a:r>
                <a:r>
                  <a:rPr lang="en-US" dirty="0"/>
                  <a:t> using p, </a:t>
                </a:r>
                <a:r>
                  <a:rPr lang="en-US" dirty="0">
                    <a:latin typeface="Symbol" panose="05050102010706020507" pitchFamily="18" charset="2"/>
                  </a:rPr>
                  <a:t>b</a:t>
                </a:r>
                <a:r>
                  <a:rPr lang="en-US" dirty="0"/>
                  <a:t>.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Symbol" panose="05050102010706020507" pitchFamily="18" charset="2"/>
                  </a:rPr>
                  <a:t>d</a:t>
                </a:r>
                <a:r>
                  <a:rPr lang="en-US" dirty="0"/>
                  <a:t>m from:</a:t>
                </a:r>
              </a:p>
              <a:p>
                <a:pPr marL="1257300" lvl="2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Symbol" panose="05050102010706020507" pitchFamily="18" charset="2"/>
                  </a:rPr>
                  <a:t>d</a:t>
                </a:r>
                <a:r>
                  <a:rPr lang="en-US" baseline="-25000" dirty="0"/>
                  <a:t>t</a:t>
                </a:r>
                <a:endParaRPr lang="en-US" dirty="0"/>
              </a:p>
              <a:p>
                <a:pPr marL="1257300" lvl="2" indent="-342900" algn="l">
                  <a:buFont typeface="Arial" panose="020B0604020202020204" pitchFamily="34" charset="0"/>
                  <a:buChar char="•"/>
                </a:pPr>
                <a:r>
                  <a:rPr lang="en-US" dirty="0" err="1">
                    <a:latin typeface="Symbol" panose="05050102010706020507" pitchFamily="18" charset="2"/>
                  </a:rPr>
                  <a:t>d</a:t>
                </a:r>
                <a:r>
                  <a:rPr lang="en-US" baseline="-25000" dirty="0" err="1"/>
                  <a:t>p</a:t>
                </a:r>
                <a:endParaRPr lang="en-US" baseline="-25000" dirty="0"/>
              </a:p>
              <a:p>
                <a:pPr marL="1257300" lvl="2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Symbol" panose="05050102010706020507" pitchFamily="18" charset="2"/>
                  </a:rPr>
                  <a:t>d</a:t>
                </a:r>
                <a:r>
                  <a:rPr lang="en-US" baseline="-25000" dirty="0"/>
                  <a:t>L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∙5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=1.5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𝑚𝑚</m:t>
                    </m:r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>
                  <a:latin typeface="+mn-lt"/>
                </a:endParaRPr>
              </a:p>
            </p:txBody>
          </p:sp>
        </mc:Choice>
        <mc:Fallback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8B19765D-04F4-4055-BC45-ED04CD3741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700" y="3905631"/>
                <a:ext cx="4171995" cy="2603218"/>
              </a:xfrm>
              <a:prstGeom prst="rect">
                <a:avLst/>
              </a:prstGeom>
              <a:blipFill>
                <a:blip r:embed="rId3"/>
                <a:stretch>
                  <a:fillRect l="-1901" t="-1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E137F601-55D1-4356-AA6A-8984CE9ACE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230" y="1275969"/>
            <a:ext cx="3667495" cy="2142865"/>
          </a:xfrm>
          <a:prstGeom prst="rect">
            <a:avLst/>
          </a:prstGeom>
        </p:spPr>
      </p:pic>
      <p:sp>
        <p:nvSpPr>
          <p:cNvPr id="12" name="Left Brace 11">
            <a:extLst>
              <a:ext uri="{FF2B5EF4-FFF2-40B4-BE49-F238E27FC236}">
                <a16:creationId xmlns:a16="http://schemas.microsoft.com/office/drawing/2014/main" id="{E46F7183-9E58-4C71-9B13-40F0CCB1B676}"/>
              </a:ext>
            </a:extLst>
          </p:cNvPr>
          <p:cNvSpPr/>
          <p:nvPr/>
        </p:nvSpPr>
        <p:spPr>
          <a:xfrm>
            <a:off x="685800" y="4470484"/>
            <a:ext cx="155448" cy="1356451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05A103-6B5E-4046-BC7D-23B6A696E7D1}"/>
              </a:ext>
            </a:extLst>
          </p:cNvPr>
          <p:cNvSpPr txBox="1"/>
          <p:nvPr/>
        </p:nvSpPr>
        <p:spPr>
          <a:xfrm rot="16200000">
            <a:off x="-210951" y="4937721"/>
            <a:ext cx="11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Dominant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94540E1-0CAD-48AD-8ECD-68E81CE27A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8535" y="1275969"/>
            <a:ext cx="3810330" cy="260321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1FEFDEC-CCEA-4667-BEFA-3D72F13390DD}"/>
              </a:ext>
            </a:extLst>
          </p:cNvPr>
          <p:cNvSpPr txBox="1"/>
          <p:nvPr/>
        </p:nvSpPr>
        <p:spPr>
          <a:xfrm>
            <a:off x="7239000" y="5085505"/>
            <a:ext cx="1600199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If </a:t>
            </a:r>
            <a:r>
              <a:rPr lang="en-US" dirty="0">
                <a:latin typeface="Symbol" panose="05050102010706020507" pitchFamily="18" charset="2"/>
              </a:rPr>
              <a:t>d</a:t>
            </a:r>
            <a:r>
              <a:rPr lang="en-US" baseline="-25000" dirty="0"/>
              <a:t>t</a:t>
            </a:r>
            <a:r>
              <a:rPr lang="en-US" dirty="0"/>
              <a:t> is tiny, </a:t>
            </a:r>
            <a:br>
              <a:rPr lang="en-US" dirty="0"/>
            </a:br>
            <a:r>
              <a:rPr lang="en-US" dirty="0">
                <a:latin typeface="Symbol" panose="05050102010706020507" pitchFamily="18" charset="2"/>
              </a:rPr>
              <a:t>d</a:t>
            </a:r>
            <a:r>
              <a:rPr lang="en-US" baseline="-25000" dirty="0"/>
              <a:t>L</a:t>
            </a:r>
            <a:r>
              <a:rPr lang="en-US" dirty="0"/>
              <a:t> is significant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FD98F0C-6891-41F5-A05B-807088B1C87E}"/>
              </a:ext>
            </a:extLst>
          </p:cNvPr>
          <p:cNvCxnSpPr>
            <a:stCxn id="28" idx="1"/>
          </p:cNvCxnSpPr>
          <p:nvPr/>
        </p:nvCxnSpPr>
        <p:spPr>
          <a:xfrm flipH="1" flipV="1">
            <a:off x="6562725" y="5207240"/>
            <a:ext cx="676275" cy="2014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CF1C351-12A7-4A46-AB5C-91CE4BCC9E78}"/>
              </a:ext>
            </a:extLst>
          </p:cNvPr>
          <p:cNvCxnSpPr/>
          <p:nvPr/>
        </p:nvCxnSpPr>
        <p:spPr>
          <a:xfrm flipH="1">
            <a:off x="6562725" y="5408671"/>
            <a:ext cx="641368" cy="3496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47BDB03-0D86-40C9-8963-CC8D80F36582}"/>
                  </a:ext>
                </a:extLst>
              </p:cNvPr>
              <p:cNvSpPr txBox="1"/>
              <p:nvPr/>
            </p:nvSpPr>
            <p:spPr>
              <a:xfrm>
                <a:off x="763524" y="1490394"/>
                <a:ext cx="2439963" cy="618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𝑑𝑚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en-US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𝑑𝑝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47BDB03-0D86-40C9-8963-CC8D80F365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24" y="1490394"/>
                <a:ext cx="2439963" cy="618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671CDD4-D8AC-4A9B-A97C-9A46C9FCE95C}"/>
              </a:ext>
            </a:extLst>
          </p:cNvPr>
          <p:cNvSpPr txBox="1"/>
          <p:nvPr/>
        </p:nvSpPr>
        <p:spPr>
          <a:xfrm>
            <a:off x="2723757" y="6210034"/>
            <a:ext cx="3667495" cy="646331"/>
          </a:xfrm>
          <a:prstGeom prst="rect">
            <a:avLst/>
          </a:prstGeom>
          <a:solidFill>
            <a:srgbClr val="F0F4A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NOTE:  Where PID is excellent, it can contribute to momentum resolution.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E2DB29-AF30-4E1A-BD4A-FACEDB846B67}"/>
              </a:ext>
            </a:extLst>
          </p:cNvPr>
          <p:cNvSpPr txBox="1"/>
          <p:nvPr/>
        </p:nvSpPr>
        <p:spPr>
          <a:xfrm>
            <a:off x="2117457" y="2668732"/>
            <a:ext cx="1316386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Dominant Term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827EF08-D614-4970-9A92-A6AD49E05B34}"/>
              </a:ext>
            </a:extLst>
          </p:cNvPr>
          <p:cNvCxnSpPr/>
          <p:nvPr/>
        </p:nvCxnSpPr>
        <p:spPr>
          <a:xfrm flipH="1" flipV="1">
            <a:off x="2304661" y="2061422"/>
            <a:ext cx="470989" cy="6073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395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0" y="28889"/>
            <a:ext cx="9144000" cy="740705"/>
          </a:xfrm>
        </p:spPr>
        <p:txBody>
          <a:bodyPr>
            <a:noAutofit/>
          </a:bodyPr>
          <a:lstStyle/>
          <a:p>
            <a:r>
              <a:rPr lang="en-US" sz="3800" b="0" dirty="0">
                <a:solidFill>
                  <a:schemeClr val="accent1"/>
                </a:solidFill>
                <a:latin typeface="Avenir Roman" panose="02000503020000020003" pitchFamily="2" charset="0"/>
                <a:cs typeface="Avenir Black"/>
              </a:rPr>
              <a:t>Were we are: Summary Table	</a:t>
            </a:r>
            <a:endParaRPr lang="en-US" sz="2800" b="0" dirty="0">
              <a:latin typeface="Avenir Roman" panose="02000503020000020003" pitchFamily="2" charset="0"/>
              <a:cs typeface="Avenir Black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33980C2-92BB-2D4C-BB31-38508DB6BD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7116811"/>
              </p:ext>
            </p:extLst>
          </p:nvPr>
        </p:nvGraphicFramePr>
        <p:xfrm>
          <a:off x="61230" y="792258"/>
          <a:ext cx="8867312" cy="607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1668">
                  <a:extLst>
                    <a:ext uri="{9D8B030D-6E8A-4147-A177-3AD203B41FA5}">
                      <a16:colId xmlns:a16="http://schemas.microsoft.com/office/drawing/2014/main" val="1408812793"/>
                    </a:ext>
                  </a:extLst>
                </a:gridCol>
                <a:gridCol w="1240320">
                  <a:extLst>
                    <a:ext uri="{9D8B030D-6E8A-4147-A177-3AD203B41FA5}">
                      <a16:colId xmlns:a16="http://schemas.microsoft.com/office/drawing/2014/main" val="1880446214"/>
                    </a:ext>
                  </a:extLst>
                </a:gridCol>
                <a:gridCol w="1204686">
                  <a:extLst>
                    <a:ext uri="{9D8B030D-6E8A-4147-A177-3AD203B41FA5}">
                      <a16:colId xmlns:a16="http://schemas.microsoft.com/office/drawing/2014/main" val="1110072690"/>
                    </a:ext>
                  </a:extLst>
                </a:gridCol>
                <a:gridCol w="856343">
                  <a:extLst>
                    <a:ext uri="{9D8B030D-6E8A-4147-A177-3AD203B41FA5}">
                      <a16:colId xmlns:a16="http://schemas.microsoft.com/office/drawing/2014/main" val="82671416"/>
                    </a:ext>
                  </a:extLst>
                </a:gridCol>
                <a:gridCol w="972457">
                  <a:extLst>
                    <a:ext uri="{9D8B030D-6E8A-4147-A177-3AD203B41FA5}">
                      <a16:colId xmlns:a16="http://schemas.microsoft.com/office/drawing/2014/main" val="4026492135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535742290"/>
                    </a:ext>
                  </a:extLst>
                </a:gridCol>
                <a:gridCol w="1841038">
                  <a:extLst>
                    <a:ext uri="{9D8B030D-6E8A-4147-A177-3AD203B41FA5}">
                      <a16:colId xmlns:a16="http://schemas.microsoft.com/office/drawing/2014/main" val="136299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 Contr.  </a:t>
                      </a:r>
                      <a:r>
                        <a:rPr lang="it-IT" dirty="0">
                          <a:latin typeface="Symbol" pitchFamily="2" charset="2"/>
                        </a:rPr>
                        <a:t>J</a:t>
                      </a:r>
                      <a:r>
                        <a:rPr lang="it-IT" baseline="-25000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/>
                        <a:t>Param</a:t>
                      </a:r>
                      <a:r>
                        <a:rPr lang="it-IT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Pro/Con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600" dirty="0" err="1"/>
                        <a:t>Ext</a:t>
                      </a:r>
                      <a:r>
                        <a:rPr lang="it-IT" sz="1600" dirty="0"/>
                        <a:t>.  </a:t>
                      </a:r>
                      <a:r>
                        <a:rPr lang="it-IT" sz="1600" dirty="0" err="1"/>
                        <a:t>Const</a:t>
                      </a: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MONTECARLO </a:t>
                      </a:r>
                      <a:r>
                        <a:rPr lang="it-IT" sz="1600" dirty="0" err="1"/>
                        <a:t>Sim</a:t>
                      </a:r>
                      <a:r>
                        <a:rPr lang="it-IT" sz="1600" dirty="0"/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9095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b="1" i="0" dirty="0">
                          <a:latin typeface="Avenir Heavy" panose="02000503020000020003" pitchFamily="2" charset="0"/>
                        </a:rPr>
                        <a:t>psec TOF </a:t>
                      </a:r>
                    </a:p>
                    <a:p>
                      <a:r>
                        <a:rPr lang="it-IT" sz="1600" b="1" i="0" dirty="0">
                          <a:latin typeface="Avenir Heavy" panose="02000503020000020003" pitchFamily="2" charset="0"/>
                        </a:rPr>
                        <a:t>LGAD TOF</a:t>
                      </a:r>
                    </a:p>
                  </a:txBody>
                  <a:tcPr anchor="ctr">
                    <a:solidFill>
                      <a:srgbClr val="E9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venir Heavy" panose="02000503020000020003" pitchFamily="2" charset="0"/>
                        </a:rPr>
                        <a:t>M. </a:t>
                      </a:r>
                      <a:r>
                        <a:rPr lang="it-IT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venir Heavy" panose="02000503020000020003" pitchFamily="2" charset="0"/>
                        </a:rPr>
                        <a:t>Chiu</a:t>
                      </a:r>
                      <a:endParaRPr lang="it-IT" sz="1200" b="1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venir Heavy" panose="02000503020000020003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venir Heavy" panose="02000503020000020003" pitchFamily="2" charset="0"/>
                        </a:rPr>
                        <a:t>W</a:t>
                      </a:r>
                      <a:r>
                        <a:rPr lang="it-IT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venir Heavy" panose="02000503020000020003" pitchFamily="2" charset="0"/>
                        </a:rPr>
                        <a:t>. Li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b="1" i="0" dirty="0">
                        <a:latin typeface="Avenir Heavy" panose="02000503020000020003" pitchFamily="2" charset="0"/>
                      </a:endParaRPr>
                    </a:p>
                  </a:txBody>
                  <a:tcPr anchor="ctr">
                    <a:solidFill>
                      <a:srgbClr val="E9CD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i="0" kern="1200" dirty="0">
                          <a:solidFill>
                            <a:srgbClr val="1C3CFF"/>
                          </a:solidFill>
                          <a:latin typeface="Avenir Heavy" panose="02000503020000020003" pitchFamily="2" charset="0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>
                    <a:solidFill>
                      <a:srgbClr val="E9CD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600" b="1" i="0" kern="1200" dirty="0">
                          <a:solidFill>
                            <a:srgbClr val="1C3CFF"/>
                          </a:solidFill>
                          <a:latin typeface="Avenir Heavy" panose="02000503020000020003" pitchFamily="2" charset="0"/>
                          <a:ea typeface="+mn-ea"/>
                          <a:cs typeface="+mn-cs"/>
                        </a:rPr>
                        <a:t>~YES</a:t>
                      </a:r>
                    </a:p>
                  </a:txBody>
                  <a:tcPr>
                    <a:solidFill>
                      <a:srgbClr val="E9CD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600" b="1" i="0" kern="1200" dirty="0">
                          <a:solidFill>
                            <a:srgbClr val="1C3CFF"/>
                          </a:solidFill>
                          <a:latin typeface="Avenir Heavy" panose="02000503020000020003" pitchFamily="2" charset="0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>
                    <a:solidFill>
                      <a:srgbClr val="E9CD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600" b="1" i="0" kern="1200" dirty="0">
                          <a:solidFill>
                            <a:srgbClr val="1C3CFF"/>
                          </a:solidFill>
                          <a:latin typeface="Avenir Heavy" panose="02000503020000020003" pitchFamily="2" charset="0"/>
                          <a:ea typeface="+mn-ea"/>
                          <a:cs typeface="+mn-cs"/>
                        </a:rPr>
                        <a:t>~ YES</a:t>
                      </a:r>
                    </a:p>
                    <a:p>
                      <a:pPr marL="0" algn="ctr" defTabSz="914400" rtl="0" eaLnBrk="1" latinLnBrk="0" hangingPunct="1"/>
                      <a:endParaRPr lang="it-IT" sz="1600" b="1" i="0" kern="1200" dirty="0">
                        <a:solidFill>
                          <a:srgbClr val="1C3CFF"/>
                        </a:solidFill>
                        <a:latin typeface="Avenir Heavy" panose="02000503020000020003" pitchFamily="2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9CD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600" b="1" i="0" kern="1200" dirty="0">
                          <a:solidFill>
                            <a:srgbClr val="1C3CFF"/>
                          </a:solidFill>
                          <a:latin typeface="Avenir Heavy" panose="02000503020000020003" pitchFamily="2" charset="0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>
                    <a:solidFill>
                      <a:srgbClr val="E9C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626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b="1" i="0" dirty="0">
                          <a:latin typeface="Avenir Heavy" panose="02000503020000020003" pitchFamily="2" charset="0"/>
                        </a:rPr>
                        <a:t>dual RICH</a:t>
                      </a:r>
                      <a:br>
                        <a:rPr lang="it-IT" sz="1600" b="1" i="0" dirty="0">
                          <a:latin typeface="Avenir Heavy" panose="02000503020000020003" pitchFamily="2" charset="0"/>
                        </a:rPr>
                      </a:br>
                      <a:r>
                        <a:rPr lang="it-IT" sz="1600" b="1" i="0" dirty="0">
                          <a:latin typeface="Avenir Heavy" panose="02000503020000020003" pitchFamily="2" charset="0"/>
                        </a:rPr>
                        <a:t>(dRICH)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venir Heavy" panose="02000503020000020003" pitchFamily="2" charset="0"/>
                        </a:rPr>
                        <a:t>E. Cisbani, </a:t>
                      </a:r>
                      <a:br>
                        <a:rPr lang="it-IT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venir Heavy" panose="02000503020000020003" pitchFamily="2" charset="0"/>
                        </a:rPr>
                      </a:br>
                      <a:r>
                        <a:rPr lang="it-IT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venir Heavy" panose="02000503020000020003" pitchFamily="2" charset="0"/>
                        </a:rPr>
                        <a:t>M. </a:t>
                      </a:r>
                      <a:r>
                        <a:rPr lang="it-IT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venir Heavy" panose="02000503020000020003" pitchFamily="2" charset="0"/>
                        </a:rPr>
                        <a:t>Contalbrigo</a:t>
                      </a:r>
                      <a:br>
                        <a:rPr lang="it-IT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venir Heavy" panose="02000503020000020003" pitchFamily="2" charset="0"/>
                        </a:rPr>
                      </a:br>
                      <a:r>
                        <a:rPr lang="it-IT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venir Heavy" panose="02000503020000020003" pitchFamily="2" charset="0"/>
                        </a:rPr>
                        <a:t>R. </a:t>
                      </a:r>
                      <a:r>
                        <a:rPr lang="it-IT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venir Heavy" panose="02000503020000020003" pitchFamily="2" charset="0"/>
                        </a:rPr>
                        <a:t>Preghenella</a:t>
                      </a:r>
                      <a:endParaRPr lang="it-IT" sz="1200" b="1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venir Heavy" panose="02000503020000020003" pitchFamily="2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i="0" dirty="0">
                          <a:solidFill>
                            <a:srgbClr val="1C3CFF"/>
                          </a:solidFill>
                          <a:latin typeface="Avenir Heavy" panose="02000503020000020003" pitchFamily="2" charset="0"/>
                        </a:rPr>
                        <a:t>YES </a:t>
                      </a:r>
                    </a:p>
                    <a:p>
                      <a:pPr marL="142875" indent="-142875" algn="l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it-IT" sz="1400" b="1" i="0" dirty="0" err="1">
                          <a:latin typeface="Avenir Heavy" panose="02000503020000020003" pitchFamily="2" charset="0"/>
                        </a:rPr>
                        <a:t>Chrom</a:t>
                      </a:r>
                      <a:endParaRPr lang="it-IT" sz="1400" b="1" i="0" dirty="0">
                        <a:latin typeface="Avenir Heavy" panose="02000503020000020003" pitchFamily="2" charset="0"/>
                      </a:endParaRPr>
                    </a:p>
                    <a:p>
                      <a:pPr marL="142875" indent="-142875" algn="l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it-IT" sz="1400" b="1" i="0" dirty="0" err="1">
                          <a:latin typeface="Avenir Heavy" panose="02000503020000020003" pitchFamily="2" charset="0"/>
                        </a:rPr>
                        <a:t>Emission</a:t>
                      </a:r>
                      <a:endParaRPr lang="it-IT" sz="1400" b="1" i="0" dirty="0">
                        <a:latin typeface="Avenir Heavy" panose="02000503020000020003" pitchFamily="2" charset="0"/>
                      </a:endParaRPr>
                    </a:p>
                    <a:p>
                      <a:pPr marL="142875" indent="-142875" algn="l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it-IT" sz="1400" b="1" i="0" dirty="0">
                          <a:latin typeface="Avenir Heavy" panose="02000503020000020003" pitchFamily="2" charset="0"/>
                        </a:rPr>
                        <a:t>Pixel</a:t>
                      </a:r>
                    </a:p>
                    <a:p>
                      <a:pPr marL="142875" indent="-142875" algn="l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it-IT" sz="1400" b="1" i="0" dirty="0">
                          <a:latin typeface="Avenir Heavy" panose="02000503020000020003" pitchFamily="2" charset="0"/>
                        </a:rPr>
                        <a:t>Field</a:t>
                      </a:r>
                    </a:p>
                    <a:p>
                      <a:pPr marL="142875" indent="-142875" algn="l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it-IT" sz="1400" b="1" i="0" dirty="0" err="1">
                          <a:latin typeface="Avenir Heavy" panose="02000503020000020003" pitchFamily="2" charset="0"/>
                        </a:rPr>
                        <a:t>Tracking</a:t>
                      </a:r>
                      <a:endParaRPr lang="it-IT" sz="1400" b="1" i="0" dirty="0">
                        <a:latin typeface="Avenir Heavy" panose="02000503020000020003" pitchFamily="2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i="0" dirty="0">
                          <a:solidFill>
                            <a:srgbClr val="1C3CFF"/>
                          </a:solidFill>
                          <a:latin typeface="Avenir Heavy" panose="02000503020000020003" pitchFamily="2" charset="0"/>
                        </a:rPr>
                        <a:t>YES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i="0" dirty="0">
                          <a:solidFill>
                            <a:srgbClr val="1C3CFF"/>
                          </a:solidFill>
                          <a:latin typeface="Avenir Heavy" panose="02000503020000020003" pitchFamily="2" charset="0"/>
                        </a:rPr>
                        <a:t>YES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3CFF"/>
                          </a:solidFill>
                          <a:effectLst/>
                          <a:uLnTx/>
                          <a:uFillTx/>
                          <a:latin typeface="Avenir Heavy" panose="02000503020000020003" pitchFamily="2" charset="0"/>
                          <a:ea typeface="+mn-ea"/>
                          <a:cs typeface="+mn-cs"/>
                        </a:rPr>
                        <a:t>YES </a:t>
                      </a:r>
                    </a:p>
                    <a:p>
                      <a:pPr marL="142875" indent="-142875" algn="l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it-IT" sz="1600" b="1" i="0" dirty="0">
                          <a:latin typeface="Avenir Heavy" panose="02000503020000020003" pitchFamily="2" charset="0"/>
                        </a:rPr>
                        <a:t>Simulated constant w/ momentum</a:t>
                      </a:r>
                      <a:endParaRPr kumimoji="0" lang="it-IT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C3CFF"/>
                        </a:solidFill>
                        <a:effectLst/>
                        <a:uLnTx/>
                        <a:uFillTx/>
                        <a:latin typeface="Avenir Heavy" panose="02000503020000020003" pitchFamily="2" charset="0"/>
                        <a:ea typeface="+mn-ea"/>
                        <a:cs typeface="+mn-cs"/>
                      </a:endParaRPr>
                    </a:p>
                  </a:txBody>
                  <a:tcPr marL="47625" marR="47625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it-IT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1C3CFF"/>
                          </a:solidFill>
                          <a:effectLst/>
                          <a:uLnTx/>
                          <a:uFillTx/>
                          <a:latin typeface="Avenir Heavy" panose="02000503020000020003" pitchFamily="2" charset="0"/>
                          <a:ea typeface="+mn-ea"/>
                          <a:cs typeface="+mn-cs"/>
                        </a:rPr>
                        <a:t>YES</a:t>
                      </a:r>
                    </a:p>
                    <a:p>
                      <a:pPr marL="142875" indent="-142875" algn="l" defTabSz="914400" rtl="0" eaLnBrk="1" latinLnBrk="0" hangingPunct="1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it-IT" sz="1400" b="1" i="0" kern="1200" dirty="0">
                          <a:solidFill>
                            <a:schemeClr val="dk1"/>
                          </a:solidFill>
                          <a:latin typeface="Avenir Heavy" panose="02000503020000020003" pitchFamily="2" charset="0"/>
                          <a:ea typeface="+mn-ea"/>
                          <a:cs typeface="+mn-cs"/>
                        </a:rPr>
                        <a:t>GEMC/Geant4</a:t>
                      </a:r>
                    </a:p>
                    <a:p>
                      <a:pPr marL="142875" indent="-142875" algn="l" defTabSz="914400" rtl="0" eaLnBrk="1" latinLnBrk="0" hangingPunct="1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it-IT" sz="1400" b="1" i="0" kern="1200" dirty="0">
                          <a:solidFill>
                            <a:schemeClr val="dk1"/>
                          </a:solidFill>
                          <a:latin typeface="Avenir Heavy" panose="02000503020000020003" pitchFamily="2" charset="0"/>
                          <a:ea typeface="+mn-ea"/>
                          <a:cs typeface="+mn-cs"/>
                        </a:rPr>
                        <a:t>AI-</a:t>
                      </a:r>
                      <a:r>
                        <a:rPr lang="it-IT" sz="1400" b="1" i="0" kern="1200" dirty="0" err="1">
                          <a:solidFill>
                            <a:schemeClr val="dk1"/>
                          </a:solidFill>
                          <a:latin typeface="Avenir Heavy" panose="02000503020000020003" pitchFamily="2" charset="0"/>
                          <a:ea typeface="+mn-ea"/>
                          <a:cs typeface="+mn-cs"/>
                        </a:rPr>
                        <a:t>driven</a:t>
                      </a:r>
                      <a:r>
                        <a:rPr lang="it-IT" sz="1400" b="1" i="0" kern="1200" dirty="0">
                          <a:solidFill>
                            <a:schemeClr val="dk1"/>
                          </a:solidFill>
                          <a:latin typeface="Avenir Heavy" panose="02000503020000020003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400" b="1" i="0" kern="1200" dirty="0" err="1">
                          <a:solidFill>
                            <a:schemeClr val="dk1"/>
                          </a:solidFill>
                          <a:latin typeface="Avenir Heavy" panose="02000503020000020003" pitchFamily="2" charset="0"/>
                          <a:ea typeface="+mn-ea"/>
                          <a:cs typeface="+mn-cs"/>
                        </a:rPr>
                        <a:t>Optimization</a:t>
                      </a:r>
                      <a:r>
                        <a:rPr lang="it-IT" sz="1400" b="0" i="0" kern="1200" dirty="0">
                          <a:solidFill>
                            <a:schemeClr val="dk1"/>
                          </a:solidFill>
                          <a:effectLst/>
                          <a:latin typeface="Avenir Book" panose="02000503020000020003" pitchFamily="2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133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b="1" i="0" dirty="0">
                          <a:latin typeface="Avenir Heavy" panose="02000503020000020003" pitchFamily="2" charset="0"/>
                        </a:rPr>
                        <a:t>GEM RICH</a:t>
                      </a:r>
                      <a:br>
                        <a:rPr lang="it-IT" sz="1600" b="1" i="0" dirty="0">
                          <a:latin typeface="Avenir Heavy" panose="02000503020000020003" pitchFamily="2" charset="0"/>
                        </a:rPr>
                      </a:br>
                      <a:r>
                        <a:rPr lang="it-IT" sz="1600" b="1" i="0" dirty="0">
                          <a:latin typeface="Avenir Heavy" panose="02000503020000020003" pitchFamily="2" charset="0"/>
                        </a:rPr>
                        <a:t>(Gas Electron Multipliers)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1" i="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venir Heavy" panose="02000503020000020003" pitchFamily="2" charset="0"/>
                          <a:ea typeface="+mn-ea"/>
                          <a:cs typeface="+mn-cs"/>
                        </a:rPr>
                        <a:t>SBU/BNL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b="1" i="0" dirty="0">
                        <a:latin typeface="Avenir Heavy" panose="02000503020000020003" pitchFamily="2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i="0" dirty="0">
                          <a:solidFill>
                            <a:srgbClr val="1C3CFF"/>
                          </a:solidFill>
                          <a:latin typeface="Avenir Heavy" panose="02000503020000020003" pitchFamily="2" charset="0"/>
                        </a:rPr>
                        <a:t>YES</a:t>
                      </a:r>
                    </a:p>
                    <a:p>
                      <a:pPr algn="ctr"/>
                      <a:endParaRPr lang="it-IT" sz="1600" b="1" i="0" dirty="0">
                        <a:latin typeface="Avenir Heavy" panose="02000503020000020003" pitchFamily="2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b="1" i="0" dirty="0">
                        <a:latin typeface="Avenir Heavy" panose="02000503020000020003" pitchFamily="2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i="0" dirty="0">
                          <a:solidFill>
                            <a:srgbClr val="1C3CFF"/>
                          </a:solidFill>
                          <a:latin typeface="Avenir Heavy" panose="02000503020000020003" pitchFamily="2" charset="0"/>
                        </a:rPr>
                        <a:t>YES</a:t>
                      </a:r>
                    </a:p>
                    <a:p>
                      <a:pPr algn="ctr"/>
                      <a:endParaRPr lang="it-IT" sz="1600" b="1" i="0" dirty="0">
                        <a:latin typeface="Avenir Heavy" panose="02000503020000020003" pitchFamily="2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i="0" dirty="0">
                          <a:solidFill>
                            <a:srgbClr val="1C3CFF"/>
                          </a:solidFill>
                          <a:latin typeface="Avenir Heavy" panose="02000503020000020003" pitchFamily="2" charset="0"/>
                        </a:rPr>
                        <a:t>YES (Simplified)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656085"/>
                  </a:ext>
                </a:extLst>
              </a:tr>
              <a:tr h="232617">
                <a:tc>
                  <a:txBody>
                    <a:bodyPr/>
                    <a:lstStyle/>
                    <a:p>
                      <a:r>
                        <a:rPr lang="it-IT" sz="1600" b="1" i="0" dirty="0">
                          <a:latin typeface="Avenir Heavy" panose="02000503020000020003" pitchFamily="2" charset="0"/>
                        </a:rPr>
                        <a:t>modular RICH</a:t>
                      </a:r>
                    </a:p>
                    <a:p>
                      <a:r>
                        <a:rPr lang="it-IT" sz="1600" b="1" i="0" dirty="0">
                          <a:latin typeface="Avenir Heavy" panose="02000503020000020003" pitchFamily="2" charset="0"/>
                        </a:rPr>
                        <a:t>(mRICH)</a:t>
                      </a:r>
                    </a:p>
                  </a:txBody>
                  <a:tcPr anchor="ctr">
                    <a:solidFill>
                      <a:srgbClr val="F0F4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venir Heavy" panose="02000503020000020003" pitchFamily="2" charset="0"/>
                        </a:rPr>
                        <a:t>X. He</a:t>
                      </a:r>
                    </a:p>
                    <a:p>
                      <a:r>
                        <a:rPr lang="it-IT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venir Heavy" panose="02000503020000020003" pitchFamily="2" charset="0"/>
                        </a:rPr>
                        <a:t>M. </a:t>
                      </a:r>
                      <a:r>
                        <a:rPr lang="it-IT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venir Heavy" panose="02000503020000020003" pitchFamily="2" charset="0"/>
                        </a:rPr>
                        <a:t>Sarsour</a:t>
                      </a:r>
                      <a:r>
                        <a:rPr lang="it-IT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venir Heavy" panose="02000503020000020003" pitchFamily="2" charset="0"/>
                        </a:rPr>
                        <a:t> </a:t>
                      </a:r>
                    </a:p>
                    <a:p>
                      <a:r>
                        <a:rPr lang="it-IT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venir Heavy" panose="02000503020000020003" pitchFamily="2" charset="0"/>
                        </a:rPr>
                        <a:t>M. </a:t>
                      </a:r>
                      <a:r>
                        <a:rPr lang="it-IT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venir Heavy" panose="02000503020000020003" pitchFamily="2" charset="0"/>
                        </a:rPr>
                        <a:t>Contalbrigo</a:t>
                      </a:r>
                      <a:endParaRPr lang="it-IT" sz="1200" b="1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venir Heavy" panose="02000503020000020003" pitchFamily="2" charset="0"/>
                      </a:endParaRPr>
                    </a:p>
                    <a:p>
                      <a:r>
                        <a:rPr lang="it-IT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venir Heavy" panose="02000503020000020003" pitchFamily="2" charset="0"/>
                        </a:rPr>
                        <a:t>Z</a:t>
                      </a:r>
                      <a:r>
                        <a:rPr lang="it-IT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venir Heavy" panose="02000503020000020003" pitchFamily="2" charset="0"/>
                        </a:rPr>
                        <a:t>. Zhao </a:t>
                      </a:r>
                    </a:p>
                    <a:p>
                      <a:r>
                        <a:rPr lang="it-IT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venir Heavy" panose="02000503020000020003" pitchFamily="2" charset="0"/>
                        </a:rPr>
                        <a:t> </a:t>
                      </a:r>
                    </a:p>
                    <a:p>
                      <a:endParaRPr lang="it-IT" sz="1200" b="1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venir Heavy" panose="02000503020000020003" pitchFamily="2" charset="0"/>
                      </a:endParaRPr>
                    </a:p>
                  </a:txBody>
                  <a:tcPr anchor="ctr">
                    <a:solidFill>
                      <a:srgbClr val="F0F4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i="0" dirty="0">
                          <a:solidFill>
                            <a:srgbClr val="1C3CFF"/>
                          </a:solidFill>
                          <a:latin typeface="Avenir Heavy" panose="02000503020000020003" pitchFamily="2" charset="0"/>
                        </a:rPr>
                        <a:t>YES</a:t>
                      </a:r>
                      <a:r>
                        <a:rPr lang="it-IT" sz="1800" b="1" i="0" dirty="0">
                          <a:solidFill>
                            <a:srgbClr val="1C3CFF"/>
                          </a:solidFill>
                          <a:latin typeface="Avenir Heavy" panose="02000503020000020003" pitchFamily="2" charset="0"/>
                        </a:rPr>
                        <a:t> </a:t>
                      </a:r>
                    </a:p>
                    <a:p>
                      <a:pPr marL="142875" indent="-142875" algn="l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it-IT" sz="1400" b="1" i="0" dirty="0" err="1">
                          <a:latin typeface="Avenir Heavy" panose="02000503020000020003" pitchFamily="2" charset="0"/>
                        </a:rPr>
                        <a:t>Chrom</a:t>
                      </a:r>
                      <a:endParaRPr lang="it-IT" sz="1400" b="1" i="0" dirty="0">
                        <a:latin typeface="Avenir Heavy" panose="02000503020000020003" pitchFamily="2" charset="0"/>
                      </a:endParaRPr>
                    </a:p>
                    <a:p>
                      <a:pPr marL="142875" indent="-142875" algn="l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it-IT" sz="1400" b="1" i="0" dirty="0" err="1">
                          <a:latin typeface="Avenir Heavy" panose="02000503020000020003" pitchFamily="2" charset="0"/>
                        </a:rPr>
                        <a:t>Emission</a:t>
                      </a:r>
                      <a:endParaRPr lang="it-IT" sz="1400" b="1" i="0" dirty="0">
                        <a:latin typeface="Avenir Heavy" panose="02000503020000020003" pitchFamily="2" charset="0"/>
                      </a:endParaRPr>
                    </a:p>
                    <a:p>
                      <a:pPr marL="142875" indent="-142875" algn="l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it-IT" sz="1400" b="1" i="0" dirty="0">
                          <a:latin typeface="Avenir Heavy" panose="02000503020000020003" pitchFamily="2" charset="0"/>
                        </a:rPr>
                        <a:t>Pixel</a:t>
                      </a:r>
                    </a:p>
                    <a:p>
                      <a:pPr marL="142875" indent="-142875" algn="l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it-IT" sz="1400" b="1" i="0" dirty="0" err="1">
                          <a:latin typeface="Avenir Heavy" panose="02000503020000020003" pitchFamily="2" charset="0"/>
                        </a:rPr>
                        <a:t>Tracking</a:t>
                      </a:r>
                      <a:endParaRPr lang="it-IT" sz="1400" b="1" i="0" dirty="0">
                        <a:latin typeface="Avenir Heavy" panose="02000503020000020003" pitchFamily="2" charset="0"/>
                      </a:endParaRPr>
                    </a:p>
                  </a:txBody>
                  <a:tcPr anchor="ctr">
                    <a:solidFill>
                      <a:srgbClr val="F0F4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600" b="1" i="0" kern="1200" dirty="0">
                          <a:solidFill>
                            <a:srgbClr val="1C3CFF"/>
                          </a:solidFill>
                          <a:latin typeface="Avenir Heavy" panose="02000503020000020003" pitchFamily="2" charset="0"/>
                          <a:ea typeface="+mn-ea"/>
                          <a:cs typeface="+mn-cs"/>
                        </a:rPr>
                        <a:t>YES</a:t>
                      </a:r>
                    </a:p>
                    <a:p>
                      <a:pPr algn="ctr"/>
                      <a:endParaRPr lang="it-IT" sz="1600" b="1" i="0" dirty="0">
                        <a:latin typeface="Avenir Heavy" panose="02000503020000020003" pitchFamily="2" charset="0"/>
                      </a:endParaRPr>
                    </a:p>
                  </a:txBody>
                  <a:tcPr>
                    <a:solidFill>
                      <a:srgbClr val="F0F4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i="0" dirty="0">
                          <a:solidFill>
                            <a:srgbClr val="1C3CFF"/>
                          </a:solidFill>
                          <a:latin typeface="Avenir Heavy" panose="02000503020000020003" pitchFamily="2" charset="0"/>
                        </a:rPr>
                        <a:t>YES</a:t>
                      </a:r>
                    </a:p>
                    <a:p>
                      <a:pPr algn="ctr"/>
                      <a:endParaRPr lang="it-IT" sz="1600" b="1" i="0" dirty="0">
                        <a:latin typeface="Avenir Heavy" panose="02000503020000020003" pitchFamily="2" charset="0"/>
                      </a:endParaRPr>
                    </a:p>
                  </a:txBody>
                  <a:tcPr>
                    <a:solidFill>
                      <a:srgbClr val="F0F4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3CFF"/>
                          </a:solidFill>
                          <a:effectLst/>
                          <a:uLnTx/>
                          <a:uFillTx/>
                          <a:latin typeface="Avenir Heavy" panose="02000503020000020003" pitchFamily="2" charset="0"/>
                          <a:ea typeface="+mn-ea"/>
                          <a:cs typeface="+mn-cs"/>
                        </a:rPr>
                        <a:t>YES </a:t>
                      </a:r>
                    </a:p>
                    <a:p>
                      <a:pPr algn="ctr"/>
                      <a:r>
                        <a:rPr lang="it-IT" sz="1400" b="1" i="0" dirty="0">
                          <a:latin typeface="Avenir Heavy" panose="02000503020000020003" pitchFamily="2" charset="0"/>
                        </a:rPr>
                        <a:t>(</a:t>
                      </a:r>
                      <a:r>
                        <a:rPr lang="it-IT" sz="1400" b="1" i="0" dirty="0" err="1">
                          <a:latin typeface="Avenir Heavy" panose="02000503020000020003" pitchFamily="2" charset="0"/>
                        </a:rPr>
                        <a:t>tracking</a:t>
                      </a:r>
                      <a:r>
                        <a:rPr lang="it-IT" sz="1400" b="1" i="0" dirty="0">
                          <a:latin typeface="Avenir Heavy" panose="02000503020000020003" pitchFamily="2" charset="0"/>
                        </a:rPr>
                        <a:t>)</a:t>
                      </a:r>
                    </a:p>
                  </a:txBody>
                  <a:tcPr>
                    <a:solidFill>
                      <a:srgbClr val="F0F4A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it-IT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1C3CFF"/>
                          </a:solidFill>
                          <a:effectLst/>
                          <a:uLnTx/>
                          <a:uFillTx/>
                          <a:latin typeface="Avenir Heavy" panose="02000503020000020003" pitchFamily="2" charset="0"/>
                          <a:ea typeface="+mn-ea"/>
                          <a:cs typeface="+mn-cs"/>
                        </a:rPr>
                        <a:t>~YES</a:t>
                      </a:r>
                    </a:p>
                    <a:p>
                      <a:pPr marL="142875" indent="-142875" algn="l" defTabSz="914400" rtl="0" eaLnBrk="1" latinLnBrk="0" hangingPunct="1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it-IT" sz="1400" b="1" i="0" kern="1200" dirty="0">
                          <a:solidFill>
                            <a:schemeClr val="dk1"/>
                          </a:solidFill>
                          <a:latin typeface="Avenir Heavy" panose="02000503020000020003" pitchFamily="2" charset="0"/>
                          <a:ea typeface="+mn-ea"/>
                          <a:cs typeface="+mn-cs"/>
                        </a:rPr>
                        <a:t>GEMC/Geant4 work in progress</a:t>
                      </a:r>
                      <a:endParaRPr lang="it-IT" sz="1400" b="0" i="0" kern="1200" dirty="0">
                        <a:solidFill>
                          <a:schemeClr val="dk1"/>
                        </a:solidFill>
                        <a:effectLst/>
                        <a:latin typeface="Avenir Book" panose="02000503020000020003" pitchFamily="2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it-IT" sz="1600" b="1" i="0" dirty="0">
                        <a:latin typeface="Avenir Heavy" panose="02000503020000020003" pitchFamily="2" charset="0"/>
                      </a:endParaRPr>
                    </a:p>
                  </a:txBody>
                  <a:tcPr>
                    <a:solidFill>
                      <a:srgbClr val="F0F4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008433"/>
                  </a:ext>
                </a:extLst>
              </a:tr>
              <a:tr h="168055">
                <a:tc>
                  <a:txBody>
                    <a:bodyPr/>
                    <a:lstStyle/>
                    <a:p>
                      <a:r>
                        <a:rPr lang="it-IT" sz="1600" b="1" i="0" dirty="0">
                          <a:latin typeface="Avenir Heavy" panose="02000503020000020003" pitchFamily="2" charset="0"/>
                        </a:rPr>
                        <a:t>DIRC</a:t>
                      </a:r>
                      <a:br>
                        <a:rPr lang="it-IT" sz="1600" b="1" i="0" dirty="0">
                          <a:latin typeface="Avenir Heavy" panose="02000503020000020003" pitchFamily="2" charset="0"/>
                        </a:rPr>
                      </a:br>
                      <a:r>
                        <a:rPr lang="it-IT" sz="1600" b="1" i="0" dirty="0">
                          <a:latin typeface="Avenir Heavy" panose="02000503020000020003" pitchFamily="2" charset="0"/>
                        </a:rPr>
                        <a:t>(</a:t>
                      </a:r>
                      <a:r>
                        <a:rPr lang="en-US" sz="1600" b="1" i="0" dirty="0">
                          <a:latin typeface="Avenir Heavy" panose="02000503020000020003" pitchFamily="2" charset="0"/>
                        </a:rPr>
                        <a:t>Detection of Internally Reflected Cherenkov)</a:t>
                      </a:r>
                      <a:endParaRPr lang="it-IT" sz="1600" b="1" i="0" dirty="0">
                        <a:latin typeface="Avenir Heavy" panose="02000503020000020003" pitchFamily="2" charset="0"/>
                      </a:endParaRPr>
                    </a:p>
                  </a:txBody>
                  <a:tcPr anchor="ctr">
                    <a:solidFill>
                      <a:srgbClr val="C6E8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venir Heavy" panose="02000503020000020003" pitchFamily="2" charset="0"/>
                        </a:rPr>
                        <a:t>G. </a:t>
                      </a:r>
                      <a:r>
                        <a:rPr lang="it-IT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venir Heavy" panose="02000503020000020003" pitchFamily="2" charset="0"/>
                        </a:rPr>
                        <a:t>Kalicy</a:t>
                      </a:r>
                      <a:endParaRPr lang="it-IT" sz="1200" b="1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venir Heavy" panose="02000503020000020003" pitchFamily="2" charset="0"/>
                      </a:endParaRPr>
                    </a:p>
                    <a:p>
                      <a:r>
                        <a:rPr lang="it-IT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venir Heavy" panose="02000503020000020003" pitchFamily="2" charset="0"/>
                        </a:rPr>
                        <a:t>J</a:t>
                      </a:r>
                      <a:r>
                        <a:rPr lang="it-IT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venir Heavy" panose="02000503020000020003" pitchFamily="2" charset="0"/>
                        </a:rPr>
                        <a:t>. </a:t>
                      </a:r>
                      <a:r>
                        <a:rPr lang="it-IT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venir Heavy" panose="02000503020000020003" pitchFamily="2" charset="0"/>
                        </a:rPr>
                        <a:t>Schwiening</a:t>
                      </a:r>
                      <a:endParaRPr lang="it-IT" sz="1200" b="1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venir Heavy" panose="02000503020000020003" pitchFamily="2" charset="0"/>
                      </a:endParaRPr>
                    </a:p>
                  </a:txBody>
                  <a:tcPr anchor="ctr">
                    <a:solidFill>
                      <a:srgbClr val="C6E8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i="0" dirty="0">
                          <a:solidFill>
                            <a:srgbClr val="1C3CFF"/>
                          </a:solidFill>
                          <a:latin typeface="Avenir Heavy" panose="02000503020000020003" pitchFamily="2" charset="0"/>
                        </a:rPr>
                        <a:t>YES </a:t>
                      </a:r>
                    </a:p>
                    <a:p>
                      <a:pPr marL="142875" indent="-142875" algn="l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it-IT" sz="1400" b="1" i="0" dirty="0" err="1">
                          <a:latin typeface="Avenir Heavy" panose="02000503020000020003" pitchFamily="2" charset="0"/>
                        </a:rPr>
                        <a:t>Tracking</a:t>
                      </a:r>
                      <a:endParaRPr lang="it-IT" sz="1400" b="1" i="0" dirty="0">
                        <a:latin typeface="Avenir Heavy" panose="02000503020000020003" pitchFamily="2" charset="0"/>
                      </a:endParaRPr>
                    </a:p>
                    <a:p>
                      <a:pPr marL="142875" indent="-142875" algn="l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it-IT" sz="1400" b="1" i="0" dirty="0" err="1">
                          <a:latin typeface="Avenir Heavy" panose="02000503020000020003" pitchFamily="2" charset="0"/>
                        </a:rPr>
                        <a:t>Mult</a:t>
                      </a:r>
                      <a:r>
                        <a:rPr lang="it-IT" sz="1400" b="1" i="0" dirty="0">
                          <a:latin typeface="Avenir Heavy" panose="02000503020000020003" pitchFamily="2" charset="0"/>
                        </a:rPr>
                        <a:t>. </a:t>
                      </a:r>
                      <a:r>
                        <a:rPr lang="it-IT" sz="1400" b="1" i="0" dirty="0" err="1">
                          <a:latin typeface="Avenir Heavy" panose="02000503020000020003" pitchFamily="2" charset="0"/>
                        </a:rPr>
                        <a:t>Scat</a:t>
                      </a:r>
                      <a:endParaRPr lang="it-IT" sz="1400" b="1" i="0" dirty="0">
                        <a:latin typeface="Avenir Heavy" panose="02000503020000020003" pitchFamily="2" charset="0"/>
                      </a:endParaRPr>
                    </a:p>
                    <a:p>
                      <a:pPr marL="142875" indent="-142875" algn="l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it-IT" sz="1400" b="1" i="0" dirty="0">
                          <a:latin typeface="Avenir Heavy" panose="02000503020000020003" pitchFamily="2" charset="0"/>
                        </a:rPr>
                        <a:t>No B field</a:t>
                      </a:r>
                    </a:p>
                    <a:p>
                      <a:pPr marL="142875" indent="-142875" algn="l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it-IT" sz="1400" b="1" i="0" dirty="0">
                          <a:latin typeface="Avenir Heavy" panose="02000503020000020003" pitchFamily="2" charset="0"/>
                        </a:rPr>
                        <a:t>Chrom</a:t>
                      </a:r>
                    </a:p>
                    <a:p>
                      <a:pPr marL="142875" indent="-142875" algn="l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it-IT" sz="1400" b="1" i="0" dirty="0">
                          <a:latin typeface="Avenir Heavy" panose="02000503020000020003" pitchFamily="2" charset="0"/>
                        </a:rPr>
                        <a:t>Emission</a:t>
                      </a:r>
                    </a:p>
                    <a:p>
                      <a:pPr marL="142875" indent="-142875" algn="l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it-IT" sz="1400" b="1" i="0" dirty="0">
                          <a:latin typeface="Avenir Heavy" panose="02000503020000020003" pitchFamily="2" charset="0"/>
                        </a:rPr>
                        <a:t>Pixel</a:t>
                      </a:r>
                    </a:p>
                  </a:txBody>
                  <a:tcPr anchor="ctr">
                    <a:solidFill>
                      <a:srgbClr val="C6E8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1C3CFF"/>
                          </a:solidFill>
                          <a:effectLst/>
                          <a:uLnTx/>
                          <a:uFillTx/>
                          <a:latin typeface="Avenir Heavy" panose="02000503020000020003" pitchFamily="2" charset="0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>
                    <a:solidFill>
                      <a:srgbClr val="C6E8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1C3CFF"/>
                          </a:solidFill>
                          <a:effectLst/>
                          <a:uLnTx/>
                          <a:uFillTx/>
                          <a:latin typeface="Avenir Heavy" panose="02000503020000020003" pitchFamily="2" charset="0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>
                    <a:solidFill>
                      <a:srgbClr val="C6E8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3CFF"/>
                          </a:solidFill>
                          <a:effectLst/>
                          <a:uLnTx/>
                          <a:uFillTx/>
                          <a:latin typeface="Avenir Heavy" panose="02000503020000020003" pitchFamily="2" charset="0"/>
                          <a:ea typeface="+mn-ea"/>
                          <a:cs typeface="+mn-cs"/>
                        </a:rPr>
                        <a:t>YES</a:t>
                      </a:r>
                      <a:endParaRPr lang="it-IT" sz="1600" b="1" i="0" dirty="0">
                        <a:latin typeface="Avenir Heavy" panose="02000503020000020003" pitchFamily="2" charset="0"/>
                      </a:endParaRPr>
                    </a:p>
                  </a:txBody>
                  <a:tcPr>
                    <a:solidFill>
                      <a:srgbClr val="C6E8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1C3CFF"/>
                          </a:solidFill>
                          <a:effectLst/>
                          <a:uLnTx/>
                          <a:uFillTx/>
                          <a:latin typeface="Avenir Heavy" panose="02000503020000020003" pitchFamily="2" charset="0"/>
                          <a:ea typeface="+mn-ea"/>
                          <a:cs typeface="+mn-cs"/>
                        </a:rPr>
                        <a:t>YES</a:t>
                      </a:r>
                    </a:p>
                    <a:p>
                      <a:pPr marL="142875" marR="0" lvl="0" indent="-1428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400" b="1" i="0" kern="1200" dirty="0">
                          <a:solidFill>
                            <a:schemeClr val="dk1"/>
                          </a:solidFill>
                          <a:latin typeface="Avenir Heavy" panose="02000503020000020003" pitchFamily="2" charset="0"/>
                          <a:ea typeface="+mn-ea"/>
                          <a:cs typeface="+mn-cs"/>
                        </a:rPr>
                        <a:t>GEMC/Geant4 </a:t>
                      </a:r>
                      <a:r>
                        <a:rPr lang="it-IT" sz="1400" b="1" i="0" kern="1200" dirty="0" err="1">
                          <a:solidFill>
                            <a:schemeClr val="dk1"/>
                          </a:solidFill>
                          <a:latin typeface="Avenir Heavy" panose="02000503020000020003" pitchFamily="2" charset="0"/>
                          <a:ea typeface="+mn-ea"/>
                          <a:cs typeface="+mn-cs"/>
                        </a:rPr>
                        <a:t>without</a:t>
                      </a:r>
                      <a:r>
                        <a:rPr lang="it-IT" sz="1400" b="1" i="0" kern="1200" dirty="0">
                          <a:solidFill>
                            <a:schemeClr val="dk1"/>
                          </a:solidFill>
                          <a:latin typeface="Avenir Heavy" panose="02000503020000020003" pitchFamily="2" charset="0"/>
                          <a:ea typeface="+mn-ea"/>
                          <a:cs typeface="+mn-cs"/>
                        </a:rPr>
                        <a:t> B </a:t>
                      </a:r>
                      <a:r>
                        <a:rPr lang="it-IT" sz="1400" b="1" i="0" kern="1200" dirty="0" err="1">
                          <a:solidFill>
                            <a:schemeClr val="dk1"/>
                          </a:solidFill>
                          <a:latin typeface="Avenir Heavy" panose="02000503020000020003" pitchFamily="2" charset="0"/>
                          <a:ea typeface="+mn-ea"/>
                          <a:cs typeface="+mn-cs"/>
                        </a:rPr>
                        <a:t>field</a:t>
                      </a:r>
                      <a:endParaRPr lang="it-IT" sz="1400" b="1" i="0" kern="1200" dirty="0">
                        <a:solidFill>
                          <a:schemeClr val="dk1"/>
                        </a:solidFill>
                        <a:latin typeface="Avenir Heavy" panose="02000503020000020003" pitchFamily="2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6E8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5115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7415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0" y="324159"/>
            <a:ext cx="9128410" cy="617838"/>
          </a:xfrm>
        </p:spPr>
        <p:txBody>
          <a:bodyPr>
            <a:noAutofit/>
          </a:bodyPr>
          <a:lstStyle/>
          <a:p>
            <a:r>
              <a:rPr lang="en-US" sz="3800" b="0" dirty="0">
                <a:solidFill>
                  <a:schemeClr val="accent1"/>
                </a:solidFill>
                <a:latin typeface="Avenir Roman" panose="02000503020000020003" pitchFamily="2" charset="0"/>
                <a:cs typeface="Avenir Black"/>
              </a:rPr>
              <a:t>High Momentum GEM RICH</a:t>
            </a:r>
            <a:endParaRPr lang="en-US" sz="3800" b="0" dirty="0">
              <a:solidFill>
                <a:srgbClr val="FFFFFF"/>
              </a:solidFill>
              <a:latin typeface="Avenir Roman" panose="02000503020000020003" pitchFamily="2" charset="0"/>
              <a:cs typeface="Avenir Black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467475"/>
            <a:ext cx="534988" cy="303213"/>
          </a:xfrm>
        </p:spPr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396EF5-70B5-3744-8F34-6AAE04F0BBD6}"/>
              </a:ext>
            </a:extLst>
          </p:cNvPr>
          <p:cNvSpPr txBox="1"/>
          <p:nvPr/>
        </p:nvSpPr>
        <p:spPr>
          <a:xfrm>
            <a:off x="0" y="406667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Avenir Book" panose="02000503020000020003" pitchFamily="2" charset="0"/>
              </a:rPr>
              <a:t>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547F90-2F7A-204A-8D94-F6776730E645}"/>
              </a:ext>
            </a:extLst>
          </p:cNvPr>
          <p:cNvSpPr/>
          <p:nvPr/>
        </p:nvSpPr>
        <p:spPr>
          <a:xfrm>
            <a:off x="124393" y="1277512"/>
            <a:ext cx="88029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3C78D9"/>
                </a:solidFill>
                <a:latin typeface="Avenir Book" panose="02000503020000020003" pitchFamily="2" charset="0"/>
              </a:rPr>
              <a:t>1m of CF</a:t>
            </a:r>
            <a:r>
              <a:rPr lang="it-IT" sz="1400" baseline="-25000" dirty="0">
                <a:solidFill>
                  <a:srgbClr val="3C78D9"/>
                </a:solidFill>
                <a:latin typeface="Avenir Book" panose="02000503020000020003" pitchFamily="2" charset="0"/>
              </a:rPr>
              <a:t>4</a:t>
            </a:r>
            <a:r>
              <a:rPr lang="it-IT" sz="1400" dirty="0">
                <a:solidFill>
                  <a:srgbClr val="3C78D9"/>
                </a:solidFill>
                <a:latin typeface="Avenir Book" panose="02000503020000020003" pitchFamily="2" charset="0"/>
              </a:rPr>
              <a:t> </a:t>
            </a:r>
            <a:r>
              <a:rPr lang="it-IT" sz="1400" dirty="0" err="1">
                <a:solidFill>
                  <a:srgbClr val="3C78D9"/>
                </a:solidFill>
                <a:latin typeface="Avenir Book" panose="02000503020000020003" pitchFamily="2" charset="0"/>
              </a:rPr>
              <a:t>radiator</a:t>
            </a:r>
            <a:r>
              <a:rPr lang="it-IT" sz="1400" dirty="0">
                <a:solidFill>
                  <a:srgbClr val="3C78D9"/>
                </a:solidFill>
                <a:latin typeface="Avenir Book" panose="02000503020000020003" pitchFamily="2" charset="0"/>
              </a:rPr>
              <a:t> </a:t>
            </a:r>
            <a:r>
              <a:rPr lang="it-IT" sz="1400" dirty="0" err="1">
                <a:solidFill>
                  <a:srgbClr val="3C78D9"/>
                </a:solidFill>
                <a:latin typeface="Avenir Book" panose="02000503020000020003" pitchFamily="2" charset="0"/>
              </a:rPr>
              <a:t>at</a:t>
            </a:r>
            <a:r>
              <a:rPr lang="it-IT" sz="1400" dirty="0">
                <a:solidFill>
                  <a:srgbClr val="3C78D9"/>
                </a:solidFill>
                <a:latin typeface="Avenir Book" panose="02000503020000020003" pitchFamily="2" charset="0"/>
              </a:rPr>
              <a:t> 1.003 bar (</a:t>
            </a:r>
            <a:r>
              <a:rPr lang="it-IT" sz="1400" dirty="0" err="1">
                <a:solidFill>
                  <a:srgbClr val="3C78D9"/>
                </a:solidFill>
                <a:latin typeface="Avenir Book" panose="02000503020000020003" pitchFamily="2" charset="0"/>
              </a:rPr>
              <a:t>slightly</a:t>
            </a:r>
            <a:r>
              <a:rPr lang="it-IT" sz="1400" dirty="0">
                <a:solidFill>
                  <a:srgbClr val="3C78D9"/>
                </a:solidFill>
                <a:latin typeface="Avenir Book" panose="02000503020000020003" pitchFamily="2" charset="0"/>
              </a:rPr>
              <a:t> </a:t>
            </a:r>
            <a:r>
              <a:rPr lang="it-IT" sz="1400" dirty="0" err="1">
                <a:solidFill>
                  <a:srgbClr val="3C78D9"/>
                </a:solidFill>
                <a:latin typeface="Avenir Book" panose="02000503020000020003" pitchFamily="2" charset="0"/>
              </a:rPr>
              <a:t>overpressure</a:t>
            </a:r>
            <a:r>
              <a:rPr lang="it-IT" sz="1400" dirty="0">
                <a:solidFill>
                  <a:srgbClr val="3C78D9"/>
                </a:solidFill>
                <a:latin typeface="Avenir Book" panose="02000503020000020003" pitchFamily="2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3C78D9"/>
                </a:solidFill>
                <a:latin typeface="Avenir Book" panose="02000503020000020003" pitchFamily="2" charset="0"/>
              </a:rPr>
              <a:t>CsI Photocathode on top GEM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3C78D9"/>
                </a:solidFill>
                <a:latin typeface="Avenir Book" panose="02000503020000020003" pitchFamily="2" charset="0"/>
              </a:rPr>
              <a:t>Mirror in deep UV -&gt; MgF</a:t>
            </a:r>
            <a:r>
              <a:rPr lang="it-IT" sz="1400" baseline="-25000" dirty="0">
                <a:solidFill>
                  <a:srgbClr val="3C78D9"/>
                </a:solidFill>
                <a:latin typeface="Avenir Book" panose="02000503020000020003" pitchFamily="2" charset="0"/>
              </a:rPr>
              <a:t>2</a:t>
            </a:r>
            <a:r>
              <a:rPr lang="it-IT" sz="1400" dirty="0">
                <a:solidFill>
                  <a:srgbClr val="3C78D9"/>
                </a:solidFill>
                <a:latin typeface="Avenir Book" panose="02000503020000020003" pitchFamily="2" charset="0"/>
              </a:rPr>
              <a:t> coating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3C78D9"/>
                </a:solidFill>
                <a:latin typeface="Avenir Book" panose="02000503020000020003" pitchFamily="2" charset="0"/>
              </a:rPr>
              <a:t>Single Photon Capability -&gt;quintuple GEM stack with APV25-SRS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3C78D9"/>
                </a:solidFill>
                <a:latin typeface="Avenir Book" panose="02000503020000020003" pitchFamily="2" charset="0"/>
              </a:rPr>
              <a:t>Particles ~perpendicularly incident on spherical mirror, focused onto a GEM stack directly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>
              <a:solidFill>
                <a:srgbClr val="A71C00"/>
              </a:solidFill>
              <a:latin typeface="Avenir Book" panose="02000503020000020003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85B4B5-BEC8-6344-9AF7-ED212B333BA9}"/>
              </a:ext>
            </a:extLst>
          </p:cNvPr>
          <p:cNvSpPr/>
          <p:nvPr/>
        </p:nvSpPr>
        <p:spPr>
          <a:xfrm>
            <a:off x="5818045" y="2624921"/>
            <a:ext cx="315957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75" indent="-142875">
              <a:buFont typeface="Arial" panose="020B0604020202020204" pitchFamily="34" charset="0"/>
              <a:buChar char="•"/>
            </a:pPr>
            <a:r>
              <a:rPr lang="it-IT" sz="1600" dirty="0" err="1">
                <a:latin typeface="Avenir Book" panose="02000503020000020003" pitchFamily="2" charset="0"/>
              </a:rPr>
              <a:t>According</a:t>
            </a:r>
            <a:r>
              <a:rPr lang="it-IT" sz="1600" dirty="0">
                <a:latin typeface="Avenir Book" panose="02000503020000020003" pitchFamily="2" charset="0"/>
              </a:rPr>
              <a:t> to the </a:t>
            </a:r>
            <a:r>
              <a:rPr lang="it-IT" sz="1600" dirty="0" err="1">
                <a:latin typeface="Avenir Book" panose="02000503020000020003" pitchFamily="2" charset="0"/>
              </a:rPr>
              <a:t>parameterization</a:t>
            </a:r>
            <a:r>
              <a:rPr lang="it-IT" sz="1600" dirty="0">
                <a:latin typeface="Avenir Book" panose="02000503020000020003" pitchFamily="2" charset="0"/>
              </a:rPr>
              <a:t>, </a:t>
            </a:r>
            <a:r>
              <a:rPr lang="it-IT" sz="1600" dirty="0" err="1">
                <a:latin typeface="Avenir Book" panose="02000503020000020003" pitchFamily="2" charset="0"/>
              </a:rPr>
              <a:t>tracking</a:t>
            </a:r>
            <a:r>
              <a:rPr lang="it-IT" sz="1600" dirty="0">
                <a:latin typeface="Avenir Book" panose="02000503020000020003" pitchFamily="2" charset="0"/>
              </a:rPr>
              <a:t> </a:t>
            </a:r>
            <a:r>
              <a:rPr lang="it-IT" sz="1600" dirty="0" err="1">
                <a:latin typeface="Avenir Book" panose="02000503020000020003" pitchFamily="2" charset="0"/>
              </a:rPr>
              <a:t>is</a:t>
            </a:r>
            <a:r>
              <a:rPr lang="it-IT" sz="1600" dirty="0">
                <a:latin typeface="Avenir Book" panose="02000503020000020003" pitchFamily="2" charset="0"/>
              </a:rPr>
              <a:t> </a:t>
            </a:r>
            <a:r>
              <a:rPr lang="it-IT" sz="1600" dirty="0" err="1">
                <a:latin typeface="Avenir Book" panose="02000503020000020003" pitchFamily="2" charset="0"/>
              </a:rPr>
              <a:t>leading</a:t>
            </a:r>
            <a:r>
              <a:rPr lang="it-IT" sz="1600" dirty="0">
                <a:latin typeface="Avenir Book" panose="02000503020000020003" pitchFamily="2" charset="0"/>
              </a:rPr>
              <a:t> </a:t>
            </a:r>
            <a:r>
              <a:rPr lang="it-IT" sz="1600" dirty="0" err="1">
                <a:latin typeface="Avenir Book" panose="02000503020000020003" pitchFamily="2" charset="0"/>
              </a:rPr>
              <a:t>error</a:t>
            </a:r>
            <a:r>
              <a:rPr lang="it-IT" sz="1600" dirty="0">
                <a:latin typeface="Avenir Book" panose="02000503020000020003" pitchFamily="2" charset="0"/>
              </a:rPr>
              <a:t> </a:t>
            </a:r>
            <a:r>
              <a:rPr lang="it-IT" sz="1600" dirty="0" err="1">
                <a:latin typeface="Avenir Book" panose="02000503020000020003" pitchFamily="2" charset="0"/>
              </a:rPr>
              <a:t>contribution</a:t>
            </a:r>
            <a:r>
              <a:rPr lang="it-IT" sz="1600" dirty="0">
                <a:latin typeface="Avenir Book" panose="02000503020000020003" pitchFamily="2" charset="0"/>
              </a:rPr>
              <a:t> </a:t>
            </a:r>
            <a:r>
              <a:rPr lang="it-IT" sz="1600" dirty="0" err="1">
                <a:latin typeface="Avenir Book" panose="02000503020000020003" pitchFamily="2" charset="0"/>
              </a:rPr>
              <a:t>if</a:t>
            </a:r>
            <a:r>
              <a:rPr lang="it-IT" sz="1600" dirty="0">
                <a:latin typeface="Avenir Book" panose="02000503020000020003" pitchFamily="2" charset="0"/>
              </a:rPr>
              <a:t> </a:t>
            </a:r>
            <a:r>
              <a:rPr lang="it-IT" sz="1600" dirty="0" err="1">
                <a:latin typeface="Avenir Book" panose="02000503020000020003" pitchFamily="2" charset="0"/>
              </a:rPr>
              <a:t>worse</a:t>
            </a:r>
            <a:r>
              <a:rPr lang="it-IT" sz="1600" dirty="0">
                <a:latin typeface="Avenir Book" panose="02000503020000020003" pitchFamily="2" charset="0"/>
              </a:rPr>
              <a:t> </a:t>
            </a:r>
            <a:r>
              <a:rPr lang="it-IT" sz="1600" dirty="0" err="1">
                <a:latin typeface="Avenir Book" panose="02000503020000020003" pitchFamily="2" charset="0"/>
              </a:rPr>
              <a:t>than</a:t>
            </a:r>
            <a:r>
              <a:rPr lang="it-IT" sz="1600" dirty="0">
                <a:latin typeface="Avenir Book" panose="02000503020000020003" pitchFamily="2" charset="0"/>
              </a:rPr>
              <a:t> ~7 </a:t>
            </a:r>
            <a:r>
              <a:rPr lang="it-IT" sz="1600" dirty="0" err="1">
                <a:latin typeface="Avenir Book" panose="02000503020000020003" pitchFamily="2" charset="0"/>
              </a:rPr>
              <a:t>mrad</a:t>
            </a:r>
            <a:r>
              <a:rPr lang="it-IT" sz="1600" dirty="0">
                <a:latin typeface="Avenir Book" panose="02000503020000020003" pitchFamily="2" charset="0"/>
              </a:rPr>
              <a:t>, </a:t>
            </a:r>
            <a:r>
              <a:rPr lang="it-IT" sz="1600" dirty="0" err="1">
                <a:latin typeface="Avenir Book" panose="02000503020000020003" pitchFamily="2" charset="0"/>
              </a:rPr>
              <a:t>becomes</a:t>
            </a:r>
            <a:r>
              <a:rPr lang="it-IT" sz="1600" dirty="0">
                <a:latin typeface="Avenir Book" panose="02000503020000020003" pitchFamily="2" charset="0"/>
              </a:rPr>
              <a:t> </a:t>
            </a:r>
            <a:r>
              <a:rPr lang="it-IT" sz="1600" dirty="0" err="1">
                <a:latin typeface="Avenir Book" panose="02000503020000020003" pitchFamily="2" charset="0"/>
              </a:rPr>
              <a:t>negligible</a:t>
            </a:r>
            <a:r>
              <a:rPr lang="it-IT" sz="1600" dirty="0">
                <a:latin typeface="Avenir Book" panose="02000503020000020003" pitchFamily="2" charset="0"/>
              </a:rPr>
              <a:t> </a:t>
            </a:r>
            <a:r>
              <a:rPr lang="it-IT" sz="1600" dirty="0" err="1">
                <a:latin typeface="Avenir Book" panose="02000503020000020003" pitchFamily="2" charset="0"/>
              </a:rPr>
              <a:t>resolution</a:t>
            </a:r>
            <a:r>
              <a:rPr lang="it-IT" sz="1600" dirty="0">
                <a:latin typeface="Avenir Book" panose="02000503020000020003" pitchFamily="2" charset="0"/>
              </a:rPr>
              <a:t> </a:t>
            </a:r>
            <a:r>
              <a:rPr lang="it-IT" sz="1600" dirty="0" err="1">
                <a:latin typeface="Avenir Book" panose="02000503020000020003" pitchFamily="2" charset="0"/>
              </a:rPr>
              <a:t>factor</a:t>
            </a:r>
            <a:r>
              <a:rPr lang="it-IT" sz="1600" dirty="0">
                <a:latin typeface="Avenir Book" panose="02000503020000020003" pitchFamily="2" charset="0"/>
              </a:rPr>
              <a:t> </a:t>
            </a:r>
            <a:r>
              <a:rPr lang="it-IT" sz="1600" dirty="0" err="1">
                <a:latin typeface="Avenir Book" panose="02000503020000020003" pitchFamily="2" charset="0"/>
              </a:rPr>
              <a:t>around</a:t>
            </a:r>
            <a:r>
              <a:rPr lang="it-IT" sz="1600" dirty="0">
                <a:latin typeface="Avenir Book" panose="02000503020000020003" pitchFamily="2" charset="0"/>
              </a:rPr>
              <a:t> 2 </a:t>
            </a:r>
            <a:r>
              <a:rPr lang="it-IT" sz="1600" dirty="0" err="1">
                <a:latin typeface="Avenir Book" panose="02000503020000020003" pitchFamily="2" charset="0"/>
              </a:rPr>
              <a:t>mrad</a:t>
            </a:r>
            <a:r>
              <a:rPr lang="it-IT" sz="1600" dirty="0">
                <a:latin typeface="Avenir Book" panose="02000503020000020003" pitchFamily="2" charset="0"/>
              </a:rPr>
              <a:t>. Between 2 and 7mrad , more detailed investigation is required.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endParaRPr lang="it-IT" sz="1600" dirty="0">
              <a:latin typeface="Avenir Book" panose="02000503020000020003" pitchFamily="2" charset="0"/>
            </a:endParaRP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it-IT" sz="1600" dirty="0">
                <a:latin typeface="Avenir Book" panose="02000503020000020003" pitchFamily="2" charset="0"/>
              </a:rPr>
              <a:t>Plot shows viscerally the effect.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it-IT" sz="1600" dirty="0">
                <a:latin typeface="Avenir Book" panose="02000503020000020003" pitchFamily="2" charset="0"/>
              </a:rPr>
              <a:t>More detailed simulation required.</a:t>
            </a: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13B1177C-8437-6240-8DDC-9A6269970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786" y="312873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AA80C9-CDA1-47B8-B988-8C1D6E6BC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81" y="2486025"/>
            <a:ext cx="5637664" cy="3733800"/>
          </a:xfrm>
          <a:prstGeom prst="rect">
            <a:avLst/>
          </a:prstGeom>
        </p:spPr>
      </p:pic>
      <p:sp>
        <p:nvSpPr>
          <p:cNvPr id="3" name="Right Brace 2">
            <a:extLst>
              <a:ext uri="{FF2B5EF4-FFF2-40B4-BE49-F238E27FC236}">
                <a16:creationId xmlns:a16="http://schemas.microsoft.com/office/drawing/2014/main" id="{71CD520C-CF45-4E66-A459-90FD2C334ED8}"/>
              </a:ext>
            </a:extLst>
          </p:cNvPr>
          <p:cNvSpPr/>
          <p:nvPr/>
        </p:nvSpPr>
        <p:spPr>
          <a:xfrm>
            <a:off x="2379306" y="3357332"/>
            <a:ext cx="155448" cy="33296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62583E-7E0B-4A18-8023-8EA41727C1B4}"/>
              </a:ext>
            </a:extLst>
          </p:cNvPr>
          <p:cNvSpPr txBox="1"/>
          <p:nvPr/>
        </p:nvSpPr>
        <p:spPr>
          <a:xfrm>
            <a:off x="2596679" y="3339149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OK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F33EABCC-2A90-4DF9-BD9A-EFF0401E9999}"/>
              </a:ext>
            </a:extLst>
          </p:cNvPr>
          <p:cNvSpPr/>
          <p:nvPr/>
        </p:nvSpPr>
        <p:spPr>
          <a:xfrm>
            <a:off x="2379306" y="2954486"/>
            <a:ext cx="155448" cy="33296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A2130E-C408-461B-8444-71EB36E3FD28}"/>
              </a:ext>
            </a:extLst>
          </p:cNvPr>
          <p:cNvSpPr txBox="1"/>
          <p:nvPr/>
        </p:nvSpPr>
        <p:spPr>
          <a:xfrm>
            <a:off x="2570649" y="2936303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hmm</a:t>
            </a:r>
          </a:p>
        </p:txBody>
      </p:sp>
    </p:spTree>
    <p:extLst>
      <p:ext uri="{BB962C8B-B14F-4D97-AF65-F5344CB8AC3E}">
        <p14:creationId xmlns:p14="http://schemas.microsoft.com/office/powerpoint/2010/main" val="1279321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0" y="324159"/>
            <a:ext cx="9128410" cy="617838"/>
          </a:xfrm>
        </p:spPr>
        <p:txBody>
          <a:bodyPr>
            <a:noAutofit/>
          </a:bodyPr>
          <a:lstStyle/>
          <a:p>
            <a:r>
              <a:rPr lang="en-US" sz="3800" b="0" dirty="0" err="1">
                <a:solidFill>
                  <a:schemeClr val="accent1"/>
                </a:solidFill>
                <a:latin typeface="Avenir Roman" panose="02000503020000020003" pitchFamily="2" charset="0"/>
                <a:cs typeface="Avenir Black"/>
              </a:rPr>
              <a:t>mRICH</a:t>
            </a:r>
            <a:endParaRPr lang="en-US" sz="3800" b="0" dirty="0">
              <a:solidFill>
                <a:srgbClr val="FFFFFF"/>
              </a:solidFill>
              <a:latin typeface="Avenir Roman" panose="02000503020000020003" pitchFamily="2" charset="0"/>
              <a:cs typeface="Avenir Black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467475"/>
            <a:ext cx="534988" cy="303213"/>
          </a:xfrm>
        </p:spPr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396EF5-70B5-3744-8F34-6AAE04F0BBD6}"/>
              </a:ext>
            </a:extLst>
          </p:cNvPr>
          <p:cNvSpPr txBox="1"/>
          <p:nvPr/>
        </p:nvSpPr>
        <p:spPr>
          <a:xfrm>
            <a:off x="0" y="406667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Avenir Book" panose="02000503020000020003" pitchFamily="2" charset="0"/>
              </a:rPr>
              <a:t>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547F90-2F7A-204A-8D94-F6776730E645}"/>
              </a:ext>
            </a:extLst>
          </p:cNvPr>
          <p:cNvSpPr/>
          <p:nvPr/>
        </p:nvSpPr>
        <p:spPr>
          <a:xfrm>
            <a:off x="124391" y="1277512"/>
            <a:ext cx="52283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err="1">
                <a:solidFill>
                  <a:srgbClr val="A71C00"/>
                </a:solidFill>
                <a:latin typeface="Avenir Book" panose="02000503020000020003" pitchFamily="2" charset="0"/>
              </a:rPr>
              <a:t>Cherenkov</a:t>
            </a:r>
            <a:r>
              <a:rPr lang="it-IT" sz="1400" dirty="0">
                <a:solidFill>
                  <a:srgbClr val="A71C00"/>
                </a:solidFill>
                <a:latin typeface="Avenir Book" panose="02000503020000020003" pitchFamily="2" charset="0"/>
              </a:rPr>
              <a:t> </a:t>
            </a:r>
            <a:r>
              <a:rPr lang="it-IT" sz="1400" dirty="0" err="1">
                <a:solidFill>
                  <a:srgbClr val="A71C00"/>
                </a:solidFill>
                <a:latin typeface="Avenir Book" panose="02000503020000020003" pitchFamily="2" charset="0"/>
              </a:rPr>
              <a:t>radiator</a:t>
            </a:r>
            <a:r>
              <a:rPr lang="it-IT" sz="1400" dirty="0">
                <a:solidFill>
                  <a:srgbClr val="A71C00"/>
                </a:solidFill>
                <a:latin typeface="Avenir Book" panose="02000503020000020003" pitchFamily="2" charset="0"/>
              </a:rPr>
              <a:t> 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3C78D9"/>
                </a:solidFill>
                <a:latin typeface="Avenir Book" panose="02000503020000020003" pitchFamily="2" charset="0"/>
              </a:rPr>
              <a:t>(</a:t>
            </a:r>
            <a:r>
              <a:rPr lang="it-IT" sz="1400" dirty="0" err="1">
                <a:solidFill>
                  <a:srgbClr val="3C78D9"/>
                </a:solidFill>
                <a:latin typeface="Avenir Book" panose="02000503020000020003" pitchFamily="2" charset="0"/>
              </a:rPr>
              <a:t>Aerogel</a:t>
            </a:r>
            <a:r>
              <a:rPr lang="it-IT" sz="1400" dirty="0">
                <a:solidFill>
                  <a:srgbClr val="3C78D9"/>
                </a:solidFill>
                <a:latin typeface="Avenir Book" panose="02000503020000020003" pitchFamily="2" charset="0"/>
              </a:rPr>
              <a:t>) </a:t>
            </a:r>
            <a:r>
              <a:rPr lang="it-IT" sz="1400" dirty="0" err="1">
                <a:solidFill>
                  <a:srgbClr val="3C78D9"/>
                </a:solidFill>
                <a:latin typeface="Avenir Book" panose="02000503020000020003" pitchFamily="2" charset="0"/>
              </a:rPr>
              <a:t>refractive</a:t>
            </a:r>
            <a:r>
              <a:rPr lang="it-IT" sz="1400" dirty="0">
                <a:solidFill>
                  <a:srgbClr val="3C78D9"/>
                </a:solidFill>
                <a:latin typeface="Avenir Book" panose="02000503020000020003" pitchFamily="2" charset="0"/>
              </a:rPr>
              <a:t> </a:t>
            </a:r>
            <a:r>
              <a:rPr lang="it-IT" sz="1400" dirty="0" err="1">
                <a:solidFill>
                  <a:srgbClr val="3C78D9"/>
                </a:solidFill>
                <a:latin typeface="Avenir Book" panose="02000503020000020003" pitchFamily="2" charset="0"/>
              </a:rPr>
              <a:t>index</a:t>
            </a:r>
            <a:r>
              <a:rPr lang="it-IT" sz="1400" dirty="0">
                <a:solidFill>
                  <a:srgbClr val="3C78D9"/>
                </a:solidFill>
                <a:latin typeface="Avenir Book" panose="02000503020000020003" pitchFamily="2" charset="0"/>
              </a:rPr>
              <a:t>, </a:t>
            </a:r>
            <a:r>
              <a:rPr lang="it-IT" sz="1400" dirty="0" err="1">
                <a:solidFill>
                  <a:srgbClr val="3C78D9"/>
                </a:solidFill>
                <a:latin typeface="Avenir Book" panose="02000503020000020003" pitchFamily="2" charset="0"/>
              </a:rPr>
              <a:t>n</a:t>
            </a:r>
            <a:r>
              <a:rPr lang="it-IT" sz="1400" dirty="0">
                <a:solidFill>
                  <a:srgbClr val="3C78D9"/>
                </a:solidFill>
                <a:latin typeface="Avenir Book" panose="02000503020000020003" pitchFamily="2" charset="0"/>
              </a:rPr>
              <a:t> = 1.03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it-IT" sz="1400" dirty="0" err="1">
                <a:solidFill>
                  <a:srgbClr val="3C78D9"/>
                </a:solidFill>
                <a:latin typeface="Avenir Book" panose="02000503020000020003" pitchFamily="2" charset="0"/>
              </a:rPr>
              <a:t>length</a:t>
            </a:r>
            <a:r>
              <a:rPr lang="it-IT" sz="1400" dirty="0">
                <a:solidFill>
                  <a:srgbClr val="3C78D9"/>
                </a:solidFill>
                <a:latin typeface="Avenir Book" panose="02000503020000020003" pitchFamily="2" charset="0"/>
              </a:rPr>
              <a:t> of the </a:t>
            </a:r>
            <a:r>
              <a:rPr lang="it-IT" sz="1400" dirty="0" err="1">
                <a:solidFill>
                  <a:srgbClr val="3C78D9"/>
                </a:solidFill>
                <a:latin typeface="Avenir Book" panose="02000503020000020003" pitchFamily="2" charset="0"/>
              </a:rPr>
              <a:t>radiator</a:t>
            </a:r>
            <a:r>
              <a:rPr lang="it-IT" sz="1400" dirty="0">
                <a:solidFill>
                  <a:srgbClr val="3C78D9"/>
                </a:solidFill>
                <a:latin typeface="Avenir Book" panose="02000503020000020003" pitchFamily="2" charset="0"/>
              </a:rPr>
              <a:t>, L = 3cm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3C78D9"/>
                </a:solidFill>
                <a:latin typeface="Avenir Book" panose="02000503020000020003" pitchFamily="2" charset="0"/>
              </a:rPr>
              <a:t>lens with focal length, 𝑓= 6” </a:t>
            </a:r>
          </a:p>
          <a:p>
            <a:r>
              <a:rPr lang="it-IT" sz="1400" dirty="0" err="1">
                <a:solidFill>
                  <a:srgbClr val="A71C00"/>
                </a:solidFill>
                <a:latin typeface="Avenir Book" panose="02000503020000020003" pitchFamily="2" charset="0"/>
              </a:rPr>
              <a:t>Photon</a:t>
            </a:r>
            <a:r>
              <a:rPr lang="it-IT" sz="1400" dirty="0">
                <a:solidFill>
                  <a:srgbClr val="A71C00"/>
                </a:solidFill>
                <a:latin typeface="Avenir Book" panose="02000503020000020003" pitchFamily="2" charset="0"/>
              </a:rPr>
              <a:t> Detector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3C78D9"/>
                </a:solidFill>
                <a:latin typeface="Avenir Book" panose="02000503020000020003" pitchFamily="2" charset="0"/>
              </a:rPr>
              <a:t>3 mm pixel </a:t>
            </a:r>
            <a:r>
              <a:rPr lang="it-IT" sz="1400" dirty="0" err="1">
                <a:solidFill>
                  <a:srgbClr val="3C78D9"/>
                </a:solidFill>
                <a:latin typeface="Avenir Book" panose="02000503020000020003" pitchFamily="2" charset="0"/>
              </a:rPr>
              <a:t>size</a:t>
            </a:r>
            <a:endParaRPr lang="it-IT" sz="1400" dirty="0">
              <a:solidFill>
                <a:srgbClr val="3C78D9"/>
              </a:solidFill>
              <a:latin typeface="Avenir Book" panose="02000503020000020003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03034E2-41DB-2240-8A09-8B159CC35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1028" y="1449244"/>
            <a:ext cx="3724417" cy="3667986"/>
          </a:xfrm>
          <a:prstGeom prst="rect">
            <a:avLst/>
          </a:prstGeom>
        </p:spPr>
      </p:pic>
      <p:sp>
        <p:nvSpPr>
          <p:cNvPr id="2" name="Left Brace 1">
            <a:extLst>
              <a:ext uri="{FF2B5EF4-FFF2-40B4-BE49-F238E27FC236}">
                <a16:creationId xmlns:a16="http://schemas.microsoft.com/office/drawing/2014/main" id="{A8A0252E-9941-43FD-B6BB-D7F01E498EBF}"/>
              </a:ext>
            </a:extLst>
          </p:cNvPr>
          <p:cNvSpPr/>
          <p:nvPr/>
        </p:nvSpPr>
        <p:spPr>
          <a:xfrm rot="16200000">
            <a:off x="5266978" y="5025938"/>
            <a:ext cx="171556" cy="59408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E4EC4C60-7C26-498F-A93E-59DE3A7BC2CD}"/>
              </a:ext>
            </a:extLst>
          </p:cNvPr>
          <p:cNvSpPr/>
          <p:nvPr/>
        </p:nvSpPr>
        <p:spPr>
          <a:xfrm rot="16200000">
            <a:off x="6881188" y="4144321"/>
            <a:ext cx="171557" cy="235731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71F1B2-E711-47F4-A34F-B167D812D6EB}"/>
              </a:ext>
            </a:extLst>
          </p:cNvPr>
          <p:cNvSpPr txBox="1"/>
          <p:nvPr/>
        </p:nvSpPr>
        <p:spPr>
          <a:xfrm>
            <a:off x="4742072" y="5381026"/>
            <a:ext cx="1221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Tracking influence minor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52D63E-AFDE-4FDB-B01D-DB7DCAD3AEA7}"/>
              </a:ext>
            </a:extLst>
          </p:cNvPr>
          <p:cNvSpPr txBox="1"/>
          <p:nvPr/>
        </p:nvSpPr>
        <p:spPr>
          <a:xfrm>
            <a:off x="6356282" y="5381026"/>
            <a:ext cx="1221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Tracking influence major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BA9419-CFE4-4CCF-8A2A-A109390162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59" y="2667860"/>
            <a:ext cx="4001771" cy="353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234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0" y="324159"/>
            <a:ext cx="9128410" cy="617838"/>
          </a:xfrm>
        </p:spPr>
        <p:txBody>
          <a:bodyPr>
            <a:noAutofit/>
          </a:bodyPr>
          <a:lstStyle/>
          <a:p>
            <a:r>
              <a:rPr lang="en-US" sz="3800" b="0" dirty="0" err="1">
                <a:solidFill>
                  <a:schemeClr val="accent1"/>
                </a:solidFill>
                <a:latin typeface="Avenir Roman" panose="02000503020000020003" pitchFamily="2" charset="0"/>
                <a:cs typeface="Avenir Black"/>
              </a:rPr>
              <a:t>dRICH</a:t>
            </a:r>
            <a:endParaRPr lang="en-US" sz="3800" b="0" dirty="0">
              <a:solidFill>
                <a:srgbClr val="FFFFFF"/>
              </a:solidFill>
              <a:latin typeface="Avenir Roman" panose="02000503020000020003" pitchFamily="2" charset="0"/>
              <a:cs typeface="Avenir Black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467475"/>
            <a:ext cx="534988" cy="303213"/>
          </a:xfrm>
        </p:spPr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396EF5-70B5-3744-8F34-6AAE04F0BBD6}"/>
              </a:ext>
            </a:extLst>
          </p:cNvPr>
          <p:cNvSpPr txBox="1"/>
          <p:nvPr/>
        </p:nvSpPr>
        <p:spPr>
          <a:xfrm>
            <a:off x="0" y="406667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Avenir Book" panose="02000503020000020003" pitchFamily="2" charset="0"/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F7F7A2-6826-8C48-8168-148053638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2457" y="129998"/>
            <a:ext cx="4939034" cy="25867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B547F90-2F7A-204A-8D94-F6776730E645}"/>
              </a:ext>
            </a:extLst>
          </p:cNvPr>
          <p:cNvSpPr/>
          <p:nvPr/>
        </p:nvSpPr>
        <p:spPr>
          <a:xfrm>
            <a:off x="124393" y="1277512"/>
            <a:ext cx="33880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err="1">
                <a:solidFill>
                  <a:srgbClr val="A71C00"/>
                </a:solidFill>
                <a:latin typeface="Avenir Book" panose="02000503020000020003" pitchFamily="2" charset="0"/>
              </a:rPr>
              <a:t>Cherenkov</a:t>
            </a:r>
            <a:r>
              <a:rPr lang="it-IT" sz="1400" dirty="0">
                <a:solidFill>
                  <a:srgbClr val="A71C00"/>
                </a:solidFill>
                <a:latin typeface="Avenir Book" panose="02000503020000020003" pitchFamily="2" charset="0"/>
              </a:rPr>
              <a:t> </a:t>
            </a:r>
            <a:r>
              <a:rPr lang="it-IT" sz="1400" dirty="0" err="1">
                <a:solidFill>
                  <a:srgbClr val="A71C00"/>
                </a:solidFill>
                <a:latin typeface="Avenir Book" panose="02000503020000020003" pitchFamily="2" charset="0"/>
              </a:rPr>
              <a:t>radiator</a:t>
            </a:r>
            <a:endParaRPr lang="it-IT" sz="1400" dirty="0">
              <a:solidFill>
                <a:srgbClr val="A71C00"/>
              </a:solidFill>
              <a:latin typeface="Avenir Book" panose="02000503020000020003" pitchFamily="2" charset="0"/>
            </a:endParaRPr>
          </a:p>
          <a:p>
            <a:pPr marL="677863" indent="-620713"/>
            <a:r>
              <a:rPr lang="it-IT" sz="1400" dirty="0">
                <a:solidFill>
                  <a:srgbClr val="595959"/>
                </a:solidFill>
                <a:latin typeface="Avenir Book" panose="02000503020000020003" pitchFamily="2" charset="0"/>
              </a:rPr>
              <a:t>○ </a:t>
            </a:r>
            <a:r>
              <a:rPr lang="it-IT" sz="1400" dirty="0" err="1">
                <a:solidFill>
                  <a:srgbClr val="595959"/>
                </a:solidFill>
                <a:latin typeface="Avenir Book" panose="02000503020000020003" pitchFamily="2" charset="0"/>
              </a:rPr>
              <a:t>Refractive</a:t>
            </a:r>
            <a:r>
              <a:rPr lang="it-IT" sz="1400" dirty="0">
                <a:solidFill>
                  <a:srgbClr val="595959"/>
                </a:solidFill>
                <a:latin typeface="Avenir Book" panose="02000503020000020003" pitchFamily="2" charset="0"/>
              </a:rPr>
              <a:t> Index </a:t>
            </a:r>
          </a:p>
          <a:p>
            <a:pPr marL="490538" indent="-433388"/>
            <a:r>
              <a:rPr lang="it-IT" sz="1400" dirty="0" err="1">
                <a:solidFill>
                  <a:srgbClr val="3C78D9"/>
                </a:solidFill>
                <a:latin typeface="Avenir Book" panose="02000503020000020003" pitchFamily="2" charset="0"/>
              </a:rPr>
              <a:t>n</a:t>
            </a:r>
            <a:r>
              <a:rPr lang="it-IT" sz="1400" dirty="0">
                <a:solidFill>
                  <a:srgbClr val="3C78D9"/>
                </a:solidFill>
                <a:latin typeface="Avenir Book" panose="02000503020000020003" pitchFamily="2" charset="0"/>
              </a:rPr>
              <a:t> = 1.02 (</a:t>
            </a:r>
            <a:r>
              <a:rPr lang="it-IT" sz="1400" dirty="0" err="1">
                <a:solidFill>
                  <a:srgbClr val="3C78D9"/>
                </a:solidFill>
                <a:latin typeface="Avenir Book" panose="02000503020000020003" pitchFamily="2" charset="0"/>
              </a:rPr>
              <a:t>aerogel</a:t>
            </a:r>
            <a:r>
              <a:rPr lang="it-IT" sz="1400" dirty="0">
                <a:solidFill>
                  <a:srgbClr val="3C78D9"/>
                </a:solidFill>
                <a:latin typeface="Avenir Book" panose="02000503020000020003" pitchFamily="2" charset="0"/>
              </a:rPr>
              <a:t>)   1.0008 (C</a:t>
            </a:r>
            <a:r>
              <a:rPr lang="it-IT" sz="1400" baseline="-25000" dirty="0">
                <a:solidFill>
                  <a:srgbClr val="3C78D9"/>
                </a:solidFill>
                <a:latin typeface="Avenir Book" panose="02000503020000020003" pitchFamily="2" charset="0"/>
              </a:rPr>
              <a:t>2</a:t>
            </a:r>
            <a:r>
              <a:rPr lang="it-IT" sz="1400" dirty="0">
                <a:solidFill>
                  <a:srgbClr val="3C78D9"/>
                </a:solidFill>
                <a:latin typeface="Avenir Book" panose="02000503020000020003" pitchFamily="2" charset="0"/>
              </a:rPr>
              <a:t>F</a:t>
            </a:r>
            <a:r>
              <a:rPr lang="it-IT" sz="1400" baseline="-25000" dirty="0">
                <a:solidFill>
                  <a:srgbClr val="3C78D9"/>
                </a:solidFill>
                <a:latin typeface="Avenir Book" panose="02000503020000020003" pitchFamily="2" charset="0"/>
              </a:rPr>
              <a:t>6</a:t>
            </a:r>
            <a:r>
              <a:rPr lang="it-IT" sz="1400" dirty="0">
                <a:solidFill>
                  <a:srgbClr val="3C78D9"/>
                </a:solidFill>
                <a:latin typeface="Avenir Book" panose="02000503020000020003" pitchFamily="2" charset="0"/>
              </a:rPr>
              <a:t>)</a:t>
            </a:r>
          </a:p>
          <a:p>
            <a:r>
              <a:rPr lang="it-IT" sz="1400" dirty="0">
                <a:solidFill>
                  <a:srgbClr val="595959"/>
                </a:solidFill>
                <a:latin typeface="Avenir Book" panose="02000503020000020003" pitchFamily="2" charset="0"/>
              </a:rPr>
              <a:t>○ </a:t>
            </a:r>
            <a:r>
              <a:rPr lang="it-IT" sz="1400" dirty="0" err="1">
                <a:solidFill>
                  <a:srgbClr val="595959"/>
                </a:solidFill>
                <a:latin typeface="Avenir Book" panose="02000503020000020003" pitchFamily="2" charset="0"/>
              </a:rPr>
              <a:t>length</a:t>
            </a:r>
            <a:r>
              <a:rPr lang="it-IT" sz="1400" dirty="0">
                <a:solidFill>
                  <a:srgbClr val="595959"/>
                </a:solidFill>
                <a:latin typeface="Avenir Book" panose="02000503020000020003" pitchFamily="2" charset="0"/>
              </a:rPr>
              <a:t> of the </a:t>
            </a:r>
            <a:r>
              <a:rPr lang="it-IT" sz="1400" dirty="0" err="1">
                <a:solidFill>
                  <a:srgbClr val="595959"/>
                </a:solidFill>
                <a:latin typeface="Avenir Book" panose="02000503020000020003" pitchFamily="2" charset="0"/>
              </a:rPr>
              <a:t>radiator</a:t>
            </a:r>
            <a:r>
              <a:rPr lang="it-IT" sz="1400" dirty="0">
                <a:solidFill>
                  <a:srgbClr val="595959"/>
                </a:solidFill>
                <a:latin typeface="Avenir Book" panose="02000503020000020003" pitchFamily="2" charset="0"/>
              </a:rPr>
              <a:t> </a:t>
            </a:r>
          </a:p>
          <a:p>
            <a:r>
              <a:rPr lang="it-IT" sz="1400" dirty="0">
                <a:solidFill>
                  <a:srgbClr val="3C78D9"/>
                </a:solidFill>
                <a:latin typeface="Avenir Book" panose="02000503020000020003" pitchFamily="2" charset="0"/>
              </a:rPr>
              <a:t>L = 4 cm (</a:t>
            </a:r>
            <a:r>
              <a:rPr lang="it-IT" sz="1400" dirty="0" err="1">
                <a:solidFill>
                  <a:srgbClr val="3C78D9"/>
                </a:solidFill>
                <a:latin typeface="Avenir Book" panose="02000503020000020003" pitchFamily="2" charset="0"/>
              </a:rPr>
              <a:t>aerogel</a:t>
            </a:r>
            <a:r>
              <a:rPr lang="it-IT" sz="1400" dirty="0">
                <a:solidFill>
                  <a:srgbClr val="3C78D9"/>
                </a:solidFill>
                <a:latin typeface="Avenir Book" panose="02000503020000020003" pitchFamily="2" charset="0"/>
              </a:rPr>
              <a:t>) , 160 cm (C</a:t>
            </a:r>
            <a:r>
              <a:rPr lang="it-IT" sz="1400" baseline="-25000" dirty="0">
                <a:solidFill>
                  <a:srgbClr val="3C78D9"/>
                </a:solidFill>
                <a:latin typeface="Avenir Book" panose="02000503020000020003" pitchFamily="2" charset="0"/>
              </a:rPr>
              <a:t>2</a:t>
            </a:r>
            <a:r>
              <a:rPr lang="it-IT" sz="1400" dirty="0">
                <a:solidFill>
                  <a:srgbClr val="3C78D9"/>
                </a:solidFill>
                <a:latin typeface="Avenir Book" panose="02000503020000020003" pitchFamily="2" charset="0"/>
              </a:rPr>
              <a:t>F</a:t>
            </a:r>
            <a:r>
              <a:rPr lang="it-IT" sz="1400" baseline="-25000" dirty="0">
                <a:solidFill>
                  <a:srgbClr val="3C78D9"/>
                </a:solidFill>
                <a:latin typeface="Avenir Book" panose="02000503020000020003" pitchFamily="2" charset="0"/>
              </a:rPr>
              <a:t>6</a:t>
            </a:r>
            <a:r>
              <a:rPr lang="it-IT" sz="1400" dirty="0">
                <a:solidFill>
                  <a:srgbClr val="3C78D9"/>
                </a:solidFill>
                <a:latin typeface="Avenir Book" panose="02000503020000020003" pitchFamily="2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err="1">
                <a:solidFill>
                  <a:srgbClr val="A71C00"/>
                </a:solidFill>
                <a:latin typeface="Avenir Book" panose="02000503020000020003" pitchFamily="2" charset="0"/>
              </a:rPr>
              <a:t>Mirrors</a:t>
            </a:r>
            <a:endParaRPr lang="it-IT" sz="1400" dirty="0">
              <a:solidFill>
                <a:srgbClr val="A71C00"/>
              </a:solidFill>
              <a:latin typeface="Avenir Book" panose="0200050302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err="1">
                <a:solidFill>
                  <a:srgbClr val="A71C00"/>
                </a:solidFill>
                <a:latin typeface="Avenir Book" panose="02000503020000020003" pitchFamily="2" charset="0"/>
              </a:rPr>
              <a:t>Photon</a:t>
            </a:r>
            <a:r>
              <a:rPr lang="it-IT" sz="1400" dirty="0">
                <a:solidFill>
                  <a:srgbClr val="A71C00"/>
                </a:solidFill>
                <a:latin typeface="Avenir Book" panose="02000503020000020003" pitchFamily="2" charset="0"/>
              </a:rPr>
              <a:t> Detector</a:t>
            </a:r>
          </a:p>
          <a:p>
            <a:r>
              <a:rPr lang="it-IT" sz="1400" dirty="0">
                <a:solidFill>
                  <a:srgbClr val="3C78D9"/>
                </a:solidFill>
                <a:latin typeface="Avenir Book" panose="02000503020000020003" pitchFamily="2" charset="0"/>
              </a:rPr>
              <a:t>3 mm pixel </a:t>
            </a:r>
            <a:r>
              <a:rPr lang="it-IT" sz="1400" dirty="0" err="1">
                <a:solidFill>
                  <a:srgbClr val="3C78D9"/>
                </a:solidFill>
                <a:latin typeface="Avenir Book" panose="02000503020000020003" pitchFamily="2" charset="0"/>
              </a:rPr>
              <a:t>size</a:t>
            </a:r>
            <a:r>
              <a:rPr lang="it-IT" sz="1400" dirty="0">
                <a:solidFill>
                  <a:srgbClr val="3C78D9"/>
                </a:solidFill>
                <a:latin typeface="Avenir Book" panose="02000503020000020003" pitchFamily="2" charset="0"/>
              </a:rPr>
              <a:t>; 200-500 nm MAPMT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err="1">
                <a:solidFill>
                  <a:srgbClr val="A71C00"/>
                </a:solidFill>
                <a:latin typeface="Avenir Book" panose="02000503020000020003" pitchFamily="2" charset="0"/>
              </a:rPr>
              <a:t>Particle</a:t>
            </a:r>
            <a:r>
              <a:rPr lang="it-IT" sz="1400" dirty="0">
                <a:solidFill>
                  <a:srgbClr val="A71C00"/>
                </a:solidFill>
                <a:latin typeface="Avenir Book" panose="02000503020000020003" pitchFamily="2" charset="0"/>
              </a:rPr>
              <a:t> Generation</a:t>
            </a:r>
          </a:p>
          <a:p>
            <a:r>
              <a:rPr lang="it-IT" sz="1400" dirty="0">
                <a:solidFill>
                  <a:srgbClr val="3C78D9"/>
                </a:solidFill>
                <a:latin typeface="Avenir Book" panose="02000503020000020003" pitchFamily="2" charset="0"/>
              </a:rPr>
              <a:t>Originate from the </a:t>
            </a:r>
            <a:r>
              <a:rPr lang="it-IT" sz="1400" dirty="0" err="1">
                <a:solidFill>
                  <a:srgbClr val="3C78D9"/>
                </a:solidFill>
                <a:latin typeface="Avenir Book" panose="02000503020000020003" pitchFamily="2" charset="0"/>
              </a:rPr>
              <a:t>vertex</a:t>
            </a:r>
            <a:r>
              <a:rPr lang="it-IT" sz="1400" dirty="0">
                <a:solidFill>
                  <a:srgbClr val="3C78D9"/>
                </a:solidFill>
                <a:latin typeface="Avenir Book" panose="02000503020000020003" pitchFamily="2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3838C0-14A1-704A-8563-30E48D10DF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6" y="3601327"/>
            <a:ext cx="5892800" cy="3213607"/>
          </a:xfrm>
          <a:prstGeom prst="rect">
            <a:avLst/>
          </a:prstGeom>
        </p:spPr>
      </p:pic>
      <p:sp>
        <p:nvSpPr>
          <p:cNvPr id="13" name="Rectangle 1">
            <a:extLst>
              <a:ext uri="{FF2B5EF4-FFF2-40B4-BE49-F238E27FC236}">
                <a16:creationId xmlns:a16="http://schemas.microsoft.com/office/drawing/2014/main" id="{13B1177C-8437-6240-8DDC-9A6269970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786" y="312873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2665D5-2120-4B12-AE76-95F5B17424D0}"/>
              </a:ext>
            </a:extLst>
          </p:cNvPr>
          <p:cNvSpPr/>
          <p:nvPr/>
        </p:nvSpPr>
        <p:spPr>
          <a:xfrm>
            <a:off x="5984422" y="2779838"/>
            <a:ext cx="315957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75" indent="-142875">
              <a:buFont typeface="Arial" panose="020B0604020202020204" pitchFamily="34" charset="0"/>
              <a:buChar char="•"/>
            </a:pPr>
            <a:r>
              <a:rPr lang="it-IT" sz="1600" dirty="0">
                <a:latin typeface="Avenir Book" panose="02000503020000020003" pitchFamily="2" charset="0"/>
              </a:rPr>
              <a:t>Exquisite detail in simulation.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it-IT" sz="1600" dirty="0">
                <a:latin typeface="Avenir Book" panose="02000503020000020003" pitchFamily="2" charset="0"/>
              </a:rPr>
              <a:t>AI-based optimization.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it-IT" sz="1600" dirty="0">
                <a:latin typeface="Avenir Book" panose="02000503020000020003" pitchFamily="2" charset="0"/>
              </a:rPr>
              <a:t>Uses constant external angular resolution assumption.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it-IT" sz="1600" dirty="0">
                <a:latin typeface="Avenir Book" panose="02000503020000020003" pitchFamily="2" charset="0"/>
              </a:rPr>
              <a:t>Similar external constraint assumed as deduced for separate gas &amp; aerogel RICHes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0841B6-6820-4E21-8001-C700B76E22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4511" y="5498972"/>
            <a:ext cx="1739909" cy="66228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3F606F0-AF6B-4987-B829-E275420DCD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042" y="4554546"/>
            <a:ext cx="2719137" cy="233177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434664E-B2A8-4E82-9F9B-294B96CAD196}"/>
              </a:ext>
            </a:extLst>
          </p:cNvPr>
          <p:cNvSpPr txBox="1"/>
          <p:nvPr/>
        </p:nvSpPr>
        <p:spPr>
          <a:xfrm>
            <a:off x="6112042" y="5102669"/>
            <a:ext cx="23892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Tracking maybe tolerates ~2X sim</a:t>
            </a:r>
            <a:br>
              <a:rPr lang="en-US" dirty="0"/>
            </a:br>
            <a:r>
              <a:rPr lang="en-US" dirty="0"/>
              <a:t>(0.5 – 1.0 </a:t>
            </a:r>
            <a:r>
              <a:rPr lang="en-US" dirty="0" err="1"/>
              <a:t>mrad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02987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0" y="324159"/>
            <a:ext cx="9128410" cy="617838"/>
          </a:xfrm>
        </p:spPr>
        <p:txBody>
          <a:bodyPr>
            <a:noAutofit/>
          </a:bodyPr>
          <a:lstStyle/>
          <a:p>
            <a:r>
              <a:rPr lang="en-US" sz="3800" b="0" dirty="0">
                <a:solidFill>
                  <a:schemeClr val="accent1"/>
                </a:solidFill>
                <a:latin typeface="Avenir Roman" panose="02000503020000020003" pitchFamily="2" charset="0"/>
                <a:cs typeface="Avenir Black"/>
              </a:rPr>
              <a:t>DIRC</a:t>
            </a:r>
            <a:endParaRPr lang="en-US" sz="3800" b="0" dirty="0">
              <a:solidFill>
                <a:srgbClr val="FFFFFF"/>
              </a:solidFill>
              <a:latin typeface="Avenir Roman" panose="02000503020000020003" pitchFamily="2" charset="0"/>
              <a:cs typeface="Avenir Black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467475"/>
            <a:ext cx="534988" cy="303213"/>
          </a:xfrm>
        </p:spPr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396EF5-70B5-3744-8F34-6AAE04F0BBD6}"/>
              </a:ext>
            </a:extLst>
          </p:cNvPr>
          <p:cNvSpPr txBox="1"/>
          <p:nvPr/>
        </p:nvSpPr>
        <p:spPr>
          <a:xfrm>
            <a:off x="0" y="406667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Avenir Book" panose="02000503020000020003" pitchFamily="2" charset="0"/>
              </a:rPr>
              <a:t>:</a:t>
            </a: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13B1177C-8437-6240-8DDC-9A6269970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786" y="312873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3D2C1F-5DBB-BA4D-8DF3-2B2172DA0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47" y="2513143"/>
            <a:ext cx="6396238" cy="307702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E7456DD-6215-4058-A727-8DE9D2880580}"/>
              </a:ext>
            </a:extLst>
          </p:cNvPr>
          <p:cNvGrpSpPr/>
          <p:nvPr/>
        </p:nvGrpSpPr>
        <p:grpSpPr>
          <a:xfrm>
            <a:off x="5844224" y="3881784"/>
            <a:ext cx="3048920" cy="1037984"/>
            <a:chOff x="5844224" y="3881784"/>
            <a:chExt cx="3048920" cy="1037984"/>
          </a:xfrm>
        </p:grpSpPr>
        <p:sp>
          <p:nvSpPr>
            <p:cNvPr id="11" name="Left Arrow 10">
              <a:extLst>
                <a:ext uri="{FF2B5EF4-FFF2-40B4-BE49-F238E27FC236}">
                  <a16:creationId xmlns:a16="http://schemas.microsoft.com/office/drawing/2014/main" id="{411BE335-B015-2A43-B79D-3AFCFC0FB700}"/>
                </a:ext>
              </a:extLst>
            </p:cNvPr>
            <p:cNvSpPr/>
            <p:nvPr/>
          </p:nvSpPr>
          <p:spPr>
            <a:xfrm>
              <a:off x="5844224" y="3881784"/>
              <a:ext cx="2358572" cy="1037984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858DD02-3E2C-FB45-B6F5-8B42290DDAB4}"/>
                </a:ext>
              </a:extLst>
            </p:cNvPr>
            <p:cNvSpPr/>
            <p:nvPr/>
          </p:nvSpPr>
          <p:spPr>
            <a:xfrm>
              <a:off x="6065010" y="4197672"/>
              <a:ext cx="282813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b="1" dirty="0" err="1">
                  <a:solidFill>
                    <a:schemeClr val="bg1"/>
                  </a:solidFill>
                  <a:latin typeface="Avenir Heavy" panose="02000503020000020003" pitchFamily="2" charset="0"/>
                </a:rPr>
                <a:t>Ext</a:t>
              </a:r>
              <a:r>
                <a:rPr lang="it-IT" b="1" dirty="0">
                  <a:solidFill>
                    <a:schemeClr val="bg1"/>
                  </a:solidFill>
                  <a:latin typeface="Avenir Heavy" panose="02000503020000020003" pitchFamily="2" charset="0"/>
                </a:rPr>
                <a:t>. </a:t>
              </a:r>
              <a:r>
                <a:rPr lang="it-IT" b="1" dirty="0" err="1">
                  <a:solidFill>
                    <a:schemeClr val="bg1"/>
                  </a:solidFill>
                  <a:latin typeface="Avenir Heavy" panose="02000503020000020003" pitchFamily="2" charset="0"/>
                </a:rPr>
                <a:t>Requirements</a:t>
              </a:r>
              <a:endParaRPr lang="it-IT" b="1" dirty="0">
                <a:solidFill>
                  <a:schemeClr val="bg1"/>
                </a:solidFill>
                <a:latin typeface="Avenir Heavy" panose="02000503020000020003" pitchFamily="2" charset="0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01FBB5B3-D17B-AC49-BAA6-427C80371474}"/>
              </a:ext>
            </a:extLst>
          </p:cNvPr>
          <p:cNvSpPr/>
          <p:nvPr/>
        </p:nvSpPr>
        <p:spPr>
          <a:xfrm>
            <a:off x="-43832" y="1361624"/>
            <a:ext cx="79686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err="1">
                <a:solidFill>
                  <a:schemeClr val="accent1"/>
                </a:solidFill>
                <a:latin typeface="Avenir Book" panose="02000503020000020003" pitchFamily="2" charset="0"/>
              </a:rPr>
              <a:t>Generic</a:t>
            </a:r>
            <a:r>
              <a:rPr lang="it-IT" sz="1400" dirty="0">
                <a:solidFill>
                  <a:schemeClr val="accent1"/>
                </a:solidFill>
                <a:latin typeface="Avenir Book" panose="02000503020000020003" pitchFamily="2" charset="0"/>
              </a:rPr>
              <a:t> </a:t>
            </a:r>
            <a:r>
              <a:rPr lang="it-IT" sz="1400" dirty="0" err="1">
                <a:solidFill>
                  <a:schemeClr val="accent1"/>
                </a:solidFill>
                <a:latin typeface="Avenir Book" panose="02000503020000020003" pitchFamily="2" charset="0"/>
              </a:rPr>
              <a:t>reference</a:t>
            </a:r>
            <a:r>
              <a:rPr lang="it-IT" sz="1400" dirty="0">
                <a:solidFill>
                  <a:schemeClr val="accent1"/>
                </a:solidFill>
                <a:latin typeface="Avenir Book" panose="02000503020000020003" pitchFamily="2" charset="0"/>
              </a:rPr>
              <a:t> design: </a:t>
            </a:r>
            <a:r>
              <a:rPr lang="it-IT" sz="1400" dirty="0">
                <a:solidFill>
                  <a:srgbClr val="3C78D9"/>
                </a:solidFill>
                <a:latin typeface="Avenir Book" panose="02000503020000020003" pitchFamily="2" charset="0"/>
              </a:rPr>
              <a:t>1m </a:t>
            </a:r>
            <a:r>
              <a:rPr lang="it-IT" sz="1400" dirty="0" err="1">
                <a:solidFill>
                  <a:srgbClr val="3C78D9"/>
                </a:solidFill>
                <a:latin typeface="Avenir Book" panose="02000503020000020003" pitchFamily="2" charset="0"/>
              </a:rPr>
              <a:t>barrel</a:t>
            </a:r>
            <a:r>
              <a:rPr lang="it-IT" sz="1400" dirty="0">
                <a:solidFill>
                  <a:srgbClr val="3C78D9"/>
                </a:solidFill>
                <a:latin typeface="Avenir Book" panose="02000503020000020003" pitchFamily="2" charset="0"/>
              </a:rPr>
              <a:t> </a:t>
            </a:r>
            <a:r>
              <a:rPr lang="it-IT" sz="1400" dirty="0" err="1">
                <a:solidFill>
                  <a:srgbClr val="3C78D9"/>
                </a:solidFill>
                <a:latin typeface="Avenir Book" panose="02000503020000020003" pitchFamily="2" charset="0"/>
              </a:rPr>
              <a:t>radius</a:t>
            </a:r>
            <a:r>
              <a:rPr lang="it-IT" sz="1400" dirty="0">
                <a:solidFill>
                  <a:srgbClr val="3C78D9"/>
                </a:solidFill>
                <a:latin typeface="Avenir Book" panose="02000503020000020003" pitchFamily="2" charset="0"/>
              </a:rPr>
              <a:t>, 16 </a:t>
            </a:r>
            <a:r>
              <a:rPr lang="it-IT" sz="1400" dirty="0" err="1">
                <a:solidFill>
                  <a:srgbClr val="3C78D9"/>
                </a:solidFill>
                <a:latin typeface="Avenir Book" panose="02000503020000020003" pitchFamily="2" charset="0"/>
              </a:rPr>
              <a:t>sectors</a:t>
            </a:r>
            <a:r>
              <a:rPr lang="it-IT" sz="1400" dirty="0">
                <a:solidFill>
                  <a:srgbClr val="3C78D9"/>
                </a:solidFill>
                <a:latin typeface="Avenir Book" panose="02000503020000020003" pitchFamily="2" charset="0"/>
              </a:rPr>
              <a:t>  </a:t>
            </a:r>
          </a:p>
          <a:p>
            <a:r>
              <a:rPr lang="it-IT" sz="1400" dirty="0">
                <a:solidFill>
                  <a:schemeClr val="accent1"/>
                </a:solidFill>
                <a:latin typeface="Avenir Book" panose="02000503020000020003" pitchFamily="2" charset="0"/>
              </a:rPr>
              <a:t>176 </a:t>
            </a:r>
            <a:r>
              <a:rPr lang="it-IT" sz="1400" dirty="0" err="1">
                <a:solidFill>
                  <a:schemeClr val="accent1"/>
                </a:solidFill>
                <a:latin typeface="Avenir Book" panose="02000503020000020003" pitchFamily="2" charset="0"/>
              </a:rPr>
              <a:t>bars</a:t>
            </a:r>
            <a:r>
              <a:rPr lang="it-IT" sz="1400" dirty="0">
                <a:solidFill>
                  <a:schemeClr val="accent1"/>
                </a:solidFill>
                <a:latin typeface="Avenir Book" panose="02000503020000020003" pitchFamily="2" charset="0"/>
              </a:rPr>
              <a:t>:  </a:t>
            </a:r>
            <a:r>
              <a:rPr lang="it-IT" sz="1400" dirty="0" err="1">
                <a:solidFill>
                  <a:srgbClr val="3C78D9"/>
                </a:solidFill>
                <a:latin typeface="Avenir Book" panose="02000503020000020003" pitchFamily="2" charset="0"/>
              </a:rPr>
              <a:t>synthetic</a:t>
            </a:r>
            <a:r>
              <a:rPr lang="it-IT" sz="1400" dirty="0">
                <a:solidFill>
                  <a:srgbClr val="3C78D9"/>
                </a:solidFill>
                <a:latin typeface="Avenir Book" panose="02000503020000020003" pitchFamily="2" charset="0"/>
              </a:rPr>
              <a:t> </a:t>
            </a:r>
            <a:r>
              <a:rPr lang="it-IT" sz="1400" dirty="0" err="1">
                <a:solidFill>
                  <a:srgbClr val="3C78D9"/>
                </a:solidFill>
                <a:latin typeface="Avenir Book" panose="02000503020000020003" pitchFamily="2" charset="0"/>
              </a:rPr>
              <a:t>fused</a:t>
            </a:r>
            <a:r>
              <a:rPr lang="it-IT" sz="1400" dirty="0">
                <a:solidFill>
                  <a:srgbClr val="3C78D9"/>
                </a:solidFill>
                <a:latin typeface="Avenir Book" panose="02000503020000020003" pitchFamily="2" charset="0"/>
              </a:rPr>
              <a:t> silica,17mm (T) ´ 32mm (</a:t>
            </a:r>
            <a:r>
              <a:rPr lang="it-IT" sz="1400" dirty="0" err="1">
                <a:solidFill>
                  <a:srgbClr val="3C78D9"/>
                </a:solidFill>
                <a:latin typeface="Avenir Book" panose="02000503020000020003" pitchFamily="2" charset="0"/>
              </a:rPr>
              <a:t>W</a:t>
            </a:r>
            <a:r>
              <a:rPr lang="it-IT" sz="1400" dirty="0">
                <a:solidFill>
                  <a:srgbClr val="3C78D9"/>
                </a:solidFill>
                <a:latin typeface="Avenir Book" panose="02000503020000020003" pitchFamily="2" charset="0"/>
              </a:rPr>
              <a:t>) ´ 4200mm (L)</a:t>
            </a:r>
          </a:p>
          <a:p>
            <a:r>
              <a:rPr lang="it-IT" sz="1400" dirty="0">
                <a:solidFill>
                  <a:schemeClr val="accent1"/>
                </a:solidFill>
                <a:latin typeface="Avenir Book" panose="02000503020000020003" pitchFamily="2" charset="0"/>
              </a:rPr>
              <a:t>Photo </a:t>
            </a:r>
            <a:r>
              <a:rPr lang="it-IT" sz="1400" dirty="0" err="1">
                <a:solidFill>
                  <a:schemeClr val="accent1"/>
                </a:solidFill>
                <a:latin typeface="Avenir Book" panose="02000503020000020003" pitchFamily="2" charset="0"/>
              </a:rPr>
              <a:t>sensors</a:t>
            </a:r>
            <a:r>
              <a:rPr lang="it-IT" sz="1400" dirty="0">
                <a:solidFill>
                  <a:schemeClr val="accent1"/>
                </a:solidFill>
                <a:latin typeface="Avenir Book" panose="02000503020000020003" pitchFamily="2" charset="0"/>
              </a:rPr>
              <a:t>: </a:t>
            </a:r>
            <a:r>
              <a:rPr lang="it-IT" sz="1400" dirty="0">
                <a:solidFill>
                  <a:srgbClr val="3C78D9"/>
                </a:solidFill>
                <a:latin typeface="Avenir Book" panose="02000503020000020003" pitchFamily="2" charset="0"/>
              </a:rPr>
              <a:t>MCP-</a:t>
            </a:r>
            <a:r>
              <a:rPr lang="it-IT" sz="1400" dirty="0" err="1">
                <a:solidFill>
                  <a:srgbClr val="3C78D9"/>
                </a:solidFill>
                <a:latin typeface="Avenir Book" panose="02000503020000020003" pitchFamily="2" charset="0"/>
              </a:rPr>
              <a:t>PMTs</a:t>
            </a:r>
            <a:r>
              <a:rPr lang="it-IT" sz="1400" dirty="0">
                <a:solidFill>
                  <a:srgbClr val="3C78D9"/>
                </a:solidFill>
                <a:latin typeface="Avenir Book" panose="02000503020000020003" pitchFamily="2" charset="0"/>
              </a:rPr>
              <a:t> -3x3mm2 </a:t>
            </a:r>
            <a:r>
              <a:rPr lang="it-IT" sz="1400" dirty="0" err="1">
                <a:solidFill>
                  <a:srgbClr val="3C78D9"/>
                </a:solidFill>
                <a:latin typeface="Avenir Book" panose="02000503020000020003" pitchFamily="2" charset="0"/>
              </a:rPr>
              <a:t>pixels</a:t>
            </a:r>
            <a:endParaRPr lang="it-IT" sz="1400" dirty="0">
              <a:solidFill>
                <a:srgbClr val="3C78D9"/>
              </a:solidFill>
              <a:latin typeface="Avenir Book" panose="02000503020000020003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0F839D2-BFC7-C641-ADE2-37CDDB1EA7E6}"/>
              </a:ext>
            </a:extLst>
          </p:cNvPr>
          <p:cNvSpPr/>
          <p:nvPr/>
        </p:nvSpPr>
        <p:spPr>
          <a:xfrm>
            <a:off x="-28242" y="5659777"/>
            <a:ext cx="8360479" cy="113877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0000"/>
                </a:solidFill>
                <a:latin typeface="Avenir Book" panose="02000503020000020003" pitchFamily="2" charset="0"/>
              </a:rPr>
              <a:t>In the absence of multiple scattering </a:t>
            </a:r>
            <a:r>
              <a:rPr lang="it-IT" sz="1600" dirty="0">
                <a:solidFill>
                  <a:srgbClr val="000000"/>
                </a:solidFill>
                <a:latin typeface="Symbol" panose="05050102010706020507" pitchFamily="18" charset="2"/>
              </a:rPr>
              <a:t>s</a:t>
            </a:r>
            <a:r>
              <a:rPr lang="it-IT" sz="1600" baseline="-25000" dirty="0">
                <a:solidFill>
                  <a:srgbClr val="000000"/>
                </a:solidFill>
                <a:latin typeface="Avenir Book" panose="02000503020000020003" pitchFamily="2" charset="0"/>
              </a:rPr>
              <a:t>correlated</a:t>
            </a:r>
            <a:r>
              <a:rPr lang="it-IT" sz="1600" dirty="0">
                <a:solidFill>
                  <a:srgbClr val="000000"/>
                </a:solidFill>
                <a:latin typeface="Avenir Book" panose="02000503020000020003" pitchFamily="2" charset="0"/>
              </a:rPr>
              <a:t> = </a:t>
            </a:r>
            <a:r>
              <a:rPr lang="it-IT" sz="1600" dirty="0">
                <a:solidFill>
                  <a:srgbClr val="000000"/>
                </a:solidFill>
                <a:latin typeface="Symbol" panose="05050102010706020507" pitchFamily="18" charset="2"/>
              </a:rPr>
              <a:t>s</a:t>
            </a:r>
            <a:r>
              <a:rPr lang="it-IT" sz="1600" baseline="-25000" dirty="0">
                <a:solidFill>
                  <a:srgbClr val="000000"/>
                </a:solidFill>
                <a:latin typeface="Avenir Book" panose="02000503020000020003" pitchFamily="2" charset="0"/>
              </a:rPr>
              <a:t>track</a:t>
            </a:r>
            <a:r>
              <a:rPr lang="it-IT" sz="1600" dirty="0">
                <a:solidFill>
                  <a:srgbClr val="000000"/>
                </a:solidFill>
                <a:latin typeface="Avenir Book" panose="02000503020000020003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Book" panose="02000503020000020003"/>
              </a:rPr>
              <a:t>Secondary tracker (behind DIRC) may be beneficial both at low momentum</a:t>
            </a:r>
            <a:br>
              <a:rPr lang="en-US" sz="1600" dirty="0">
                <a:latin typeface="Avenir Book" panose="02000503020000020003"/>
              </a:rPr>
            </a:br>
            <a:r>
              <a:rPr lang="en-US" dirty="0">
                <a:latin typeface="Avenir Book" panose="02000503020000020003"/>
              </a:rPr>
              <a:t>and at high momentum (possible impact not studied yet).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Avenir Book" panose="02000503020000020003" pitchFamily="2" charset="0"/>
              </a:rPr>
              <a:t>All non-tracking factors sum to ~0.8 mrad, tracking must not exceed this.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0669D8-B34D-41CD-BA9E-A46DEA123B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4540" y="2300343"/>
            <a:ext cx="3708009" cy="495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84E0A2-2223-1240-8D81-0F0C8DC5AD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4540" y="23947"/>
            <a:ext cx="3708009" cy="230932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1A41A20-3BFB-4AB9-BCFD-F92523AA020C}"/>
              </a:ext>
            </a:extLst>
          </p:cNvPr>
          <p:cNvSpPr/>
          <p:nvPr/>
        </p:nvSpPr>
        <p:spPr>
          <a:xfrm>
            <a:off x="5551714" y="1699583"/>
            <a:ext cx="513184" cy="47828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33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0" y="324159"/>
            <a:ext cx="9128410" cy="617838"/>
          </a:xfrm>
        </p:spPr>
        <p:txBody>
          <a:bodyPr>
            <a:noAutofit/>
          </a:bodyPr>
          <a:lstStyle/>
          <a:p>
            <a:r>
              <a:rPr lang="en-US" sz="3800" b="0" dirty="0" err="1">
                <a:solidFill>
                  <a:schemeClr val="accent1"/>
                </a:solidFill>
                <a:latin typeface="Avenir Roman" panose="02000503020000020003" pitchFamily="2" charset="0"/>
                <a:cs typeface="Avenir Black"/>
              </a:rPr>
              <a:t>psTOF</a:t>
            </a:r>
            <a:endParaRPr lang="en-US" sz="3800" b="0" dirty="0">
              <a:solidFill>
                <a:srgbClr val="FFFFFF"/>
              </a:solidFill>
              <a:latin typeface="Avenir Roman" panose="02000503020000020003" pitchFamily="2" charset="0"/>
              <a:cs typeface="Avenir Black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467475"/>
            <a:ext cx="534988" cy="303213"/>
          </a:xfrm>
        </p:spPr>
        <p:txBody>
          <a:bodyPr/>
          <a:lstStyle/>
          <a:p>
            <a:fld id="{07E1C93C-5050-FC42-8F10-D22D4F119D1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396EF5-70B5-3744-8F34-6AAE04F0BBD6}"/>
              </a:ext>
            </a:extLst>
          </p:cNvPr>
          <p:cNvSpPr txBox="1"/>
          <p:nvPr/>
        </p:nvSpPr>
        <p:spPr>
          <a:xfrm>
            <a:off x="0" y="406667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Avenir Book" panose="02000503020000020003" pitchFamily="2" charset="0"/>
              </a:rPr>
              <a:t>:</a:t>
            </a: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13B1177C-8437-6240-8DDC-9A6269970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786" y="312873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5B56B8-76AB-2D46-B7CF-7889972E6A6E}"/>
              </a:ext>
            </a:extLst>
          </p:cNvPr>
          <p:cNvSpPr/>
          <p:nvPr/>
        </p:nvSpPr>
        <p:spPr>
          <a:xfrm>
            <a:off x="100470" y="4380450"/>
            <a:ext cx="894305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venir Heavy" panose="02000503020000020003" pitchFamily="2" charset="0"/>
              </a:rPr>
              <a:t>TOF needs a measurement of p and 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C3CFF"/>
                </a:solidFill>
                <a:latin typeface="Avenir Book" panose="02000503020000020003" pitchFamily="2" charset="0"/>
              </a:rPr>
              <a:t>As </a:t>
            </a:r>
            <a:r>
              <a:rPr lang="en-US" dirty="0">
                <a:solidFill>
                  <a:srgbClr val="1C3CFF"/>
                </a:solidFill>
                <a:latin typeface="Symbol" panose="05050102010706020507" pitchFamily="18" charset="2"/>
              </a:rPr>
              <a:t>d</a:t>
            </a:r>
            <a:r>
              <a:rPr lang="en-US" dirty="0">
                <a:solidFill>
                  <a:srgbClr val="1C3CFF"/>
                </a:solidFill>
                <a:latin typeface="Avenir Book" panose="02000503020000020003" pitchFamily="2" charset="0"/>
              </a:rPr>
              <a:t>t➝5 </a:t>
            </a:r>
            <a:r>
              <a:rPr lang="en-US" dirty="0" err="1">
                <a:solidFill>
                  <a:srgbClr val="1C3CFF"/>
                </a:solidFill>
                <a:latin typeface="Avenir Book" panose="02000503020000020003" pitchFamily="2" charset="0"/>
              </a:rPr>
              <a:t>ps</a:t>
            </a:r>
            <a:r>
              <a:rPr lang="en-US" dirty="0">
                <a:latin typeface="Avenir Book" panose="02000503020000020003" pitchFamily="2" charset="0"/>
              </a:rPr>
              <a:t>,  requires precision path length L </a:t>
            </a:r>
            <a:r>
              <a:rPr lang="en-US" dirty="0">
                <a:solidFill>
                  <a:srgbClr val="1C3CFF"/>
                </a:solidFill>
                <a:latin typeface="Avenir Book" panose="02000503020000020003" pitchFamily="2" charset="0"/>
              </a:rPr>
              <a:t>( c*</a:t>
            </a:r>
            <a:r>
              <a:rPr lang="en-US" dirty="0">
                <a:solidFill>
                  <a:srgbClr val="1C3CFF"/>
                </a:solidFill>
                <a:latin typeface="Symbol" panose="05050102010706020507" pitchFamily="18" charset="2"/>
              </a:rPr>
              <a:t>d</a:t>
            </a:r>
            <a:r>
              <a:rPr lang="en-US" dirty="0">
                <a:solidFill>
                  <a:srgbClr val="1C3CFF"/>
                </a:solidFill>
                <a:latin typeface="Avenir Book" panose="02000503020000020003" pitchFamily="2" charset="0"/>
              </a:rPr>
              <a:t>t~1.5 mm…tracking must exceed this.)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>
              <a:latin typeface="Avenir Book" panose="0200050302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Book" panose="02000503020000020003" pitchFamily="2" charset="0"/>
              </a:rPr>
              <a:t>Multiple scattering might be the biggest worry, need to ensure low material budget and/or enough tracking layers to catch scattering.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Book" panose="02000503020000020003" pitchFamily="2" charset="0"/>
              </a:rPr>
              <a:t>Depends partly upon the material that does not provide position measurement:</a:t>
            </a:r>
          </a:p>
          <a:p>
            <a:endParaRPr lang="en-US" sz="1600" dirty="0">
              <a:latin typeface="Avenir Book" panose="02000503020000020003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F6EBB3-31D7-454B-ABD1-EE0C37CD0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00" y="1385663"/>
            <a:ext cx="4635725" cy="297028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FFA6F18-93E0-6D41-ACCD-56E3A349EE80}"/>
              </a:ext>
            </a:extLst>
          </p:cNvPr>
          <p:cNvSpPr/>
          <p:nvPr/>
        </p:nvSpPr>
        <p:spPr>
          <a:xfrm>
            <a:off x="4695824" y="1401726"/>
            <a:ext cx="437162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venir Heavy" panose="02000503020000020003" pitchFamily="2" charset="0"/>
              </a:rPr>
              <a:t>Several technologies reviewed, no one chosen yet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>
              <a:latin typeface="Avenir Book" panose="0200050302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Book" panose="02000503020000020003" pitchFamily="2" charset="0"/>
              </a:rPr>
              <a:t>AC-LGADs could provide a very good tracking layer (~100 um) + timing (20 </a:t>
            </a:r>
            <a:r>
              <a:rPr lang="en-US" dirty="0" err="1">
                <a:latin typeface="Avenir Book" panose="02000503020000020003" pitchFamily="2" charset="0"/>
              </a:rPr>
              <a:t>ps</a:t>
            </a:r>
            <a:r>
              <a:rPr lang="en-US" dirty="0">
                <a:latin typeface="Avenir Book" panose="02000503020000020003" pitchFamily="2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>
              <a:latin typeface="Avenir Book" panose="0200050302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Book" panose="02000503020000020003" pitchFamily="2" charset="0"/>
              </a:rPr>
              <a:t>External start time provided by forward detectors could be helpful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>
              <a:latin typeface="Avenir Book" panose="0200050302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Book" panose="02000503020000020003" pitchFamily="2" charset="0"/>
              </a:rPr>
              <a:t>Study of  Self-timing (Internal) using tracks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99FE49-9AF0-42DC-9CAC-0B86BBA82DF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65179" y="5878286"/>
            <a:ext cx="2497810" cy="104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422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LabStandardPPTTemplate" id="{A76DDB89-9485-FD4D-98A9-DF1C06249F3D}" vid="{808B238C-84FF-B441-8654-84F07F73F6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39578</TotalTime>
  <Words>888</Words>
  <Application>Microsoft Office PowerPoint</Application>
  <PresentationFormat>On-screen Show (4:3)</PresentationFormat>
  <Paragraphs>218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.PingFangSC-Regular</vt:lpstr>
      <vt:lpstr>Arial</vt:lpstr>
      <vt:lpstr>Avenir Book</vt:lpstr>
      <vt:lpstr>Avenir Heavy</vt:lpstr>
      <vt:lpstr>Avenir Roman</vt:lpstr>
      <vt:lpstr>Calibri</vt:lpstr>
      <vt:lpstr>Cambria Math</vt:lpstr>
      <vt:lpstr>PingFangSC-Regular</vt:lpstr>
      <vt:lpstr>Symbol</vt:lpstr>
      <vt:lpstr>Office Theme</vt:lpstr>
      <vt:lpstr>Particle-IDentification (PID) &amp; Tracking</vt:lpstr>
      <vt:lpstr>Ring Imaging Cherenkov  (RICH) vs. Track Direction</vt:lpstr>
      <vt:lpstr>PowerPoint Presentation</vt:lpstr>
      <vt:lpstr>Were we are: Summary Table </vt:lpstr>
      <vt:lpstr>High Momentum GEM RICH</vt:lpstr>
      <vt:lpstr>mRICH</vt:lpstr>
      <vt:lpstr>dRICH</vt:lpstr>
      <vt:lpstr>DIRC</vt:lpstr>
      <vt:lpstr>psTOF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Early science results from JLab at 12 GeV and the road to nuclear femtography with EIC </dc:title>
  <dc:creator>Patrizia Rossi</dc:creator>
  <cp:lastModifiedBy>Thomas Hemmick</cp:lastModifiedBy>
  <cp:revision>1249</cp:revision>
  <cp:lastPrinted>2020-05-10T12:00:39Z</cp:lastPrinted>
  <dcterms:created xsi:type="dcterms:W3CDTF">2019-07-21T14:59:33Z</dcterms:created>
  <dcterms:modified xsi:type="dcterms:W3CDTF">2020-05-13T15:58:41Z</dcterms:modified>
</cp:coreProperties>
</file>