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64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63" r:id="rId12"/>
  </p:sldIdLst>
  <p:sldSz cx="9144000" cy="54229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304" y="-96"/>
      </p:cViewPr>
      <p:guideLst>
        <p:guide orient="horz" pos="17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F5B3D-B0C4-254C-A135-16EB6D5BA27C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AC474-F1DA-594D-AD19-0FA93949464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677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DE87D-B25F-FC49-B4FF-BC9D52C4D7D8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825C2-6256-9449-B688-09A1F847C2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2247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684614"/>
            <a:ext cx="7772400" cy="116240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072977"/>
            <a:ext cx="6400800" cy="13858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10173" y="5026225"/>
            <a:ext cx="4195666" cy="288719"/>
          </a:xfrm>
        </p:spPr>
        <p:txBody>
          <a:bodyPr/>
          <a:lstStyle/>
          <a:p>
            <a:r>
              <a:rPr lang="it-IT" smtClean="0"/>
              <a:t>EIC YR Integration meeting / 13.5.2020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65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EIC YR Integration meeting / 13.5.2020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62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17168"/>
            <a:ext cx="2057400" cy="4627039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17168"/>
            <a:ext cx="6019800" cy="462703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EIC YR Integration meeting / 13.5.2020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50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EIC YR Integration meeting / 13.5.2020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39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484716"/>
            <a:ext cx="7772400" cy="10770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298457"/>
            <a:ext cx="7772400" cy="11862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EIC YR Integration meeting / 13.5.2020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72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65344"/>
            <a:ext cx="4038600" cy="357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65344"/>
            <a:ext cx="4038600" cy="357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EIC YR Integration meeting / 13.5.2020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03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13876"/>
            <a:ext cx="4040188" cy="505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719762"/>
            <a:ext cx="4040188" cy="3124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213876"/>
            <a:ext cx="4041775" cy="505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719762"/>
            <a:ext cx="4041775" cy="3124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EIC YR Integration meeting / 13.5.2020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77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EIC YR Integration meeting / 13.5.2020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40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EIC YR Integration meeting / 13.5.2020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25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15912"/>
            <a:ext cx="3008313" cy="9188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15912"/>
            <a:ext cx="5111750" cy="46282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134792"/>
            <a:ext cx="3008313" cy="37094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EIC YR Integration meeting / 13.5.2020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95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796030"/>
            <a:ext cx="5486400" cy="448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84546"/>
            <a:ext cx="5486400" cy="32537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244173"/>
            <a:ext cx="5486400" cy="636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EIC YR Integration meeting / 13.5.2020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4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17167"/>
            <a:ext cx="8229600" cy="903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65344"/>
            <a:ext cx="8229600" cy="3578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5026225"/>
            <a:ext cx="2133600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732853" y="5026225"/>
            <a:ext cx="4116288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EIC YR Integration meeting / 13.5.2020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19234" y="5026225"/>
            <a:ext cx="1667565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29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8943" y="1315331"/>
            <a:ext cx="8334633" cy="1719686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Arial"/>
                <a:cs typeface="Arial"/>
              </a:rPr>
              <a:t>Integration meeting</a:t>
            </a:r>
            <a:r>
              <a:rPr lang="it-IT" dirty="0" smtClean="0">
                <a:latin typeface="Arial"/>
                <a:cs typeface="Arial"/>
              </a:rPr>
              <a:t/>
            </a:r>
            <a:br>
              <a:rPr lang="it-IT" dirty="0" smtClean="0">
                <a:latin typeface="Arial"/>
                <a:cs typeface="Arial"/>
              </a:rPr>
            </a:br>
            <a:r>
              <a:rPr lang="it-IT" dirty="0" smtClean="0">
                <a:latin typeface="Arial"/>
                <a:cs typeface="Arial"/>
              </a:rPr>
              <a:t>PID &amp; </a:t>
            </a:r>
            <a:r>
              <a:rPr lang="it-IT" dirty="0" err="1" smtClean="0">
                <a:latin typeface="Arial"/>
                <a:cs typeface="Arial"/>
              </a:rPr>
              <a:t>Tracking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discussion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6346" y="3310939"/>
            <a:ext cx="6400800" cy="1077274"/>
          </a:xfrm>
        </p:spPr>
        <p:txBody>
          <a:bodyPr>
            <a:noAutofit/>
          </a:bodyPr>
          <a:lstStyle/>
          <a:p>
            <a:r>
              <a:rPr lang="it-IT" sz="2400" dirty="0" smtClean="0">
                <a:latin typeface="Arial"/>
                <a:cs typeface="Arial"/>
              </a:rPr>
              <a:t>D. Elia, K. </a:t>
            </a:r>
            <a:r>
              <a:rPr lang="it-IT" sz="2400" dirty="0" err="1" smtClean="0">
                <a:latin typeface="Arial"/>
                <a:cs typeface="Arial"/>
              </a:rPr>
              <a:t>Gnanvo</a:t>
            </a:r>
            <a:r>
              <a:rPr lang="it-IT" sz="2400" dirty="0" smtClean="0">
                <a:latin typeface="Arial"/>
                <a:cs typeface="Arial"/>
              </a:rPr>
              <a:t>, L. </a:t>
            </a:r>
            <a:r>
              <a:rPr lang="it-IT" sz="2400" dirty="0" err="1" smtClean="0">
                <a:latin typeface="Arial"/>
                <a:cs typeface="Arial"/>
              </a:rPr>
              <a:t>Greiner</a:t>
            </a:r>
            <a:endParaRPr lang="it-IT" sz="2400" dirty="0" smtClean="0">
              <a:latin typeface="Arial"/>
              <a:cs typeface="Arial"/>
            </a:endParaRPr>
          </a:p>
          <a:p>
            <a:r>
              <a:rPr lang="it-IT" sz="2400" dirty="0" smtClean="0">
                <a:latin typeface="Arial"/>
                <a:cs typeface="Arial"/>
              </a:rPr>
              <a:t>for the </a:t>
            </a:r>
            <a:r>
              <a:rPr lang="it-IT" sz="2400" dirty="0" err="1" smtClean="0">
                <a:latin typeface="Arial"/>
                <a:cs typeface="Arial"/>
              </a:rPr>
              <a:t>Tracking</a:t>
            </a:r>
            <a:r>
              <a:rPr lang="it-IT" sz="2400" dirty="0" smtClean="0">
                <a:latin typeface="Arial"/>
                <a:cs typeface="Arial"/>
              </a:rPr>
              <a:t> WG</a:t>
            </a:r>
            <a:endParaRPr lang="it-IT" sz="2400" dirty="0" smtClean="0">
              <a:latin typeface="Arial"/>
              <a:cs typeface="Arial"/>
            </a:endParaRP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10173" y="5026225"/>
            <a:ext cx="4195666" cy="288719"/>
          </a:xfrm>
        </p:spPr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EIC YR Integration meeting / 13.5.2020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9234" y="5026225"/>
            <a:ext cx="1667565" cy="288719"/>
          </a:xfrm>
        </p:spPr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</a:t>
            </a:fld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683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EIC YR Integration meeting / 13.5.2020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10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24462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Preliminary </a:t>
            </a:r>
            <a:r>
              <a:rPr lang="it-IT" sz="3200" dirty="0" err="1" smtClean="0">
                <a:latin typeface="Arial"/>
                <a:cs typeface="Arial"/>
              </a:rPr>
              <a:t>results</a:t>
            </a:r>
            <a:endParaRPr lang="it-IT" sz="3200" dirty="0" smtClean="0">
              <a:latin typeface="Arial"/>
              <a:cs typeface="Arial"/>
            </a:endParaRPr>
          </a:p>
        </p:txBody>
      </p:sp>
      <p:pic>
        <p:nvPicPr>
          <p:cNvPr id="3" name="Immagine 2" descr="Schermata 2020-05-13 alle 14.27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38" y="2"/>
            <a:ext cx="3595194" cy="2591460"/>
          </a:xfrm>
          <a:prstGeom prst="rect">
            <a:avLst/>
          </a:prstGeom>
        </p:spPr>
      </p:pic>
      <p:pic>
        <p:nvPicPr>
          <p:cNvPr id="9" name="Immagine 8" descr="Schermata 2020-05-13 alle 14.33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38" y="2976576"/>
            <a:ext cx="4064162" cy="1940637"/>
          </a:xfrm>
          <a:prstGeom prst="rect">
            <a:avLst/>
          </a:prstGeom>
        </p:spPr>
      </p:pic>
      <p:pic>
        <p:nvPicPr>
          <p:cNvPr id="11" name="Immagine 10" descr="Schermata 2020-05-13 alle 14.35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7" y="1621808"/>
            <a:ext cx="4719738" cy="283774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41008" y="1038390"/>
            <a:ext cx="344752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400" dirty="0"/>
              <a:t>H</a:t>
            </a:r>
            <a:r>
              <a:rPr lang="it-IT" sz="1400" dirty="0" smtClean="0"/>
              <a:t>. </a:t>
            </a:r>
            <a:r>
              <a:rPr lang="it-IT" sz="1400" dirty="0" err="1" smtClean="0"/>
              <a:t>Wennlof</a:t>
            </a:r>
            <a:r>
              <a:rPr lang="it-IT" sz="1400" dirty="0" smtClean="0"/>
              <a:t>, </a:t>
            </a:r>
            <a:r>
              <a:rPr lang="it-IT" sz="1400" dirty="0" err="1" smtClean="0"/>
              <a:t>Tracking</a:t>
            </a:r>
            <a:r>
              <a:rPr lang="it-IT" sz="1400" dirty="0" smtClean="0"/>
              <a:t>-WG meeting 30.4.2020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53577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EIC YR Integration meeting / 13.5.2020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11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24462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Short </a:t>
            </a:r>
            <a:r>
              <a:rPr lang="it-IT" sz="3200" dirty="0" err="1" smtClean="0">
                <a:latin typeface="Arial"/>
                <a:cs typeface="Arial"/>
              </a:rPr>
              <a:t>term</a:t>
            </a:r>
            <a:r>
              <a:rPr lang="it-IT" sz="3200" dirty="0" smtClean="0">
                <a:latin typeface="Arial"/>
                <a:cs typeface="Arial"/>
              </a:rPr>
              <a:t> </a:t>
            </a:r>
            <a:r>
              <a:rPr lang="it-IT" sz="3200" dirty="0" err="1" smtClean="0">
                <a:latin typeface="Arial"/>
                <a:cs typeface="Arial"/>
              </a:rPr>
              <a:t>plan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7198" y="936443"/>
            <a:ext cx="8390627" cy="2604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"/>
                <a:cs typeface="Arial"/>
              </a:rPr>
              <a:t>Deliverables</a:t>
            </a:r>
            <a:r>
              <a:rPr lang="it-IT" sz="2400" dirty="0" smtClean="0">
                <a:latin typeface="Arial"/>
                <a:cs typeface="Arial"/>
              </a:rPr>
              <a:t> for Pavia:</a:t>
            </a:r>
            <a:endParaRPr lang="it-IT" dirty="0" smtClean="0"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finalize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ongoing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EicRoot-based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studies</a:t>
            </a:r>
            <a:r>
              <a:rPr lang="it-IT" dirty="0" smtClean="0">
                <a:latin typeface="Arial"/>
                <a:cs typeface="Arial"/>
              </a:rPr>
              <a:t> (</a:t>
            </a:r>
            <a:r>
              <a:rPr lang="it-IT" dirty="0" err="1" smtClean="0">
                <a:latin typeface="Arial"/>
                <a:cs typeface="Arial"/>
              </a:rPr>
              <a:t>basic</a:t>
            </a:r>
            <a:r>
              <a:rPr lang="it-IT" dirty="0" smtClean="0">
                <a:latin typeface="Arial"/>
                <a:cs typeface="Arial"/>
              </a:rPr>
              <a:t> performance and </a:t>
            </a:r>
            <a:r>
              <a:rPr lang="it-IT" dirty="0" err="1" smtClean="0">
                <a:latin typeface="Arial"/>
                <a:cs typeface="Arial"/>
              </a:rPr>
              <a:t>comparisons</a:t>
            </a:r>
            <a:r>
              <a:rPr lang="it-IT" dirty="0" smtClean="0">
                <a:latin typeface="Arial"/>
                <a:cs typeface="Arial"/>
              </a:rPr>
              <a:t>)</a:t>
            </a:r>
            <a:endParaRPr lang="it-IT" sz="1600" dirty="0" smtClean="0"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smtClean="0">
                <a:latin typeface="Arial"/>
                <a:cs typeface="Arial"/>
              </a:rPr>
              <a:t>report progress on Fun4All/</a:t>
            </a:r>
            <a:r>
              <a:rPr lang="it-IT" dirty="0" err="1" smtClean="0">
                <a:latin typeface="Arial"/>
                <a:cs typeface="Arial"/>
              </a:rPr>
              <a:t>ESCalate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simulations</a:t>
            </a:r>
            <a:r>
              <a:rPr lang="it-IT" dirty="0" smtClean="0">
                <a:latin typeface="Arial"/>
                <a:cs typeface="Arial"/>
              </a:rPr>
              <a:t> (</a:t>
            </a:r>
            <a:r>
              <a:rPr lang="it-IT" dirty="0" err="1" smtClean="0">
                <a:latin typeface="Arial"/>
                <a:cs typeface="Arial"/>
              </a:rPr>
              <a:t>maybe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preliminary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checks</a:t>
            </a:r>
            <a:r>
              <a:rPr lang="it-IT" dirty="0" smtClean="0">
                <a:latin typeface="Arial"/>
                <a:cs typeface="Arial"/>
              </a:rPr>
              <a:t>)</a:t>
            </a:r>
            <a:endParaRPr lang="it-IT" dirty="0"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200"/>
              </a:spcBef>
            </a:pPr>
            <a:endParaRPr lang="it-IT" sz="1400" dirty="0" smtClean="0">
              <a:latin typeface="Arial"/>
              <a:cs typeface="Arial"/>
            </a:endParaRPr>
          </a:p>
          <a:p>
            <a:r>
              <a:rPr lang="it-IT" sz="2000" dirty="0" err="1" smtClean="0">
                <a:latin typeface="Arial"/>
                <a:cs typeface="Arial"/>
              </a:rPr>
              <a:t>Connected</a:t>
            </a:r>
            <a:r>
              <a:rPr lang="it-IT" sz="2000" dirty="0" smtClean="0">
                <a:latin typeface="Arial"/>
                <a:cs typeface="Arial"/>
              </a:rPr>
              <a:t> to PID:</a:t>
            </a:r>
            <a:endParaRPr lang="it-IT" sz="2000" dirty="0"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smtClean="0">
                <a:latin typeface="Arial"/>
                <a:cs typeface="Arial"/>
              </a:rPr>
              <a:t>work out </a:t>
            </a:r>
            <a:r>
              <a:rPr lang="it-IT" dirty="0" err="1" smtClean="0">
                <a:latin typeface="Arial"/>
                <a:cs typeface="Arial"/>
              </a:rPr>
              <a:t>space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point</a:t>
            </a:r>
            <a:r>
              <a:rPr lang="it-IT" dirty="0" smtClean="0">
                <a:latin typeface="Arial"/>
                <a:cs typeface="Arial"/>
              </a:rPr>
              <a:t> and </a:t>
            </a:r>
            <a:r>
              <a:rPr lang="it-IT" dirty="0" err="1" smtClean="0">
                <a:latin typeface="Arial"/>
                <a:cs typeface="Arial"/>
              </a:rPr>
              <a:t>angular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resolutions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at</a:t>
            </a:r>
            <a:r>
              <a:rPr lang="it-IT" dirty="0" smtClean="0">
                <a:latin typeface="Arial"/>
                <a:cs typeface="Arial"/>
              </a:rPr>
              <a:t> PID positions</a:t>
            </a:r>
          </a:p>
          <a:p>
            <a:pPr marL="285750" indent="-285750">
              <a:lnSpc>
                <a:spcPct val="110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based</a:t>
            </a:r>
            <a:r>
              <a:rPr lang="it-IT" dirty="0" smtClean="0">
                <a:latin typeface="Arial"/>
                <a:cs typeface="Arial"/>
              </a:rPr>
              <a:t> on the feedback </a:t>
            </a:r>
            <a:r>
              <a:rPr lang="it-IT" dirty="0" err="1" smtClean="0">
                <a:latin typeface="Arial"/>
                <a:cs typeface="Arial"/>
              </a:rPr>
              <a:t>collected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today</a:t>
            </a:r>
            <a:r>
              <a:rPr lang="it-IT" dirty="0" smtClean="0">
                <a:latin typeface="Arial"/>
                <a:cs typeface="Arial"/>
              </a:rPr>
              <a:t> </a:t>
            </a:r>
            <a:endParaRPr lang="it-IT" sz="20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90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EIC YR Integration meeting / 13.5.2020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2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24462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Status and </a:t>
            </a:r>
            <a:r>
              <a:rPr lang="it-IT" sz="3200" dirty="0" err="1" smtClean="0">
                <a:latin typeface="Arial"/>
                <a:cs typeface="Arial"/>
              </a:rPr>
              <a:t>ongoing</a:t>
            </a:r>
            <a:r>
              <a:rPr lang="it-IT" sz="3200" dirty="0" smtClean="0">
                <a:latin typeface="Arial"/>
                <a:cs typeface="Arial"/>
              </a:rPr>
              <a:t> </a:t>
            </a:r>
            <a:r>
              <a:rPr lang="it-IT" sz="3200" dirty="0" err="1" smtClean="0">
                <a:latin typeface="Arial"/>
                <a:cs typeface="Arial"/>
              </a:rPr>
              <a:t>activities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7199" y="1280683"/>
            <a:ext cx="8390627" cy="33617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57198" y="936443"/>
            <a:ext cx="8390627" cy="414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"/>
                <a:cs typeface="Arial"/>
              </a:rPr>
              <a:t>EicRoot-based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simulations</a:t>
            </a:r>
            <a:endParaRPr lang="it-IT" dirty="0" smtClean="0"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working</a:t>
            </a:r>
            <a:r>
              <a:rPr lang="it-IT" dirty="0" smtClean="0">
                <a:latin typeface="Arial"/>
                <a:cs typeface="Arial"/>
              </a:rPr>
              <a:t> out </a:t>
            </a:r>
            <a:r>
              <a:rPr lang="it-IT" dirty="0" err="1" smtClean="0">
                <a:latin typeface="Arial"/>
                <a:cs typeface="Arial"/>
              </a:rPr>
              <a:t>main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deliverable</a:t>
            </a:r>
            <a:r>
              <a:rPr lang="it-IT" dirty="0" err="1" smtClean="0">
                <a:latin typeface="Arial"/>
                <a:cs typeface="Arial"/>
              </a:rPr>
              <a:t>s</a:t>
            </a:r>
            <a:r>
              <a:rPr lang="it-IT" dirty="0" smtClean="0">
                <a:latin typeface="Arial"/>
                <a:cs typeface="Arial"/>
              </a:rPr>
              <a:t> for Pavia:</a:t>
            </a:r>
            <a:endParaRPr lang="it-IT" dirty="0" smtClean="0">
              <a:latin typeface="Arial"/>
              <a:cs typeface="Arial"/>
            </a:endParaRPr>
          </a:p>
          <a:p>
            <a:pPr marL="742950" lvl="1" indent="-285750">
              <a:lnSpc>
                <a:spcPts val="2400"/>
              </a:lnSpc>
              <a:buFont typeface="Wingdings" charset="2"/>
              <a:buChar char="ü"/>
            </a:pPr>
            <a:r>
              <a:rPr lang="it-IT" sz="1600" dirty="0" err="1" smtClean="0">
                <a:latin typeface="Arial"/>
                <a:cs typeface="Arial"/>
              </a:rPr>
              <a:t>evaluate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all-silicon</a:t>
            </a:r>
            <a:r>
              <a:rPr lang="it-IT" sz="1600" dirty="0" smtClean="0">
                <a:latin typeface="Arial"/>
                <a:cs typeface="Arial"/>
              </a:rPr>
              <a:t> vs </a:t>
            </a:r>
            <a:r>
              <a:rPr lang="it-IT" sz="1600" dirty="0" err="1" smtClean="0">
                <a:latin typeface="Arial"/>
                <a:cs typeface="Arial"/>
              </a:rPr>
              <a:t>silicon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smtClean="0">
                <a:latin typeface="Arial"/>
                <a:cs typeface="Arial"/>
              </a:rPr>
              <a:t>&amp; </a:t>
            </a:r>
            <a:r>
              <a:rPr lang="it-IT" sz="1600" dirty="0" err="1" smtClean="0">
                <a:latin typeface="Arial"/>
                <a:cs typeface="Arial"/>
              </a:rPr>
              <a:t>gaseous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trackers</a:t>
            </a:r>
            <a:endParaRPr lang="it-IT" sz="1600" dirty="0" smtClean="0">
              <a:latin typeface="Arial"/>
              <a:cs typeface="Arial"/>
            </a:endParaRPr>
          </a:p>
          <a:p>
            <a:pPr marL="742950" lvl="1" indent="-285750">
              <a:lnSpc>
                <a:spcPts val="2400"/>
              </a:lnSpc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compare </a:t>
            </a:r>
            <a:r>
              <a:rPr lang="it-IT" sz="1600" dirty="0" err="1" smtClean="0">
                <a:latin typeface="Arial"/>
                <a:cs typeface="Arial"/>
              </a:rPr>
              <a:t>realistic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alternatives</a:t>
            </a:r>
            <a:r>
              <a:rPr lang="it-IT" sz="1600" dirty="0" smtClean="0">
                <a:latin typeface="Arial"/>
                <a:cs typeface="Arial"/>
              </a:rPr>
              <a:t> for </a:t>
            </a:r>
            <a:r>
              <a:rPr lang="it-IT" sz="1600" dirty="0" err="1" smtClean="0">
                <a:latin typeface="Arial"/>
                <a:cs typeface="Arial"/>
              </a:rPr>
              <a:t>gaseous</a:t>
            </a:r>
            <a:r>
              <a:rPr lang="it-IT" sz="1600" dirty="0" smtClean="0">
                <a:latin typeface="Arial"/>
                <a:cs typeface="Arial"/>
              </a:rPr>
              <a:t> detectors (</a:t>
            </a:r>
            <a:r>
              <a:rPr lang="it-IT" sz="1600" dirty="0" err="1" smtClean="0">
                <a:latin typeface="Arial"/>
                <a:cs typeface="Arial"/>
              </a:rPr>
              <a:t>barrel</a:t>
            </a:r>
            <a:r>
              <a:rPr lang="it-IT" sz="1600" dirty="0" smtClean="0">
                <a:latin typeface="Arial"/>
                <a:cs typeface="Arial"/>
              </a:rPr>
              <a:t> and </a:t>
            </a:r>
            <a:r>
              <a:rPr lang="it-IT" sz="1600" dirty="0" err="1" smtClean="0">
                <a:latin typeface="Arial"/>
                <a:cs typeface="Arial"/>
              </a:rPr>
              <a:t>forward</a:t>
            </a:r>
            <a:r>
              <a:rPr lang="it-IT" sz="16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ongoing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studies</a:t>
            </a:r>
            <a:r>
              <a:rPr lang="it-IT" dirty="0">
                <a:latin typeface="Arial"/>
                <a:cs typeface="Arial"/>
              </a:rPr>
              <a:t>:</a:t>
            </a:r>
          </a:p>
          <a:p>
            <a:pPr marL="742950" lvl="1" indent="-285750">
              <a:lnSpc>
                <a:spcPts val="2400"/>
              </a:lnSpc>
              <a:buFont typeface="Wingdings" charset="2"/>
              <a:buChar char="ü"/>
            </a:pPr>
            <a:r>
              <a:rPr lang="it-IT" sz="1600" dirty="0" err="1" smtClean="0">
                <a:latin typeface="Arial"/>
                <a:cs typeface="Arial"/>
              </a:rPr>
              <a:t>central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region</a:t>
            </a:r>
            <a:r>
              <a:rPr lang="it-IT" sz="1600" dirty="0" smtClean="0">
                <a:latin typeface="Arial"/>
                <a:cs typeface="Arial"/>
              </a:rPr>
              <a:t> Si-</a:t>
            </a:r>
            <a:r>
              <a:rPr lang="it-IT" sz="1600" dirty="0" err="1" smtClean="0">
                <a:latin typeface="Arial"/>
                <a:cs typeface="Arial"/>
              </a:rPr>
              <a:t>vertex</a:t>
            </a:r>
            <a:r>
              <a:rPr lang="it-IT" sz="1600" dirty="0" smtClean="0">
                <a:latin typeface="Arial"/>
                <a:cs typeface="Arial"/>
              </a:rPr>
              <a:t> + TPC/MPGD</a:t>
            </a:r>
          </a:p>
          <a:p>
            <a:pPr marL="742950" lvl="1" indent="-285750">
              <a:lnSpc>
                <a:spcPts val="2400"/>
              </a:lnSpc>
              <a:buFont typeface="Wingdings" charset="2"/>
              <a:buChar char="ü"/>
            </a:pPr>
            <a:r>
              <a:rPr lang="it-IT" sz="1600" dirty="0" err="1" smtClean="0">
                <a:latin typeface="Arial"/>
                <a:cs typeface="Arial"/>
              </a:rPr>
              <a:t>endcap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region</a:t>
            </a:r>
            <a:r>
              <a:rPr lang="it-IT" sz="1600" dirty="0" smtClean="0">
                <a:latin typeface="Arial"/>
                <a:cs typeface="Arial"/>
              </a:rPr>
              <a:t> GEM </a:t>
            </a:r>
            <a:r>
              <a:rPr lang="it-IT" sz="1600" dirty="0" err="1" smtClean="0">
                <a:latin typeface="Arial"/>
                <a:cs typeface="Arial"/>
              </a:rPr>
              <a:t>trackers</a:t>
            </a:r>
            <a:endParaRPr lang="it-IT" sz="1600" dirty="0" smtClean="0">
              <a:latin typeface="Arial"/>
              <a:cs typeface="Arial"/>
            </a:endParaRPr>
          </a:p>
          <a:p>
            <a:pPr marL="742950" lvl="1" indent="-285750">
              <a:lnSpc>
                <a:spcPts val="2400"/>
              </a:lnSpc>
              <a:buFont typeface="Wingdings" charset="2"/>
              <a:buChar char="ü"/>
            </a:pPr>
            <a:r>
              <a:rPr lang="it-IT" sz="1600" dirty="0" err="1" smtClean="0">
                <a:latin typeface="Arial"/>
                <a:cs typeface="Arial"/>
              </a:rPr>
              <a:t>all</a:t>
            </a:r>
            <a:r>
              <a:rPr lang="it-IT" sz="1600" dirty="0" err="1">
                <a:latin typeface="Arial"/>
                <a:cs typeface="Arial"/>
              </a:rPr>
              <a:t>-</a:t>
            </a:r>
            <a:r>
              <a:rPr lang="it-IT" sz="1600" dirty="0" err="1" smtClean="0">
                <a:latin typeface="Arial"/>
                <a:cs typeface="Arial"/>
              </a:rPr>
              <a:t>silicon</a:t>
            </a:r>
            <a:r>
              <a:rPr lang="it-IT" sz="1600" dirty="0" smtClean="0">
                <a:latin typeface="Arial"/>
                <a:cs typeface="Arial"/>
              </a:rPr>
              <a:t> (</a:t>
            </a:r>
            <a:r>
              <a:rPr lang="it-IT" sz="1600" dirty="0" err="1" smtClean="0">
                <a:latin typeface="Arial"/>
                <a:cs typeface="Arial"/>
              </a:rPr>
              <a:t>barrel</a:t>
            </a:r>
            <a:r>
              <a:rPr lang="it-IT" sz="1600" dirty="0" smtClean="0">
                <a:latin typeface="Arial"/>
                <a:cs typeface="Arial"/>
              </a:rPr>
              <a:t>) </a:t>
            </a:r>
            <a:r>
              <a:rPr lang="it-IT" sz="1600" dirty="0" err="1" smtClean="0">
                <a:latin typeface="Arial"/>
                <a:cs typeface="Arial"/>
              </a:rPr>
              <a:t>tracker</a:t>
            </a:r>
            <a:r>
              <a:rPr lang="it-IT" sz="1600" dirty="0" smtClean="0">
                <a:latin typeface="Arial"/>
                <a:cs typeface="Arial"/>
              </a:rPr>
              <a:t> + </a:t>
            </a:r>
            <a:r>
              <a:rPr lang="it-IT" sz="1600" dirty="0" err="1" smtClean="0">
                <a:latin typeface="Arial"/>
                <a:cs typeface="Arial"/>
              </a:rPr>
              <a:t>forward</a:t>
            </a:r>
            <a:r>
              <a:rPr lang="it-IT" sz="1600" dirty="0" smtClean="0">
                <a:latin typeface="Arial"/>
                <a:cs typeface="Arial"/>
              </a:rPr>
              <a:t>/</a:t>
            </a:r>
            <a:r>
              <a:rPr lang="it-IT" sz="1600" dirty="0" err="1" smtClean="0">
                <a:latin typeface="Arial"/>
                <a:cs typeface="Arial"/>
              </a:rPr>
              <a:t>backword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silicon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smtClean="0">
                <a:latin typeface="Arial"/>
                <a:cs typeface="Arial"/>
              </a:rPr>
              <a:t>disks</a:t>
            </a:r>
          </a:p>
          <a:p>
            <a:pPr marL="742950" lvl="1" indent="-285750">
              <a:lnSpc>
                <a:spcPts val="2400"/>
              </a:lnSpc>
              <a:buFont typeface="Wingdings" charset="2"/>
              <a:buChar char="ü"/>
            </a:pPr>
            <a:r>
              <a:rPr lang="it-IT" sz="1600" dirty="0" err="1" smtClean="0">
                <a:latin typeface="Arial"/>
                <a:cs typeface="Arial"/>
              </a:rPr>
              <a:t>comparison</a:t>
            </a:r>
            <a:r>
              <a:rPr lang="it-IT" sz="1600" dirty="0" err="1" smtClean="0">
                <a:latin typeface="Arial"/>
                <a:cs typeface="Arial"/>
              </a:rPr>
              <a:t>s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all</a:t>
            </a:r>
            <a:r>
              <a:rPr lang="it-IT" sz="1600" dirty="0" err="1">
                <a:latin typeface="Arial"/>
                <a:cs typeface="Arial"/>
              </a:rPr>
              <a:t>-</a:t>
            </a:r>
            <a:r>
              <a:rPr lang="it-IT" sz="1600" dirty="0" err="1" smtClean="0">
                <a:latin typeface="Arial"/>
                <a:cs typeface="Arial"/>
              </a:rPr>
              <a:t>silicon</a:t>
            </a:r>
            <a:r>
              <a:rPr lang="it-IT" sz="1600" dirty="0" smtClean="0">
                <a:latin typeface="Arial"/>
                <a:cs typeface="Arial"/>
              </a:rPr>
              <a:t> vs </a:t>
            </a:r>
            <a:r>
              <a:rPr lang="it-IT" sz="1600" dirty="0" err="1" smtClean="0">
                <a:latin typeface="Arial"/>
                <a:cs typeface="Arial"/>
              </a:rPr>
              <a:t>BeAST</a:t>
            </a:r>
            <a:r>
              <a:rPr lang="it-IT" sz="1600" dirty="0" smtClean="0">
                <a:latin typeface="Arial"/>
                <a:cs typeface="Arial"/>
              </a:rPr>
              <a:t> (Si-</a:t>
            </a:r>
            <a:r>
              <a:rPr lang="it-IT" sz="1600" dirty="0" err="1" smtClean="0">
                <a:latin typeface="Arial"/>
                <a:cs typeface="Arial"/>
              </a:rPr>
              <a:t>vertex</a:t>
            </a:r>
            <a:r>
              <a:rPr lang="it-IT" sz="1600" dirty="0" smtClean="0">
                <a:latin typeface="Arial"/>
                <a:cs typeface="Arial"/>
              </a:rPr>
              <a:t> + TPC) </a:t>
            </a:r>
            <a:r>
              <a:rPr lang="it-IT" sz="1600" dirty="0" err="1" smtClean="0">
                <a:latin typeface="Arial"/>
                <a:cs typeface="Arial"/>
              </a:rPr>
              <a:t>concepts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endParaRPr lang="it-IT" sz="1600" dirty="0"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available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results</a:t>
            </a:r>
            <a:r>
              <a:rPr lang="it-IT" dirty="0" smtClean="0">
                <a:latin typeface="Arial"/>
                <a:cs typeface="Arial"/>
              </a:rPr>
              <a:t>:</a:t>
            </a:r>
            <a:endParaRPr lang="it-IT" dirty="0">
              <a:latin typeface="Arial"/>
              <a:cs typeface="Arial"/>
            </a:endParaRPr>
          </a:p>
          <a:p>
            <a:pPr marL="742950" lvl="1" indent="-285750">
              <a:lnSpc>
                <a:spcPts val="2400"/>
              </a:lnSpc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relative </a:t>
            </a:r>
            <a:r>
              <a:rPr lang="it-IT" sz="1600" dirty="0" err="1" smtClean="0">
                <a:latin typeface="Arial"/>
                <a:cs typeface="Arial"/>
              </a:rPr>
              <a:t>momentum</a:t>
            </a:r>
            <a:r>
              <a:rPr lang="it-IT" sz="1600" dirty="0" smtClean="0">
                <a:latin typeface="Arial"/>
                <a:cs typeface="Arial"/>
              </a:rPr>
              <a:t> and </a:t>
            </a:r>
            <a:r>
              <a:rPr lang="it-IT" sz="1600" dirty="0" err="1" smtClean="0">
                <a:latin typeface="Arial"/>
                <a:cs typeface="Arial"/>
              </a:rPr>
              <a:t>pointing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resolution</a:t>
            </a:r>
            <a:r>
              <a:rPr lang="it-IT" sz="1600" dirty="0" smtClean="0">
                <a:latin typeface="Arial"/>
                <a:cs typeface="Arial"/>
              </a:rPr>
              <a:t> vs </a:t>
            </a:r>
            <a:r>
              <a:rPr lang="it-IT" sz="1600" dirty="0" err="1" smtClean="0">
                <a:latin typeface="Arial"/>
                <a:cs typeface="Arial"/>
              </a:rPr>
              <a:t>p</a:t>
            </a:r>
            <a:endParaRPr lang="it-IT" sz="1600" dirty="0">
              <a:latin typeface="Arial"/>
              <a:cs typeface="Arial"/>
            </a:endParaRPr>
          </a:p>
          <a:p>
            <a:pPr marL="742950" lvl="1" indent="-285750">
              <a:lnSpc>
                <a:spcPts val="2400"/>
              </a:lnSpc>
              <a:buFont typeface="Wingdings" charset="2"/>
              <a:buChar char="ü"/>
            </a:pPr>
            <a:r>
              <a:rPr lang="it-IT" sz="1600" dirty="0" err="1" smtClean="0">
                <a:latin typeface="Arial"/>
                <a:cs typeface="Arial"/>
              </a:rPr>
              <a:t>preliminary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angular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resolutions</a:t>
            </a:r>
            <a:r>
              <a:rPr lang="it-IT" sz="1600" dirty="0" smtClean="0">
                <a:latin typeface="Arial"/>
                <a:cs typeface="Arial"/>
              </a:rPr>
              <a:t> for PID (more </a:t>
            </a:r>
            <a:r>
              <a:rPr lang="it-IT" sz="1600" dirty="0" err="1" smtClean="0">
                <a:latin typeface="Arial"/>
                <a:cs typeface="Arial"/>
              </a:rPr>
              <a:t>next</a:t>
            </a:r>
            <a:r>
              <a:rPr lang="it-IT" sz="1600" dirty="0" smtClean="0">
                <a:latin typeface="Arial"/>
                <a:cs typeface="Arial"/>
              </a:rPr>
              <a:t> week, </a:t>
            </a:r>
            <a:r>
              <a:rPr lang="it-IT" sz="1600" dirty="0" err="1" smtClean="0">
                <a:latin typeface="Arial"/>
                <a:cs typeface="Arial"/>
              </a:rPr>
              <a:t>also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based</a:t>
            </a:r>
            <a:r>
              <a:rPr lang="it-IT" sz="1600" dirty="0" smtClean="0">
                <a:latin typeface="Arial"/>
                <a:cs typeface="Arial"/>
              </a:rPr>
              <a:t> on </a:t>
            </a:r>
            <a:r>
              <a:rPr lang="it-IT" sz="1600" dirty="0" err="1" smtClean="0">
                <a:latin typeface="Arial"/>
                <a:cs typeface="Arial"/>
              </a:rPr>
              <a:t>today</a:t>
            </a:r>
            <a:r>
              <a:rPr lang="it-IT" sz="1600" dirty="0">
                <a:latin typeface="Arial"/>
                <a:cs typeface="Arial"/>
              </a:rPr>
              <a:t>)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endParaRPr lang="it-IT" dirty="0" smtClean="0">
              <a:latin typeface="Arial"/>
              <a:cs typeface="Arial"/>
            </a:endParaRPr>
          </a:p>
        </p:txBody>
      </p:sp>
      <p:sp>
        <p:nvSpPr>
          <p:cNvPr id="3" name="Parentesi graffa chiusa 2"/>
          <p:cNvSpPr/>
          <p:nvPr/>
        </p:nvSpPr>
        <p:spPr>
          <a:xfrm>
            <a:off x="4844657" y="2845957"/>
            <a:ext cx="305731" cy="482166"/>
          </a:xfrm>
          <a:prstGeom prst="rightBrace">
            <a:avLst>
              <a:gd name="adj1" fmla="val 8333"/>
              <a:gd name="adj2" fmla="val 47561"/>
            </a:avLst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185664" y="2869477"/>
            <a:ext cx="709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Arial"/>
                <a:cs typeface="Arial"/>
              </a:rPr>
              <a:t>eRD6</a:t>
            </a:r>
            <a:endParaRPr lang="it-IT" sz="1600" dirty="0">
              <a:latin typeface="Arial"/>
              <a:cs typeface="Arial"/>
            </a:endParaRPr>
          </a:p>
        </p:txBody>
      </p:sp>
      <p:sp>
        <p:nvSpPr>
          <p:cNvPr id="11" name="Parentesi graffa chiusa 10"/>
          <p:cNvSpPr/>
          <p:nvPr/>
        </p:nvSpPr>
        <p:spPr>
          <a:xfrm>
            <a:off x="6935657" y="3473048"/>
            <a:ext cx="305731" cy="482166"/>
          </a:xfrm>
          <a:prstGeom prst="rightBrace">
            <a:avLst>
              <a:gd name="adj1" fmla="val 8333"/>
              <a:gd name="adj2" fmla="val 47561"/>
            </a:avLst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7285409" y="3500371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Arial"/>
                <a:cs typeface="Arial"/>
              </a:rPr>
              <a:t>eRD16, eRD18</a:t>
            </a:r>
            <a:endParaRPr lang="it-IT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821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EIC YR Integration meeting / 13.5.2020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3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24462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Status and </a:t>
            </a:r>
            <a:r>
              <a:rPr lang="it-IT" sz="3200" dirty="0" err="1" smtClean="0">
                <a:latin typeface="Arial"/>
                <a:cs typeface="Arial"/>
              </a:rPr>
              <a:t>ongoing</a:t>
            </a:r>
            <a:r>
              <a:rPr lang="it-IT" sz="3200" dirty="0" smtClean="0">
                <a:latin typeface="Arial"/>
                <a:cs typeface="Arial"/>
              </a:rPr>
              <a:t> </a:t>
            </a:r>
            <a:r>
              <a:rPr lang="it-IT" sz="3200" dirty="0" err="1" smtClean="0">
                <a:latin typeface="Arial"/>
                <a:cs typeface="Arial"/>
              </a:rPr>
              <a:t>activities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7199" y="1280683"/>
            <a:ext cx="8390627" cy="33617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57198" y="936443"/>
            <a:ext cx="8390627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"/>
                <a:cs typeface="Arial"/>
              </a:rPr>
              <a:t>EicRoot-based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simulations</a:t>
            </a:r>
            <a:endParaRPr lang="it-IT" dirty="0" smtClean="0"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working</a:t>
            </a:r>
            <a:r>
              <a:rPr lang="it-IT" dirty="0" smtClean="0">
                <a:latin typeface="Arial"/>
                <a:cs typeface="Arial"/>
              </a:rPr>
              <a:t> out </a:t>
            </a:r>
            <a:r>
              <a:rPr lang="it-IT" dirty="0" err="1" smtClean="0">
                <a:latin typeface="Arial"/>
                <a:cs typeface="Arial"/>
              </a:rPr>
              <a:t>main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deliverable</a:t>
            </a:r>
            <a:r>
              <a:rPr lang="it-IT" dirty="0" err="1" smtClean="0">
                <a:latin typeface="Arial"/>
                <a:cs typeface="Arial"/>
              </a:rPr>
              <a:t>s</a:t>
            </a:r>
            <a:r>
              <a:rPr lang="it-IT" dirty="0" smtClean="0">
                <a:latin typeface="Arial"/>
                <a:cs typeface="Arial"/>
              </a:rPr>
              <a:t> for Pavia:</a:t>
            </a:r>
            <a:endParaRPr lang="it-IT" dirty="0" smtClean="0">
              <a:latin typeface="Arial"/>
              <a:cs typeface="Arial"/>
            </a:endParaRPr>
          </a:p>
          <a:p>
            <a:pPr marL="742950" lvl="1" indent="-285750">
              <a:lnSpc>
                <a:spcPts val="2400"/>
              </a:lnSpc>
              <a:buFont typeface="Wingdings" charset="2"/>
              <a:buChar char="ü"/>
            </a:pPr>
            <a:r>
              <a:rPr lang="it-IT" sz="1600" dirty="0" err="1" smtClean="0">
                <a:latin typeface="Arial"/>
                <a:cs typeface="Arial"/>
              </a:rPr>
              <a:t>evaluate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all-silicon</a:t>
            </a:r>
            <a:r>
              <a:rPr lang="it-IT" sz="1600" dirty="0" smtClean="0">
                <a:latin typeface="Arial"/>
                <a:cs typeface="Arial"/>
              </a:rPr>
              <a:t> vs </a:t>
            </a:r>
            <a:r>
              <a:rPr lang="it-IT" sz="1600" dirty="0" err="1" smtClean="0">
                <a:latin typeface="Arial"/>
                <a:cs typeface="Arial"/>
              </a:rPr>
              <a:t>silicon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smtClean="0">
                <a:latin typeface="Arial"/>
                <a:cs typeface="Arial"/>
              </a:rPr>
              <a:t>&amp; </a:t>
            </a:r>
            <a:r>
              <a:rPr lang="it-IT" sz="1600" dirty="0" err="1" smtClean="0">
                <a:latin typeface="Arial"/>
                <a:cs typeface="Arial"/>
              </a:rPr>
              <a:t>gaseous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trackers</a:t>
            </a:r>
            <a:endParaRPr lang="it-IT" sz="1600" dirty="0" smtClean="0">
              <a:latin typeface="Arial"/>
              <a:cs typeface="Arial"/>
            </a:endParaRPr>
          </a:p>
          <a:p>
            <a:pPr marL="742950" lvl="1" indent="-285750">
              <a:lnSpc>
                <a:spcPts val="2400"/>
              </a:lnSpc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compare </a:t>
            </a:r>
            <a:r>
              <a:rPr lang="it-IT" sz="1600" dirty="0" err="1" smtClean="0">
                <a:latin typeface="Arial"/>
                <a:cs typeface="Arial"/>
              </a:rPr>
              <a:t>realistic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alternatives</a:t>
            </a:r>
            <a:r>
              <a:rPr lang="it-IT" sz="1600" dirty="0" smtClean="0">
                <a:latin typeface="Arial"/>
                <a:cs typeface="Arial"/>
              </a:rPr>
              <a:t> for </a:t>
            </a:r>
            <a:r>
              <a:rPr lang="it-IT" sz="1600" dirty="0" err="1" smtClean="0">
                <a:latin typeface="Arial"/>
                <a:cs typeface="Arial"/>
              </a:rPr>
              <a:t>gaseous</a:t>
            </a:r>
            <a:r>
              <a:rPr lang="it-IT" sz="1600" dirty="0" smtClean="0">
                <a:latin typeface="Arial"/>
                <a:cs typeface="Arial"/>
              </a:rPr>
              <a:t> detectors (</a:t>
            </a:r>
            <a:r>
              <a:rPr lang="it-IT" sz="1600" dirty="0" err="1" smtClean="0">
                <a:latin typeface="Arial"/>
                <a:cs typeface="Arial"/>
              </a:rPr>
              <a:t>barrel</a:t>
            </a:r>
            <a:r>
              <a:rPr lang="it-IT" sz="1600" dirty="0" smtClean="0">
                <a:latin typeface="Arial"/>
                <a:cs typeface="Arial"/>
              </a:rPr>
              <a:t> and </a:t>
            </a:r>
            <a:r>
              <a:rPr lang="it-IT" sz="1600" dirty="0" err="1" smtClean="0">
                <a:latin typeface="Arial"/>
                <a:cs typeface="Arial"/>
              </a:rPr>
              <a:t>forward</a:t>
            </a:r>
            <a:r>
              <a:rPr lang="it-IT" sz="1600" dirty="0" smtClean="0">
                <a:latin typeface="Arial"/>
                <a:cs typeface="Arial"/>
              </a:rPr>
              <a:t>)</a:t>
            </a:r>
          </a:p>
          <a:p>
            <a:pPr algn="just"/>
            <a:endParaRPr lang="it-IT" sz="1600" dirty="0">
              <a:latin typeface="Arial"/>
              <a:cs typeface="Arial"/>
            </a:endParaRPr>
          </a:p>
          <a:p>
            <a:r>
              <a:rPr lang="it-IT" sz="2400" dirty="0" err="1" smtClean="0">
                <a:latin typeface="Arial"/>
                <a:cs typeface="Arial"/>
              </a:rPr>
              <a:t>Ongoing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efforts</a:t>
            </a:r>
            <a:r>
              <a:rPr lang="it-IT" sz="2400" dirty="0" smtClean="0">
                <a:latin typeface="Arial"/>
                <a:cs typeface="Arial"/>
              </a:rPr>
              <a:t> with Fun4All</a:t>
            </a:r>
            <a:r>
              <a:rPr lang="it-IT" sz="2400" dirty="0">
                <a:latin typeface="Arial"/>
                <a:cs typeface="Arial"/>
              </a:rPr>
              <a:t>/</a:t>
            </a:r>
            <a:r>
              <a:rPr lang="it-IT" sz="2400" dirty="0" err="1" smtClean="0">
                <a:latin typeface="Arial"/>
                <a:cs typeface="Arial"/>
              </a:rPr>
              <a:t>ESCalate</a:t>
            </a:r>
            <a:r>
              <a:rPr lang="it-IT" sz="2400" dirty="0"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working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on 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realistic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parameters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material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for TPC in Fun4All</a:t>
            </a:r>
          </a:p>
          <a:p>
            <a:pPr marL="285750" indent="-285750">
              <a:lnSpc>
                <a:spcPct val="110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implementation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of 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all-silicon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tracker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in Fun4All</a:t>
            </a:r>
          </a:p>
          <a:p>
            <a:pPr marL="285750" indent="-285750">
              <a:lnSpc>
                <a:spcPct val="120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implementation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of 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all-silicon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tracker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in G4E + 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comparisons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with 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EicRoot</a:t>
            </a:r>
            <a:endParaRPr lang="it-IT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27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20-05-13 alle 13.06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55" y="5332"/>
            <a:ext cx="4105246" cy="1937039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EIC YR Integration meeting / 13.5.2020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4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24462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Preliminary </a:t>
            </a:r>
            <a:r>
              <a:rPr lang="it-IT" sz="3200" dirty="0" err="1" smtClean="0">
                <a:latin typeface="Arial"/>
                <a:cs typeface="Arial"/>
              </a:rPr>
              <a:t>results</a:t>
            </a:r>
            <a:endParaRPr lang="it-IT" sz="3200" dirty="0" smtClean="0">
              <a:latin typeface="Arial"/>
              <a:cs typeface="Arial"/>
            </a:endParaRPr>
          </a:p>
        </p:txBody>
      </p:sp>
      <p:pic>
        <p:nvPicPr>
          <p:cNvPr id="2" name="Immagine 1" descr="Schermata 2020-05-13 alle 12.48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8" y="1950487"/>
            <a:ext cx="5903136" cy="313749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41008" y="1038390"/>
            <a:ext cx="324125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M. </a:t>
            </a:r>
            <a:r>
              <a:rPr lang="it-IT" sz="1400" dirty="0" err="1" smtClean="0"/>
              <a:t>Posik</a:t>
            </a:r>
            <a:r>
              <a:rPr lang="it-IT" sz="1400" dirty="0" smtClean="0"/>
              <a:t>, </a:t>
            </a:r>
            <a:r>
              <a:rPr lang="it-IT" sz="1400" dirty="0" err="1" smtClean="0"/>
              <a:t>Tracking</a:t>
            </a:r>
            <a:r>
              <a:rPr lang="it-IT" sz="1400" dirty="0" smtClean="0"/>
              <a:t>-WG meeting 23.4.2020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6990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EIC YR Integration meeting / 13.5.2020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5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24462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Preliminary </a:t>
            </a:r>
            <a:r>
              <a:rPr lang="it-IT" sz="3200" dirty="0" err="1" smtClean="0">
                <a:latin typeface="Arial"/>
                <a:cs typeface="Arial"/>
              </a:rPr>
              <a:t>results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7199" y="1280683"/>
            <a:ext cx="8390627" cy="33617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it-IT" dirty="0"/>
          </a:p>
        </p:txBody>
      </p:sp>
      <p:pic>
        <p:nvPicPr>
          <p:cNvPr id="3" name="Immagine 2" descr="Schermata 2020-05-13 alle 12.50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4" y="987852"/>
            <a:ext cx="7730392" cy="408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0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EIC YR Integration meeting / 13.5.2020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6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24462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Preliminary </a:t>
            </a:r>
            <a:r>
              <a:rPr lang="it-IT" sz="3200" dirty="0" err="1" smtClean="0">
                <a:latin typeface="Arial"/>
                <a:cs typeface="Arial"/>
              </a:rPr>
              <a:t>results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7199" y="1280683"/>
            <a:ext cx="8390627" cy="33617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it-IT" dirty="0"/>
          </a:p>
        </p:txBody>
      </p:sp>
      <p:pic>
        <p:nvPicPr>
          <p:cNvPr id="2" name="Immagine 1" descr="Schermata 2020-05-13 alle 13.17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17" y="0"/>
            <a:ext cx="3624082" cy="2128587"/>
          </a:xfrm>
          <a:prstGeom prst="rect">
            <a:avLst/>
          </a:prstGeom>
        </p:spPr>
      </p:pic>
      <p:pic>
        <p:nvPicPr>
          <p:cNvPr id="4" name="Immagine 3" descr="Schermata 2020-05-13 alle 13.18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0" y="2128587"/>
            <a:ext cx="6750209" cy="298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8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EIC YR Integration meeting / 13.5.2020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7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24462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Preliminary </a:t>
            </a:r>
            <a:r>
              <a:rPr lang="it-IT" sz="3200" dirty="0" err="1" smtClean="0">
                <a:latin typeface="Arial"/>
                <a:cs typeface="Arial"/>
              </a:rPr>
              <a:t>results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7199" y="1280683"/>
            <a:ext cx="8390627" cy="33617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it-IT" dirty="0"/>
          </a:p>
        </p:txBody>
      </p:sp>
      <p:pic>
        <p:nvPicPr>
          <p:cNvPr id="2" name="Immagine 1" descr="Schermata 2020-05-13 alle 13.18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1" y="1022202"/>
            <a:ext cx="8429523" cy="400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7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EIC YR Integration meeting / 13.5.2020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8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24462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Preliminary </a:t>
            </a:r>
            <a:r>
              <a:rPr lang="it-IT" sz="3200" dirty="0" err="1" smtClean="0">
                <a:latin typeface="Arial"/>
                <a:cs typeface="Arial"/>
              </a:rPr>
              <a:t>results</a:t>
            </a:r>
            <a:endParaRPr lang="it-IT" sz="3200" dirty="0" smtClean="0">
              <a:latin typeface="Arial"/>
              <a:cs typeface="Arial"/>
            </a:endParaRPr>
          </a:p>
        </p:txBody>
      </p:sp>
      <p:pic>
        <p:nvPicPr>
          <p:cNvPr id="3" name="Immagine 2" descr="Schermata 2020-05-13 alle 13.22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31" y="1"/>
            <a:ext cx="4818068" cy="2022745"/>
          </a:xfrm>
          <a:prstGeom prst="rect">
            <a:avLst/>
          </a:prstGeom>
        </p:spPr>
      </p:pic>
      <p:pic>
        <p:nvPicPr>
          <p:cNvPr id="4" name="Immagine 3" descr="Schermata 2020-05-13 alle 13.25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7979"/>
            <a:ext cx="3974502" cy="2011098"/>
          </a:xfrm>
          <a:prstGeom prst="rect">
            <a:avLst/>
          </a:prstGeom>
        </p:spPr>
      </p:pic>
      <p:pic>
        <p:nvPicPr>
          <p:cNvPr id="9" name="Immagine 8" descr="Schermata 2020-05-13 alle 13.25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00" y="2519843"/>
            <a:ext cx="4987700" cy="250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8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EIC YR Integration meeting / 13.5.2020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9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24462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Preliminary </a:t>
            </a:r>
            <a:r>
              <a:rPr lang="it-IT" sz="3200" dirty="0" err="1" smtClean="0">
                <a:latin typeface="Arial"/>
                <a:cs typeface="Arial"/>
              </a:rPr>
              <a:t>results</a:t>
            </a:r>
            <a:endParaRPr lang="it-IT" sz="3200" dirty="0" smtClean="0">
              <a:latin typeface="Arial"/>
              <a:cs typeface="Arial"/>
            </a:endParaRPr>
          </a:p>
        </p:txBody>
      </p:sp>
      <p:pic>
        <p:nvPicPr>
          <p:cNvPr id="2" name="Immagine 1" descr="Schermata 2020-05-13 alle 14.16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86" y="0"/>
            <a:ext cx="4810813" cy="1575860"/>
          </a:xfrm>
          <a:prstGeom prst="rect">
            <a:avLst/>
          </a:prstGeom>
        </p:spPr>
      </p:pic>
      <p:pic>
        <p:nvPicPr>
          <p:cNvPr id="8" name="Immagine 7" descr="Schermata 2020-05-13 alle 14.17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" y="1575860"/>
            <a:ext cx="4850611" cy="3450365"/>
          </a:xfrm>
          <a:prstGeom prst="rect">
            <a:avLst/>
          </a:prstGeom>
        </p:spPr>
      </p:pic>
      <p:pic>
        <p:nvPicPr>
          <p:cNvPr id="10" name="Immagine 9" descr="Schermata 2020-05-13 alle 14.18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62" y="2394625"/>
            <a:ext cx="3546773" cy="232266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41008" y="1038390"/>
            <a:ext cx="372409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E. </a:t>
            </a:r>
            <a:r>
              <a:rPr lang="it-IT" sz="1400" dirty="0" err="1" smtClean="0"/>
              <a:t>Sichtermann</a:t>
            </a:r>
            <a:r>
              <a:rPr lang="it-IT" sz="1400" dirty="0" smtClean="0"/>
              <a:t>, </a:t>
            </a:r>
            <a:r>
              <a:rPr lang="it-IT" sz="1400" dirty="0" err="1" smtClean="0"/>
              <a:t>Tracking</a:t>
            </a:r>
            <a:r>
              <a:rPr lang="it-IT" sz="1400" dirty="0" smtClean="0"/>
              <a:t>-WG meeting 30.4.2020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98648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3932</TotalTime>
  <Words>365</Words>
  <Application>Microsoft Macintosh PowerPoint</Application>
  <PresentationFormat>Personalizzato</PresentationFormat>
  <Paragraphs>68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Integration meeting PID &amp; Tracking discussion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Riunione EIC-NET Bari</dc:title>
  <dc:creator>Domenico Elia</dc:creator>
  <cp:lastModifiedBy>Domenico Elia</cp:lastModifiedBy>
  <cp:revision>312</cp:revision>
  <dcterms:created xsi:type="dcterms:W3CDTF">2018-06-28T15:19:11Z</dcterms:created>
  <dcterms:modified xsi:type="dcterms:W3CDTF">2020-05-13T16:00:33Z</dcterms:modified>
</cp:coreProperties>
</file>