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1434" r:id="rId2"/>
    <p:sldId id="1421" r:id="rId3"/>
    <p:sldId id="1424" r:id="rId4"/>
    <p:sldId id="1423" r:id="rId5"/>
    <p:sldId id="1430" r:id="rId6"/>
    <p:sldId id="1420" r:id="rId7"/>
    <p:sldId id="1431" r:id="rId8"/>
    <p:sldId id="1425" r:id="rId9"/>
    <p:sldId id="1432" r:id="rId10"/>
    <p:sldId id="1433" r:id="rId11"/>
    <p:sldId id="1422" r:id="rId12"/>
    <p:sldId id="1426" r:id="rId13"/>
    <p:sldId id="1435" r:id="rId14"/>
    <p:sldId id="1436" r:id="rId15"/>
    <p:sldId id="1437" r:id="rId16"/>
    <p:sldId id="1438" r:id="rId17"/>
    <p:sldId id="1427" r:id="rId18"/>
    <p:sldId id="14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D1D"/>
    <a:srgbClr val="F0F4A0"/>
    <a:srgbClr val="E6E9E9"/>
    <a:srgbClr val="E9CDCC"/>
    <a:srgbClr val="E9FFF2"/>
    <a:srgbClr val="369BAE"/>
    <a:srgbClr val="1C3CFF"/>
    <a:srgbClr val="C6E8C0"/>
    <a:srgbClr val="22B14C"/>
    <a:srgbClr val="0D3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1" autoAdjust="0"/>
    <p:restoredTop sz="95951" autoAdjust="0"/>
  </p:normalViewPr>
  <p:slideViewPr>
    <p:cSldViewPr snapToGrid="0" snapToObjects="1">
      <p:cViewPr>
        <p:scale>
          <a:sx n="100" d="100"/>
          <a:sy n="100" d="100"/>
        </p:scale>
        <p:origin x="146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07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89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4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2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20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91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6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2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7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2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1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2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Thursday, May 14, 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2" y="505595"/>
            <a:ext cx="7699333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142515" y="849093"/>
            <a:ext cx="3864428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831268" y="632829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Thursday, May 14,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142515" y="156701"/>
            <a:ext cx="3864428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1" y="1726358"/>
            <a:ext cx="5464323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1" y="966055"/>
            <a:ext cx="5449329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5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83117"/>
            <a:ext cx="5531708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840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4840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22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189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3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39513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39512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May 14,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Jefferson Lab: Present and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Last words before Pavia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AF9377A-2F74-4CFB-ADC1-573B31621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Bringing together the Pros &amp; Cons Matrix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C12AA-5C18-4CF2-9B4C-493BC6CFF3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453989-FC08-483A-BF7D-B4E5B02F0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 Rossi &amp; TK Hemmick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3B1177C-8437-6240-8DDC-9A626997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787" y="3103418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900">
                <a:latin typeface="Calibri" panose="020F0502020204030204" pitchFamily="34" charset="0"/>
              </a:rPr>
            </a:br>
            <a:endParaRPr lang="it-IT" altLang="it-IT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5F608-36F1-4356-BD00-BA8800C17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4" t="9028" r="12656" b="12917"/>
          <a:stretch/>
        </p:blipFill>
        <p:spPr>
          <a:xfrm>
            <a:off x="6478060" y="1310408"/>
            <a:ext cx="4257675" cy="4985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46ACC0-D368-4635-9801-0348D99B28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072" y="2194247"/>
            <a:ext cx="4167188" cy="27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6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524000" y="324159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TOF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467476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3B1177C-8437-6240-8DDC-9A626997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787" y="3103418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900">
                <a:latin typeface="Calibri" panose="020F0502020204030204" pitchFamily="34" charset="0"/>
              </a:rPr>
            </a:br>
            <a:endParaRPr lang="it-IT" altLang="it-IT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BEDC8-30FE-4C86-BDEF-15B362F15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52" y="1320503"/>
            <a:ext cx="8075789" cy="495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6CB724C-6797-479D-85EF-F628AE0EC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996" y="1360411"/>
            <a:ext cx="3549748" cy="305454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38655" y="315025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TOF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3190874" y="7768200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9B071-1441-494F-90FA-67D07635FF1A}"/>
              </a:ext>
            </a:extLst>
          </p:cNvPr>
          <p:cNvSpPr txBox="1"/>
          <p:nvPr/>
        </p:nvSpPr>
        <p:spPr>
          <a:xfrm>
            <a:off x="8341200" y="4729475"/>
            <a:ext cx="3622200" cy="646331"/>
          </a:xfrm>
          <a:prstGeom prst="rect">
            <a:avLst/>
          </a:prstGeom>
          <a:noFill/>
          <a:ln w="38100">
            <a:solidFill>
              <a:srgbClr val="BE1D1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~0.5m for EMCAL/HCAL…tight?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 collision vertex?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F25BFF-9047-4DB6-89D3-4B47659CE463}"/>
              </a:ext>
            </a:extLst>
          </p:cNvPr>
          <p:cNvCxnSpPr>
            <a:cxnSpLocks/>
            <a:stCxn id="7" idx="1"/>
            <a:endCxn id="6" idx="4"/>
          </p:cNvCxnSpPr>
          <p:nvPr/>
        </p:nvCxnSpPr>
        <p:spPr>
          <a:xfrm flipH="1" flipV="1">
            <a:off x="7879238" y="3952163"/>
            <a:ext cx="461962" cy="1100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EDF7EFF-231A-40EE-A578-5F24A7515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37" y="1323335"/>
            <a:ext cx="2977733" cy="30857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27DAB0-3372-4580-8FAA-88BC61C4A3BA}"/>
              </a:ext>
            </a:extLst>
          </p:cNvPr>
          <p:cNvSpPr txBox="1"/>
          <p:nvPr/>
        </p:nvSpPr>
        <p:spPr>
          <a:xfrm>
            <a:off x="9707047" y="2709545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𝜋/K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B90867-E9EB-4C68-823A-CEB40EE88F47}"/>
              </a:ext>
            </a:extLst>
          </p:cNvPr>
          <p:cNvSpPr txBox="1"/>
          <p:nvPr/>
        </p:nvSpPr>
        <p:spPr>
          <a:xfrm>
            <a:off x="9728705" y="1810189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K/p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CB58F5-05BF-4DBF-A0B4-DECC90251B93}"/>
              </a:ext>
            </a:extLst>
          </p:cNvPr>
          <p:cNvSpPr txBox="1"/>
          <p:nvPr/>
        </p:nvSpPr>
        <p:spPr>
          <a:xfrm>
            <a:off x="6445684" y="2103159"/>
            <a:ext cx="902811" cy="584775"/>
          </a:xfrm>
          <a:prstGeom prst="rect">
            <a:avLst/>
          </a:prstGeom>
          <a:solidFill>
            <a:srgbClr val="F0F4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LGAD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20 </a:t>
            </a:r>
            <a:r>
              <a:rPr lang="en-US" sz="1600" dirty="0" err="1">
                <a:latin typeface="Helvetica" pitchFamily="2" charset="0"/>
              </a:rPr>
              <a:t>psec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BC0490-34B6-48DC-84C0-2C0509AF6A07}"/>
              </a:ext>
            </a:extLst>
          </p:cNvPr>
          <p:cNvSpPr txBox="1"/>
          <p:nvPr/>
        </p:nvSpPr>
        <p:spPr>
          <a:xfrm>
            <a:off x="9825111" y="3200020"/>
            <a:ext cx="795410" cy="646331"/>
          </a:xfrm>
          <a:prstGeom prst="rect">
            <a:avLst/>
          </a:prstGeom>
          <a:solidFill>
            <a:srgbClr val="F0F4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LAPPD</a:t>
            </a:r>
            <a:br>
              <a:rPr lang="en-US" dirty="0"/>
            </a:br>
            <a:r>
              <a:rPr lang="en-US" dirty="0"/>
              <a:t>5 </a:t>
            </a:r>
            <a:r>
              <a:rPr lang="en-US" dirty="0" err="1"/>
              <a:t>psec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78EBAE-F3BD-4F24-896B-B40270DDF16B}"/>
              </a:ext>
            </a:extLst>
          </p:cNvPr>
          <p:cNvSpPr/>
          <p:nvPr/>
        </p:nvSpPr>
        <p:spPr>
          <a:xfrm>
            <a:off x="7417275" y="3443333"/>
            <a:ext cx="923925" cy="5088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52B4D80-EC2F-4B38-B2CE-628CE8D24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55" y="1354575"/>
            <a:ext cx="4396472" cy="305454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BB29961-CE65-4116-AC91-BCDA9FCA63F1}"/>
              </a:ext>
            </a:extLst>
          </p:cNvPr>
          <p:cNvSpPr txBox="1"/>
          <p:nvPr/>
        </p:nvSpPr>
        <p:spPr>
          <a:xfrm>
            <a:off x="127381" y="4543509"/>
            <a:ext cx="4990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Collision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Is our only hope having both vertex + time measured independently?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 on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resolution required?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Performance of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vs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do we fill in these blanks?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58845E1-FB04-4936-90E3-C0E2DF254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655" y="3658697"/>
            <a:ext cx="750425" cy="7504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3AA9844-28EC-4D70-9ECF-F6B158A7ACF2}"/>
              </a:ext>
            </a:extLst>
          </p:cNvPr>
          <p:cNvSpPr txBox="1"/>
          <p:nvPr/>
        </p:nvSpPr>
        <p:spPr>
          <a:xfrm>
            <a:off x="2314171" y="4033909"/>
            <a:ext cx="2320956" cy="369332"/>
          </a:xfrm>
          <a:prstGeom prst="rect">
            <a:avLst/>
          </a:prstGeom>
          <a:solidFill>
            <a:srgbClr val="F0F4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TOF, but really “t</a:t>
            </a:r>
            <a:r>
              <a:rPr lang="en-US" baseline="-25000" dirty="0"/>
              <a:t>0</a:t>
            </a:r>
            <a:r>
              <a:rPr lang="en-US" dirty="0"/>
              <a:t>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F8C0E8-40D1-4066-9522-0CFFDC560D63}"/>
              </a:ext>
            </a:extLst>
          </p:cNvPr>
          <p:cNvSpPr txBox="1"/>
          <p:nvPr/>
        </p:nvSpPr>
        <p:spPr>
          <a:xfrm>
            <a:off x="7422754" y="5824142"/>
            <a:ext cx="4804713" cy="923330"/>
          </a:xfrm>
          <a:prstGeom prst="rect">
            <a:avLst/>
          </a:prstGeom>
          <a:solidFill>
            <a:srgbClr val="F0F4A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What if the result of </a:t>
            </a:r>
            <a:r>
              <a:rPr lang="en-US" dirty="0" err="1"/>
              <a:t>psec</a:t>
            </a:r>
            <a:r>
              <a:rPr lang="en-US" dirty="0"/>
              <a:t> TOF readout of </a:t>
            </a:r>
            <a:r>
              <a:rPr lang="en-US" dirty="0" err="1"/>
              <a:t>mRICH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Ultimate resolutions/PID.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it like improving by sqrt(2)?</a:t>
            </a:r>
          </a:p>
        </p:txBody>
      </p:sp>
    </p:spTree>
    <p:extLst>
      <p:ext uri="{BB962C8B-B14F-4D97-AF65-F5344CB8AC3E}">
        <p14:creationId xmlns:p14="http://schemas.microsoft.com/office/powerpoint/2010/main" val="406942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E97-94B7-40D1-973E-324FD35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Arm Cartoons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FDB4F-5EB6-4B09-9B10-70B3FD5E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17" y="6501054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84D40-19E0-48EA-B96E-6B713A397D10}"/>
              </a:ext>
            </a:extLst>
          </p:cNvPr>
          <p:cNvSpPr/>
          <p:nvPr/>
        </p:nvSpPr>
        <p:spPr>
          <a:xfrm>
            <a:off x="617347" y="2402417"/>
            <a:ext cx="248786" cy="1247267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92A6B-93C7-4799-B51D-4D915D36D76A}"/>
              </a:ext>
            </a:extLst>
          </p:cNvPr>
          <p:cNvSpPr/>
          <p:nvPr/>
        </p:nvSpPr>
        <p:spPr>
          <a:xfrm>
            <a:off x="1552764" y="2402417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45373A-9908-4027-9E05-C71D8B4F40A5}"/>
              </a:ext>
            </a:extLst>
          </p:cNvPr>
          <p:cNvSpPr/>
          <p:nvPr/>
        </p:nvSpPr>
        <p:spPr>
          <a:xfrm>
            <a:off x="2007035" y="2407149"/>
            <a:ext cx="102636" cy="1247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D23E87C-CAEE-418C-A5EA-467B4FBCB00C}"/>
              </a:ext>
            </a:extLst>
          </p:cNvPr>
          <p:cNvSpPr/>
          <p:nvPr/>
        </p:nvSpPr>
        <p:spPr>
          <a:xfrm>
            <a:off x="3198212" y="2407149"/>
            <a:ext cx="460341" cy="1247267"/>
          </a:xfrm>
          <a:prstGeom prst="arc">
            <a:avLst>
              <a:gd name="adj1" fmla="val 16200000"/>
              <a:gd name="adj2" fmla="val 5000736"/>
            </a:avLst>
          </a:prstGeom>
          <a:ln w="57150">
            <a:solidFill>
              <a:srgbClr val="1C3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526379-E344-487E-A9D9-C6E25EA042FC}"/>
              </a:ext>
            </a:extLst>
          </p:cNvPr>
          <p:cNvCxnSpPr/>
          <p:nvPr/>
        </p:nvCxnSpPr>
        <p:spPr>
          <a:xfrm>
            <a:off x="196897" y="3030782"/>
            <a:ext cx="4282751" cy="3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987709-54A2-484F-8641-9F250C629B4C}"/>
              </a:ext>
            </a:extLst>
          </p:cNvPr>
          <p:cNvCxnSpPr>
            <a:stCxn id="6" idx="3"/>
          </p:cNvCxnSpPr>
          <p:nvPr/>
        </p:nvCxnSpPr>
        <p:spPr>
          <a:xfrm flipV="1">
            <a:off x="866134" y="2882024"/>
            <a:ext cx="269063" cy="14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923CDE-8230-4568-BBF4-AC1263F90FA3}"/>
              </a:ext>
            </a:extLst>
          </p:cNvPr>
          <p:cNvCxnSpPr>
            <a:stCxn id="6" idx="3"/>
          </p:cNvCxnSpPr>
          <p:nvPr/>
        </p:nvCxnSpPr>
        <p:spPr>
          <a:xfrm>
            <a:off x="866134" y="3026051"/>
            <a:ext cx="217745" cy="22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10BE0F-50B5-46EE-A5AB-74D75E624D40}"/>
              </a:ext>
            </a:extLst>
          </p:cNvPr>
          <p:cNvCxnSpPr/>
          <p:nvPr/>
        </p:nvCxnSpPr>
        <p:spPr>
          <a:xfrm flipV="1">
            <a:off x="2736347" y="2797368"/>
            <a:ext cx="889549" cy="23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E91A5F-93B1-4F5B-8189-9FB86F0B41BF}"/>
              </a:ext>
            </a:extLst>
          </p:cNvPr>
          <p:cNvCxnSpPr/>
          <p:nvPr/>
        </p:nvCxnSpPr>
        <p:spPr>
          <a:xfrm>
            <a:off x="3198211" y="3068207"/>
            <a:ext cx="427684" cy="18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E77E92-0172-4DAC-90D2-623EB5DC7E6A}"/>
              </a:ext>
            </a:extLst>
          </p:cNvPr>
          <p:cNvCxnSpPr/>
          <p:nvPr/>
        </p:nvCxnSpPr>
        <p:spPr>
          <a:xfrm flipH="1">
            <a:off x="2184317" y="2797367"/>
            <a:ext cx="1441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AC19D5-6036-46F7-953B-8D54EFF78851}"/>
              </a:ext>
            </a:extLst>
          </p:cNvPr>
          <p:cNvCxnSpPr/>
          <p:nvPr/>
        </p:nvCxnSpPr>
        <p:spPr>
          <a:xfrm flipH="1">
            <a:off x="2184317" y="3256909"/>
            <a:ext cx="1441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C0057E5-A97B-4878-B4C2-5E0966CC8DBD}"/>
              </a:ext>
            </a:extLst>
          </p:cNvPr>
          <p:cNvSpPr/>
          <p:nvPr/>
        </p:nvSpPr>
        <p:spPr>
          <a:xfrm>
            <a:off x="1099036" y="2402417"/>
            <a:ext cx="45719" cy="12472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D9943C-BBC5-482F-827C-81E3DD79357A}"/>
              </a:ext>
            </a:extLst>
          </p:cNvPr>
          <p:cNvCxnSpPr/>
          <p:nvPr/>
        </p:nvCxnSpPr>
        <p:spPr>
          <a:xfrm>
            <a:off x="1135196" y="2882024"/>
            <a:ext cx="41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036893-2D72-4AF8-884B-EF905FDAF6E5}"/>
              </a:ext>
            </a:extLst>
          </p:cNvPr>
          <p:cNvCxnSpPr/>
          <p:nvPr/>
        </p:nvCxnSpPr>
        <p:spPr>
          <a:xfrm>
            <a:off x="1135196" y="3252177"/>
            <a:ext cx="41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C57F80E-F9E3-4002-8D27-6C0254C895D8}"/>
              </a:ext>
            </a:extLst>
          </p:cNvPr>
          <p:cNvSpPr/>
          <p:nvPr/>
        </p:nvSpPr>
        <p:spPr>
          <a:xfrm>
            <a:off x="343615" y="2217751"/>
            <a:ext cx="1479737" cy="153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080A91-7BE1-4314-A63F-F0EBBD4F5D4F}"/>
              </a:ext>
            </a:extLst>
          </p:cNvPr>
          <p:cNvSpPr/>
          <p:nvPr/>
        </p:nvSpPr>
        <p:spPr>
          <a:xfrm>
            <a:off x="1889129" y="2222482"/>
            <a:ext cx="2229764" cy="153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F2834B-6195-473D-B9CA-A73C6D3D61AE}"/>
              </a:ext>
            </a:extLst>
          </p:cNvPr>
          <p:cNvSpPr/>
          <p:nvPr/>
        </p:nvSpPr>
        <p:spPr>
          <a:xfrm>
            <a:off x="602275" y="4173847"/>
            <a:ext cx="248786" cy="1247267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94154C-F8B1-4955-997F-8EB7E7E4E511}"/>
              </a:ext>
            </a:extLst>
          </p:cNvPr>
          <p:cNvSpPr/>
          <p:nvPr/>
        </p:nvSpPr>
        <p:spPr>
          <a:xfrm>
            <a:off x="725500" y="5421114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36D1EB53-2244-4247-AE7D-EF70F7A3E520}"/>
              </a:ext>
            </a:extLst>
          </p:cNvPr>
          <p:cNvSpPr/>
          <p:nvPr/>
        </p:nvSpPr>
        <p:spPr>
          <a:xfrm rot="20258166">
            <a:off x="3425673" y="4155552"/>
            <a:ext cx="460341" cy="1247267"/>
          </a:xfrm>
          <a:prstGeom prst="arc">
            <a:avLst>
              <a:gd name="adj1" fmla="val 16200000"/>
              <a:gd name="adj2" fmla="val 5000736"/>
            </a:avLst>
          </a:prstGeom>
          <a:ln w="57150">
            <a:solidFill>
              <a:srgbClr val="1C3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4B42B5-0188-4936-8269-0B2750AE2547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851062" y="4653454"/>
            <a:ext cx="269063" cy="14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BF2984-51F1-4092-BBAC-0871902A4FB5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51062" y="4797481"/>
            <a:ext cx="217745" cy="22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91650E5-5651-4B4C-A041-7BCBB665F3BF}"/>
              </a:ext>
            </a:extLst>
          </p:cNvPr>
          <p:cNvCxnSpPr>
            <a:cxnSpLocks/>
          </p:cNvCxnSpPr>
          <p:nvPr/>
        </p:nvCxnSpPr>
        <p:spPr>
          <a:xfrm>
            <a:off x="81694" y="4779184"/>
            <a:ext cx="4505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7980C5-A778-4FEC-BD98-F4B8EED68E95}"/>
              </a:ext>
            </a:extLst>
          </p:cNvPr>
          <p:cNvCxnSpPr/>
          <p:nvPr/>
        </p:nvCxnSpPr>
        <p:spPr>
          <a:xfrm flipV="1">
            <a:off x="2370341" y="4653454"/>
            <a:ext cx="1404257" cy="12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B4C35E8-397B-41DB-BE6A-108CFD8B380A}"/>
              </a:ext>
            </a:extLst>
          </p:cNvPr>
          <p:cNvCxnSpPr/>
          <p:nvPr/>
        </p:nvCxnSpPr>
        <p:spPr>
          <a:xfrm>
            <a:off x="3257017" y="4797481"/>
            <a:ext cx="666946" cy="80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5911E-AEB6-49D2-8D65-81DD889CFAB8}"/>
              </a:ext>
            </a:extLst>
          </p:cNvPr>
          <p:cNvSpPr/>
          <p:nvPr/>
        </p:nvSpPr>
        <p:spPr>
          <a:xfrm>
            <a:off x="366663" y="4070332"/>
            <a:ext cx="3838797" cy="2630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B36B2A-912F-44F1-A3E1-922F07B34E6E}"/>
              </a:ext>
            </a:extLst>
          </p:cNvPr>
          <p:cNvSpPr txBox="1"/>
          <p:nvPr/>
        </p:nvSpPr>
        <p:spPr>
          <a:xfrm>
            <a:off x="524526" y="177640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mRICH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4871C6-62A1-4F69-8AF2-024979351A4F}"/>
              </a:ext>
            </a:extLst>
          </p:cNvPr>
          <p:cNvSpPr txBox="1"/>
          <p:nvPr/>
        </p:nvSpPr>
        <p:spPr>
          <a:xfrm>
            <a:off x="2495378" y="173644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ED9EBF-F02E-4ABD-B20E-6197F090A938}"/>
              </a:ext>
            </a:extLst>
          </p:cNvPr>
          <p:cNvSpPr txBox="1"/>
          <p:nvPr/>
        </p:nvSpPr>
        <p:spPr>
          <a:xfrm>
            <a:off x="1791472" y="619351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dRICH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1FF1F5-9BE4-4B59-97D8-CED9ADD61DFB}"/>
              </a:ext>
            </a:extLst>
          </p:cNvPr>
          <p:cNvSpPr/>
          <p:nvPr/>
        </p:nvSpPr>
        <p:spPr>
          <a:xfrm>
            <a:off x="5467956" y="2465890"/>
            <a:ext cx="102636" cy="12472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E2F20F6D-AAF3-4396-AF3A-81B00C14DC04}"/>
              </a:ext>
            </a:extLst>
          </p:cNvPr>
          <p:cNvSpPr/>
          <p:nvPr/>
        </p:nvSpPr>
        <p:spPr>
          <a:xfrm>
            <a:off x="6659133" y="2465890"/>
            <a:ext cx="460341" cy="1247267"/>
          </a:xfrm>
          <a:prstGeom prst="arc">
            <a:avLst>
              <a:gd name="adj1" fmla="val 16200000"/>
              <a:gd name="adj2" fmla="val 5000736"/>
            </a:avLst>
          </a:prstGeom>
          <a:ln w="57150">
            <a:solidFill>
              <a:srgbClr val="1C3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2C163E0-307E-4578-94B7-605EA567AD0E}"/>
              </a:ext>
            </a:extLst>
          </p:cNvPr>
          <p:cNvCxnSpPr/>
          <p:nvPr/>
        </p:nvCxnSpPr>
        <p:spPr>
          <a:xfrm>
            <a:off x="5168570" y="3060631"/>
            <a:ext cx="4282751" cy="3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9E72F64-80E4-4EFE-B288-16B21565691A}"/>
              </a:ext>
            </a:extLst>
          </p:cNvPr>
          <p:cNvCxnSpPr/>
          <p:nvPr/>
        </p:nvCxnSpPr>
        <p:spPr>
          <a:xfrm flipV="1">
            <a:off x="6197268" y="2856109"/>
            <a:ext cx="889549" cy="23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3D29A7A-6BE4-4E2C-9FB4-89E228DA432E}"/>
              </a:ext>
            </a:extLst>
          </p:cNvPr>
          <p:cNvCxnSpPr/>
          <p:nvPr/>
        </p:nvCxnSpPr>
        <p:spPr>
          <a:xfrm>
            <a:off x="6659132" y="3126948"/>
            <a:ext cx="427684" cy="18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0FF6124-D9B9-45EC-BA4E-0076470473D6}"/>
              </a:ext>
            </a:extLst>
          </p:cNvPr>
          <p:cNvCxnSpPr/>
          <p:nvPr/>
        </p:nvCxnSpPr>
        <p:spPr>
          <a:xfrm flipH="1">
            <a:off x="5645238" y="2856108"/>
            <a:ext cx="1441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93D0F90-BFE8-41BF-9FDC-F8C206C24527}"/>
              </a:ext>
            </a:extLst>
          </p:cNvPr>
          <p:cNvCxnSpPr/>
          <p:nvPr/>
        </p:nvCxnSpPr>
        <p:spPr>
          <a:xfrm flipH="1">
            <a:off x="5645238" y="3315650"/>
            <a:ext cx="1441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EF4ADE8-C9B1-48B5-AF0D-26DB91C93F9D}"/>
              </a:ext>
            </a:extLst>
          </p:cNvPr>
          <p:cNvSpPr/>
          <p:nvPr/>
        </p:nvSpPr>
        <p:spPr>
          <a:xfrm>
            <a:off x="5350050" y="2281223"/>
            <a:ext cx="2229764" cy="153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9989C5-4C78-44DF-AECB-ED1D0D1D17B2}"/>
              </a:ext>
            </a:extLst>
          </p:cNvPr>
          <p:cNvSpPr txBox="1"/>
          <p:nvPr/>
        </p:nvSpPr>
        <p:spPr>
          <a:xfrm>
            <a:off x="5956299" y="179518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Gas’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3A7C76-13F5-4E91-A70B-B3FF33ABF334}"/>
              </a:ext>
            </a:extLst>
          </p:cNvPr>
          <p:cNvSpPr/>
          <p:nvPr/>
        </p:nvSpPr>
        <p:spPr>
          <a:xfrm>
            <a:off x="9193142" y="4017817"/>
            <a:ext cx="103021" cy="2641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A0F89C5-EEED-4BB3-8321-681CC331D2C2}"/>
              </a:ext>
            </a:extLst>
          </p:cNvPr>
          <p:cNvSpPr/>
          <p:nvPr/>
        </p:nvSpPr>
        <p:spPr>
          <a:xfrm>
            <a:off x="5505672" y="4132791"/>
            <a:ext cx="248786" cy="1247267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BFE280-6C92-4990-AE98-AD7384249A02}"/>
              </a:ext>
            </a:extLst>
          </p:cNvPr>
          <p:cNvSpPr/>
          <p:nvPr/>
        </p:nvSpPr>
        <p:spPr>
          <a:xfrm>
            <a:off x="5628897" y="5380058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DDB133E9-8FDF-4626-B489-012256C8E7A7}"/>
              </a:ext>
            </a:extLst>
          </p:cNvPr>
          <p:cNvSpPr/>
          <p:nvPr/>
        </p:nvSpPr>
        <p:spPr>
          <a:xfrm rot="20258166">
            <a:off x="8329070" y="4114496"/>
            <a:ext cx="460341" cy="1247267"/>
          </a:xfrm>
          <a:prstGeom prst="arc">
            <a:avLst>
              <a:gd name="adj1" fmla="val 16200000"/>
              <a:gd name="adj2" fmla="val 5000736"/>
            </a:avLst>
          </a:prstGeom>
          <a:ln w="57150">
            <a:solidFill>
              <a:srgbClr val="1C3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F82BB92-F409-4024-8467-3E24A7CCF2B6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5754459" y="4612398"/>
            <a:ext cx="269063" cy="14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FB59B3F-8AD4-4FE8-87F6-C309087E881F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5754459" y="4756425"/>
            <a:ext cx="217745" cy="22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426EB0F-A615-4DD2-B7C4-4AE8FFC0C8AA}"/>
              </a:ext>
            </a:extLst>
          </p:cNvPr>
          <p:cNvCxnSpPr>
            <a:cxnSpLocks/>
          </p:cNvCxnSpPr>
          <p:nvPr/>
        </p:nvCxnSpPr>
        <p:spPr>
          <a:xfrm>
            <a:off x="4985091" y="4738128"/>
            <a:ext cx="4505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90D30A3-A938-49B8-B94B-4A9DF3C5F58F}"/>
              </a:ext>
            </a:extLst>
          </p:cNvPr>
          <p:cNvCxnSpPr/>
          <p:nvPr/>
        </p:nvCxnSpPr>
        <p:spPr>
          <a:xfrm flipV="1">
            <a:off x="7273738" y="4612398"/>
            <a:ext cx="1404257" cy="12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D7C6F8C-665B-4C2B-BA9E-8F31968B229D}"/>
              </a:ext>
            </a:extLst>
          </p:cNvPr>
          <p:cNvCxnSpPr/>
          <p:nvPr/>
        </p:nvCxnSpPr>
        <p:spPr>
          <a:xfrm>
            <a:off x="8160414" y="4756425"/>
            <a:ext cx="666946" cy="80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339BF45-C861-4F48-B3EC-6B0EB90B14FF}"/>
              </a:ext>
            </a:extLst>
          </p:cNvPr>
          <p:cNvSpPr/>
          <p:nvPr/>
        </p:nvSpPr>
        <p:spPr>
          <a:xfrm>
            <a:off x="5270060" y="4029276"/>
            <a:ext cx="3838797" cy="2630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A1A0C8-FBF3-4FF8-BC8D-B1C9DF91230B}"/>
              </a:ext>
            </a:extLst>
          </p:cNvPr>
          <p:cNvSpPr txBox="1"/>
          <p:nvPr/>
        </p:nvSpPr>
        <p:spPr>
          <a:xfrm>
            <a:off x="6694869" y="615245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dRICH</a:t>
            </a: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0F6660D-21F8-438F-B9AA-8054FB56FD56}"/>
              </a:ext>
            </a:extLst>
          </p:cNvPr>
          <p:cNvSpPr/>
          <p:nvPr/>
        </p:nvSpPr>
        <p:spPr>
          <a:xfrm>
            <a:off x="7923108" y="2455481"/>
            <a:ext cx="248786" cy="1247267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FCB384C-D619-42FE-956F-AD25A4E67469}"/>
              </a:ext>
            </a:extLst>
          </p:cNvPr>
          <p:cNvSpPr/>
          <p:nvPr/>
        </p:nvSpPr>
        <p:spPr>
          <a:xfrm>
            <a:off x="8858525" y="2455481"/>
            <a:ext cx="102636" cy="12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48FC2B5-EE51-4EBC-94C0-2508366899DF}"/>
              </a:ext>
            </a:extLst>
          </p:cNvPr>
          <p:cNvCxnSpPr>
            <a:stCxn id="79" idx="3"/>
          </p:cNvCxnSpPr>
          <p:nvPr/>
        </p:nvCxnSpPr>
        <p:spPr>
          <a:xfrm flipV="1">
            <a:off x="8171895" y="2935088"/>
            <a:ext cx="269063" cy="14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3F84A9C-3A85-4600-923D-4485AE9D7ECD}"/>
              </a:ext>
            </a:extLst>
          </p:cNvPr>
          <p:cNvCxnSpPr>
            <a:stCxn id="79" idx="3"/>
          </p:cNvCxnSpPr>
          <p:nvPr/>
        </p:nvCxnSpPr>
        <p:spPr>
          <a:xfrm>
            <a:off x="8171895" y="3079115"/>
            <a:ext cx="217745" cy="22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9A32F7D0-5F02-450D-899C-F43F9B9572AA}"/>
              </a:ext>
            </a:extLst>
          </p:cNvPr>
          <p:cNvSpPr/>
          <p:nvPr/>
        </p:nvSpPr>
        <p:spPr>
          <a:xfrm>
            <a:off x="8404797" y="2455481"/>
            <a:ext cx="45719" cy="12472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39DF080-4E9E-4ED8-ACC1-B43518A5CF2C}"/>
              </a:ext>
            </a:extLst>
          </p:cNvPr>
          <p:cNvCxnSpPr/>
          <p:nvPr/>
        </p:nvCxnSpPr>
        <p:spPr>
          <a:xfrm>
            <a:off x="8440957" y="2935088"/>
            <a:ext cx="41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8E6C9F7-1782-4CED-86F2-AE914C5C5E48}"/>
              </a:ext>
            </a:extLst>
          </p:cNvPr>
          <p:cNvCxnSpPr/>
          <p:nvPr/>
        </p:nvCxnSpPr>
        <p:spPr>
          <a:xfrm>
            <a:off x="8440957" y="3305241"/>
            <a:ext cx="41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D0228-E6DC-46BB-BD16-793AB088496C}"/>
              </a:ext>
            </a:extLst>
          </p:cNvPr>
          <p:cNvSpPr/>
          <p:nvPr/>
        </p:nvSpPr>
        <p:spPr>
          <a:xfrm>
            <a:off x="7649376" y="2270815"/>
            <a:ext cx="1479737" cy="153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2C27ED-C068-4DBF-8D65-34391830492A}"/>
              </a:ext>
            </a:extLst>
          </p:cNvPr>
          <p:cNvSpPr txBox="1"/>
          <p:nvPr/>
        </p:nvSpPr>
        <p:spPr>
          <a:xfrm>
            <a:off x="7830287" y="1829470"/>
            <a:ext cx="127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mRICH</a:t>
            </a:r>
            <a:r>
              <a:rPr lang="en-US" dirty="0"/>
              <a:t>/TOF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9685A70-8D29-46AA-A087-35776A7885F2}"/>
              </a:ext>
            </a:extLst>
          </p:cNvPr>
          <p:cNvSpPr/>
          <p:nvPr/>
        </p:nvSpPr>
        <p:spPr>
          <a:xfrm rot="16200000">
            <a:off x="10750211" y="800111"/>
            <a:ext cx="102636" cy="12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161BF37-7761-4E09-B189-EE1EC0577BB6}"/>
              </a:ext>
            </a:extLst>
          </p:cNvPr>
          <p:cNvSpPr/>
          <p:nvPr/>
        </p:nvSpPr>
        <p:spPr>
          <a:xfrm rot="16200000">
            <a:off x="10874850" y="3484452"/>
            <a:ext cx="102636" cy="1247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A2FB05-E21D-4CB0-AA99-6B0137C4EC7E}"/>
              </a:ext>
            </a:extLst>
          </p:cNvPr>
          <p:cNvSpPr/>
          <p:nvPr/>
        </p:nvSpPr>
        <p:spPr>
          <a:xfrm rot="16200000">
            <a:off x="10877079" y="3686543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2EA7D02-80DC-4BFC-A6A9-9E0C83B34463}"/>
              </a:ext>
            </a:extLst>
          </p:cNvPr>
          <p:cNvSpPr/>
          <p:nvPr/>
        </p:nvSpPr>
        <p:spPr>
          <a:xfrm rot="16200000">
            <a:off x="10860075" y="1849553"/>
            <a:ext cx="45719" cy="12472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A9B3346-308E-4089-8C0D-F32DE2C28D0B}"/>
              </a:ext>
            </a:extLst>
          </p:cNvPr>
          <p:cNvSpPr txBox="1"/>
          <p:nvPr/>
        </p:nvSpPr>
        <p:spPr>
          <a:xfrm>
            <a:off x="10403823" y="107371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LAPPD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954FBDB-734B-4C9A-8E37-1E4E9D2E2A44}"/>
              </a:ext>
            </a:extLst>
          </p:cNvPr>
          <p:cNvSpPr txBox="1"/>
          <p:nvPr/>
        </p:nvSpPr>
        <p:spPr>
          <a:xfrm>
            <a:off x="10459872" y="2138662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Fresnel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FAF6716-9DAF-4C9D-A1DB-836747D59CF3}"/>
              </a:ext>
            </a:extLst>
          </p:cNvPr>
          <p:cNvSpPr txBox="1"/>
          <p:nvPr/>
        </p:nvSpPr>
        <p:spPr>
          <a:xfrm>
            <a:off x="10501094" y="37446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MPGD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AD23E8-6A93-4EDA-B36E-9130B3445F6F}"/>
              </a:ext>
            </a:extLst>
          </p:cNvPr>
          <p:cNvSpPr txBox="1"/>
          <p:nvPr/>
        </p:nvSpPr>
        <p:spPr>
          <a:xfrm>
            <a:off x="10576600" y="440888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PMT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DC09DA7-B5F3-4DFE-A4AE-A435F2DD391D}"/>
              </a:ext>
            </a:extLst>
          </p:cNvPr>
          <p:cNvSpPr/>
          <p:nvPr/>
        </p:nvSpPr>
        <p:spPr>
          <a:xfrm>
            <a:off x="5764500" y="5382952"/>
            <a:ext cx="102636" cy="1247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4B21617-AC02-468F-BB51-13469188C24A}"/>
              </a:ext>
            </a:extLst>
          </p:cNvPr>
          <p:cNvSpPr/>
          <p:nvPr/>
        </p:nvSpPr>
        <p:spPr>
          <a:xfrm>
            <a:off x="4169051" y="2194252"/>
            <a:ext cx="145428" cy="15955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2A18D7-30DE-4059-AC14-ECB66304CFFA}"/>
              </a:ext>
            </a:extLst>
          </p:cNvPr>
          <p:cNvSpPr txBox="1"/>
          <p:nvPr/>
        </p:nvSpPr>
        <p:spPr>
          <a:xfrm>
            <a:off x="2548410" y="987062"/>
            <a:ext cx="744114" cy="369332"/>
          </a:xfrm>
          <a:prstGeom prst="rect">
            <a:avLst/>
          </a:prstGeom>
          <a:noFill/>
          <a:ln>
            <a:solidFill>
              <a:srgbClr val="BE1D1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Either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C255099-7BB0-4FC8-959B-952B5A620FCB}"/>
              </a:ext>
            </a:extLst>
          </p:cNvPr>
          <p:cNvCxnSpPr>
            <a:stCxn id="107" idx="2"/>
          </p:cNvCxnSpPr>
          <p:nvPr/>
        </p:nvCxnSpPr>
        <p:spPr>
          <a:xfrm flipH="1">
            <a:off x="1552764" y="1356394"/>
            <a:ext cx="1367703" cy="54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B9AA469-8FD8-4B7F-B308-6A82EA4DCE05}"/>
              </a:ext>
            </a:extLst>
          </p:cNvPr>
          <p:cNvCxnSpPr>
            <a:stCxn id="107" idx="2"/>
          </p:cNvCxnSpPr>
          <p:nvPr/>
        </p:nvCxnSpPr>
        <p:spPr>
          <a:xfrm>
            <a:off x="2920467" y="1356394"/>
            <a:ext cx="1284993" cy="756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1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E97-94B7-40D1-973E-324FD35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Arm Cartoons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84D40-19E0-48EA-B96E-6B713A397D10}"/>
              </a:ext>
            </a:extLst>
          </p:cNvPr>
          <p:cNvSpPr/>
          <p:nvPr/>
        </p:nvSpPr>
        <p:spPr>
          <a:xfrm>
            <a:off x="617347" y="2402417"/>
            <a:ext cx="248786" cy="1247267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92A6B-93C7-4799-B51D-4D915D36D76A}"/>
              </a:ext>
            </a:extLst>
          </p:cNvPr>
          <p:cNvSpPr/>
          <p:nvPr/>
        </p:nvSpPr>
        <p:spPr>
          <a:xfrm>
            <a:off x="1552764" y="2402417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45373A-9908-4027-9E05-C71D8B4F40A5}"/>
              </a:ext>
            </a:extLst>
          </p:cNvPr>
          <p:cNvSpPr/>
          <p:nvPr/>
        </p:nvSpPr>
        <p:spPr>
          <a:xfrm>
            <a:off x="2007035" y="2407149"/>
            <a:ext cx="102636" cy="1247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D23E87C-CAEE-418C-A5EA-467B4FBCB00C}"/>
              </a:ext>
            </a:extLst>
          </p:cNvPr>
          <p:cNvSpPr/>
          <p:nvPr/>
        </p:nvSpPr>
        <p:spPr>
          <a:xfrm>
            <a:off x="3198212" y="2407149"/>
            <a:ext cx="460341" cy="1247267"/>
          </a:xfrm>
          <a:prstGeom prst="arc">
            <a:avLst>
              <a:gd name="adj1" fmla="val 16200000"/>
              <a:gd name="adj2" fmla="val 5000736"/>
            </a:avLst>
          </a:prstGeom>
          <a:ln w="57150">
            <a:solidFill>
              <a:srgbClr val="1C3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526379-E344-487E-A9D9-C6E25EA042FC}"/>
              </a:ext>
            </a:extLst>
          </p:cNvPr>
          <p:cNvCxnSpPr/>
          <p:nvPr/>
        </p:nvCxnSpPr>
        <p:spPr>
          <a:xfrm>
            <a:off x="196897" y="3030782"/>
            <a:ext cx="4282751" cy="3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987709-54A2-484F-8641-9F250C629B4C}"/>
              </a:ext>
            </a:extLst>
          </p:cNvPr>
          <p:cNvCxnSpPr>
            <a:stCxn id="6" idx="3"/>
          </p:cNvCxnSpPr>
          <p:nvPr/>
        </p:nvCxnSpPr>
        <p:spPr>
          <a:xfrm flipV="1">
            <a:off x="866134" y="2882024"/>
            <a:ext cx="269063" cy="14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923CDE-8230-4568-BBF4-AC1263F90FA3}"/>
              </a:ext>
            </a:extLst>
          </p:cNvPr>
          <p:cNvCxnSpPr>
            <a:stCxn id="6" idx="3"/>
          </p:cNvCxnSpPr>
          <p:nvPr/>
        </p:nvCxnSpPr>
        <p:spPr>
          <a:xfrm>
            <a:off x="866134" y="3026051"/>
            <a:ext cx="217745" cy="22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10BE0F-50B5-46EE-A5AB-74D75E624D40}"/>
              </a:ext>
            </a:extLst>
          </p:cNvPr>
          <p:cNvCxnSpPr/>
          <p:nvPr/>
        </p:nvCxnSpPr>
        <p:spPr>
          <a:xfrm flipV="1">
            <a:off x="2736347" y="2797368"/>
            <a:ext cx="889549" cy="23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E91A5F-93B1-4F5B-8189-9FB86F0B41BF}"/>
              </a:ext>
            </a:extLst>
          </p:cNvPr>
          <p:cNvCxnSpPr/>
          <p:nvPr/>
        </p:nvCxnSpPr>
        <p:spPr>
          <a:xfrm>
            <a:off x="3198211" y="3068207"/>
            <a:ext cx="427684" cy="18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E77E92-0172-4DAC-90D2-623EB5DC7E6A}"/>
              </a:ext>
            </a:extLst>
          </p:cNvPr>
          <p:cNvCxnSpPr/>
          <p:nvPr/>
        </p:nvCxnSpPr>
        <p:spPr>
          <a:xfrm flipH="1">
            <a:off x="2184317" y="2797367"/>
            <a:ext cx="1441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AC19D5-6036-46F7-953B-8D54EFF78851}"/>
              </a:ext>
            </a:extLst>
          </p:cNvPr>
          <p:cNvCxnSpPr/>
          <p:nvPr/>
        </p:nvCxnSpPr>
        <p:spPr>
          <a:xfrm flipH="1">
            <a:off x="2184317" y="3256909"/>
            <a:ext cx="1441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C0057E5-A97B-4878-B4C2-5E0966CC8DBD}"/>
              </a:ext>
            </a:extLst>
          </p:cNvPr>
          <p:cNvSpPr/>
          <p:nvPr/>
        </p:nvSpPr>
        <p:spPr>
          <a:xfrm>
            <a:off x="1099036" y="2402417"/>
            <a:ext cx="45719" cy="12472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D9943C-BBC5-482F-827C-81E3DD79357A}"/>
              </a:ext>
            </a:extLst>
          </p:cNvPr>
          <p:cNvCxnSpPr/>
          <p:nvPr/>
        </p:nvCxnSpPr>
        <p:spPr>
          <a:xfrm>
            <a:off x="1135196" y="2882024"/>
            <a:ext cx="41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036893-2D72-4AF8-884B-EF905FDAF6E5}"/>
              </a:ext>
            </a:extLst>
          </p:cNvPr>
          <p:cNvCxnSpPr/>
          <p:nvPr/>
        </p:nvCxnSpPr>
        <p:spPr>
          <a:xfrm>
            <a:off x="1135196" y="3252177"/>
            <a:ext cx="41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C57F80E-F9E3-4002-8D27-6C0254C895D8}"/>
              </a:ext>
            </a:extLst>
          </p:cNvPr>
          <p:cNvSpPr/>
          <p:nvPr/>
        </p:nvSpPr>
        <p:spPr>
          <a:xfrm>
            <a:off x="343615" y="2217751"/>
            <a:ext cx="1479737" cy="153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080A91-7BE1-4314-A63F-F0EBBD4F5D4F}"/>
              </a:ext>
            </a:extLst>
          </p:cNvPr>
          <p:cNvSpPr/>
          <p:nvPr/>
        </p:nvSpPr>
        <p:spPr>
          <a:xfrm>
            <a:off x="1889129" y="2222482"/>
            <a:ext cx="2229764" cy="153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B36B2A-912F-44F1-A3E1-922F07B34E6E}"/>
              </a:ext>
            </a:extLst>
          </p:cNvPr>
          <p:cNvSpPr txBox="1"/>
          <p:nvPr/>
        </p:nvSpPr>
        <p:spPr>
          <a:xfrm>
            <a:off x="524526" y="177640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mRICH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4871C6-62A1-4F69-8AF2-024979351A4F}"/>
              </a:ext>
            </a:extLst>
          </p:cNvPr>
          <p:cNvSpPr txBox="1"/>
          <p:nvPr/>
        </p:nvSpPr>
        <p:spPr>
          <a:xfrm>
            <a:off x="2495378" y="173644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Gas’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9685A70-8D29-46AA-A087-35776A7885F2}"/>
              </a:ext>
            </a:extLst>
          </p:cNvPr>
          <p:cNvSpPr/>
          <p:nvPr/>
        </p:nvSpPr>
        <p:spPr>
          <a:xfrm rot="16200000">
            <a:off x="10750211" y="800111"/>
            <a:ext cx="102636" cy="12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161BF37-7761-4E09-B189-EE1EC0577BB6}"/>
              </a:ext>
            </a:extLst>
          </p:cNvPr>
          <p:cNvSpPr/>
          <p:nvPr/>
        </p:nvSpPr>
        <p:spPr>
          <a:xfrm rot="16200000">
            <a:off x="10874850" y="3484452"/>
            <a:ext cx="102636" cy="1247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A2FB05-E21D-4CB0-AA99-6B0137C4EC7E}"/>
              </a:ext>
            </a:extLst>
          </p:cNvPr>
          <p:cNvSpPr/>
          <p:nvPr/>
        </p:nvSpPr>
        <p:spPr>
          <a:xfrm rot="16200000">
            <a:off x="10877079" y="3686543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2EA7D02-80DC-4BFC-A6A9-9E0C83B34463}"/>
              </a:ext>
            </a:extLst>
          </p:cNvPr>
          <p:cNvSpPr/>
          <p:nvPr/>
        </p:nvSpPr>
        <p:spPr>
          <a:xfrm rot="16200000">
            <a:off x="10860075" y="1849553"/>
            <a:ext cx="45719" cy="12472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A9B3346-308E-4089-8C0D-F32DE2C28D0B}"/>
              </a:ext>
            </a:extLst>
          </p:cNvPr>
          <p:cNvSpPr txBox="1"/>
          <p:nvPr/>
        </p:nvSpPr>
        <p:spPr>
          <a:xfrm>
            <a:off x="10403823" y="107371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LAPPD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954FBDB-734B-4C9A-8E37-1E4E9D2E2A44}"/>
              </a:ext>
            </a:extLst>
          </p:cNvPr>
          <p:cNvSpPr txBox="1"/>
          <p:nvPr/>
        </p:nvSpPr>
        <p:spPr>
          <a:xfrm>
            <a:off x="10459872" y="2138662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Fresnel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FAF6716-9DAF-4C9D-A1DB-836747D59CF3}"/>
              </a:ext>
            </a:extLst>
          </p:cNvPr>
          <p:cNvSpPr txBox="1"/>
          <p:nvPr/>
        </p:nvSpPr>
        <p:spPr>
          <a:xfrm>
            <a:off x="10501094" y="37446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MPGD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AD23E8-6A93-4EDA-B36E-9130B3445F6F}"/>
              </a:ext>
            </a:extLst>
          </p:cNvPr>
          <p:cNvSpPr txBox="1"/>
          <p:nvPr/>
        </p:nvSpPr>
        <p:spPr>
          <a:xfrm>
            <a:off x="10576600" y="440888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PMT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4B21617-AC02-468F-BB51-13469188C24A}"/>
              </a:ext>
            </a:extLst>
          </p:cNvPr>
          <p:cNvSpPr/>
          <p:nvPr/>
        </p:nvSpPr>
        <p:spPr>
          <a:xfrm>
            <a:off x="4169051" y="2194252"/>
            <a:ext cx="145428" cy="15955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2A18D7-30DE-4059-AC14-ECB66304CFFA}"/>
              </a:ext>
            </a:extLst>
          </p:cNvPr>
          <p:cNvSpPr txBox="1"/>
          <p:nvPr/>
        </p:nvSpPr>
        <p:spPr>
          <a:xfrm>
            <a:off x="2548410" y="987062"/>
            <a:ext cx="744114" cy="369332"/>
          </a:xfrm>
          <a:prstGeom prst="rect">
            <a:avLst/>
          </a:prstGeom>
          <a:noFill/>
          <a:ln>
            <a:solidFill>
              <a:srgbClr val="BE1D1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Either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C255099-7BB0-4FC8-959B-952B5A620FCB}"/>
              </a:ext>
            </a:extLst>
          </p:cNvPr>
          <p:cNvCxnSpPr>
            <a:stCxn id="107" idx="2"/>
          </p:cNvCxnSpPr>
          <p:nvPr/>
        </p:nvCxnSpPr>
        <p:spPr>
          <a:xfrm flipH="1">
            <a:off x="1552764" y="1356394"/>
            <a:ext cx="1367703" cy="54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B9AA469-8FD8-4B7F-B308-6A82EA4DCE05}"/>
              </a:ext>
            </a:extLst>
          </p:cNvPr>
          <p:cNvCxnSpPr>
            <a:stCxn id="107" idx="2"/>
          </p:cNvCxnSpPr>
          <p:nvPr/>
        </p:nvCxnSpPr>
        <p:spPr>
          <a:xfrm>
            <a:off x="2920467" y="1356394"/>
            <a:ext cx="1284993" cy="756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77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E97-94B7-40D1-973E-324FD35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Arm Cartoons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1FF1F5-9BE4-4B59-97D8-CED9ADD61DFB}"/>
              </a:ext>
            </a:extLst>
          </p:cNvPr>
          <p:cNvSpPr/>
          <p:nvPr/>
        </p:nvSpPr>
        <p:spPr>
          <a:xfrm>
            <a:off x="5467956" y="2465890"/>
            <a:ext cx="102636" cy="12472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E2F20F6D-AAF3-4396-AF3A-81B00C14DC04}"/>
              </a:ext>
            </a:extLst>
          </p:cNvPr>
          <p:cNvSpPr/>
          <p:nvPr/>
        </p:nvSpPr>
        <p:spPr>
          <a:xfrm>
            <a:off x="6659133" y="2465890"/>
            <a:ext cx="460341" cy="1247267"/>
          </a:xfrm>
          <a:prstGeom prst="arc">
            <a:avLst>
              <a:gd name="adj1" fmla="val 16200000"/>
              <a:gd name="adj2" fmla="val 5000736"/>
            </a:avLst>
          </a:prstGeom>
          <a:ln w="57150">
            <a:solidFill>
              <a:srgbClr val="1C3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2C163E0-307E-4578-94B7-605EA567AD0E}"/>
              </a:ext>
            </a:extLst>
          </p:cNvPr>
          <p:cNvCxnSpPr/>
          <p:nvPr/>
        </p:nvCxnSpPr>
        <p:spPr>
          <a:xfrm>
            <a:off x="5168570" y="3060631"/>
            <a:ext cx="4282751" cy="3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9E72F64-80E4-4EFE-B288-16B21565691A}"/>
              </a:ext>
            </a:extLst>
          </p:cNvPr>
          <p:cNvCxnSpPr/>
          <p:nvPr/>
        </p:nvCxnSpPr>
        <p:spPr>
          <a:xfrm flipV="1">
            <a:off x="6197268" y="2856109"/>
            <a:ext cx="889549" cy="23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3D29A7A-6BE4-4E2C-9FB4-89E228DA432E}"/>
              </a:ext>
            </a:extLst>
          </p:cNvPr>
          <p:cNvCxnSpPr/>
          <p:nvPr/>
        </p:nvCxnSpPr>
        <p:spPr>
          <a:xfrm>
            <a:off x="6659132" y="3126948"/>
            <a:ext cx="427684" cy="18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0FF6124-D9B9-45EC-BA4E-0076470473D6}"/>
              </a:ext>
            </a:extLst>
          </p:cNvPr>
          <p:cNvCxnSpPr/>
          <p:nvPr/>
        </p:nvCxnSpPr>
        <p:spPr>
          <a:xfrm flipH="1">
            <a:off x="5645238" y="2856108"/>
            <a:ext cx="1441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93D0F90-BFE8-41BF-9FDC-F8C206C24527}"/>
              </a:ext>
            </a:extLst>
          </p:cNvPr>
          <p:cNvCxnSpPr/>
          <p:nvPr/>
        </p:nvCxnSpPr>
        <p:spPr>
          <a:xfrm flipH="1">
            <a:off x="5645238" y="3315650"/>
            <a:ext cx="1441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EF4ADE8-C9B1-48B5-AF0D-26DB91C93F9D}"/>
              </a:ext>
            </a:extLst>
          </p:cNvPr>
          <p:cNvSpPr/>
          <p:nvPr/>
        </p:nvSpPr>
        <p:spPr>
          <a:xfrm>
            <a:off x="5350050" y="2281223"/>
            <a:ext cx="2229764" cy="153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9989C5-4C78-44DF-AECB-ED1D0D1D17B2}"/>
              </a:ext>
            </a:extLst>
          </p:cNvPr>
          <p:cNvSpPr txBox="1"/>
          <p:nvPr/>
        </p:nvSpPr>
        <p:spPr>
          <a:xfrm>
            <a:off x="5956299" y="179518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Gas’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0F6660D-21F8-438F-B9AA-8054FB56FD56}"/>
              </a:ext>
            </a:extLst>
          </p:cNvPr>
          <p:cNvSpPr/>
          <p:nvPr/>
        </p:nvSpPr>
        <p:spPr>
          <a:xfrm>
            <a:off x="7923108" y="2455481"/>
            <a:ext cx="248786" cy="1247267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FCB384C-D619-42FE-956F-AD25A4E67469}"/>
              </a:ext>
            </a:extLst>
          </p:cNvPr>
          <p:cNvSpPr/>
          <p:nvPr/>
        </p:nvSpPr>
        <p:spPr>
          <a:xfrm>
            <a:off x="8858525" y="2455481"/>
            <a:ext cx="102636" cy="12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48FC2B5-EE51-4EBC-94C0-2508366899DF}"/>
              </a:ext>
            </a:extLst>
          </p:cNvPr>
          <p:cNvCxnSpPr>
            <a:stCxn id="79" idx="3"/>
          </p:cNvCxnSpPr>
          <p:nvPr/>
        </p:nvCxnSpPr>
        <p:spPr>
          <a:xfrm flipV="1">
            <a:off x="8171895" y="2935088"/>
            <a:ext cx="269063" cy="14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3F84A9C-3A85-4600-923D-4485AE9D7ECD}"/>
              </a:ext>
            </a:extLst>
          </p:cNvPr>
          <p:cNvCxnSpPr>
            <a:stCxn id="79" idx="3"/>
          </p:cNvCxnSpPr>
          <p:nvPr/>
        </p:nvCxnSpPr>
        <p:spPr>
          <a:xfrm>
            <a:off x="8171895" y="3079115"/>
            <a:ext cx="217745" cy="22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9A32F7D0-5F02-450D-899C-F43F9B9572AA}"/>
              </a:ext>
            </a:extLst>
          </p:cNvPr>
          <p:cNvSpPr/>
          <p:nvPr/>
        </p:nvSpPr>
        <p:spPr>
          <a:xfrm>
            <a:off x="8404797" y="2455481"/>
            <a:ext cx="45719" cy="12472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39DF080-4E9E-4ED8-ACC1-B43518A5CF2C}"/>
              </a:ext>
            </a:extLst>
          </p:cNvPr>
          <p:cNvCxnSpPr/>
          <p:nvPr/>
        </p:nvCxnSpPr>
        <p:spPr>
          <a:xfrm>
            <a:off x="8440957" y="2935088"/>
            <a:ext cx="41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8E6C9F7-1782-4CED-86F2-AE914C5C5E48}"/>
              </a:ext>
            </a:extLst>
          </p:cNvPr>
          <p:cNvCxnSpPr/>
          <p:nvPr/>
        </p:nvCxnSpPr>
        <p:spPr>
          <a:xfrm>
            <a:off x="8440957" y="3305241"/>
            <a:ext cx="41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D0228-E6DC-46BB-BD16-793AB088496C}"/>
              </a:ext>
            </a:extLst>
          </p:cNvPr>
          <p:cNvSpPr/>
          <p:nvPr/>
        </p:nvSpPr>
        <p:spPr>
          <a:xfrm>
            <a:off x="7649376" y="2270815"/>
            <a:ext cx="1479737" cy="153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2C27ED-C068-4DBF-8D65-34391830492A}"/>
              </a:ext>
            </a:extLst>
          </p:cNvPr>
          <p:cNvSpPr txBox="1"/>
          <p:nvPr/>
        </p:nvSpPr>
        <p:spPr>
          <a:xfrm>
            <a:off x="7830287" y="1829470"/>
            <a:ext cx="127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mRICH</a:t>
            </a:r>
            <a:r>
              <a:rPr lang="en-US" dirty="0"/>
              <a:t>/TOF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9685A70-8D29-46AA-A087-35776A7885F2}"/>
              </a:ext>
            </a:extLst>
          </p:cNvPr>
          <p:cNvSpPr/>
          <p:nvPr/>
        </p:nvSpPr>
        <p:spPr>
          <a:xfrm rot="16200000">
            <a:off x="10750211" y="800111"/>
            <a:ext cx="102636" cy="12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161BF37-7761-4E09-B189-EE1EC0577BB6}"/>
              </a:ext>
            </a:extLst>
          </p:cNvPr>
          <p:cNvSpPr/>
          <p:nvPr/>
        </p:nvSpPr>
        <p:spPr>
          <a:xfrm rot="16200000">
            <a:off x="10874850" y="3484452"/>
            <a:ext cx="102636" cy="1247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A2FB05-E21D-4CB0-AA99-6B0137C4EC7E}"/>
              </a:ext>
            </a:extLst>
          </p:cNvPr>
          <p:cNvSpPr/>
          <p:nvPr/>
        </p:nvSpPr>
        <p:spPr>
          <a:xfrm rot="16200000">
            <a:off x="10877079" y="3686543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2EA7D02-80DC-4BFC-A6A9-9E0C83B34463}"/>
              </a:ext>
            </a:extLst>
          </p:cNvPr>
          <p:cNvSpPr/>
          <p:nvPr/>
        </p:nvSpPr>
        <p:spPr>
          <a:xfrm rot="16200000">
            <a:off x="10860075" y="1849553"/>
            <a:ext cx="45719" cy="12472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A9B3346-308E-4089-8C0D-F32DE2C28D0B}"/>
              </a:ext>
            </a:extLst>
          </p:cNvPr>
          <p:cNvSpPr txBox="1"/>
          <p:nvPr/>
        </p:nvSpPr>
        <p:spPr>
          <a:xfrm>
            <a:off x="10403823" y="107371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LAPPD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954FBDB-734B-4C9A-8E37-1E4E9D2E2A44}"/>
              </a:ext>
            </a:extLst>
          </p:cNvPr>
          <p:cNvSpPr txBox="1"/>
          <p:nvPr/>
        </p:nvSpPr>
        <p:spPr>
          <a:xfrm>
            <a:off x="10459872" y="2138662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Fresnel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FAF6716-9DAF-4C9D-A1DB-836747D59CF3}"/>
              </a:ext>
            </a:extLst>
          </p:cNvPr>
          <p:cNvSpPr txBox="1"/>
          <p:nvPr/>
        </p:nvSpPr>
        <p:spPr>
          <a:xfrm>
            <a:off x="10501094" y="37446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MPGD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AD23E8-6A93-4EDA-B36E-9130B3445F6F}"/>
              </a:ext>
            </a:extLst>
          </p:cNvPr>
          <p:cNvSpPr txBox="1"/>
          <p:nvPr/>
        </p:nvSpPr>
        <p:spPr>
          <a:xfrm>
            <a:off x="10576600" y="440888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PMT</a:t>
            </a:r>
          </a:p>
        </p:txBody>
      </p:sp>
    </p:spTree>
    <p:extLst>
      <p:ext uri="{BB962C8B-B14F-4D97-AF65-F5344CB8AC3E}">
        <p14:creationId xmlns:p14="http://schemas.microsoft.com/office/powerpoint/2010/main" val="344790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E97-94B7-40D1-973E-324FD35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Arm Cartoons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FDB4F-5EB6-4B09-9B10-70B3FD5E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17" y="6501054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F2834B-6195-473D-B9CA-A73C6D3D61AE}"/>
              </a:ext>
            </a:extLst>
          </p:cNvPr>
          <p:cNvSpPr/>
          <p:nvPr/>
        </p:nvSpPr>
        <p:spPr>
          <a:xfrm>
            <a:off x="602275" y="4173847"/>
            <a:ext cx="248786" cy="1247267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94154C-F8B1-4955-997F-8EB7E7E4E511}"/>
              </a:ext>
            </a:extLst>
          </p:cNvPr>
          <p:cNvSpPr/>
          <p:nvPr/>
        </p:nvSpPr>
        <p:spPr>
          <a:xfrm>
            <a:off x="725500" y="5421114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36D1EB53-2244-4247-AE7D-EF70F7A3E520}"/>
              </a:ext>
            </a:extLst>
          </p:cNvPr>
          <p:cNvSpPr/>
          <p:nvPr/>
        </p:nvSpPr>
        <p:spPr>
          <a:xfrm rot="20258166">
            <a:off x="3425673" y="4155552"/>
            <a:ext cx="460341" cy="1247267"/>
          </a:xfrm>
          <a:prstGeom prst="arc">
            <a:avLst>
              <a:gd name="adj1" fmla="val 16200000"/>
              <a:gd name="adj2" fmla="val 5000736"/>
            </a:avLst>
          </a:prstGeom>
          <a:ln w="57150">
            <a:solidFill>
              <a:srgbClr val="1C3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4B42B5-0188-4936-8269-0B2750AE2547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851062" y="4653454"/>
            <a:ext cx="269063" cy="14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BF2984-51F1-4092-BBAC-0871902A4FB5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51062" y="4797481"/>
            <a:ext cx="217745" cy="22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91650E5-5651-4B4C-A041-7BCBB665F3BF}"/>
              </a:ext>
            </a:extLst>
          </p:cNvPr>
          <p:cNvCxnSpPr>
            <a:cxnSpLocks/>
          </p:cNvCxnSpPr>
          <p:nvPr/>
        </p:nvCxnSpPr>
        <p:spPr>
          <a:xfrm>
            <a:off x="81694" y="4779184"/>
            <a:ext cx="4505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7980C5-A778-4FEC-BD98-F4B8EED68E95}"/>
              </a:ext>
            </a:extLst>
          </p:cNvPr>
          <p:cNvCxnSpPr/>
          <p:nvPr/>
        </p:nvCxnSpPr>
        <p:spPr>
          <a:xfrm flipV="1">
            <a:off x="2370341" y="4653454"/>
            <a:ext cx="1404257" cy="12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B4C35E8-397B-41DB-BE6A-108CFD8B380A}"/>
              </a:ext>
            </a:extLst>
          </p:cNvPr>
          <p:cNvCxnSpPr/>
          <p:nvPr/>
        </p:nvCxnSpPr>
        <p:spPr>
          <a:xfrm>
            <a:off x="3257017" y="4797481"/>
            <a:ext cx="666946" cy="80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5911E-AEB6-49D2-8D65-81DD889CFAB8}"/>
              </a:ext>
            </a:extLst>
          </p:cNvPr>
          <p:cNvSpPr/>
          <p:nvPr/>
        </p:nvSpPr>
        <p:spPr>
          <a:xfrm>
            <a:off x="366663" y="4070332"/>
            <a:ext cx="3838797" cy="2630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ED9EBF-F02E-4ABD-B20E-6197F090A938}"/>
              </a:ext>
            </a:extLst>
          </p:cNvPr>
          <p:cNvSpPr txBox="1"/>
          <p:nvPr/>
        </p:nvSpPr>
        <p:spPr>
          <a:xfrm>
            <a:off x="1791472" y="619351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dRICH</a:t>
            </a:r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9685A70-8D29-46AA-A087-35776A7885F2}"/>
              </a:ext>
            </a:extLst>
          </p:cNvPr>
          <p:cNvSpPr/>
          <p:nvPr/>
        </p:nvSpPr>
        <p:spPr>
          <a:xfrm rot="16200000">
            <a:off x="10750211" y="800111"/>
            <a:ext cx="102636" cy="12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161BF37-7761-4E09-B189-EE1EC0577BB6}"/>
              </a:ext>
            </a:extLst>
          </p:cNvPr>
          <p:cNvSpPr/>
          <p:nvPr/>
        </p:nvSpPr>
        <p:spPr>
          <a:xfrm rot="16200000">
            <a:off x="10874850" y="3484452"/>
            <a:ext cx="102636" cy="1247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A2FB05-E21D-4CB0-AA99-6B0137C4EC7E}"/>
              </a:ext>
            </a:extLst>
          </p:cNvPr>
          <p:cNvSpPr/>
          <p:nvPr/>
        </p:nvSpPr>
        <p:spPr>
          <a:xfrm rot="16200000">
            <a:off x="10877079" y="3686543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2EA7D02-80DC-4BFC-A6A9-9E0C83B34463}"/>
              </a:ext>
            </a:extLst>
          </p:cNvPr>
          <p:cNvSpPr/>
          <p:nvPr/>
        </p:nvSpPr>
        <p:spPr>
          <a:xfrm rot="16200000">
            <a:off x="10860075" y="1849553"/>
            <a:ext cx="45719" cy="12472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A9B3346-308E-4089-8C0D-F32DE2C28D0B}"/>
              </a:ext>
            </a:extLst>
          </p:cNvPr>
          <p:cNvSpPr txBox="1"/>
          <p:nvPr/>
        </p:nvSpPr>
        <p:spPr>
          <a:xfrm>
            <a:off x="10403823" y="107371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LAPPD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954FBDB-734B-4C9A-8E37-1E4E9D2E2A44}"/>
              </a:ext>
            </a:extLst>
          </p:cNvPr>
          <p:cNvSpPr txBox="1"/>
          <p:nvPr/>
        </p:nvSpPr>
        <p:spPr>
          <a:xfrm>
            <a:off x="10459872" y="2138662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Fresnel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FAF6716-9DAF-4C9D-A1DB-836747D59CF3}"/>
              </a:ext>
            </a:extLst>
          </p:cNvPr>
          <p:cNvSpPr txBox="1"/>
          <p:nvPr/>
        </p:nvSpPr>
        <p:spPr>
          <a:xfrm>
            <a:off x="10501094" y="37446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MPGD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AD23E8-6A93-4EDA-B36E-9130B3445F6F}"/>
              </a:ext>
            </a:extLst>
          </p:cNvPr>
          <p:cNvSpPr txBox="1"/>
          <p:nvPr/>
        </p:nvSpPr>
        <p:spPr>
          <a:xfrm>
            <a:off x="10576600" y="440888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PMT</a:t>
            </a:r>
          </a:p>
        </p:txBody>
      </p:sp>
    </p:spTree>
    <p:extLst>
      <p:ext uri="{BB962C8B-B14F-4D97-AF65-F5344CB8AC3E}">
        <p14:creationId xmlns:p14="http://schemas.microsoft.com/office/powerpoint/2010/main" val="187152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E97-94B7-40D1-973E-324FD35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Arm Cartoons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3A7C76-13F5-4E91-A70B-B3FF33ABF334}"/>
              </a:ext>
            </a:extLst>
          </p:cNvPr>
          <p:cNvSpPr/>
          <p:nvPr/>
        </p:nvSpPr>
        <p:spPr>
          <a:xfrm>
            <a:off x="9193142" y="4017817"/>
            <a:ext cx="103021" cy="2641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A0F89C5-EEED-4BB3-8321-681CC331D2C2}"/>
              </a:ext>
            </a:extLst>
          </p:cNvPr>
          <p:cNvSpPr/>
          <p:nvPr/>
        </p:nvSpPr>
        <p:spPr>
          <a:xfrm>
            <a:off x="5505672" y="4132791"/>
            <a:ext cx="248786" cy="1247267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BFE280-6C92-4990-AE98-AD7384249A02}"/>
              </a:ext>
            </a:extLst>
          </p:cNvPr>
          <p:cNvSpPr/>
          <p:nvPr/>
        </p:nvSpPr>
        <p:spPr>
          <a:xfrm>
            <a:off x="5628897" y="5380058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DDB133E9-8FDF-4626-B489-012256C8E7A7}"/>
              </a:ext>
            </a:extLst>
          </p:cNvPr>
          <p:cNvSpPr/>
          <p:nvPr/>
        </p:nvSpPr>
        <p:spPr>
          <a:xfrm rot="20258166">
            <a:off x="8329070" y="4114496"/>
            <a:ext cx="460341" cy="1247267"/>
          </a:xfrm>
          <a:prstGeom prst="arc">
            <a:avLst>
              <a:gd name="adj1" fmla="val 16200000"/>
              <a:gd name="adj2" fmla="val 5000736"/>
            </a:avLst>
          </a:prstGeom>
          <a:ln w="57150">
            <a:solidFill>
              <a:srgbClr val="1C3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F82BB92-F409-4024-8467-3E24A7CCF2B6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5754459" y="4612398"/>
            <a:ext cx="269063" cy="14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FB59B3F-8AD4-4FE8-87F6-C309087E881F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5754459" y="4756425"/>
            <a:ext cx="217745" cy="22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426EB0F-A615-4DD2-B7C4-4AE8FFC0C8AA}"/>
              </a:ext>
            </a:extLst>
          </p:cNvPr>
          <p:cNvCxnSpPr>
            <a:cxnSpLocks/>
          </p:cNvCxnSpPr>
          <p:nvPr/>
        </p:nvCxnSpPr>
        <p:spPr>
          <a:xfrm>
            <a:off x="4985091" y="4738128"/>
            <a:ext cx="4505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90D30A3-A938-49B8-B94B-4A9DF3C5F58F}"/>
              </a:ext>
            </a:extLst>
          </p:cNvPr>
          <p:cNvCxnSpPr/>
          <p:nvPr/>
        </p:nvCxnSpPr>
        <p:spPr>
          <a:xfrm flipV="1">
            <a:off x="7273738" y="4612398"/>
            <a:ext cx="1404257" cy="12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D7C6F8C-665B-4C2B-BA9E-8F31968B229D}"/>
              </a:ext>
            </a:extLst>
          </p:cNvPr>
          <p:cNvCxnSpPr/>
          <p:nvPr/>
        </p:nvCxnSpPr>
        <p:spPr>
          <a:xfrm>
            <a:off x="8160414" y="4756425"/>
            <a:ext cx="666946" cy="80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339BF45-C861-4F48-B3EC-6B0EB90B14FF}"/>
              </a:ext>
            </a:extLst>
          </p:cNvPr>
          <p:cNvSpPr/>
          <p:nvPr/>
        </p:nvSpPr>
        <p:spPr>
          <a:xfrm>
            <a:off x="5270060" y="4029276"/>
            <a:ext cx="3838797" cy="2630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A1A0C8-FBF3-4FF8-BC8D-B1C9DF91230B}"/>
              </a:ext>
            </a:extLst>
          </p:cNvPr>
          <p:cNvSpPr txBox="1"/>
          <p:nvPr/>
        </p:nvSpPr>
        <p:spPr>
          <a:xfrm>
            <a:off x="6694869" y="615245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dRICH</a:t>
            </a:r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9685A70-8D29-46AA-A087-35776A7885F2}"/>
              </a:ext>
            </a:extLst>
          </p:cNvPr>
          <p:cNvSpPr/>
          <p:nvPr/>
        </p:nvSpPr>
        <p:spPr>
          <a:xfrm rot="16200000">
            <a:off x="10750211" y="800111"/>
            <a:ext cx="102636" cy="12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161BF37-7761-4E09-B189-EE1EC0577BB6}"/>
              </a:ext>
            </a:extLst>
          </p:cNvPr>
          <p:cNvSpPr/>
          <p:nvPr/>
        </p:nvSpPr>
        <p:spPr>
          <a:xfrm rot="16200000">
            <a:off x="10874850" y="3484452"/>
            <a:ext cx="102636" cy="1247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A2FB05-E21D-4CB0-AA99-6B0137C4EC7E}"/>
              </a:ext>
            </a:extLst>
          </p:cNvPr>
          <p:cNvSpPr/>
          <p:nvPr/>
        </p:nvSpPr>
        <p:spPr>
          <a:xfrm rot="16200000">
            <a:off x="10877079" y="3686543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2EA7D02-80DC-4BFC-A6A9-9E0C83B34463}"/>
              </a:ext>
            </a:extLst>
          </p:cNvPr>
          <p:cNvSpPr/>
          <p:nvPr/>
        </p:nvSpPr>
        <p:spPr>
          <a:xfrm rot="16200000">
            <a:off x="10860075" y="1849553"/>
            <a:ext cx="45719" cy="12472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A9B3346-308E-4089-8C0D-F32DE2C28D0B}"/>
              </a:ext>
            </a:extLst>
          </p:cNvPr>
          <p:cNvSpPr txBox="1"/>
          <p:nvPr/>
        </p:nvSpPr>
        <p:spPr>
          <a:xfrm>
            <a:off x="10403823" y="107371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LAPPD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954FBDB-734B-4C9A-8E37-1E4E9D2E2A44}"/>
              </a:ext>
            </a:extLst>
          </p:cNvPr>
          <p:cNvSpPr txBox="1"/>
          <p:nvPr/>
        </p:nvSpPr>
        <p:spPr>
          <a:xfrm>
            <a:off x="10459872" y="2138662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Fresnel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FAF6716-9DAF-4C9D-A1DB-836747D59CF3}"/>
              </a:ext>
            </a:extLst>
          </p:cNvPr>
          <p:cNvSpPr txBox="1"/>
          <p:nvPr/>
        </p:nvSpPr>
        <p:spPr>
          <a:xfrm>
            <a:off x="10501094" y="37446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MPGD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AD23E8-6A93-4EDA-B36E-9130B3445F6F}"/>
              </a:ext>
            </a:extLst>
          </p:cNvPr>
          <p:cNvSpPr txBox="1"/>
          <p:nvPr/>
        </p:nvSpPr>
        <p:spPr>
          <a:xfrm>
            <a:off x="10576600" y="440888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PMT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DC09DA7-B5F3-4DFE-A4AE-A435F2DD391D}"/>
              </a:ext>
            </a:extLst>
          </p:cNvPr>
          <p:cNvSpPr/>
          <p:nvPr/>
        </p:nvSpPr>
        <p:spPr>
          <a:xfrm>
            <a:off x="5764500" y="5382952"/>
            <a:ext cx="102636" cy="1247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35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477D-B76D-4DCB-9739-99A7311B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Barrel Cartoon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D20A-00F3-4B35-A2CE-7CB8DD8F5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5104513"/>
            <a:ext cx="6674708" cy="11224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 presently addressed by us:</a:t>
            </a:r>
          </a:p>
          <a:p>
            <a:pPr lvl="1"/>
            <a:r>
              <a:rPr lang="en-US" dirty="0"/>
              <a:t>Proximity focus liquid RICH(?) ala ALICE HMPID</a:t>
            </a:r>
          </a:p>
          <a:p>
            <a:pPr lvl="1"/>
            <a:r>
              <a:rPr lang="en-US" dirty="0" err="1"/>
              <a:t>dE</a:t>
            </a:r>
            <a:r>
              <a:rPr lang="en-US" dirty="0"/>
              <a:t>/dx from TPC</a:t>
            </a:r>
          </a:p>
          <a:p>
            <a:pPr lvl="1"/>
            <a:r>
              <a:rPr lang="en-US" dirty="0"/>
              <a:t>TORCH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F243B-A7C8-4AA8-9269-E13AE3F8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D3B9F-BA93-43F2-A4FB-47735E9B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A0849E-C1A4-47EE-99AA-118F47D4DE12}"/>
              </a:ext>
            </a:extLst>
          </p:cNvPr>
          <p:cNvSpPr/>
          <p:nvPr/>
        </p:nvSpPr>
        <p:spPr>
          <a:xfrm>
            <a:off x="411893" y="1115004"/>
            <a:ext cx="3998182" cy="344928"/>
          </a:xfrm>
          <a:prstGeom prst="rect">
            <a:avLst/>
          </a:prstGeom>
          <a:solidFill>
            <a:srgbClr val="E9CD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44565C-4FEA-4E16-82A2-FDB3864897B4}"/>
              </a:ext>
            </a:extLst>
          </p:cNvPr>
          <p:cNvSpPr/>
          <p:nvPr/>
        </p:nvSpPr>
        <p:spPr>
          <a:xfrm>
            <a:off x="411892" y="1674443"/>
            <a:ext cx="3998182" cy="3449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LGAD TOF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03542E-2180-46F5-B9D5-27B4DA4E6301}"/>
              </a:ext>
            </a:extLst>
          </p:cNvPr>
          <p:cNvSpPr txBox="1"/>
          <p:nvPr/>
        </p:nvSpPr>
        <p:spPr>
          <a:xfrm>
            <a:off x="6350620" y="1185654"/>
            <a:ext cx="4079963" cy="369332"/>
          </a:xfrm>
          <a:prstGeom prst="rect">
            <a:avLst/>
          </a:prstGeom>
          <a:solidFill>
            <a:srgbClr val="F0F4A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Length of equal performance ~1.2 meters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DAC923A-A3FC-4FCB-BFA8-E251932B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" y="2383752"/>
            <a:ext cx="4019550" cy="26003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42D99C-F4AE-451D-A6EE-7280B408E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62" y="2019371"/>
            <a:ext cx="5117540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3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F583-B23A-437E-ABA9-2A5F564F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Arm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C9EE4-C212-42F7-A192-164652856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further consideration following Pavia…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2BCD8-8AF9-4412-AE0D-E3D22837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60B80-B671-45F3-8D8B-4D554E9B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7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4000" y="28890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Were we are: Summary Table	</a:t>
            </a:r>
            <a:endParaRPr lang="en-US" sz="2800" b="0" dirty="0">
              <a:latin typeface="Avenir Roman" panose="02000503020000020003" pitchFamily="2" charset="0"/>
              <a:cs typeface="Avenir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3980C2-92BB-2D4C-BB31-38508DB6B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82262"/>
              </p:ext>
            </p:extLst>
          </p:nvPr>
        </p:nvGraphicFramePr>
        <p:xfrm>
          <a:off x="166213" y="975138"/>
          <a:ext cx="11653935" cy="56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581">
                  <a:extLst>
                    <a:ext uri="{9D8B030D-6E8A-4147-A177-3AD203B41FA5}">
                      <a16:colId xmlns:a16="http://schemas.microsoft.com/office/drawing/2014/main" val="1408812793"/>
                    </a:ext>
                  </a:extLst>
                </a:gridCol>
                <a:gridCol w="1872968">
                  <a:extLst>
                    <a:ext uri="{9D8B030D-6E8A-4147-A177-3AD203B41FA5}">
                      <a16:colId xmlns:a16="http://schemas.microsoft.com/office/drawing/2014/main" val="1880446214"/>
                    </a:ext>
                  </a:extLst>
                </a:gridCol>
                <a:gridCol w="1692270">
                  <a:extLst>
                    <a:ext uri="{9D8B030D-6E8A-4147-A177-3AD203B41FA5}">
                      <a16:colId xmlns:a16="http://schemas.microsoft.com/office/drawing/2014/main" val="1110072690"/>
                    </a:ext>
                  </a:extLst>
                </a:gridCol>
                <a:gridCol w="930643">
                  <a:extLst>
                    <a:ext uri="{9D8B030D-6E8A-4147-A177-3AD203B41FA5}">
                      <a16:colId xmlns:a16="http://schemas.microsoft.com/office/drawing/2014/main" val="82671416"/>
                    </a:ext>
                  </a:extLst>
                </a:gridCol>
                <a:gridCol w="1121001">
                  <a:extLst>
                    <a:ext uri="{9D8B030D-6E8A-4147-A177-3AD203B41FA5}">
                      <a16:colId xmlns:a16="http://schemas.microsoft.com/office/drawing/2014/main" val="4026492135"/>
                    </a:ext>
                  </a:extLst>
                </a:gridCol>
                <a:gridCol w="1735873">
                  <a:extLst>
                    <a:ext uri="{9D8B030D-6E8A-4147-A177-3AD203B41FA5}">
                      <a16:colId xmlns:a16="http://schemas.microsoft.com/office/drawing/2014/main" val="2535742290"/>
                    </a:ext>
                  </a:extLst>
                </a:gridCol>
                <a:gridCol w="2419599">
                  <a:extLst>
                    <a:ext uri="{9D8B030D-6E8A-4147-A177-3AD203B41FA5}">
                      <a16:colId xmlns:a16="http://schemas.microsoft.com/office/drawing/2014/main" val="13629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P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Range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 Contr.  </a:t>
                      </a:r>
                      <a:r>
                        <a:rPr lang="it-IT" dirty="0">
                          <a:latin typeface="Symbol" pitchFamily="2" charset="2"/>
                        </a:rPr>
                        <a:t>J</a:t>
                      </a:r>
                      <a:r>
                        <a:rPr lang="it-IT" baseline="-25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Param</a:t>
                      </a:r>
                      <a:r>
                        <a:rPr lang="it-IT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Pro/Con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/>
                        <a:t>Ext</a:t>
                      </a:r>
                      <a:r>
                        <a:rPr lang="it-IT" sz="1600" dirty="0"/>
                        <a:t>.  </a:t>
                      </a:r>
                      <a:r>
                        <a:rPr lang="it-IT" sz="1600" dirty="0" err="1"/>
                        <a:t>Const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MONTECARLO </a:t>
                      </a:r>
                      <a:r>
                        <a:rPr lang="it-IT" sz="1600" dirty="0" err="1"/>
                        <a:t>Sim</a:t>
                      </a:r>
                      <a:r>
                        <a:rPr lang="it-IT" sz="16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909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psec TOF </a:t>
                      </a:r>
                    </a:p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LGAD TOF</a:t>
                      </a:r>
                    </a:p>
                  </a:txBody>
                  <a:tcPr anchor="ctr"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</a:rPr>
                        <a:t>Up to 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Depending on the </a:t>
                      </a: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400" b="1" i="0" kern="1200" baseline="-250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i="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</a:rPr>
                        <a:t>and L</a:t>
                      </a:r>
                    </a:p>
                  </a:txBody>
                  <a:tcPr anchor="ctr"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~YES</a:t>
                      </a:r>
                    </a:p>
                  </a:txBody>
                  <a:tcPr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~ YES</a:t>
                      </a:r>
                    </a:p>
                    <a:p>
                      <a:pPr marL="0" algn="ctr" defTabSz="914400" rtl="0" eaLnBrk="1" latinLnBrk="0" hangingPunct="1"/>
                      <a:endParaRPr lang="it-IT" sz="1600" b="1" i="0" kern="1200" dirty="0">
                        <a:solidFill>
                          <a:srgbClr val="1C3CFF"/>
                        </a:solidFill>
                        <a:latin typeface="Avenir Heavy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solidFill>
                      <a:srgbClr val="E9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2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dual RICH</a:t>
                      </a:r>
                      <a:br>
                        <a:rPr lang="it-IT" sz="1600" b="1" i="0" dirty="0">
                          <a:latin typeface="Avenir Heavy" panose="02000503020000020003" pitchFamily="2" charset="0"/>
                        </a:rPr>
                      </a:b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(</a:t>
                      </a:r>
                      <a:r>
                        <a:rPr lang="it-IT" sz="1600" b="1" i="0" dirty="0">
                          <a:solidFill>
                            <a:srgbClr val="00B050"/>
                          </a:solidFill>
                          <a:latin typeface="Avenir Heavy" panose="02000503020000020003" pitchFamily="2" charset="0"/>
                        </a:rPr>
                        <a:t>aerogel</a:t>
                      </a: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, </a:t>
                      </a:r>
                      <a:r>
                        <a:rPr lang="it-IT" sz="1600" b="1" i="0" dirty="0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gas</a:t>
                      </a: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</a:rPr>
                        <a:t>2-60 @ 1.6 m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 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solidFill>
                            <a:srgbClr val="00B050"/>
                          </a:solidFill>
                          <a:latin typeface="Avenir Heavy" panose="02000503020000020003" pitchFamily="2" charset="0"/>
                        </a:rPr>
                        <a:t>Chroma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Emission</a:t>
                      </a:r>
                      <a:endParaRPr lang="it-IT" sz="1400" b="1" i="0" dirty="0">
                        <a:solidFill>
                          <a:srgbClr val="C00000"/>
                        </a:solidFill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Heavy" panose="02000503020000020003" pitchFamily="2" charset="0"/>
                        </a:rPr>
                        <a:t>Pixel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Field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Tracking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 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Simulated constant w/ momentum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3CFF"/>
                        </a:solidFill>
                        <a:effectLst/>
                        <a:uLnTx/>
                        <a:uFillTx/>
                        <a:latin typeface="Avenir Heavy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47625" marR="4762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142875" indent="-1428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GEMC/Geant4</a:t>
                      </a:r>
                    </a:p>
                    <a:p>
                      <a:pPr marL="142875" indent="-1428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AI-driven Optimization</a:t>
                      </a:r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133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GEM RICH</a:t>
                      </a:r>
                      <a:br>
                        <a:rPr lang="it-IT" sz="1600" b="1" i="0" dirty="0">
                          <a:latin typeface="Avenir Heavy" panose="02000503020000020003" pitchFamily="2" charset="0"/>
                        </a:rPr>
                      </a:b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(Gas Electron Multipliers)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-</a:t>
                      </a: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effectLst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0 @1m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Chroma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(Emission)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Pixel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Tracking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 (Simplified)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56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modular RICH</a:t>
                      </a:r>
                    </a:p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(mRICH)</a:t>
                      </a:r>
                    </a:p>
                  </a:txBody>
                  <a:tcPr anchor="ctr"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2-10 @ 3 cm</a:t>
                      </a:r>
                      <a:endParaRPr lang="it-IT" sz="1400" b="1" i="0" dirty="0">
                        <a:solidFill>
                          <a:schemeClr val="tx1"/>
                        </a:solidFill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  <a:r>
                        <a:rPr lang="it-IT" sz="18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 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Chroma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Emission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Pixel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Tracking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 </a:t>
                      </a:r>
                    </a:p>
                    <a:p>
                      <a:pPr algn="ctr"/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(</a:t>
                      </a: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tracking</a:t>
                      </a: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~YES</a:t>
                      </a:r>
                    </a:p>
                    <a:p>
                      <a:pPr marL="142875" indent="-1428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GEMC/Geant4 work in progress</a:t>
                      </a:r>
                      <a:endParaRPr lang="it-IT" sz="1400" b="0" i="0" kern="1200" dirty="0">
                        <a:solidFill>
                          <a:schemeClr val="dk1"/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rgbClr val="F0F4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08433"/>
                  </a:ext>
                </a:extLst>
              </a:tr>
              <a:tr h="168055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DIRC</a:t>
                      </a:r>
                      <a:br>
                        <a:rPr lang="it-IT" sz="1600" b="1" i="0" dirty="0">
                          <a:latin typeface="Avenir Heavy" panose="02000503020000020003" pitchFamily="2" charset="0"/>
                        </a:rPr>
                      </a:br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2-6 @ 1.7 cm</a:t>
                      </a:r>
                      <a:endParaRPr lang="it-IT" sz="1400" b="1" i="0" dirty="0">
                        <a:solidFill>
                          <a:schemeClr val="tx1"/>
                        </a:solidFill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 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Tracking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Mult</a:t>
                      </a:r>
                      <a:r>
                        <a:rPr lang="it-IT" sz="1400" b="1" i="0" dirty="0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. </a:t>
                      </a:r>
                      <a:r>
                        <a:rPr lang="it-IT" sz="1400" b="1" i="0" dirty="0" err="1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Scat</a:t>
                      </a:r>
                      <a:endParaRPr lang="it-IT" sz="1400" b="1" i="0" dirty="0">
                        <a:solidFill>
                          <a:srgbClr val="C00000"/>
                        </a:solidFill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Chrom</a:t>
                      </a: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, </a:t>
                      </a: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Emis</a:t>
                      </a: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, </a:t>
                      </a: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pix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142875" marR="0" lvl="0" indent="-142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GEMC/Geant4 </a:t>
                      </a:r>
                      <a:r>
                        <a:rPr lang="it-IT" sz="1400" b="1" i="0" kern="1200" dirty="0" err="1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without</a:t>
                      </a: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 B </a:t>
                      </a:r>
                      <a:r>
                        <a:rPr lang="it-IT" sz="1400" b="1" i="0" kern="1200" dirty="0" err="1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field</a:t>
                      </a:r>
                      <a:endParaRPr lang="it-IT" sz="1400" b="1" i="0" kern="1200" dirty="0">
                        <a:solidFill>
                          <a:schemeClr val="dk1"/>
                        </a:solidFill>
                        <a:latin typeface="Avenir Heavy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6E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11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41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34591" y="391203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High Momentum GEM RICH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669" y="6466797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547F90-2F7A-204A-8D94-F6776730E645}"/>
              </a:ext>
            </a:extLst>
          </p:cNvPr>
          <p:cNvSpPr/>
          <p:nvPr/>
        </p:nvSpPr>
        <p:spPr>
          <a:xfrm>
            <a:off x="434591" y="1194969"/>
            <a:ext cx="469956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C3CFF"/>
                </a:solidFill>
                <a:latin typeface="Avenir Book" panose="02000503020000020003" pitchFamily="2" charset="0"/>
              </a:rPr>
              <a:t>Pro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C3CFF"/>
                </a:solidFill>
                <a:latin typeface="Avenir Book" panose="02000503020000020003" pitchFamily="2" charset="0"/>
              </a:rPr>
              <a:t>Sensor insensitive to B-field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C3CFF"/>
                </a:solidFill>
                <a:latin typeface="Avenir Book" panose="02000503020000020003" pitchFamily="2" charset="0"/>
              </a:rPr>
              <a:t>Short (12pe/m windowsless)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C3CFF"/>
                </a:solidFill>
                <a:latin typeface="Avenir Book" panose="02000503020000020003" pitchFamily="2" charset="0"/>
              </a:rPr>
              <a:t>Thin photo-cathode leads to more ideal optics.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A71C00"/>
              </a:solidFill>
              <a:latin typeface="Avenir Book" panose="02000503020000020003" pitchFamily="2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3B1177C-8437-6240-8DDC-9A626997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787" y="3103418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900">
                <a:latin typeface="Calibri" panose="020F0502020204030204" pitchFamily="34" charset="0"/>
              </a:rPr>
            </a:b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FCEC6-46FD-4D77-BF36-2E91CFA6AE41}"/>
              </a:ext>
            </a:extLst>
          </p:cNvPr>
          <p:cNvSpPr/>
          <p:nvPr/>
        </p:nvSpPr>
        <p:spPr>
          <a:xfrm>
            <a:off x="6108083" y="1188505"/>
            <a:ext cx="588598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C3CFF"/>
                </a:solidFill>
                <a:latin typeface="Avenir Book" panose="02000503020000020003" pitchFamily="2" charset="0"/>
              </a:rPr>
              <a:t>Con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C3CFF"/>
                </a:solidFill>
                <a:latin typeface="Avenir Book" panose="02000503020000020003" pitchFamily="2" charset="0"/>
              </a:rPr>
              <a:t>Unknown how to bridge the gap in </a:t>
            </a:r>
            <a:r>
              <a:rPr lang="it-IT" sz="2400" dirty="0">
                <a:solidFill>
                  <a:srgbClr val="1C3CFF"/>
                </a:solidFill>
                <a:latin typeface="Symbol" panose="05050102010706020507" pitchFamily="18" charset="2"/>
              </a:rPr>
              <a:t>p</a:t>
            </a:r>
            <a:r>
              <a:rPr lang="it-IT" sz="2400" dirty="0">
                <a:solidFill>
                  <a:srgbClr val="1C3CFF"/>
                </a:solidFill>
                <a:latin typeface="Avenir Book" panose="02000503020000020003" pitchFamily="2" charset="0"/>
              </a:rPr>
              <a:t>-K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C3CFF"/>
                </a:solidFill>
                <a:latin typeface="Avenir Book" panose="02000503020000020003" pitchFamily="2" charset="0"/>
              </a:rPr>
              <a:t>High pressure??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C3CFF"/>
                </a:solidFill>
                <a:latin typeface="Avenir Book" panose="02000503020000020003" pitchFamily="2" charset="0"/>
              </a:rPr>
              <a:t>Different gas??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C3CFF"/>
                </a:solidFill>
                <a:latin typeface="Avenir Book" panose="02000503020000020003" pitchFamily="2" charset="0"/>
              </a:rPr>
              <a:t>Loses light with contaminants @ few ppm level </a:t>
            </a:r>
            <a:r>
              <a:rPr lang="it-IT" sz="2400" dirty="0">
                <a:latin typeface="Avenir Book" panose="02000503020000020003" pitchFamily="2" charset="0"/>
              </a:rPr>
              <a:t>(tougher than PHENIX HBD...)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C3CFF"/>
                </a:solidFill>
                <a:latin typeface="Avenir Book" panose="02000503020000020003" pitchFamily="2" charset="0"/>
              </a:rPr>
              <a:t>Requires superb gas system (OK)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Requires better detector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C3CFF"/>
                </a:solidFill>
                <a:latin typeface="Avenir Book" panose="02000503020000020003" pitchFamily="2" charset="0"/>
              </a:rPr>
              <a:t>Photo-cathode in high radiation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A71C00"/>
              </a:solidFill>
              <a:latin typeface="Avenir Book" panose="02000503020000020003" pitchFamily="2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27BD4F23-DAC6-4D8A-AA2E-4B2FD5487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4710" r="22744" b="50141"/>
          <a:stretch/>
        </p:blipFill>
        <p:spPr>
          <a:xfrm>
            <a:off x="1051225" y="3303661"/>
            <a:ext cx="4224256" cy="253883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2B8A513-B452-4094-8FB3-F743DC8C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</a:blip>
          <a:srcRect l="50816" t="49579"/>
          <a:stretch/>
        </p:blipFill>
        <p:spPr>
          <a:xfrm>
            <a:off x="1156254" y="3234372"/>
            <a:ext cx="3992802" cy="2592681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A3F5422-288F-4211-A72D-066DF01F1C26}"/>
              </a:ext>
            </a:extLst>
          </p:cNvPr>
          <p:cNvSpPr/>
          <p:nvPr/>
        </p:nvSpPr>
        <p:spPr>
          <a:xfrm>
            <a:off x="3025805" y="4608115"/>
            <a:ext cx="1765803" cy="597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67DA567-DECD-4F94-A633-1C60AEBD3997}"/>
              </a:ext>
            </a:extLst>
          </p:cNvPr>
          <p:cNvSpPr txBox="1"/>
          <p:nvPr/>
        </p:nvSpPr>
        <p:spPr>
          <a:xfrm>
            <a:off x="4052350" y="423160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Supply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7FFB61-2BCA-4A43-AFD7-F53EFD6EF9F0}"/>
              </a:ext>
            </a:extLst>
          </p:cNvPr>
          <p:cNvSpPr txBox="1"/>
          <p:nvPr/>
        </p:nvSpPr>
        <p:spPr>
          <a:xfrm>
            <a:off x="4052350" y="4517092"/>
            <a:ext cx="8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69BAE"/>
                </a:solidFill>
              </a:rPr>
              <a:t>Return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23FA30B-FD27-4363-9DDE-E52E17127A7F}"/>
                  </a:ext>
                </a:extLst>
              </p:cNvPr>
              <p:cNvSpPr txBox="1"/>
              <p:nvPr/>
            </p:nvSpPr>
            <p:spPr>
              <a:xfrm>
                <a:off x="2100807" y="4356792"/>
                <a:ext cx="1821589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23FA30B-FD27-4363-9DDE-E52E17127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807" y="4356792"/>
                <a:ext cx="1821589" cy="606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FBDD5740-7845-4C62-9E67-8EED6C654E8A}"/>
              </a:ext>
            </a:extLst>
          </p:cNvPr>
          <p:cNvSpPr txBox="1"/>
          <p:nvPr/>
        </p:nvSpPr>
        <p:spPr>
          <a:xfrm>
            <a:off x="1898969" y="4962992"/>
            <a:ext cx="2360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Triple length =&gt; Transmission</a:t>
            </a:r>
            <a:r>
              <a:rPr lang="en-US" sz="1400" baseline="30000" dirty="0"/>
              <a:t>3</a:t>
            </a:r>
            <a:endParaRPr lang="en-US" sz="1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C6FDE15-F5C3-4690-A7A8-2DE6A3E1D36C}"/>
              </a:ext>
            </a:extLst>
          </p:cNvPr>
          <p:cNvSpPr txBox="1"/>
          <p:nvPr/>
        </p:nvSpPr>
        <p:spPr>
          <a:xfrm>
            <a:off x="3213495" y="6166117"/>
            <a:ext cx="34444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 PHENIX Contamination was the detector, not the gas system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F8A8B59-8A72-480E-9E48-464A08287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156" y="4777696"/>
            <a:ext cx="4010489" cy="79283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59A4E23A-A5EF-4CAA-BB88-97B77DA0BD5C}"/>
              </a:ext>
            </a:extLst>
          </p:cNvPr>
          <p:cNvSpPr/>
          <p:nvPr/>
        </p:nvSpPr>
        <p:spPr>
          <a:xfrm>
            <a:off x="8895386" y="6152172"/>
            <a:ext cx="3289945" cy="617838"/>
          </a:xfrm>
          <a:prstGeom prst="rect">
            <a:avLst/>
          </a:prstGeom>
          <a:solidFill>
            <a:srgbClr val="E6E9E9"/>
          </a:solidFill>
          <a:ln>
            <a:solidFill>
              <a:srgbClr val="E6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BCE698F3-9FF7-4E0E-9C05-B93A49A61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412" y="5669495"/>
            <a:ext cx="4330101" cy="1170555"/>
          </a:xfrm>
          <a:prstGeom prst="rect">
            <a:avLst/>
          </a:prstGeom>
          <a:solidFill>
            <a:srgbClr val="E6E9E9"/>
          </a:solidFill>
        </p:spPr>
      </p:pic>
    </p:spTree>
    <p:extLst>
      <p:ext uri="{BB962C8B-B14F-4D97-AF65-F5344CB8AC3E}">
        <p14:creationId xmlns:p14="http://schemas.microsoft.com/office/powerpoint/2010/main" val="127932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70016" y="268858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 err="1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mRICH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369574" y="6467476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1369574" y="4066679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547F90-2F7A-204A-8D94-F6776730E645}"/>
              </a:ext>
            </a:extLst>
          </p:cNvPr>
          <p:cNvSpPr/>
          <p:nvPr/>
        </p:nvSpPr>
        <p:spPr>
          <a:xfrm>
            <a:off x="8486775" y="0"/>
            <a:ext cx="3590925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Cherenkov radiator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(Aerogel) refractive index, n = 1.03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Length of the radiator, L = 3cm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lens with focal length, 𝑓= 6” </a:t>
            </a:r>
          </a:p>
          <a:p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Photon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3 mm pixel size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A1B3C8-B09B-D045-9442-975211B51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299270"/>
            <a:ext cx="9144000" cy="48933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E965CE-F940-440A-897E-146734999E99}"/>
              </a:ext>
            </a:extLst>
          </p:cNvPr>
          <p:cNvSpPr/>
          <p:nvPr/>
        </p:nvSpPr>
        <p:spPr>
          <a:xfrm>
            <a:off x="5229225" y="4848225"/>
            <a:ext cx="4069201" cy="723900"/>
          </a:xfrm>
          <a:prstGeom prst="roundRect">
            <a:avLst/>
          </a:prstGeom>
          <a:solidFill>
            <a:srgbClr val="BE1D1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65A8D-E117-4A4A-989C-5D6D33DB1B15}"/>
              </a:ext>
            </a:extLst>
          </p:cNvPr>
          <p:cNvSpPr/>
          <p:nvPr/>
        </p:nvSpPr>
        <p:spPr>
          <a:xfrm>
            <a:off x="257175" y="6203875"/>
            <a:ext cx="4686300" cy="578051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 a time meas. with proper sensor?</a:t>
            </a:r>
          </a:p>
        </p:txBody>
      </p:sp>
    </p:spTree>
    <p:extLst>
      <p:ext uri="{BB962C8B-B14F-4D97-AF65-F5344CB8AC3E}">
        <p14:creationId xmlns:p14="http://schemas.microsoft.com/office/powerpoint/2010/main" val="395523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70016" y="269729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 err="1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mRICH</a:t>
            </a:r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:  A few comments/questions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369574" y="6467476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D6BD29-422B-4F0B-8144-155340914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16" y="1300163"/>
            <a:ext cx="2268384" cy="2248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C6919-5399-4BD5-8E17-9ED498C6E44B}"/>
              </a:ext>
            </a:extLst>
          </p:cNvPr>
          <p:cNvSpPr txBox="1"/>
          <p:nvPr/>
        </p:nvSpPr>
        <p:spPr>
          <a:xfrm>
            <a:off x="2438400" y="1328738"/>
            <a:ext cx="42957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quantitative estimate of dead area: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Aerogel size from foam holder/box.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about corners of Fresnel lens?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Even without lens = proximity focus.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Blocking the corners: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Less light.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Only focused photons?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Eliminate the corners?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prototype moves that way.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1E254-78BA-4732-9C21-B0AAB5A25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75" y="1361233"/>
            <a:ext cx="3576703" cy="205542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0F3B5BE-CC59-488F-AEA1-6D08BFB0BE98}"/>
              </a:ext>
            </a:extLst>
          </p:cNvPr>
          <p:cNvSpPr/>
          <p:nvPr/>
        </p:nvSpPr>
        <p:spPr>
          <a:xfrm>
            <a:off x="8248650" y="1562100"/>
            <a:ext cx="504825" cy="4667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FDC702-DF60-41DE-99A4-DF5F6A00B847}"/>
              </a:ext>
            </a:extLst>
          </p:cNvPr>
          <p:cNvCxnSpPr/>
          <p:nvPr/>
        </p:nvCxnSpPr>
        <p:spPr>
          <a:xfrm flipV="1">
            <a:off x="6541511" y="1952625"/>
            <a:ext cx="1707139" cy="15960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BF97A3-EA67-4BBC-914B-9C68B52D8B0C}"/>
              </a:ext>
            </a:extLst>
          </p:cNvPr>
          <p:cNvSpPr txBox="1"/>
          <p:nvPr/>
        </p:nvSpPr>
        <p:spPr>
          <a:xfrm>
            <a:off x="2640805" y="3985900"/>
            <a:ext cx="389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curve the array?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Simulations w/ huge incident angle!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3DD40E-D2D0-45F2-A143-0663A4F605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398"/>
          <a:stretch/>
        </p:blipFill>
        <p:spPr>
          <a:xfrm>
            <a:off x="170017" y="4034269"/>
            <a:ext cx="2332322" cy="18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B83D0-FF05-4096-A819-A260D0583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641" y="4703521"/>
            <a:ext cx="2147534" cy="20671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544781-CFF3-4EB4-9F25-7D0E1ABF34C2}"/>
              </a:ext>
            </a:extLst>
          </p:cNvPr>
          <p:cNvSpPr txBox="1"/>
          <p:nvPr/>
        </p:nvSpPr>
        <p:spPr>
          <a:xfrm>
            <a:off x="3462336" y="6091702"/>
            <a:ext cx="1714500" cy="369332"/>
          </a:xfrm>
          <a:prstGeom prst="rect">
            <a:avLst/>
          </a:prstGeom>
          <a:solidFill>
            <a:srgbClr val="F0F4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baseline="-25000" dirty="0">
                <a:latin typeface="Symbol" panose="05050102010706020507" pitchFamily="18" charset="2"/>
              </a:rPr>
              <a:t>g</a:t>
            </a:r>
            <a:r>
              <a:rPr lang="en-US" dirty="0"/>
              <a:t> flat to 90</a:t>
            </a:r>
            <a:r>
              <a:rPr lang="en-US" baseline="30000" dirty="0"/>
              <a:t>o</a:t>
            </a:r>
            <a:r>
              <a:rPr lang="en-US" dirty="0"/>
              <a:t> ??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4F874C-45D4-4E1B-8B96-A1FBE3611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350" y="4703521"/>
            <a:ext cx="2332322" cy="20923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D22EAE-4188-42C7-A13E-4E84A9EDAFF2}"/>
              </a:ext>
            </a:extLst>
          </p:cNvPr>
          <p:cNvSpPr txBox="1"/>
          <p:nvPr/>
        </p:nvSpPr>
        <p:spPr>
          <a:xfrm>
            <a:off x="5828918" y="6078562"/>
            <a:ext cx="1714500" cy="369332"/>
          </a:xfrm>
          <a:prstGeom prst="rect">
            <a:avLst/>
          </a:prstGeom>
          <a:solidFill>
            <a:srgbClr val="F0F4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baseline="-25000" dirty="0">
                <a:latin typeface="Symbol" panose="05050102010706020507" pitchFamily="18" charset="2"/>
              </a:rPr>
              <a:t>s</a:t>
            </a:r>
            <a:r>
              <a:rPr lang="en-US" dirty="0"/>
              <a:t> best @ 90</a:t>
            </a:r>
            <a:r>
              <a:rPr lang="en-US" baseline="30000" dirty="0"/>
              <a:t>o</a:t>
            </a:r>
            <a:r>
              <a:rPr lang="en-US" dirty="0"/>
              <a:t>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019F72-764F-47F8-BF73-E507C1D29F26}"/>
              </a:ext>
            </a:extLst>
          </p:cNvPr>
          <p:cNvSpPr txBox="1"/>
          <p:nvPr/>
        </p:nvSpPr>
        <p:spPr>
          <a:xfrm>
            <a:off x="7739373" y="3433918"/>
            <a:ext cx="3890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improvement dramatic if the array is flat.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Utility of the device is expanded if it provides </a:t>
            </a:r>
            <a:r>
              <a:rPr lang="en-US" dirty="0" err="1"/>
              <a:t>psec</a:t>
            </a:r>
            <a:r>
              <a:rPr lang="en-US" dirty="0"/>
              <a:t> TOF &amp; Cherenkov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8584C1-E465-474B-99A3-4BBFB4EB81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1200" y="4632231"/>
            <a:ext cx="3669177" cy="21669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434E01-C03F-4C1C-9DE1-C16E14ED89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3286" y="-10331"/>
            <a:ext cx="2026262" cy="18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9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524000" y="4102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 err="1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dRICH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467476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1524000" y="4066679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547F90-2F7A-204A-8D94-F6776730E645}"/>
              </a:ext>
            </a:extLst>
          </p:cNvPr>
          <p:cNvSpPr/>
          <p:nvPr/>
        </p:nvSpPr>
        <p:spPr>
          <a:xfrm>
            <a:off x="8864406" y="161951"/>
            <a:ext cx="3160571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Cherenkov radiator</a:t>
            </a:r>
          </a:p>
          <a:p>
            <a:pPr marL="677863" indent="-620713"/>
            <a:r>
              <a:rPr lang="it-IT" sz="1400" dirty="0">
                <a:solidFill>
                  <a:srgbClr val="595959"/>
                </a:solidFill>
                <a:latin typeface="Avenir Book" panose="02000503020000020003" pitchFamily="2" charset="0"/>
              </a:rPr>
              <a:t>○ Refractive Index </a:t>
            </a:r>
          </a:p>
          <a:p>
            <a:pPr marL="490538" indent="-433388"/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n = 1.02 (aerogel)   1.0008 (C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2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F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6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)</a:t>
            </a:r>
          </a:p>
          <a:p>
            <a:r>
              <a:rPr lang="it-IT" sz="1400" dirty="0">
                <a:solidFill>
                  <a:srgbClr val="595959"/>
                </a:solidFill>
                <a:latin typeface="Avenir Book" panose="02000503020000020003" pitchFamily="2" charset="0"/>
              </a:rPr>
              <a:t>○ length of the radiator </a:t>
            </a:r>
          </a:p>
          <a:p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L = 4 cm (aerogel) , 160 cm (C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2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F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6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Mirrors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Photon Detector</a:t>
            </a:r>
          </a:p>
          <a:p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3 mm pixel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size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; 200-500 nm MAPMT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Particle Generation</a:t>
            </a:r>
          </a:p>
          <a:p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Originate from the vertex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AD2C6-EA1D-654D-A099-B1A44089D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30"/>
          <a:stretch/>
        </p:blipFill>
        <p:spPr>
          <a:xfrm>
            <a:off x="95250" y="750762"/>
            <a:ext cx="5872592" cy="3685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0E190-82D3-DD42-B7C9-6B3695114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307"/>
          <a:stretch/>
        </p:blipFill>
        <p:spPr>
          <a:xfrm>
            <a:off x="6224160" y="3979365"/>
            <a:ext cx="5280493" cy="27913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A9705F-BF03-4435-892E-291FCA14B9AF}"/>
              </a:ext>
            </a:extLst>
          </p:cNvPr>
          <p:cNvGrpSpPr/>
          <p:nvPr/>
        </p:nvGrpSpPr>
        <p:grpSpPr>
          <a:xfrm>
            <a:off x="6199897" y="2459152"/>
            <a:ext cx="1291943" cy="838965"/>
            <a:chOff x="7345363" y="2696337"/>
            <a:chExt cx="1291943" cy="838965"/>
          </a:xfrm>
        </p:grpSpPr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13B1177C-8437-6240-8DDC-9A6269970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1840" y="2884988"/>
              <a:ext cx="8725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B050"/>
                  </a:solidFill>
                  <a:latin typeface="Avenir Heavy" panose="02000503020000020003" pitchFamily="2" charset="0"/>
                  <a:cs typeface="Avenir Black"/>
                </a:rPr>
                <a:t>PROS</a:t>
              </a:r>
              <a:endParaRPr lang="it-IT" altLang="it-IT" sz="2400" b="1" dirty="0">
                <a:solidFill>
                  <a:srgbClr val="00B050"/>
                </a:solidFill>
                <a:latin typeface="Avenir Heavy" panose="02000503020000020003" pitchFamily="2" charset="0"/>
              </a:endParaRPr>
            </a:p>
          </p:txBody>
        </p:sp>
        <p:sp>
          <p:nvSpPr>
            <p:cNvPr id="14" name="Left Arrow 13">
              <a:extLst>
                <a:ext uri="{FF2B5EF4-FFF2-40B4-BE49-F238E27FC236}">
                  <a16:creationId xmlns:a16="http://schemas.microsoft.com/office/drawing/2014/main" id="{C59B3393-A829-144C-A564-52E198C5DF35}"/>
                </a:ext>
              </a:extLst>
            </p:cNvPr>
            <p:cNvSpPr/>
            <p:nvPr/>
          </p:nvSpPr>
          <p:spPr>
            <a:xfrm>
              <a:off x="7345363" y="2696337"/>
              <a:ext cx="1291943" cy="838965"/>
            </a:xfrm>
            <a:prstGeom prst="leftArrow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934A35A-E833-40FB-810F-800806EBE8A9}"/>
              </a:ext>
            </a:extLst>
          </p:cNvPr>
          <p:cNvGrpSpPr/>
          <p:nvPr/>
        </p:nvGrpSpPr>
        <p:grpSpPr>
          <a:xfrm>
            <a:off x="4831767" y="5123583"/>
            <a:ext cx="1136074" cy="887738"/>
            <a:chOff x="3953999" y="5567452"/>
            <a:chExt cx="1136074" cy="887738"/>
          </a:xfrm>
        </p:grpSpPr>
        <p:sp>
          <p:nvSpPr>
            <p:cNvPr id="20" name="Rectangle 1">
              <a:extLst>
                <a:ext uri="{FF2B5EF4-FFF2-40B4-BE49-F238E27FC236}">
                  <a16:creationId xmlns:a16="http://schemas.microsoft.com/office/drawing/2014/main" id="{C38A98E0-2DCE-0F4E-A907-3F6AD7306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999" y="5780490"/>
              <a:ext cx="9021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Avenir Heavy" panose="02000503020000020003" pitchFamily="2" charset="0"/>
                  <a:cs typeface="Avenir Black"/>
                </a:rPr>
                <a:t>CONS</a:t>
              </a:r>
              <a:endParaRPr lang="it-IT" altLang="it-IT" sz="2400" b="1" dirty="0">
                <a:latin typeface="Avenir Heavy" panose="02000503020000020003" pitchFamily="2" charset="0"/>
              </a:endParaRPr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0D307D38-5335-C247-87B5-CCC1FBD9C1BF}"/>
                </a:ext>
              </a:extLst>
            </p:cNvPr>
            <p:cNvSpPr/>
            <p:nvPr/>
          </p:nvSpPr>
          <p:spPr>
            <a:xfrm>
              <a:off x="3954000" y="5567452"/>
              <a:ext cx="1136073" cy="887738"/>
            </a:xfrm>
            <a:prstGeom prst="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0298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70016" y="269729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 err="1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dRICH</a:t>
            </a:r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:  A few comments/questions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97DC1-50F8-4D8B-98E9-97005EF48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16" y="1423987"/>
            <a:ext cx="2981325" cy="2185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BDF30F-8F84-4B3E-A534-DEE90E446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37" y="1423987"/>
            <a:ext cx="2614613" cy="2181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45802A-ED4E-4914-98CE-E46D5260DC05}"/>
              </a:ext>
            </a:extLst>
          </p:cNvPr>
          <p:cNvSpPr txBox="1"/>
          <p:nvPr/>
        </p:nvSpPr>
        <p:spPr>
          <a:xfrm>
            <a:off x="638175" y="2507418"/>
            <a:ext cx="232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“Too good” for aerogel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ED099A-5757-4298-ADBA-C530B403F4C0}"/>
              </a:ext>
            </a:extLst>
          </p:cNvPr>
          <p:cNvSpPr txBox="1"/>
          <p:nvPr/>
        </p:nvSpPr>
        <p:spPr>
          <a:xfrm>
            <a:off x="3463259" y="2211601"/>
            <a:ext cx="235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Limited by emission pt.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C554D-C307-426E-8D49-21218D6CC029}"/>
              </a:ext>
            </a:extLst>
          </p:cNvPr>
          <p:cNvSpPr txBox="1"/>
          <p:nvPr/>
        </p:nvSpPr>
        <p:spPr>
          <a:xfrm>
            <a:off x="6006946" y="1419224"/>
            <a:ext cx="26390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 out of 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Lower material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Lower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Lower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Limited by emission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FB4155-81BB-4C66-8C6C-832BF62CA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173" y="2896552"/>
            <a:ext cx="3092285" cy="39503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036DFBF-C2E9-49FC-98C4-A8290180FF1D}"/>
              </a:ext>
            </a:extLst>
          </p:cNvPr>
          <p:cNvSpPr txBox="1"/>
          <p:nvPr/>
        </p:nvSpPr>
        <p:spPr>
          <a:xfrm>
            <a:off x="9298426" y="1423987"/>
            <a:ext cx="2784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 in 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Decrease emission term.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Curved at exit?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Fewer pe (1.1/1.6)?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669ED0-693E-4652-8424-F9FA43CDA172}"/>
              </a:ext>
            </a:extLst>
          </p:cNvPr>
          <p:cNvSpPr txBox="1"/>
          <p:nvPr/>
        </p:nvSpPr>
        <p:spPr>
          <a:xfrm>
            <a:off x="9093248" y="4345694"/>
            <a:ext cx="1637179" cy="369332"/>
          </a:xfrm>
          <a:prstGeom prst="rect">
            <a:avLst/>
          </a:prstGeom>
          <a:solidFill>
            <a:srgbClr val="F0F4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“Implemented”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C75487-EB7A-4D62-8051-92C3ABE760A1}"/>
              </a:ext>
            </a:extLst>
          </p:cNvPr>
          <p:cNvSpPr txBox="1"/>
          <p:nvPr/>
        </p:nvSpPr>
        <p:spPr>
          <a:xfrm>
            <a:off x="9180439" y="6229216"/>
            <a:ext cx="1338123" cy="369332"/>
          </a:xfrm>
          <a:prstGeom prst="rect">
            <a:avLst/>
          </a:prstGeom>
          <a:solidFill>
            <a:srgbClr val="F0F4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“Optimized”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D8EC017-A7D1-4D80-AFF6-C537ADE01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0" y="4230234"/>
            <a:ext cx="2949457" cy="254698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161FF50-28D9-4ACC-858D-F0AA662CCEFA}"/>
              </a:ext>
            </a:extLst>
          </p:cNvPr>
          <p:cNvSpPr txBox="1"/>
          <p:nvPr/>
        </p:nvSpPr>
        <p:spPr>
          <a:xfrm>
            <a:off x="3055553" y="4715026"/>
            <a:ext cx="21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sPHENIX/JLEIC fields </a:t>
            </a:r>
            <a:br>
              <a:rPr lang="en-US" dirty="0"/>
            </a:br>
            <a:r>
              <a:rPr lang="en-US" dirty="0"/>
              <a:t>comparable/feasible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C20BCB5-0645-4CC2-8359-9EF3F866DF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341" y="5434013"/>
            <a:ext cx="2718189" cy="131554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C8ED8B2-D39E-4E70-9A1D-D94DF6030E6F}"/>
              </a:ext>
            </a:extLst>
          </p:cNvPr>
          <p:cNvSpPr txBox="1"/>
          <p:nvPr/>
        </p:nvSpPr>
        <p:spPr>
          <a:xfrm>
            <a:off x="5191715" y="3808945"/>
            <a:ext cx="3734794" cy="1200329"/>
          </a:xfrm>
          <a:prstGeom prst="rect">
            <a:avLst/>
          </a:prstGeom>
          <a:solidFill>
            <a:srgbClr val="F0F4A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Index seems good (pure C</a:t>
            </a:r>
            <a:r>
              <a:rPr lang="en-US" baseline="-25000" dirty="0"/>
              <a:t>2</a:t>
            </a:r>
            <a:r>
              <a:rPr lang="en-US" dirty="0"/>
              <a:t>F</a:t>
            </a:r>
            <a:r>
              <a:rPr lang="en-US" baseline="-25000" dirty="0"/>
              <a:t>6</a:t>
            </a:r>
            <a:r>
              <a:rPr lang="en-US" dirty="0"/>
              <a:t>), can be tuned by gas mixing.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material budget limits?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Question to others…</a:t>
            </a:r>
          </a:p>
        </p:txBody>
      </p:sp>
    </p:spTree>
    <p:extLst>
      <p:ext uri="{BB962C8B-B14F-4D97-AF65-F5344CB8AC3E}">
        <p14:creationId xmlns:p14="http://schemas.microsoft.com/office/powerpoint/2010/main" val="46959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524000" y="324159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DIRC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467476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1524000" y="4066679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3B1177C-8437-6240-8DDC-9A626997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787" y="3103418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900">
                <a:latin typeface="Calibri" panose="020F0502020204030204" pitchFamily="34" charset="0"/>
              </a:rPr>
            </a:b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BB5B3-D17B-AC49-BAA6-427C80371474}"/>
              </a:ext>
            </a:extLst>
          </p:cNvPr>
          <p:cNvSpPr/>
          <p:nvPr/>
        </p:nvSpPr>
        <p:spPr>
          <a:xfrm>
            <a:off x="6298820" y="263746"/>
            <a:ext cx="5588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Generic reference design: 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1m barrel radius, 16 sectors  </a:t>
            </a:r>
          </a:p>
          <a:p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176 bars:  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synthetic fused silica,17mm (T) ´ 32mm (W) ´ 4200mm (L)</a:t>
            </a:r>
          </a:p>
          <a:p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Photo sensors: 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MCP-PMTs -3x3mm2 pixels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52B0B-9DDB-4C9E-B8F6-F108D0AF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8" y="1347185"/>
            <a:ext cx="7010400" cy="5296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C98713-CAA0-4F72-9089-CF59B366F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253" y="1347184"/>
            <a:ext cx="4738759" cy="33200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B62590-3F63-4B68-9718-21DE9C0709C3}"/>
              </a:ext>
            </a:extLst>
          </p:cNvPr>
          <p:cNvSpPr txBox="1"/>
          <p:nvPr/>
        </p:nvSpPr>
        <p:spPr>
          <a:xfrm>
            <a:off x="8940610" y="2209800"/>
            <a:ext cx="2527490" cy="369332"/>
          </a:xfrm>
          <a:prstGeom prst="rect">
            <a:avLst/>
          </a:prstGeom>
          <a:solidFill>
            <a:srgbClr val="F0F4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Simulation &amp; Test Match</a:t>
            </a:r>
          </a:p>
        </p:txBody>
      </p:sp>
    </p:spTree>
    <p:extLst>
      <p:ext uri="{BB962C8B-B14F-4D97-AF65-F5344CB8AC3E}">
        <p14:creationId xmlns:p14="http://schemas.microsoft.com/office/powerpoint/2010/main" val="366013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524000" y="324159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DIRC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3B1177C-8437-6240-8DDC-9A626997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787" y="3103418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900">
                <a:latin typeface="Calibri" panose="020F0502020204030204" pitchFamily="34" charset="0"/>
              </a:rPr>
            </a:b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BB5B3-D17B-AC49-BAA6-427C80371474}"/>
              </a:ext>
            </a:extLst>
          </p:cNvPr>
          <p:cNvSpPr/>
          <p:nvPr/>
        </p:nvSpPr>
        <p:spPr>
          <a:xfrm>
            <a:off x="6298820" y="263746"/>
            <a:ext cx="5588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Generic reference design: 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1m barrel radius, 16 sectors  </a:t>
            </a:r>
          </a:p>
          <a:p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176 bars:  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synthetic fused silica,17mm (T) ´ 32mm (W) ´ 4200mm (L)</a:t>
            </a:r>
          </a:p>
          <a:p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Photo sensors: 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MCP-PMTs -3x3mm2 pixels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CACE5-B9B8-4FD4-B7B8-DAC18F586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196" y="1415475"/>
            <a:ext cx="3673214" cy="2562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98507-C604-4ED2-AF1B-989F2649A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196" y="4055565"/>
            <a:ext cx="3706689" cy="277392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12AF4D5-8209-49FF-AB3C-DD67601C510D}"/>
              </a:ext>
            </a:extLst>
          </p:cNvPr>
          <p:cNvSpPr/>
          <p:nvPr/>
        </p:nvSpPr>
        <p:spPr>
          <a:xfrm>
            <a:off x="9725025" y="1267815"/>
            <a:ext cx="927385" cy="1428750"/>
          </a:xfrm>
          <a:prstGeom prst="ellipse">
            <a:avLst/>
          </a:prstGeom>
          <a:noFill/>
          <a:ln w="38100">
            <a:solidFill>
              <a:srgbClr val="BE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3A2EF-8C48-40ED-9EC0-08C3524239B3}"/>
              </a:ext>
            </a:extLst>
          </p:cNvPr>
          <p:cNvSpPr txBox="1"/>
          <p:nvPr/>
        </p:nvSpPr>
        <p:spPr>
          <a:xfrm>
            <a:off x="10836617" y="2801624"/>
            <a:ext cx="1200150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I have that one please?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FF60EE-A977-4BE3-9027-9401E02E841F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10652410" y="2219325"/>
            <a:ext cx="784282" cy="582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7DD4EC4-1D06-45AD-97F0-28C25CB2DEDB}"/>
              </a:ext>
            </a:extLst>
          </p:cNvPr>
          <p:cNvSpPr txBox="1"/>
          <p:nvPr/>
        </p:nvSpPr>
        <p:spPr>
          <a:xfrm>
            <a:off x="313198" y="1366991"/>
            <a:ext cx="6479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sensor time resolution assumed in the simulations?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types of sensors are compatible with the strength/direction of B-field at the focal plane.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we SUPPLY a specification (max &amp; preferred direction)?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BEBAF5-F8A4-4D36-96E3-49AD06FE3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29" y="2579549"/>
            <a:ext cx="3706689" cy="24017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99CDD9-0162-4ECF-AB40-F8DAF5CEF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609" y="5063365"/>
            <a:ext cx="4045418" cy="17657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04AD95-323E-4B04-9B1D-EE018F9BED51}"/>
              </a:ext>
            </a:extLst>
          </p:cNvPr>
          <p:cNvSpPr txBox="1"/>
          <p:nvPr/>
        </p:nvSpPr>
        <p:spPr>
          <a:xfrm>
            <a:off x="472989" y="5415730"/>
            <a:ext cx="167097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Tricky field here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5977E9-63D7-418D-B552-D3F49E05D014}"/>
              </a:ext>
            </a:extLst>
          </p:cNvPr>
          <p:cNvCxnSpPr>
            <a:stCxn id="19" idx="3"/>
          </p:cNvCxnSpPr>
          <p:nvPr/>
        </p:nvCxnSpPr>
        <p:spPr>
          <a:xfrm>
            <a:off x="2143959" y="5600396"/>
            <a:ext cx="992150" cy="6190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39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41041</TotalTime>
  <Words>880</Words>
  <Application>Microsoft Office PowerPoint</Application>
  <PresentationFormat>Widescreen</PresentationFormat>
  <Paragraphs>261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.PingFangSC-Regular</vt:lpstr>
      <vt:lpstr>Arial</vt:lpstr>
      <vt:lpstr>Avenir Book</vt:lpstr>
      <vt:lpstr>Avenir Heavy</vt:lpstr>
      <vt:lpstr>Avenir Roman</vt:lpstr>
      <vt:lpstr>Calibri</vt:lpstr>
      <vt:lpstr>Cambria Math</vt:lpstr>
      <vt:lpstr>Helvetica</vt:lpstr>
      <vt:lpstr>PingFangSC-Regular</vt:lpstr>
      <vt:lpstr>Symbol</vt:lpstr>
      <vt:lpstr>Office Theme</vt:lpstr>
      <vt:lpstr>Last words before Pavia</vt:lpstr>
      <vt:lpstr>Were we are: Summary Table </vt:lpstr>
      <vt:lpstr>High Momentum GEM RICH</vt:lpstr>
      <vt:lpstr>mRICH</vt:lpstr>
      <vt:lpstr>mRICH:  A few comments/questions</vt:lpstr>
      <vt:lpstr>dRICH</vt:lpstr>
      <vt:lpstr>dRICH:  A few comments/questions</vt:lpstr>
      <vt:lpstr>DIRC</vt:lpstr>
      <vt:lpstr>DIRC</vt:lpstr>
      <vt:lpstr>TOF</vt:lpstr>
      <vt:lpstr>TOF</vt:lpstr>
      <vt:lpstr>Hadron Arm Cartoons</vt:lpstr>
      <vt:lpstr>Hadron Arm Cartoons</vt:lpstr>
      <vt:lpstr>Hadron Arm Cartoons</vt:lpstr>
      <vt:lpstr>Hadron Arm Cartoons</vt:lpstr>
      <vt:lpstr>Hadron Arm Cartoons</vt:lpstr>
      <vt:lpstr>Barrel Cartoon</vt:lpstr>
      <vt:lpstr>Electron Arm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science results from JLab at 12 GeV and the road to nuclear femtography with EIC</dc:title>
  <dc:creator>Patrizia Rossi</dc:creator>
  <cp:lastModifiedBy>Thomas Hemmick</cp:lastModifiedBy>
  <cp:revision>1302</cp:revision>
  <cp:lastPrinted>2020-05-10T12:00:39Z</cp:lastPrinted>
  <dcterms:created xsi:type="dcterms:W3CDTF">2019-07-21T14:59:33Z</dcterms:created>
  <dcterms:modified xsi:type="dcterms:W3CDTF">2020-05-15T15:26:37Z</dcterms:modified>
</cp:coreProperties>
</file>