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1516D-3B2D-4ECD-BB07-1F53D49CA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15FD8-4EC9-426B-AB6C-015457222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A114C-E610-4179-953B-E51F567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5F8F3-34E0-4225-8668-190430ED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F1DA8-C49F-49B9-A5F6-28ABC0E3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5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2BC4-24AE-4F28-988D-E84290B1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A59B4-CDFD-4D83-AD07-944F31500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D7DB-9E49-436E-A79A-C1659B36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E61D-175A-48E3-8D42-3C76BBEC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37E9C-E2C2-4089-9A77-C68FFE41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0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A725BC-F1F9-41D7-A675-215B2D5BC5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76EA9-BDA4-4934-A010-19F7CC159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DE033-133F-44B7-97EA-0FE9D23B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C2EEE-F387-4E36-BDE2-35B907BF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BD7D3-35FD-46C5-933C-C8925E33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3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D86C-4D5E-4ADA-8CE8-1B55BCE8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17958-1B3B-4CAB-B4EC-20E6D986B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B93A4-84FB-4ABA-A43B-C1A435A3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C50FB-06E5-4947-8295-6FEFABF5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FFEF-CAD9-42FD-A39A-1A7A2AAF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9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0175B-5A37-46F3-BBDE-631D110A7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C5C11-92FA-4B07-8B26-B91B54A79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BF73-DFDF-4637-B90F-942FE4A1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F2708-2362-44E2-9A9E-7776B7B6C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48627-6184-4844-9E6F-6F31A9379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7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8D41-AA6F-4F9E-9D8B-FD01ED15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C4536-FF4B-43B7-AF75-614063E9E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02C01-AB39-4FA9-8F9E-3659CA6A0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B9DA8-B590-4CF9-B828-AC3095A2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0DEE7-91F9-41B3-B900-F6D866570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E4693-F95C-406C-9064-FB5BD594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1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9FD9-385D-4444-BEEF-131D91E0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4BE48-4E96-470A-A150-C988475B9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A2F33-9E7D-4117-975E-B6C91D4AE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8A4D6-7A91-4EF1-87F0-5AD184F55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D60C1F-930B-4728-8977-01A999A26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579CB-9BD2-403E-A30C-5634A0681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D85F2C-68F2-42C4-A092-EF5554074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88D99-3333-4DCA-8B01-A2E1B8C6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2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DDEC8-4E5A-4745-9981-CC164383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2EE35E-94FE-42C6-B61C-4B7875E3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EA5367-A56F-4837-8E4B-E1B096645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148AC-BAA5-4D9A-9163-3CDA922B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0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C13976-6138-496B-A7B1-6760E039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E023A-49F8-476A-8C74-F069AE363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75A35-7159-4857-A838-1B1C338B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4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1EA6-17AE-4EE4-9EF0-A271268BF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19C3-E122-4F79-A322-FAC1D992F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AB3F4-7535-408B-A8FC-320702FEE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4E28C-BF00-4DB9-8D2A-225C3254C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605A4-CB88-4AF5-80B8-47B3D3246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5FDAD-54E2-48F1-ACD0-9E6A7C01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44F8C-9358-4C87-A6E5-2D50657B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566A8-35D9-462E-8815-CEBB651FAA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D524B-C025-455B-BFE3-C45A66996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C4DC3-EF54-40F8-9C1B-078D36C29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80A83-908A-4C21-A000-0495176C2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B071A-011C-4A0E-B965-563DD18A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4E5348-18A7-4889-8C09-CF6D62414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B06D8-1F9B-4BEC-86D0-07C23325D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65ED2-AE45-444C-BAE6-487610A66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63614-8942-472B-AC85-279661C7276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007E8-C3D3-4985-B021-D55C11FA7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D7328-077B-47D5-A59F-9C5350CD4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EDBE-379E-49FA-A740-B7B01D0F1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Partonic channel, (NNLO calculation by F. </a:t>
            </a:r>
            <a:r>
              <a:rPr lang="en-US" sz="3000" dirty="0" err="1"/>
              <a:t>Petriello</a:t>
            </a:r>
            <a:r>
              <a:rPr lang="en-US" sz="3000" dirty="0"/>
              <a:t>) </a:t>
            </a:r>
            <a:endParaRPr lang="es-CL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17" y="1249019"/>
            <a:ext cx="6635579" cy="5314985"/>
          </a:xfrm>
        </p:spPr>
      </p:pic>
      <p:sp>
        <p:nvSpPr>
          <p:cNvPr id="5" name="Rectangle 4"/>
          <p:cNvSpPr/>
          <p:nvPr/>
        </p:nvSpPr>
        <p:spPr>
          <a:xfrm>
            <a:off x="1355316" y="3758014"/>
            <a:ext cx="583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 (anti-</a:t>
            </a:r>
            <a:r>
              <a:rPr lang="es-CL" dirty="0" err="1">
                <a:solidFill>
                  <a:srgbClr val="222222"/>
                </a:solidFill>
                <a:latin typeface="Arial" panose="020B0604020202020204" pitchFamily="34" charset="0"/>
              </a:rPr>
              <a:t>kt</a:t>
            </a: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, R=1.0), Q^2&gt;25 GeV^2, 0.1&lt;y&lt;0.85, |</a:t>
            </a:r>
            <a:r>
              <a:rPr lang="es-CL" dirty="0" err="1">
                <a:solidFill>
                  <a:srgbClr val="222222"/>
                </a:solidFill>
                <a:latin typeface="Arial" panose="020B0604020202020204" pitchFamily="34" charset="0"/>
              </a:rPr>
              <a:t>etajet</a:t>
            </a: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|&lt;4</a:t>
            </a:r>
            <a:endParaRPr lang="es-CL" dirty="0"/>
          </a:p>
        </p:txBody>
      </p:sp>
      <p:sp>
        <p:nvSpPr>
          <p:cNvPr id="6" name="TextBox 5"/>
          <p:cNvSpPr txBox="1"/>
          <p:nvPr/>
        </p:nvSpPr>
        <p:spPr>
          <a:xfrm>
            <a:off x="1500809" y="3131401"/>
            <a:ext cx="24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 x 200 GeV</a:t>
            </a:r>
            <a:endParaRPr lang="es-CL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A485-545C-42C0-8F89-79882C49F54E}" type="slidenum">
              <a:rPr lang="es-CL" smtClean="0"/>
              <a:t>1</a:t>
            </a:fld>
            <a:endParaRPr lang="es-CL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2170" y="2020051"/>
            <a:ext cx="4880123" cy="377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2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579" y="2268958"/>
            <a:ext cx="3942272" cy="2643203"/>
          </a:xfrm>
        </p:spPr>
        <p:txBody>
          <a:bodyPr>
            <a:noAutofit/>
          </a:bodyPr>
          <a:lstStyle/>
          <a:p>
            <a:r>
              <a:rPr lang="en-US" sz="2500" dirty="0"/>
              <a:t>- Pythia (LO) very similar to calculations</a:t>
            </a:r>
            <a:br>
              <a:rPr lang="en-US" sz="2500" dirty="0"/>
            </a:br>
            <a:r>
              <a:rPr lang="en-US" sz="2500" dirty="0"/>
              <a:t>- NLO effects are pretty small.</a:t>
            </a:r>
            <a:br>
              <a:rPr lang="en-US" sz="2500" dirty="0"/>
            </a:br>
            <a:r>
              <a:rPr lang="en-US" sz="2500" dirty="0"/>
              <a:t>- Inclusive cross-section for Q2&gt;100 GeV2 is 14.4 </a:t>
            </a:r>
            <a:r>
              <a:rPr lang="en-US" sz="2500" dirty="0" err="1"/>
              <a:t>pb</a:t>
            </a:r>
            <a:r>
              <a:rPr lang="en-US" sz="2500" dirty="0"/>
              <a:t>, or 1.4 M events in 100 fb-1. </a:t>
            </a:r>
            <a:endParaRPr lang="es-CL" sz="25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9908" y="61546"/>
            <a:ext cx="6575378" cy="2892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3798"/>
          <a:stretch/>
        </p:blipFill>
        <p:spPr>
          <a:xfrm>
            <a:off x="957093" y="3291637"/>
            <a:ext cx="6772279" cy="324104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F95BF-2D39-46DC-926B-EA196C719786}" type="slidenum">
              <a:rPr lang="es-CL" smtClean="0"/>
              <a:t>2</a:t>
            </a:fld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5431F4-86A9-482D-BD4D-FD180F9F8F42}"/>
              </a:ext>
            </a:extLst>
          </p:cNvPr>
          <p:cNvSpPr/>
          <p:nvPr/>
        </p:nvSpPr>
        <p:spPr>
          <a:xfrm>
            <a:off x="2514600" y="64732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Aschenauer</a:t>
            </a:r>
            <a:r>
              <a:rPr lang="en-US" dirty="0">
                <a:solidFill>
                  <a:schemeClr val="accent1"/>
                </a:solidFill>
              </a:rPr>
              <a:t> et al. Phys. Rev. D 88, 114025 (2013)</a:t>
            </a:r>
            <a:br>
              <a:rPr lang="es-CL" sz="20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00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Partonic channel, (NNLO calculation by F. Petriello) </vt:lpstr>
      <vt:lpstr>- Pythia (LO) very similar to calculations - NLO effects are pretty small. - Inclusive cross-section for Q2&gt;100 GeV2 is 14.4 pb, or 1.4 M events in 100 fb-1.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Partonic channel, (NNLO calculation by F. Petriello) </dc:title>
  <dc:creator>Miguel Arratia</dc:creator>
  <cp:lastModifiedBy>Miguel Arratia</cp:lastModifiedBy>
  <cp:revision>1</cp:revision>
  <dcterms:created xsi:type="dcterms:W3CDTF">2020-05-18T15:18:33Z</dcterms:created>
  <dcterms:modified xsi:type="dcterms:W3CDTF">2020-05-18T15:20:48Z</dcterms:modified>
</cp:coreProperties>
</file>