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1434" r:id="rId2"/>
    <p:sldId id="1421" r:id="rId3"/>
    <p:sldId id="1424" r:id="rId4"/>
    <p:sldId id="1426" r:id="rId5"/>
    <p:sldId id="1427" r:id="rId6"/>
    <p:sldId id="142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D1D"/>
    <a:srgbClr val="F0F4A0"/>
    <a:srgbClr val="E6E9E9"/>
    <a:srgbClr val="E9CDCC"/>
    <a:srgbClr val="E9FFF2"/>
    <a:srgbClr val="369BAE"/>
    <a:srgbClr val="1C3CFF"/>
    <a:srgbClr val="C6E8C0"/>
    <a:srgbClr val="22B14C"/>
    <a:srgbClr val="0D3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31" autoAdjust="0"/>
    <p:restoredTop sz="95447" autoAdjust="0"/>
  </p:normalViewPr>
  <p:slideViewPr>
    <p:cSldViewPr snapToGrid="0" snapToObjects="1">
      <p:cViewPr varScale="1">
        <p:scale>
          <a:sx n="92" d="100"/>
          <a:sy n="92" d="100"/>
        </p:scale>
        <p:origin x="104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5/17/20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07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67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87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8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2941864"/>
            <a:ext cx="5678108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232329"/>
            <a:ext cx="2293603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3" y="1720793"/>
            <a:ext cx="5402445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79" y="6450043"/>
            <a:ext cx="2172748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08916" y="1725953"/>
            <a:ext cx="6174619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3" y="5126730"/>
            <a:ext cx="540244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44325" y="561132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Sunday, May 17, 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2941864"/>
            <a:ext cx="5678108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232329"/>
            <a:ext cx="2293603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2" y="505595"/>
            <a:ext cx="7699333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79" y="6450043"/>
            <a:ext cx="2172748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08916" y="1725953"/>
            <a:ext cx="6174619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142515" y="849093"/>
            <a:ext cx="3864428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831268" y="632829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Sunday, May 17, 2020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142515" y="156701"/>
            <a:ext cx="3864428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51" y="1726358"/>
            <a:ext cx="5464323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8401" y="966055"/>
            <a:ext cx="5449329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64993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3439835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3439834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983117"/>
            <a:ext cx="5531708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248401" y="98311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48401" y="359516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022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1891" y="359516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3439834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3439833"/>
            <a:ext cx="5531708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64993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39513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3966757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939512"/>
            <a:ext cx="5531708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64993" y="3966757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Sunday, May 17,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Jefferson Lab: Present and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Requested Information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453989-FC08-483A-BF7D-B4E5B02F02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36164" y="5625493"/>
            <a:ext cx="5402445" cy="420862"/>
          </a:xfrm>
        </p:spPr>
        <p:txBody>
          <a:bodyPr/>
          <a:lstStyle/>
          <a:p>
            <a:r>
              <a:rPr lang="en-US" dirty="0"/>
              <a:t>P Rossi &amp; TK Hemmick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67475"/>
            <a:ext cx="534988" cy="303213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13B1177C-8437-6240-8DDC-9A6269970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787" y="3103418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it-IT" altLang="it-IT" sz="900">
                <a:latin typeface="Calibri" panose="020F0502020204030204" pitchFamily="34" charset="0"/>
              </a:rPr>
            </a:br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18A66-135C-B442-838A-1E4D27D6CAE4}"/>
              </a:ext>
            </a:extLst>
          </p:cNvPr>
          <p:cNvSpPr/>
          <p:nvPr/>
        </p:nvSpPr>
        <p:spPr>
          <a:xfrm>
            <a:off x="534988" y="1786253"/>
            <a:ext cx="83958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>
                <a:latin typeface="Avenir Book" panose="02000503020000020003" pitchFamily="2" charset="0"/>
              </a:rPr>
              <a:t>Summary</a:t>
            </a:r>
            <a:r>
              <a:rPr lang="it-IT" sz="2800" dirty="0">
                <a:latin typeface="Avenir Book" panose="02000503020000020003" pitchFamily="2" charset="0"/>
              </a:rPr>
              <a:t> of </a:t>
            </a:r>
            <a:r>
              <a:rPr lang="it-IT" sz="2800" dirty="0" err="1">
                <a:latin typeface="Avenir Book" panose="02000503020000020003" pitchFamily="2" charset="0"/>
              </a:rPr>
              <a:t>each</a:t>
            </a:r>
            <a:r>
              <a:rPr lang="it-IT" sz="2800" dirty="0">
                <a:latin typeface="Avenir Book" panose="02000503020000020003" pitchFamily="2" charset="0"/>
              </a:rPr>
              <a:t> </a:t>
            </a:r>
            <a:r>
              <a:rPr lang="it-IT" sz="2800" dirty="0" err="1">
                <a:latin typeface="Avenir Book" panose="02000503020000020003" pitchFamily="2" charset="0"/>
              </a:rPr>
              <a:t>subgroup’s</a:t>
            </a:r>
            <a:r>
              <a:rPr lang="it-IT" sz="2800" dirty="0">
                <a:latin typeface="Avenir Book" panose="02000503020000020003" pitchFamily="2" charset="0"/>
              </a:rPr>
              <a:t> </a:t>
            </a:r>
            <a:r>
              <a:rPr lang="it-IT" sz="2800" dirty="0" err="1">
                <a:latin typeface="Avenir Book" panose="02000503020000020003" pitchFamily="2" charset="0"/>
              </a:rPr>
              <a:t>strategy</a:t>
            </a:r>
            <a:r>
              <a:rPr lang="it-IT" sz="2800" dirty="0">
                <a:latin typeface="Avenir Book" panose="02000503020000020003" pitchFamily="2" charset="0"/>
              </a:rPr>
              <a:t> and status to </a:t>
            </a:r>
            <a:r>
              <a:rPr lang="it-IT" sz="2800" dirty="0" err="1">
                <a:latin typeface="Avenir Book" panose="02000503020000020003" pitchFamily="2" charset="0"/>
              </a:rPr>
              <a:t>meet</a:t>
            </a:r>
            <a:r>
              <a:rPr lang="it-IT" sz="2800" dirty="0">
                <a:latin typeface="Avenir Book" panose="02000503020000020003" pitchFamily="2" charset="0"/>
              </a:rPr>
              <a:t> the </a:t>
            </a:r>
            <a:r>
              <a:rPr lang="it-IT" sz="2800" dirty="0" err="1">
                <a:latin typeface="Avenir Book" panose="02000503020000020003" pitchFamily="2" charset="0"/>
              </a:rPr>
              <a:t>overall</a:t>
            </a:r>
            <a:r>
              <a:rPr lang="it-IT" sz="2800" dirty="0">
                <a:latin typeface="Avenir Book" panose="02000503020000020003" pitchFamily="2" charset="0"/>
              </a:rPr>
              <a:t> </a:t>
            </a:r>
            <a:r>
              <a:rPr lang="it-IT" sz="2800" dirty="0" err="1">
                <a:latin typeface="Avenir Book" panose="02000503020000020003" pitchFamily="2" charset="0"/>
              </a:rPr>
              <a:t>goals</a:t>
            </a:r>
            <a:r>
              <a:rPr lang="it-IT" sz="2800" dirty="0">
                <a:latin typeface="Avenir Book" panose="02000503020000020003" pitchFamily="2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>
              <a:latin typeface="Avenir Book" panose="0200050302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latin typeface="Avenir Book" panose="02000503020000020003" pitchFamily="2" charset="0"/>
              </a:rPr>
              <a:t>Status of </a:t>
            </a:r>
            <a:r>
              <a:rPr lang="it-IT" sz="2800" dirty="0" err="1">
                <a:latin typeface="Avenir Book" panose="02000503020000020003" pitchFamily="2" charset="0"/>
              </a:rPr>
              <a:t>collecting</a:t>
            </a:r>
            <a:r>
              <a:rPr lang="it-IT" sz="2800" dirty="0">
                <a:latin typeface="Avenir Book" panose="02000503020000020003" pitchFamily="2" charset="0"/>
              </a:rPr>
              <a:t> for </a:t>
            </a:r>
            <a:r>
              <a:rPr lang="it-IT" sz="2800" dirty="0" err="1">
                <a:latin typeface="Avenir Book" panose="02000503020000020003" pitchFamily="2" charset="0"/>
              </a:rPr>
              <a:t>each</a:t>
            </a:r>
            <a:r>
              <a:rPr lang="it-IT" sz="2800" dirty="0">
                <a:latin typeface="Avenir Book" panose="02000503020000020003" pitchFamily="2" charset="0"/>
              </a:rPr>
              <a:t> </a:t>
            </a:r>
            <a:r>
              <a:rPr lang="it-IT" sz="2800" dirty="0" err="1">
                <a:latin typeface="Avenir Book" panose="02000503020000020003" pitchFamily="2" charset="0"/>
              </a:rPr>
              <a:t>technology</a:t>
            </a:r>
            <a:r>
              <a:rPr lang="it-IT" sz="2800" dirty="0">
                <a:latin typeface="Avenir Book" panose="02000503020000020003" pitchFamily="2" charset="0"/>
              </a:rPr>
              <a:t> input for detector </a:t>
            </a:r>
            <a:r>
              <a:rPr lang="it-IT" sz="2800" dirty="0" err="1">
                <a:latin typeface="Avenir Book" panose="02000503020000020003" pitchFamily="2" charset="0"/>
              </a:rPr>
              <a:t>complementarity</a:t>
            </a:r>
            <a:r>
              <a:rPr lang="it-IT" sz="2800" dirty="0">
                <a:latin typeface="Avenir Book" panose="02000503020000020003" pitchFamily="2" charset="0"/>
              </a:rPr>
              <a:t> </a:t>
            </a:r>
            <a:r>
              <a:rPr lang="it-IT" sz="2800" dirty="0" err="1">
                <a:latin typeface="Avenir Book" panose="02000503020000020003" pitchFamily="2" charset="0"/>
              </a:rPr>
              <a:t>studies</a:t>
            </a:r>
            <a:endParaRPr lang="it-IT" sz="28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6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524000" y="28890"/>
            <a:ext cx="9144000" cy="740705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Were we are: Summary Table	</a:t>
            </a:r>
            <a:endParaRPr lang="en-US" sz="2800" b="0" dirty="0">
              <a:latin typeface="Avenir Roman" panose="02000503020000020003" pitchFamily="2" charset="0"/>
              <a:cs typeface="Avenir Black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3980C2-92BB-2D4C-BB31-38508DB6B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558146"/>
              </p:ext>
            </p:extLst>
          </p:nvPr>
        </p:nvGraphicFramePr>
        <p:xfrm>
          <a:off x="166213" y="975138"/>
          <a:ext cx="11653935" cy="58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581">
                  <a:extLst>
                    <a:ext uri="{9D8B030D-6E8A-4147-A177-3AD203B41FA5}">
                      <a16:colId xmlns:a16="http://schemas.microsoft.com/office/drawing/2014/main" val="1408812793"/>
                    </a:ext>
                  </a:extLst>
                </a:gridCol>
                <a:gridCol w="1872968">
                  <a:extLst>
                    <a:ext uri="{9D8B030D-6E8A-4147-A177-3AD203B41FA5}">
                      <a16:colId xmlns:a16="http://schemas.microsoft.com/office/drawing/2014/main" val="1880446214"/>
                    </a:ext>
                  </a:extLst>
                </a:gridCol>
                <a:gridCol w="1692270">
                  <a:extLst>
                    <a:ext uri="{9D8B030D-6E8A-4147-A177-3AD203B41FA5}">
                      <a16:colId xmlns:a16="http://schemas.microsoft.com/office/drawing/2014/main" val="1110072690"/>
                    </a:ext>
                  </a:extLst>
                </a:gridCol>
                <a:gridCol w="930643">
                  <a:extLst>
                    <a:ext uri="{9D8B030D-6E8A-4147-A177-3AD203B41FA5}">
                      <a16:colId xmlns:a16="http://schemas.microsoft.com/office/drawing/2014/main" val="82671416"/>
                    </a:ext>
                  </a:extLst>
                </a:gridCol>
                <a:gridCol w="1121001">
                  <a:extLst>
                    <a:ext uri="{9D8B030D-6E8A-4147-A177-3AD203B41FA5}">
                      <a16:colId xmlns:a16="http://schemas.microsoft.com/office/drawing/2014/main" val="4026492135"/>
                    </a:ext>
                  </a:extLst>
                </a:gridCol>
                <a:gridCol w="1735873">
                  <a:extLst>
                    <a:ext uri="{9D8B030D-6E8A-4147-A177-3AD203B41FA5}">
                      <a16:colId xmlns:a16="http://schemas.microsoft.com/office/drawing/2014/main" val="2535742290"/>
                    </a:ext>
                  </a:extLst>
                </a:gridCol>
                <a:gridCol w="2419599">
                  <a:extLst>
                    <a:ext uri="{9D8B030D-6E8A-4147-A177-3AD203B41FA5}">
                      <a16:colId xmlns:a16="http://schemas.microsoft.com/office/drawing/2014/main" val="13629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P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Range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 Contr.  </a:t>
                      </a:r>
                      <a:r>
                        <a:rPr lang="it-IT" dirty="0">
                          <a:latin typeface="Symbol" pitchFamily="2" charset="2"/>
                        </a:rPr>
                        <a:t>J</a:t>
                      </a:r>
                      <a:r>
                        <a:rPr lang="it-IT" baseline="-250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Param</a:t>
                      </a:r>
                      <a:r>
                        <a:rPr lang="it-IT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Pro/Con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/>
                        <a:t>Ext</a:t>
                      </a:r>
                      <a:r>
                        <a:rPr lang="it-IT" sz="1600" dirty="0"/>
                        <a:t>.  </a:t>
                      </a:r>
                      <a:r>
                        <a:rPr lang="it-IT" sz="1600" dirty="0" err="1"/>
                        <a:t>Const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MONTECARLO </a:t>
                      </a:r>
                      <a:r>
                        <a:rPr lang="it-IT" sz="1600" dirty="0" err="1"/>
                        <a:t>Sim</a:t>
                      </a:r>
                      <a:r>
                        <a:rPr lang="it-IT" sz="1600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9095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psec TOF </a:t>
                      </a:r>
                    </a:p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LGAD TOF</a:t>
                      </a:r>
                    </a:p>
                  </a:txBody>
                  <a:tcPr anchor="ctr">
                    <a:solidFill>
                      <a:srgbClr val="E9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>
                          <a:solidFill>
                            <a:schemeClr val="tx1"/>
                          </a:solidFill>
                          <a:latin typeface="Avenir Heavy" panose="02000503020000020003" pitchFamily="2" charset="0"/>
                        </a:rPr>
                        <a:t>Up to 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kern="1200" dirty="0">
                          <a:solidFill>
                            <a:schemeClr val="tx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Depending on the </a:t>
                      </a:r>
                      <a:r>
                        <a:rPr lang="it-IT" sz="1400" b="1" i="0" kern="12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s</a:t>
                      </a:r>
                      <a:r>
                        <a:rPr lang="it-IT" sz="1400" b="1" i="0" kern="1200" baseline="-25000" dirty="0">
                          <a:solidFill>
                            <a:schemeClr val="tx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it-IT" sz="1400" b="1" i="0" kern="1200" dirty="0">
                          <a:solidFill>
                            <a:schemeClr val="tx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1" i="0" dirty="0">
                          <a:solidFill>
                            <a:schemeClr val="tx1"/>
                          </a:solidFill>
                          <a:latin typeface="Avenir Heavy" panose="02000503020000020003" pitchFamily="2" charset="0"/>
                        </a:rPr>
                        <a:t>and L</a:t>
                      </a:r>
                    </a:p>
                  </a:txBody>
                  <a:tcPr anchor="ctr">
                    <a:solidFill>
                      <a:srgbClr val="E9C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kern="120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>
                    <a:solidFill>
                      <a:srgbClr val="E9CD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i="0" kern="120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~YES</a:t>
                      </a:r>
                    </a:p>
                  </a:txBody>
                  <a:tcPr>
                    <a:solidFill>
                      <a:srgbClr val="E9CD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i="0" kern="120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>
                    <a:solidFill>
                      <a:srgbClr val="E9CD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i="0" kern="120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~ YES</a:t>
                      </a:r>
                    </a:p>
                    <a:p>
                      <a:pPr marL="0" algn="ctr" defTabSz="914400" rtl="0" eaLnBrk="1" latinLnBrk="0" hangingPunct="1"/>
                      <a:endParaRPr lang="it-IT" sz="1600" b="1" i="0" kern="1200" dirty="0">
                        <a:solidFill>
                          <a:srgbClr val="1C3CFF"/>
                        </a:solidFill>
                        <a:latin typeface="Avenir Heavy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CD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i="0" kern="120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>
                    <a:solidFill>
                      <a:srgbClr val="E9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26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dual RICH</a:t>
                      </a:r>
                      <a:br>
                        <a:rPr lang="it-IT" sz="1600" b="1" i="0" dirty="0">
                          <a:latin typeface="Avenir Heavy" panose="02000503020000020003" pitchFamily="2" charset="0"/>
                        </a:rPr>
                      </a:br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(</a:t>
                      </a:r>
                      <a:r>
                        <a:rPr lang="it-IT" sz="1600" b="1" i="0" dirty="0">
                          <a:solidFill>
                            <a:srgbClr val="00B050"/>
                          </a:solidFill>
                          <a:latin typeface="Avenir Heavy" panose="02000503020000020003" pitchFamily="2" charset="0"/>
                        </a:rPr>
                        <a:t>aerogel</a:t>
                      </a:r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, </a:t>
                      </a:r>
                      <a:r>
                        <a:rPr lang="it-IT" sz="1600" b="1" i="0" dirty="0">
                          <a:solidFill>
                            <a:srgbClr val="C00000"/>
                          </a:solidFill>
                          <a:latin typeface="Avenir Heavy" panose="02000503020000020003" pitchFamily="2" charset="0"/>
                        </a:rPr>
                        <a:t>gas</a:t>
                      </a:r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i="0" dirty="0">
                          <a:solidFill>
                            <a:schemeClr val="tx1"/>
                          </a:solidFill>
                          <a:latin typeface="Avenir Heavy" panose="02000503020000020003" pitchFamily="2" charset="0"/>
                        </a:rPr>
                        <a:t>2-60 @ 1.6 m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 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>
                          <a:solidFill>
                            <a:srgbClr val="00B050"/>
                          </a:solidFill>
                          <a:latin typeface="Avenir Heavy" panose="02000503020000020003" pitchFamily="2" charset="0"/>
                        </a:rPr>
                        <a:t>Chroma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 err="1">
                          <a:solidFill>
                            <a:srgbClr val="C00000"/>
                          </a:solidFill>
                          <a:latin typeface="Avenir Heavy" panose="02000503020000020003" pitchFamily="2" charset="0"/>
                        </a:rPr>
                        <a:t>Emission</a:t>
                      </a:r>
                      <a:endParaRPr lang="it-IT" sz="1400" b="1" i="0" dirty="0">
                        <a:solidFill>
                          <a:srgbClr val="C00000"/>
                        </a:solidFill>
                        <a:latin typeface="Avenir Heavy" panose="02000503020000020003" pitchFamily="2" charset="0"/>
                      </a:endParaRP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Heavy" panose="02000503020000020003" pitchFamily="2" charset="0"/>
                        </a:rPr>
                        <a:t>Pixel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Field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Tracking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3CFF"/>
                          </a:solidFill>
                          <a:effectLst/>
                          <a:uLnTx/>
                          <a:uFillTx/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YES 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Simulated constant w/ momentum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C3CFF"/>
                        </a:solidFill>
                        <a:effectLst/>
                        <a:uLnTx/>
                        <a:uFillTx/>
                        <a:latin typeface="Avenir Heavy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47625" marR="4762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C3CFF"/>
                          </a:solidFill>
                          <a:effectLst/>
                          <a:uLnTx/>
                          <a:uFillTx/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YES</a:t>
                      </a:r>
                    </a:p>
                    <a:p>
                      <a:pPr marL="142875" indent="-1428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kern="1200" dirty="0">
                          <a:solidFill>
                            <a:schemeClr val="dk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GEMC/Geant4</a:t>
                      </a:r>
                    </a:p>
                    <a:p>
                      <a:pPr marL="142875" indent="-1428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kern="1200" dirty="0">
                          <a:solidFill>
                            <a:schemeClr val="dk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AI-driven Optimization</a:t>
                      </a:r>
                      <a:r>
                        <a:rPr lang="it-IT" sz="1400" b="0" i="0" kern="1200" dirty="0">
                          <a:solidFill>
                            <a:schemeClr val="dk1"/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133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GEM RICH</a:t>
                      </a:r>
                      <a:br>
                        <a:rPr lang="it-IT" sz="1600" b="1" i="0" dirty="0">
                          <a:latin typeface="Avenir Heavy" panose="02000503020000020003" pitchFamily="2" charset="0"/>
                        </a:rPr>
                      </a:br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(Gas Electron Multipliers)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i="0" kern="1200" dirty="0">
                          <a:solidFill>
                            <a:schemeClr val="tx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2" charset="2"/>
                        </a:rPr>
                        <a:t>-</a:t>
                      </a:r>
                      <a:r>
                        <a:rPr lang="it-IT" sz="1400" b="1" i="0" kern="1200" dirty="0">
                          <a:solidFill>
                            <a:schemeClr val="tx1"/>
                          </a:solidFill>
                          <a:effectLst/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it-IT" sz="1400" b="1" i="0" kern="1200" dirty="0">
                          <a:solidFill>
                            <a:schemeClr val="tx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0 @1m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>
                          <a:solidFill>
                            <a:srgbClr val="C00000"/>
                          </a:solidFill>
                          <a:latin typeface="Avenir Heavy" panose="02000503020000020003" pitchFamily="2" charset="0"/>
                        </a:rPr>
                        <a:t>Chroma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(Emission)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Pixel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Tracking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</a:t>
                      </a:r>
                    </a:p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</a:t>
                      </a:r>
                    </a:p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</a:t>
                      </a:r>
                    </a:p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 </a:t>
                      </a:r>
                      <a:r>
                        <a:rPr lang="it-IT" sz="1600" b="1" i="0" dirty="0">
                          <a:solidFill>
                            <a:schemeClr val="tx1"/>
                          </a:solidFill>
                          <a:latin typeface="Avenir Heavy" panose="02000503020000020003" pitchFamily="2" charset="0"/>
                        </a:rPr>
                        <a:t>(Simplified)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56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modular RICH</a:t>
                      </a:r>
                    </a:p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(mRICH)</a:t>
                      </a:r>
                    </a:p>
                  </a:txBody>
                  <a:tcPr anchor="ctr">
                    <a:solidFill>
                      <a:srgbClr val="F0F4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kern="1200" dirty="0">
                          <a:solidFill>
                            <a:schemeClr val="tx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2-10 @ 3 cm</a:t>
                      </a:r>
                      <a:endParaRPr lang="it-IT" sz="1400" b="1" i="0" dirty="0">
                        <a:solidFill>
                          <a:schemeClr val="tx1"/>
                        </a:solidFill>
                        <a:latin typeface="Avenir Heavy" panose="02000503020000020003" pitchFamily="2" charset="0"/>
                      </a:endParaRPr>
                    </a:p>
                  </a:txBody>
                  <a:tcPr anchor="ctr">
                    <a:solidFill>
                      <a:srgbClr val="F0F4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</a:t>
                      </a:r>
                      <a:r>
                        <a:rPr lang="it-IT" sz="18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 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>
                          <a:solidFill>
                            <a:srgbClr val="C00000"/>
                          </a:solidFill>
                          <a:latin typeface="Avenir Heavy" panose="02000503020000020003" pitchFamily="2" charset="0"/>
                        </a:rPr>
                        <a:t>Chroma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 err="1">
                          <a:latin typeface="Avenir Heavy" panose="02000503020000020003" pitchFamily="2" charset="0"/>
                        </a:rPr>
                        <a:t>Emission</a:t>
                      </a:r>
                      <a:endParaRPr lang="it-IT" sz="1400" b="1" i="0" dirty="0">
                        <a:latin typeface="Avenir Heavy" panose="02000503020000020003" pitchFamily="2" charset="0"/>
                      </a:endParaRP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Pixel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 err="1">
                          <a:latin typeface="Avenir Heavy" panose="02000503020000020003" pitchFamily="2" charset="0"/>
                        </a:rPr>
                        <a:t>Tracking</a:t>
                      </a:r>
                      <a:endParaRPr lang="it-IT" sz="1400" b="1" i="0" dirty="0">
                        <a:latin typeface="Avenir Heavy" panose="02000503020000020003" pitchFamily="2" charset="0"/>
                      </a:endParaRPr>
                    </a:p>
                  </a:txBody>
                  <a:tcPr anchor="ctr">
                    <a:solidFill>
                      <a:srgbClr val="F0F4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i="0" kern="120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~YES</a:t>
                      </a:r>
                    </a:p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>
                    <a:solidFill>
                      <a:srgbClr val="F0F4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</a:t>
                      </a:r>
                    </a:p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>
                    <a:solidFill>
                      <a:srgbClr val="F0F4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3CFF"/>
                          </a:solidFill>
                          <a:effectLst/>
                          <a:uLnTx/>
                          <a:uFillTx/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YES </a:t>
                      </a:r>
                    </a:p>
                    <a:p>
                      <a:pPr algn="ctr"/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(</a:t>
                      </a:r>
                      <a:r>
                        <a:rPr lang="it-IT" sz="1400" b="1" i="0" dirty="0" err="1">
                          <a:latin typeface="Avenir Heavy" panose="02000503020000020003" pitchFamily="2" charset="0"/>
                        </a:rPr>
                        <a:t>tracking</a:t>
                      </a:r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)</a:t>
                      </a:r>
                    </a:p>
                  </a:txBody>
                  <a:tcPr>
                    <a:solidFill>
                      <a:srgbClr val="F0F4A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C3CFF"/>
                          </a:solidFill>
                          <a:effectLst/>
                          <a:uLnTx/>
                          <a:uFillTx/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~YES</a:t>
                      </a:r>
                    </a:p>
                    <a:p>
                      <a:pPr marL="142875" indent="-1428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kern="1200" dirty="0">
                          <a:solidFill>
                            <a:schemeClr val="dk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GEMC/Geant4 work in progress</a:t>
                      </a:r>
                      <a:endParaRPr lang="it-IT" sz="1400" b="0" i="0" kern="1200" dirty="0">
                        <a:solidFill>
                          <a:schemeClr val="dk1"/>
                        </a:solidFill>
                        <a:effectLst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>
                    <a:solidFill>
                      <a:srgbClr val="F0F4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008433"/>
                  </a:ext>
                </a:extLst>
              </a:tr>
              <a:tr h="168055">
                <a:tc>
                  <a:txBody>
                    <a:bodyPr/>
                    <a:lstStyle/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DIRC</a:t>
                      </a:r>
                      <a:br>
                        <a:rPr lang="it-IT" sz="1600" b="1" i="0" dirty="0">
                          <a:latin typeface="Avenir Heavy" panose="02000503020000020003" pitchFamily="2" charset="0"/>
                        </a:rPr>
                      </a:br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>
                    <a:solidFill>
                      <a:srgbClr val="C6E8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i="0" kern="1200" dirty="0">
                          <a:solidFill>
                            <a:schemeClr val="tx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2-6 @ 1.7 cm</a:t>
                      </a:r>
                      <a:endParaRPr lang="it-IT" sz="1400" b="1" i="0" dirty="0">
                        <a:solidFill>
                          <a:schemeClr val="tx1"/>
                        </a:solidFill>
                        <a:latin typeface="Avenir Heavy" panose="02000503020000020003" pitchFamily="2" charset="0"/>
                      </a:endParaRPr>
                    </a:p>
                  </a:txBody>
                  <a:tcPr anchor="ctr">
                    <a:solidFill>
                      <a:srgbClr val="C6E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 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 err="1">
                          <a:latin typeface="Avenir Heavy" panose="02000503020000020003" pitchFamily="2" charset="0"/>
                        </a:rPr>
                        <a:t>Tracking</a:t>
                      </a:r>
                      <a:endParaRPr lang="it-IT" sz="1400" b="1" i="0" dirty="0">
                        <a:latin typeface="Avenir Heavy" panose="02000503020000020003" pitchFamily="2" charset="0"/>
                      </a:endParaRP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 err="1">
                          <a:solidFill>
                            <a:srgbClr val="C00000"/>
                          </a:solidFill>
                          <a:latin typeface="Avenir Heavy" panose="02000503020000020003" pitchFamily="2" charset="0"/>
                        </a:rPr>
                        <a:t>Mult</a:t>
                      </a:r>
                      <a:r>
                        <a:rPr lang="it-IT" sz="1400" b="1" i="0" dirty="0">
                          <a:solidFill>
                            <a:srgbClr val="C00000"/>
                          </a:solidFill>
                          <a:latin typeface="Avenir Heavy" panose="02000503020000020003" pitchFamily="2" charset="0"/>
                        </a:rPr>
                        <a:t>. </a:t>
                      </a:r>
                      <a:r>
                        <a:rPr lang="it-IT" sz="1400" b="1" i="0" dirty="0" err="1">
                          <a:solidFill>
                            <a:srgbClr val="C00000"/>
                          </a:solidFill>
                          <a:latin typeface="Avenir Heavy" panose="02000503020000020003" pitchFamily="2" charset="0"/>
                        </a:rPr>
                        <a:t>Scat</a:t>
                      </a:r>
                      <a:endParaRPr lang="it-IT" sz="1400" b="1" i="0" dirty="0">
                        <a:solidFill>
                          <a:srgbClr val="C00000"/>
                        </a:solidFill>
                        <a:latin typeface="Avenir Heavy" panose="02000503020000020003" pitchFamily="2" charset="0"/>
                      </a:endParaRP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 err="1">
                          <a:latin typeface="Avenir Heavy" panose="02000503020000020003" pitchFamily="2" charset="0"/>
                        </a:rPr>
                        <a:t>Chrom</a:t>
                      </a:r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, </a:t>
                      </a:r>
                      <a:r>
                        <a:rPr lang="it-IT" sz="1400" b="1" i="0" dirty="0" err="1">
                          <a:latin typeface="Avenir Heavy" panose="02000503020000020003" pitchFamily="2" charset="0"/>
                        </a:rPr>
                        <a:t>Emis</a:t>
                      </a:r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, </a:t>
                      </a:r>
                      <a:r>
                        <a:rPr lang="it-IT" sz="1400" b="1" i="0" dirty="0" err="1">
                          <a:latin typeface="Avenir Heavy" panose="02000503020000020003" pitchFamily="2" charset="0"/>
                        </a:rPr>
                        <a:t>pix</a:t>
                      </a:r>
                      <a:endParaRPr lang="it-IT" sz="1400" b="1" i="0" dirty="0">
                        <a:latin typeface="Avenir Heavy" panose="02000503020000020003" pitchFamily="2" charset="0"/>
                      </a:endParaRPr>
                    </a:p>
                  </a:txBody>
                  <a:tcPr anchor="ctr">
                    <a:solidFill>
                      <a:srgbClr val="C6E8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C3CFF"/>
                          </a:solidFill>
                          <a:effectLst/>
                          <a:uLnTx/>
                          <a:uFillTx/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>
                    <a:solidFill>
                      <a:srgbClr val="C6E8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C3CFF"/>
                          </a:solidFill>
                          <a:effectLst/>
                          <a:uLnTx/>
                          <a:uFillTx/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>
                    <a:solidFill>
                      <a:srgbClr val="C6E8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3CFF"/>
                          </a:solidFill>
                          <a:effectLst/>
                          <a:uLnTx/>
                          <a:uFillTx/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YES</a:t>
                      </a:r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>
                    <a:solidFill>
                      <a:srgbClr val="C6E8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C3CFF"/>
                          </a:solidFill>
                          <a:effectLst/>
                          <a:uLnTx/>
                          <a:uFillTx/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YES</a:t>
                      </a:r>
                    </a:p>
                    <a:p>
                      <a:pPr marL="142875" marR="0" lvl="0" indent="-142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b="1" i="0" kern="1200" dirty="0">
                          <a:solidFill>
                            <a:schemeClr val="dk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GEMC/Geant4 </a:t>
                      </a:r>
                      <a:r>
                        <a:rPr lang="it-IT" sz="1400" b="1" i="0" kern="1200" dirty="0" err="1">
                          <a:solidFill>
                            <a:schemeClr val="dk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without</a:t>
                      </a:r>
                      <a:r>
                        <a:rPr lang="it-IT" sz="1400" b="1" i="0" kern="1200" dirty="0">
                          <a:solidFill>
                            <a:schemeClr val="dk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 B </a:t>
                      </a:r>
                      <a:r>
                        <a:rPr lang="it-IT" sz="1400" b="1" i="0" kern="1200" dirty="0" err="1">
                          <a:solidFill>
                            <a:schemeClr val="dk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field</a:t>
                      </a:r>
                      <a:endParaRPr lang="it-IT" sz="1400" b="1" i="0" kern="1200" dirty="0">
                        <a:solidFill>
                          <a:schemeClr val="dk1"/>
                        </a:solidFill>
                        <a:latin typeface="Avenir Heavy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6E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511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41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434591" y="391203"/>
            <a:ext cx="9128410" cy="617838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Important notes on the table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669" y="6466797"/>
            <a:ext cx="534988" cy="303213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547F90-2F7A-204A-8D94-F6776730E645}"/>
              </a:ext>
            </a:extLst>
          </p:cNvPr>
          <p:cNvSpPr/>
          <p:nvPr/>
        </p:nvSpPr>
        <p:spPr>
          <a:xfrm>
            <a:off x="651164" y="1357706"/>
            <a:ext cx="1025236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Avenir Book" panose="02000503020000020003" pitchFamily="2" charset="0"/>
              </a:rPr>
              <a:t>Almost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all</a:t>
            </a:r>
            <a:r>
              <a:rPr lang="it-IT" sz="2400" dirty="0">
                <a:latin typeface="Avenir Book" panose="02000503020000020003" pitchFamily="2" charset="0"/>
              </a:rPr>
              <a:t> «yes» </a:t>
            </a:r>
            <a:r>
              <a:rPr lang="it-IT" sz="2400" dirty="0" err="1">
                <a:latin typeface="Avenir Book" panose="02000503020000020003" pitchFamily="2" charset="0"/>
              </a:rPr>
              <a:t>but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still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many</a:t>
            </a:r>
            <a:r>
              <a:rPr lang="it-IT" sz="2400" dirty="0">
                <a:latin typeface="Avenir Book" panose="02000503020000020003" pitchFamily="2" charset="0"/>
              </a:rPr>
              <a:t> open </a:t>
            </a:r>
            <a:r>
              <a:rPr lang="it-IT" sz="2400" dirty="0" err="1">
                <a:latin typeface="Avenir Book" panose="02000503020000020003" pitchFamily="2" charset="0"/>
              </a:rPr>
              <a:t>questions</a:t>
            </a:r>
            <a:r>
              <a:rPr lang="it-IT" sz="2400" dirty="0">
                <a:latin typeface="Avenir Book" panose="02000503020000020003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Avenir Book" panose="02000503020000020003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Avenir Book" panose="02000503020000020003" pitchFamily="2" charset="0"/>
              </a:rPr>
              <a:t>Simulation</a:t>
            </a:r>
            <a:r>
              <a:rPr lang="it-IT" sz="2400" dirty="0">
                <a:latin typeface="Avenir Book" panose="02000503020000020003" pitchFamily="2" charset="0"/>
              </a:rPr>
              <a:t> are </a:t>
            </a:r>
            <a:r>
              <a:rPr lang="it-IT" sz="2400" dirty="0" err="1">
                <a:latin typeface="Avenir Book" panose="02000503020000020003" pitchFamily="2" charset="0"/>
              </a:rPr>
              <a:t>still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preliminary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except</a:t>
            </a:r>
            <a:r>
              <a:rPr lang="it-IT" sz="2400" dirty="0">
                <a:latin typeface="Avenir Book" panose="02000503020000020003" pitchFamily="2" charset="0"/>
              </a:rPr>
              <a:t> for a </a:t>
            </a:r>
            <a:r>
              <a:rPr lang="it-IT" sz="2400" dirty="0" err="1">
                <a:latin typeface="Avenir Book" panose="02000503020000020003" pitchFamily="2" charset="0"/>
              </a:rPr>
              <a:t>couple</a:t>
            </a:r>
            <a:r>
              <a:rPr lang="it-IT" sz="2400" dirty="0">
                <a:latin typeface="Avenir Book" panose="02000503020000020003" pitchFamily="2" charset="0"/>
              </a:rPr>
              <a:t> of detectors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For </a:t>
            </a:r>
            <a:r>
              <a:rPr lang="it-IT" sz="2400" dirty="0" err="1">
                <a:latin typeface="Avenir Book" panose="02000503020000020003" pitchFamily="2" charset="0"/>
              </a:rPr>
              <a:t>sensors</a:t>
            </a:r>
            <a:r>
              <a:rPr lang="it-IT" sz="2400" dirty="0">
                <a:latin typeface="Avenir Book" panose="02000503020000020003" pitchFamily="2" charset="0"/>
              </a:rPr>
              <a:t> and </a:t>
            </a:r>
            <a:r>
              <a:rPr lang="it-IT" sz="2400" dirty="0" err="1">
                <a:latin typeface="Avenir Book" panose="02000503020000020003" pitchFamily="2" charset="0"/>
              </a:rPr>
              <a:t>electronics</a:t>
            </a:r>
            <a:r>
              <a:rPr lang="it-IT" sz="2400" dirty="0">
                <a:latin typeface="Avenir Book" panose="02000503020000020003" pitchFamily="2" charset="0"/>
              </a:rPr>
              <a:t> in the detector </a:t>
            </a:r>
            <a:r>
              <a:rPr lang="it-IT" sz="2400" dirty="0" err="1">
                <a:latin typeface="Avenir Book" panose="02000503020000020003" pitchFamily="2" charset="0"/>
              </a:rPr>
              <a:t>acceptance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radiation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hardness</a:t>
            </a:r>
            <a:r>
              <a:rPr lang="it-IT" sz="2400" dirty="0">
                <a:latin typeface="Avenir Book" panose="02000503020000020003" pitchFamily="2" charset="0"/>
              </a:rPr>
              <a:t> can be an </a:t>
            </a:r>
            <a:r>
              <a:rPr lang="it-IT" sz="2400" dirty="0" err="1">
                <a:latin typeface="Avenir Book" panose="02000503020000020003" pitchFamily="2" charset="0"/>
              </a:rPr>
              <a:t>issue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not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yet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evaluated</a:t>
            </a:r>
            <a:endParaRPr lang="it-IT" sz="2400" dirty="0">
              <a:latin typeface="Avenir Book" panose="02000503020000020003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R&amp;D on </a:t>
            </a:r>
            <a:r>
              <a:rPr lang="it-IT" sz="2400" dirty="0" err="1">
                <a:latin typeface="Avenir Book" panose="02000503020000020003" pitchFamily="2" charset="0"/>
              </a:rPr>
              <a:t>photon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sensors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is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still</a:t>
            </a:r>
            <a:r>
              <a:rPr lang="it-IT" sz="2400" dirty="0">
                <a:latin typeface="Avenir Book" panose="02000503020000020003" pitchFamily="2" charset="0"/>
              </a:rPr>
              <a:t> on </a:t>
            </a:r>
            <a:r>
              <a:rPr lang="it-IT" sz="2400" dirty="0" err="1">
                <a:latin typeface="Avenir Book" panose="02000503020000020003" pitchFamily="2" charset="0"/>
              </a:rPr>
              <a:t>going</a:t>
            </a:r>
            <a:r>
              <a:rPr lang="it-IT" sz="2400" dirty="0">
                <a:latin typeface="Avenir Book" panose="02000503020000020003" pitchFamily="2" charset="0"/>
              </a:rPr>
              <a:t> (</a:t>
            </a:r>
            <a:r>
              <a:rPr lang="it-IT" sz="2400" dirty="0" err="1">
                <a:latin typeface="Avenir Book" panose="02000503020000020003" pitchFamily="2" charset="0"/>
              </a:rPr>
              <a:t>magnetic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field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tolerance</a:t>
            </a:r>
            <a:r>
              <a:rPr lang="it-IT" sz="2400" dirty="0">
                <a:latin typeface="Avenir Book" panose="02000503020000020003" pitchFamily="2" charset="0"/>
              </a:rPr>
              <a:t>? No </a:t>
            </a:r>
            <a:r>
              <a:rPr lang="it-IT" sz="2400" dirty="0" err="1">
                <a:latin typeface="Avenir Book" panose="02000503020000020003" pitchFamily="2" charset="0"/>
              </a:rPr>
              <a:t>currently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proven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sensor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solution</a:t>
            </a:r>
            <a:r>
              <a:rPr lang="it-IT" sz="2400" dirty="0">
                <a:latin typeface="Avenir Book" panose="02000503020000020003" pitchFamily="2" charset="0"/>
              </a:rPr>
              <a:t> for 3T </a:t>
            </a:r>
            <a:r>
              <a:rPr lang="it-IT" sz="2400" dirty="0" err="1">
                <a:latin typeface="Avenir Book" panose="02000503020000020003" pitchFamily="2" charset="0"/>
              </a:rPr>
              <a:t>magnetic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field</a:t>
            </a:r>
            <a:r>
              <a:rPr lang="it-IT" sz="2400" dirty="0">
                <a:latin typeface="Avenir Book" panose="02000503020000020003" pitchFamily="2" charset="0"/>
              </a:rPr>
              <a:t> 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No </a:t>
            </a:r>
            <a:r>
              <a:rPr lang="it-IT" sz="2400" dirty="0" err="1">
                <a:latin typeface="Avenir Book" panose="02000503020000020003" pitchFamily="2" charset="0"/>
              </a:rPr>
              <a:t>discussion</a:t>
            </a:r>
            <a:r>
              <a:rPr lang="it-IT" sz="2400" dirty="0">
                <a:latin typeface="Avenir Book" panose="02000503020000020003" pitchFamily="2" charset="0"/>
              </a:rPr>
              <a:t> on the </a:t>
            </a:r>
            <a:r>
              <a:rPr lang="it-IT" sz="2400" dirty="0" err="1">
                <a:latin typeface="Avenir Book" panose="02000503020000020003" pitchFamily="2" charset="0"/>
              </a:rPr>
              <a:t>material</a:t>
            </a:r>
            <a:r>
              <a:rPr lang="it-IT" sz="2400" dirty="0">
                <a:latin typeface="Avenir Book" panose="02000503020000020003" pitchFamily="2" charset="0"/>
              </a:rPr>
              <a:t> 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Avenir Book" panose="02000503020000020003" pitchFamily="2" charset="0"/>
              </a:rPr>
              <a:t>Assumption</a:t>
            </a:r>
            <a:r>
              <a:rPr lang="it-IT" sz="2400" dirty="0">
                <a:latin typeface="Avenir Book" panose="02000503020000020003" pitchFamily="2" charset="0"/>
              </a:rPr>
              <a:t> on the </a:t>
            </a:r>
            <a:r>
              <a:rPr lang="it-IT" sz="2400" dirty="0" err="1">
                <a:latin typeface="Avenir Book" panose="02000503020000020003" pitchFamily="2" charset="0"/>
              </a:rPr>
              <a:t>available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space</a:t>
            </a:r>
            <a:r>
              <a:rPr lang="it-IT" sz="2400" dirty="0">
                <a:latin typeface="Avenir Book" panose="02000503020000020003" pitchFamily="2" charset="0"/>
              </a:rPr>
              <a:t> in some </a:t>
            </a:r>
            <a:r>
              <a:rPr lang="it-IT" sz="2400" dirty="0" err="1">
                <a:latin typeface="Avenir Book" panose="02000503020000020003" pitchFamily="2" charset="0"/>
              </a:rPr>
              <a:t>cases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is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not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realistic</a:t>
            </a:r>
            <a:endParaRPr lang="it-IT" sz="2400" dirty="0">
              <a:latin typeface="Avenir Book" panose="02000503020000020003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Sensor time </a:t>
            </a:r>
            <a:r>
              <a:rPr lang="it-IT" sz="2400" dirty="0" err="1">
                <a:latin typeface="Avenir Book" panose="02000503020000020003" pitchFamily="2" charset="0"/>
              </a:rPr>
              <a:t>resolution</a:t>
            </a:r>
            <a:r>
              <a:rPr lang="it-IT" sz="2400" dirty="0">
                <a:latin typeface="Avenir Book" panose="02000503020000020003" pitchFamily="2" charset="0"/>
              </a:rPr>
              <a:t> for </a:t>
            </a:r>
            <a:r>
              <a:rPr lang="it-IT" sz="2400" dirty="0" err="1">
                <a:latin typeface="Avenir Book" panose="02000503020000020003" pitchFamily="2" charset="0"/>
              </a:rPr>
              <a:t>psTOF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is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very</a:t>
            </a:r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it-IT" sz="2400" dirty="0" err="1">
                <a:latin typeface="Avenir Book" panose="02000503020000020003" pitchFamily="2" charset="0"/>
              </a:rPr>
              <a:t>challenging</a:t>
            </a:r>
            <a:r>
              <a:rPr lang="it-IT" sz="2400" dirty="0">
                <a:latin typeface="Avenir Book" panose="02000503020000020003" pitchFamily="2" charset="0"/>
              </a:rPr>
              <a:t> (</a:t>
            </a:r>
            <a:r>
              <a:rPr lang="it-IT" sz="2400" dirty="0" err="1">
                <a:latin typeface="Avenir Book" panose="02000503020000020003" pitchFamily="2" charset="0"/>
              </a:rPr>
              <a:t>should</a:t>
            </a:r>
            <a:r>
              <a:rPr lang="it-IT" sz="2400" dirty="0">
                <a:latin typeface="Avenir Book" panose="02000503020000020003" pitchFamily="2" charset="0"/>
              </a:rPr>
              <a:t> be </a:t>
            </a:r>
            <a:r>
              <a:rPr lang="it-IT" sz="2400" dirty="0" err="1">
                <a:latin typeface="Avenir Book" panose="02000503020000020003" pitchFamily="2" charset="0"/>
              </a:rPr>
              <a:t>proven</a:t>
            </a:r>
            <a:r>
              <a:rPr lang="it-IT" sz="2400" dirty="0">
                <a:latin typeface="Avenir Book" panose="02000503020000020003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A71C00"/>
              </a:solidFill>
              <a:latin typeface="Avenir Book" panose="02000503020000020003" pitchFamily="2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13B1177C-8437-6240-8DDC-9A6269970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787" y="3103418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it-IT" altLang="it-IT" sz="900">
                <a:latin typeface="Calibri" panose="020F0502020204030204" pitchFamily="34" charset="0"/>
              </a:rPr>
            </a:br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9A4E23A-A5EF-4CAA-BB88-97B77DA0BD5C}"/>
              </a:ext>
            </a:extLst>
          </p:cNvPr>
          <p:cNvSpPr/>
          <p:nvPr/>
        </p:nvSpPr>
        <p:spPr>
          <a:xfrm>
            <a:off x="8895386" y="6152172"/>
            <a:ext cx="3289945" cy="617838"/>
          </a:xfrm>
          <a:prstGeom prst="rect">
            <a:avLst/>
          </a:prstGeom>
          <a:solidFill>
            <a:srgbClr val="E6E9E9"/>
          </a:solidFill>
          <a:ln>
            <a:solidFill>
              <a:srgbClr val="E6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2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EE97-94B7-40D1-973E-324FD35E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</a:rPr>
              <a:t>Hadron Arm Cartoons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FDB4F-5EB6-4B09-9B10-70B3FD5E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17" y="6501054"/>
            <a:ext cx="536158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F84D40-19E0-48EA-B96E-6B713A397D10}"/>
              </a:ext>
            </a:extLst>
          </p:cNvPr>
          <p:cNvSpPr/>
          <p:nvPr/>
        </p:nvSpPr>
        <p:spPr>
          <a:xfrm>
            <a:off x="617347" y="2402417"/>
            <a:ext cx="248786" cy="1247267"/>
          </a:xfrm>
          <a:prstGeom prst="rect">
            <a:avLst/>
          </a:prstGeom>
          <a:solidFill>
            <a:srgbClr val="E9F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992A6B-93C7-4799-B51D-4D915D36D76A}"/>
              </a:ext>
            </a:extLst>
          </p:cNvPr>
          <p:cNvSpPr/>
          <p:nvPr/>
        </p:nvSpPr>
        <p:spPr>
          <a:xfrm>
            <a:off x="1552764" y="2402417"/>
            <a:ext cx="102636" cy="1247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45373A-9908-4027-9E05-C71D8B4F40A5}"/>
              </a:ext>
            </a:extLst>
          </p:cNvPr>
          <p:cNvSpPr/>
          <p:nvPr/>
        </p:nvSpPr>
        <p:spPr>
          <a:xfrm>
            <a:off x="2007035" y="2407149"/>
            <a:ext cx="102636" cy="12472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8D23E87C-CAEE-418C-A5EA-467B4FBCB00C}"/>
              </a:ext>
            </a:extLst>
          </p:cNvPr>
          <p:cNvSpPr/>
          <p:nvPr/>
        </p:nvSpPr>
        <p:spPr>
          <a:xfrm>
            <a:off x="3198212" y="2407149"/>
            <a:ext cx="460341" cy="1247267"/>
          </a:xfrm>
          <a:prstGeom prst="arc">
            <a:avLst>
              <a:gd name="adj1" fmla="val 16200000"/>
              <a:gd name="adj2" fmla="val 5000736"/>
            </a:avLst>
          </a:prstGeom>
          <a:ln w="57150">
            <a:solidFill>
              <a:srgbClr val="1C3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526379-E344-487E-A9D9-C6E25EA042FC}"/>
              </a:ext>
            </a:extLst>
          </p:cNvPr>
          <p:cNvCxnSpPr/>
          <p:nvPr/>
        </p:nvCxnSpPr>
        <p:spPr>
          <a:xfrm>
            <a:off x="196897" y="3030782"/>
            <a:ext cx="4282751" cy="37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987709-54A2-484F-8641-9F250C629B4C}"/>
              </a:ext>
            </a:extLst>
          </p:cNvPr>
          <p:cNvCxnSpPr>
            <a:stCxn id="6" idx="3"/>
          </p:cNvCxnSpPr>
          <p:nvPr/>
        </p:nvCxnSpPr>
        <p:spPr>
          <a:xfrm flipV="1">
            <a:off x="866134" y="2882024"/>
            <a:ext cx="269063" cy="144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8923CDE-8230-4568-BBF4-AC1263F90FA3}"/>
              </a:ext>
            </a:extLst>
          </p:cNvPr>
          <p:cNvCxnSpPr>
            <a:stCxn id="6" idx="3"/>
          </p:cNvCxnSpPr>
          <p:nvPr/>
        </p:nvCxnSpPr>
        <p:spPr>
          <a:xfrm>
            <a:off x="866134" y="3026051"/>
            <a:ext cx="217745" cy="226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10BE0F-50B5-46EE-A5AB-74D75E624D40}"/>
              </a:ext>
            </a:extLst>
          </p:cNvPr>
          <p:cNvCxnSpPr/>
          <p:nvPr/>
        </p:nvCxnSpPr>
        <p:spPr>
          <a:xfrm flipV="1">
            <a:off x="2736347" y="2797368"/>
            <a:ext cx="889549" cy="233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5E91A5F-93B1-4F5B-8189-9FB86F0B41BF}"/>
              </a:ext>
            </a:extLst>
          </p:cNvPr>
          <p:cNvCxnSpPr/>
          <p:nvPr/>
        </p:nvCxnSpPr>
        <p:spPr>
          <a:xfrm>
            <a:off x="3198211" y="3068207"/>
            <a:ext cx="427684" cy="188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E77E92-0172-4DAC-90D2-623EB5DC7E6A}"/>
              </a:ext>
            </a:extLst>
          </p:cNvPr>
          <p:cNvCxnSpPr/>
          <p:nvPr/>
        </p:nvCxnSpPr>
        <p:spPr>
          <a:xfrm flipH="1">
            <a:off x="2184317" y="2797367"/>
            <a:ext cx="14415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AAC19D5-6036-46F7-953B-8D54EFF78851}"/>
              </a:ext>
            </a:extLst>
          </p:cNvPr>
          <p:cNvCxnSpPr/>
          <p:nvPr/>
        </p:nvCxnSpPr>
        <p:spPr>
          <a:xfrm flipH="1">
            <a:off x="2184317" y="3256909"/>
            <a:ext cx="14415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C0057E5-A97B-4878-B4C2-5E0966CC8DBD}"/>
              </a:ext>
            </a:extLst>
          </p:cNvPr>
          <p:cNvSpPr/>
          <p:nvPr/>
        </p:nvSpPr>
        <p:spPr>
          <a:xfrm>
            <a:off x="1099036" y="2402417"/>
            <a:ext cx="45719" cy="12472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8D9943C-BBC5-482F-827C-81E3DD79357A}"/>
              </a:ext>
            </a:extLst>
          </p:cNvPr>
          <p:cNvCxnSpPr/>
          <p:nvPr/>
        </p:nvCxnSpPr>
        <p:spPr>
          <a:xfrm>
            <a:off x="1135196" y="2882024"/>
            <a:ext cx="4175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1036893-2D72-4AF8-884B-EF905FDAF6E5}"/>
              </a:ext>
            </a:extLst>
          </p:cNvPr>
          <p:cNvCxnSpPr/>
          <p:nvPr/>
        </p:nvCxnSpPr>
        <p:spPr>
          <a:xfrm>
            <a:off x="1135196" y="3252177"/>
            <a:ext cx="4175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C57F80E-F9E3-4002-8D27-6C0254C895D8}"/>
              </a:ext>
            </a:extLst>
          </p:cNvPr>
          <p:cNvSpPr/>
          <p:nvPr/>
        </p:nvSpPr>
        <p:spPr>
          <a:xfrm>
            <a:off x="343615" y="2217751"/>
            <a:ext cx="1479737" cy="15369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080A91-7BE1-4314-A63F-F0EBBD4F5D4F}"/>
              </a:ext>
            </a:extLst>
          </p:cNvPr>
          <p:cNvSpPr/>
          <p:nvPr/>
        </p:nvSpPr>
        <p:spPr>
          <a:xfrm>
            <a:off x="1889129" y="2222482"/>
            <a:ext cx="2229764" cy="15369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F2834B-6195-473D-B9CA-A73C6D3D61AE}"/>
              </a:ext>
            </a:extLst>
          </p:cNvPr>
          <p:cNvSpPr/>
          <p:nvPr/>
        </p:nvSpPr>
        <p:spPr>
          <a:xfrm>
            <a:off x="602275" y="4173847"/>
            <a:ext cx="248786" cy="1247267"/>
          </a:xfrm>
          <a:prstGeom prst="rect">
            <a:avLst/>
          </a:prstGeom>
          <a:solidFill>
            <a:srgbClr val="E9F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94154C-F8B1-4955-997F-8EB7E7E4E511}"/>
              </a:ext>
            </a:extLst>
          </p:cNvPr>
          <p:cNvSpPr/>
          <p:nvPr/>
        </p:nvSpPr>
        <p:spPr>
          <a:xfrm>
            <a:off x="725500" y="5421114"/>
            <a:ext cx="102636" cy="1247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36D1EB53-2244-4247-AE7D-EF70F7A3E520}"/>
              </a:ext>
            </a:extLst>
          </p:cNvPr>
          <p:cNvSpPr/>
          <p:nvPr/>
        </p:nvSpPr>
        <p:spPr>
          <a:xfrm rot="20258166">
            <a:off x="3425673" y="4155552"/>
            <a:ext cx="460341" cy="1247267"/>
          </a:xfrm>
          <a:prstGeom prst="arc">
            <a:avLst>
              <a:gd name="adj1" fmla="val 16200000"/>
              <a:gd name="adj2" fmla="val 5000736"/>
            </a:avLst>
          </a:prstGeom>
          <a:ln w="57150">
            <a:solidFill>
              <a:srgbClr val="1C3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64B42B5-0188-4936-8269-0B2750AE2547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851062" y="4653454"/>
            <a:ext cx="269063" cy="144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7BF2984-51F1-4092-BBAC-0871902A4FB5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851062" y="4797481"/>
            <a:ext cx="217745" cy="226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91650E5-5651-4B4C-A041-7BCBB665F3BF}"/>
              </a:ext>
            </a:extLst>
          </p:cNvPr>
          <p:cNvCxnSpPr>
            <a:cxnSpLocks/>
          </p:cNvCxnSpPr>
          <p:nvPr/>
        </p:nvCxnSpPr>
        <p:spPr>
          <a:xfrm>
            <a:off x="81694" y="4779184"/>
            <a:ext cx="45056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07980C5-A778-4FEC-BD98-F4B8EED68E95}"/>
              </a:ext>
            </a:extLst>
          </p:cNvPr>
          <p:cNvCxnSpPr/>
          <p:nvPr/>
        </p:nvCxnSpPr>
        <p:spPr>
          <a:xfrm flipV="1">
            <a:off x="2370341" y="4653454"/>
            <a:ext cx="1404257" cy="125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B4C35E8-397B-41DB-BE6A-108CFD8B380A}"/>
              </a:ext>
            </a:extLst>
          </p:cNvPr>
          <p:cNvCxnSpPr/>
          <p:nvPr/>
        </p:nvCxnSpPr>
        <p:spPr>
          <a:xfrm>
            <a:off x="3257017" y="4797481"/>
            <a:ext cx="666946" cy="80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AA5911E-AEB6-49D2-8D65-81DD889CFAB8}"/>
              </a:ext>
            </a:extLst>
          </p:cNvPr>
          <p:cNvSpPr/>
          <p:nvPr/>
        </p:nvSpPr>
        <p:spPr>
          <a:xfrm>
            <a:off x="366663" y="4070332"/>
            <a:ext cx="3838797" cy="2630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B36B2A-912F-44F1-A3E1-922F07B34E6E}"/>
              </a:ext>
            </a:extLst>
          </p:cNvPr>
          <p:cNvSpPr txBox="1"/>
          <p:nvPr/>
        </p:nvSpPr>
        <p:spPr>
          <a:xfrm>
            <a:off x="524526" y="1776406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mRICH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4871C6-62A1-4F69-8AF2-024979351A4F}"/>
              </a:ext>
            </a:extLst>
          </p:cNvPr>
          <p:cNvSpPr txBox="1"/>
          <p:nvPr/>
        </p:nvSpPr>
        <p:spPr>
          <a:xfrm>
            <a:off x="2495378" y="173644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Gas’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BED9EBF-F02E-4ABD-B20E-6197F090A938}"/>
              </a:ext>
            </a:extLst>
          </p:cNvPr>
          <p:cNvSpPr txBox="1"/>
          <p:nvPr/>
        </p:nvSpPr>
        <p:spPr>
          <a:xfrm>
            <a:off x="1791472" y="6193514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dRICH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21FF1F5-9BE4-4B59-97D8-CED9ADD61DFB}"/>
              </a:ext>
            </a:extLst>
          </p:cNvPr>
          <p:cNvSpPr/>
          <p:nvPr/>
        </p:nvSpPr>
        <p:spPr>
          <a:xfrm>
            <a:off x="5467956" y="2465890"/>
            <a:ext cx="102636" cy="12472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E2F20F6D-AAF3-4396-AF3A-81B00C14DC04}"/>
              </a:ext>
            </a:extLst>
          </p:cNvPr>
          <p:cNvSpPr/>
          <p:nvPr/>
        </p:nvSpPr>
        <p:spPr>
          <a:xfrm>
            <a:off x="6659133" y="2465890"/>
            <a:ext cx="460341" cy="1247267"/>
          </a:xfrm>
          <a:prstGeom prst="arc">
            <a:avLst>
              <a:gd name="adj1" fmla="val 16200000"/>
              <a:gd name="adj2" fmla="val 5000736"/>
            </a:avLst>
          </a:prstGeom>
          <a:ln w="57150">
            <a:solidFill>
              <a:srgbClr val="1C3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2C163E0-307E-4578-94B7-605EA567AD0E}"/>
              </a:ext>
            </a:extLst>
          </p:cNvPr>
          <p:cNvCxnSpPr/>
          <p:nvPr/>
        </p:nvCxnSpPr>
        <p:spPr>
          <a:xfrm>
            <a:off x="5168570" y="3060631"/>
            <a:ext cx="4282751" cy="37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9E72F64-80E4-4EFE-B288-16B21565691A}"/>
              </a:ext>
            </a:extLst>
          </p:cNvPr>
          <p:cNvCxnSpPr/>
          <p:nvPr/>
        </p:nvCxnSpPr>
        <p:spPr>
          <a:xfrm flipV="1">
            <a:off x="6197268" y="2856109"/>
            <a:ext cx="889549" cy="233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3D29A7A-6BE4-4E2C-9FB4-89E228DA432E}"/>
              </a:ext>
            </a:extLst>
          </p:cNvPr>
          <p:cNvCxnSpPr/>
          <p:nvPr/>
        </p:nvCxnSpPr>
        <p:spPr>
          <a:xfrm>
            <a:off x="6659132" y="3126948"/>
            <a:ext cx="427684" cy="188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0FF6124-D9B9-45EC-BA4E-0076470473D6}"/>
              </a:ext>
            </a:extLst>
          </p:cNvPr>
          <p:cNvCxnSpPr/>
          <p:nvPr/>
        </p:nvCxnSpPr>
        <p:spPr>
          <a:xfrm flipH="1">
            <a:off x="5645238" y="2856108"/>
            <a:ext cx="14415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93D0F90-BFE8-41BF-9FDC-F8C206C24527}"/>
              </a:ext>
            </a:extLst>
          </p:cNvPr>
          <p:cNvCxnSpPr/>
          <p:nvPr/>
        </p:nvCxnSpPr>
        <p:spPr>
          <a:xfrm flipH="1">
            <a:off x="5645238" y="3315650"/>
            <a:ext cx="14415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3EF4ADE8-C9B1-48B5-AF0D-26DB91C93F9D}"/>
              </a:ext>
            </a:extLst>
          </p:cNvPr>
          <p:cNvSpPr/>
          <p:nvPr/>
        </p:nvSpPr>
        <p:spPr>
          <a:xfrm>
            <a:off x="5350050" y="2281223"/>
            <a:ext cx="2229764" cy="15369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E9989C5-4C78-44DF-AECB-ED1D0D1D17B2}"/>
              </a:ext>
            </a:extLst>
          </p:cNvPr>
          <p:cNvSpPr txBox="1"/>
          <p:nvPr/>
        </p:nvSpPr>
        <p:spPr>
          <a:xfrm>
            <a:off x="5956299" y="179518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Gas’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B3A7C76-13F5-4E91-A70B-B3FF33ABF334}"/>
              </a:ext>
            </a:extLst>
          </p:cNvPr>
          <p:cNvSpPr/>
          <p:nvPr/>
        </p:nvSpPr>
        <p:spPr>
          <a:xfrm>
            <a:off x="9193142" y="4017817"/>
            <a:ext cx="103021" cy="2641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A0F89C5-EEED-4BB3-8321-681CC331D2C2}"/>
              </a:ext>
            </a:extLst>
          </p:cNvPr>
          <p:cNvSpPr/>
          <p:nvPr/>
        </p:nvSpPr>
        <p:spPr>
          <a:xfrm>
            <a:off x="5505672" y="4132791"/>
            <a:ext cx="248786" cy="1247267"/>
          </a:xfrm>
          <a:prstGeom prst="rect">
            <a:avLst/>
          </a:prstGeom>
          <a:solidFill>
            <a:srgbClr val="E9F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4BFE280-6C92-4990-AE98-AD7384249A02}"/>
              </a:ext>
            </a:extLst>
          </p:cNvPr>
          <p:cNvSpPr/>
          <p:nvPr/>
        </p:nvSpPr>
        <p:spPr>
          <a:xfrm>
            <a:off x="5628897" y="5380058"/>
            <a:ext cx="102636" cy="1247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DDB133E9-8FDF-4626-B489-012256C8E7A7}"/>
              </a:ext>
            </a:extLst>
          </p:cNvPr>
          <p:cNvSpPr/>
          <p:nvPr/>
        </p:nvSpPr>
        <p:spPr>
          <a:xfrm rot="20258166">
            <a:off x="8329070" y="4114496"/>
            <a:ext cx="460341" cy="1247267"/>
          </a:xfrm>
          <a:prstGeom prst="arc">
            <a:avLst>
              <a:gd name="adj1" fmla="val 16200000"/>
              <a:gd name="adj2" fmla="val 5000736"/>
            </a:avLst>
          </a:prstGeom>
          <a:ln w="57150">
            <a:solidFill>
              <a:srgbClr val="1C3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F82BB92-F409-4024-8467-3E24A7CCF2B6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5754459" y="4612398"/>
            <a:ext cx="269063" cy="144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FB59B3F-8AD4-4FE8-87F6-C309087E881F}"/>
              </a:ext>
            </a:extLst>
          </p:cNvPr>
          <p:cNvCxnSpPr>
            <a:cxnSpLocks/>
            <a:stCxn id="69" idx="3"/>
          </p:cNvCxnSpPr>
          <p:nvPr/>
        </p:nvCxnSpPr>
        <p:spPr>
          <a:xfrm>
            <a:off x="5754459" y="4756425"/>
            <a:ext cx="217745" cy="226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426EB0F-A615-4DD2-B7C4-4AE8FFC0C8AA}"/>
              </a:ext>
            </a:extLst>
          </p:cNvPr>
          <p:cNvCxnSpPr>
            <a:cxnSpLocks/>
          </p:cNvCxnSpPr>
          <p:nvPr/>
        </p:nvCxnSpPr>
        <p:spPr>
          <a:xfrm>
            <a:off x="4985091" y="4738128"/>
            <a:ext cx="45056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90D30A3-A938-49B8-B94B-4A9DF3C5F58F}"/>
              </a:ext>
            </a:extLst>
          </p:cNvPr>
          <p:cNvCxnSpPr/>
          <p:nvPr/>
        </p:nvCxnSpPr>
        <p:spPr>
          <a:xfrm flipV="1">
            <a:off x="7273738" y="4612398"/>
            <a:ext cx="1404257" cy="125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D7C6F8C-665B-4C2B-BA9E-8F31968B229D}"/>
              </a:ext>
            </a:extLst>
          </p:cNvPr>
          <p:cNvCxnSpPr/>
          <p:nvPr/>
        </p:nvCxnSpPr>
        <p:spPr>
          <a:xfrm>
            <a:off x="8160414" y="4756425"/>
            <a:ext cx="666946" cy="80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8339BF45-C861-4F48-B3EC-6B0EB90B14FF}"/>
              </a:ext>
            </a:extLst>
          </p:cNvPr>
          <p:cNvSpPr/>
          <p:nvPr/>
        </p:nvSpPr>
        <p:spPr>
          <a:xfrm>
            <a:off x="5270060" y="4029276"/>
            <a:ext cx="3838797" cy="2630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AA1A0C8-FBF3-4FF8-BC8D-B1C9DF91230B}"/>
              </a:ext>
            </a:extLst>
          </p:cNvPr>
          <p:cNvSpPr txBox="1"/>
          <p:nvPr/>
        </p:nvSpPr>
        <p:spPr>
          <a:xfrm>
            <a:off x="6694869" y="6152458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dRICH</a:t>
            </a:r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0F6660D-21F8-438F-B9AA-8054FB56FD56}"/>
              </a:ext>
            </a:extLst>
          </p:cNvPr>
          <p:cNvSpPr/>
          <p:nvPr/>
        </p:nvSpPr>
        <p:spPr>
          <a:xfrm>
            <a:off x="7923108" y="2455481"/>
            <a:ext cx="248786" cy="1247267"/>
          </a:xfrm>
          <a:prstGeom prst="rect">
            <a:avLst/>
          </a:prstGeom>
          <a:solidFill>
            <a:srgbClr val="E9F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FCB384C-D619-42FE-956F-AD25A4E67469}"/>
              </a:ext>
            </a:extLst>
          </p:cNvPr>
          <p:cNvSpPr/>
          <p:nvPr/>
        </p:nvSpPr>
        <p:spPr>
          <a:xfrm>
            <a:off x="8858525" y="2455481"/>
            <a:ext cx="102636" cy="12472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48FC2B5-EE51-4EBC-94C0-2508366899DF}"/>
              </a:ext>
            </a:extLst>
          </p:cNvPr>
          <p:cNvCxnSpPr>
            <a:stCxn id="79" idx="3"/>
          </p:cNvCxnSpPr>
          <p:nvPr/>
        </p:nvCxnSpPr>
        <p:spPr>
          <a:xfrm flipV="1">
            <a:off x="8171895" y="2935088"/>
            <a:ext cx="269063" cy="144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C3F84A9C-3A85-4600-923D-4485AE9D7ECD}"/>
              </a:ext>
            </a:extLst>
          </p:cNvPr>
          <p:cNvCxnSpPr>
            <a:stCxn id="79" idx="3"/>
          </p:cNvCxnSpPr>
          <p:nvPr/>
        </p:nvCxnSpPr>
        <p:spPr>
          <a:xfrm>
            <a:off x="8171895" y="3079115"/>
            <a:ext cx="217745" cy="226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9A32F7D0-5F02-450D-899C-F43F9B9572AA}"/>
              </a:ext>
            </a:extLst>
          </p:cNvPr>
          <p:cNvSpPr/>
          <p:nvPr/>
        </p:nvSpPr>
        <p:spPr>
          <a:xfrm>
            <a:off x="8404797" y="2455481"/>
            <a:ext cx="45719" cy="12472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39DF080-4E9E-4ED8-ACC1-B43518A5CF2C}"/>
              </a:ext>
            </a:extLst>
          </p:cNvPr>
          <p:cNvCxnSpPr/>
          <p:nvPr/>
        </p:nvCxnSpPr>
        <p:spPr>
          <a:xfrm>
            <a:off x="8440957" y="2935088"/>
            <a:ext cx="4175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8E6C9F7-1782-4CED-86F2-AE914C5C5E48}"/>
              </a:ext>
            </a:extLst>
          </p:cNvPr>
          <p:cNvCxnSpPr/>
          <p:nvPr/>
        </p:nvCxnSpPr>
        <p:spPr>
          <a:xfrm>
            <a:off x="8440957" y="3305241"/>
            <a:ext cx="4175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423D0228-E6DC-46BB-BD16-793AB088496C}"/>
              </a:ext>
            </a:extLst>
          </p:cNvPr>
          <p:cNvSpPr/>
          <p:nvPr/>
        </p:nvSpPr>
        <p:spPr>
          <a:xfrm>
            <a:off x="7649376" y="2270815"/>
            <a:ext cx="1479737" cy="15369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92C27ED-C068-4DBF-8D65-34391830492A}"/>
              </a:ext>
            </a:extLst>
          </p:cNvPr>
          <p:cNvSpPr txBox="1"/>
          <p:nvPr/>
        </p:nvSpPr>
        <p:spPr>
          <a:xfrm>
            <a:off x="7830287" y="1829470"/>
            <a:ext cx="127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mRICH</a:t>
            </a:r>
            <a:r>
              <a:rPr lang="en-US" dirty="0"/>
              <a:t>/TOF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9685A70-8D29-46AA-A087-35776A7885F2}"/>
              </a:ext>
            </a:extLst>
          </p:cNvPr>
          <p:cNvSpPr/>
          <p:nvPr/>
        </p:nvSpPr>
        <p:spPr>
          <a:xfrm rot="16200000">
            <a:off x="10750211" y="800111"/>
            <a:ext cx="102636" cy="12472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161BF37-7761-4E09-B189-EE1EC0577BB6}"/>
              </a:ext>
            </a:extLst>
          </p:cNvPr>
          <p:cNvSpPr/>
          <p:nvPr/>
        </p:nvSpPr>
        <p:spPr>
          <a:xfrm rot="16200000">
            <a:off x="10874850" y="3484452"/>
            <a:ext cx="102636" cy="12472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BA2FB05-E21D-4CB0-AA99-6B0137C4EC7E}"/>
              </a:ext>
            </a:extLst>
          </p:cNvPr>
          <p:cNvSpPr/>
          <p:nvPr/>
        </p:nvSpPr>
        <p:spPr>
          <a:xfrm rot="16200000">
            <a:off x="10877079" y="3686543"/>
            <a:ext cx="102636" cy="1247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2EA7D02-80DC-4BFC-A6A9-9E0C83B34463}"/>
              </a:ext>
            </a:extLst>
          </p:cNvPr>
          <p:cNvSpPr/>
          <p:nvPr/>
        </p:nvSpPr>
        <p:spPr>
          <a:xfrm rot="16200000">
            <a:off x="10860075" y="1849553"/>
            <a:ext cx="45719" cy="12472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A9B3346-308E-4089-8C0D-F32DE2C28D0B}"/>
              </a:ext>
            </a:extLst>
          </p:cNvPr>
          <p:cNvSpPr txBox="1"/>
          <p:nvPr/>
        </p:nvSpPr>
        <p:spPr>
          <a:xfrm>
            <a:off x="10403823" y="107371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LAPPD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954FBDB-734B-4C9A-8E37-1E4E9D2E2A44}"/>
              </a:ext>
            </a:extLst>
          </p:cNvPr>
          <p:cNvSpPr txBox="1"/>
          <p:nvPr/>
        </p:nvSpPr>
        <p:spPr>
          <a:xfrm>
            <a:off x="10459872" y="2138662"/>
            <a:ext cx="86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Fresnel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FAF6716-9DAF-4C9D-A1DB-836747D59CF3}"/>
              </a:ext>
            </a:extLst>
          </p:cNvPr>
          <p:cNvSpPr txBox="1"/>
          <p:nvPr/>
        </p:nvSpPr>
        <p:spPr>
          <a:xfrm>
            <a:off x="10501094" y="37446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MPGD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EAD23E8-6A93-4EDA-B36E-9130B3445F6F}"/>
              </a:ext>
            </a:extLst>
          </p:cNvPr>
          <p:cNvSpPr txBox="1"/>
          <p:nvPr/>
        </p:nvSpPr>
        <p:spPr>
          <a:xfrm>
            <a:off x="10576600" y="440888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PMT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DC09DA7-B5F3-4DFE-A4AE-A435F2DD391D}"/>
              </a:ext>
            </a:extLst>
          </p:cNvPr>
          <p:cNvSpPr/>
          <p:nvPr/>
        </p:nvSpPr>
        <p:spPr>
          <a:xfrm>
            <a:off x="5764500" y="5382952"/>
            <a:ext cx="102636" cy="12472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4B21617-AC02-468F-BB51-13469188C24A}"/>
              </a:ext>
            </a:extLst>
          </p:cNvPr>
          <p:cNvSpPr/>
          <p:nvPr/>
        </p:nvSpPr>
        <p:spPr>
          <a:xfrm>
            <a:off x="4169051" y="2194252"/>
            <a:ext cx="145428" cy="15955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62A18D7-30DE-4059-AC14-ECB66304CFFA}"/>
              </a:ext>
            </a:extLst>
          </p:cNvPr>
          <p:cNvSpPr txBox="1"/>
          <p:nvPr/>
        </p:nvSpPr>
        <p:spPr>
          <a:xfrm>
            <a:off x="2548410" y="987062"/>
            <a:ext cx="744114" cy="369332"/>
          </a:xfrm>
          <a:prstGeom prst="rect">
            <a:avLst/>
          </a:prstGeom>
          <a:noFill/>
          <a:ln>
            <a:solidFill>
              <a:srgbClr val="BE1D1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Either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C255099-7BB0-4FC8-959B-952B5A620FCB}"/>
              </a:ext>
            </a:extLst>
          </p:cNvPr>
          <p:cNvCxnSpPr>
            <a:stCxn id="107" idx="2"/>
          </p:cNvCxnSpPr>
          <p:nvPr/>
        </p:nvCxnSpPr>
        <p:spPr>
          <a:xfrm flipH="1">
            <a:off x="1552764" y="1356394"/>
            <a:ext cx="1367703" cy="548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B9AA469-8FD8-4B7F-B308-6A82EA4DCE05}"/>
              </a:ext>
            </a:extLst>
          </p:cNvPr>
          <p:cNvCxnSpPr>
            <a:stCxn id="107" idx="2"/>
          </p:cNvCxnSpPr>
          <p:nvPr/>
        </p:nvCxnSpPr>
        <p:spPr>
          <a:xfrm>
            <a:off x="2920467" y="1356394"/>
            <a:ext cx="1284993" cy="756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81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F477D-B76D-4DCB-9739-99A7311B2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</a:rPr>
              <a:t>Barrel Cartoon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8D20A-00F3-4B35-A2CE-7CB8DD8F5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3" y="5104513"/>
            <a:ext cx="6674708" cy="11224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Not presently addressed by us:</a:t>
            </a:r>
          </a:p>
          <a:p>
            <a:pPr lvl="1"/>
            <a:r>
              <a:rPr lang="en-US" dirty="0"/>
              <a:t>Proximity focus liquid RICH(?) ala ALICE HMPID</a:t>
            </a:r>
          </a:p>
          <a:p>
            <a:pPr lvl="1"/>
            <a:r>
              <a:rPr lang="en-US" dirty="0" err="1"/>
              <a:t>dE</a:t>
            </a:r>
            <a:r>
              <a:rPr lang="en-US" dirty="0"/>
              <a:t>/dx from TPC</a:t>
            </a:r>
          </a:p>
          <a:p>
            <a:pPr lvl="1"/>
            <a:r>
              <a:rPr lang="en-US" dirty="0"/>
              <a:t>TORCH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F243B-A7C8-4AA8-9269-E13AE3F8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D3B9F-BA93-43F2-A4FB-47735E9B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A0849E-C1A4-47EE-99AA-118F47D4DE12}"/>
              </a:ext>
            </a:extLst>
          </p:cNvPr>
          <p:cNvSpPr/>
          <p:nvPr/>
        </p:nvSpPr>
        <p:spPr>
          <a:xfrm>
            <a:off x="411893" y="1115004"/>
            <a:ext cx="3998182" cy="344928"/>
          </a:xfrm>
          <a:prstGeom prst="rect">
            <a:avLst/>
          </a:prstGeom>
          <a:solidFill>
            <a:srgbClr val="E9CD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DIRC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44565C-4FEA-4E16-82A2-FDB3864897B4}"/>
              </a:ext>
            </a:extLst>
          </p:cNvPr>
          <p:cNvSpPr/>
          <p:nvPr/>
        </p:nvSpPr>
        <p:spPr>
          <a:xfrm>
            <a:off x="411892" y="1674443"/>
            <a:ext cx="3998182" cy="3449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LGAD TOF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03542E-2180-46F5-B9D5-27B4DA4E6301}"/>
              </a:ext>
            </a:extLst>
          </p:cNvPr>
          <p:cNvSpPr txBox="1"/>
          <p:nvPr/>
        </p:nvSpPr>
        <p:spPr>
          <a:xfrm>
            <a:off x="6350620" y="1185654"/>
            <a:ext cx="4079963" cy="369332"/>
          </a:xfrm>
          <a:prstGeom prst="rect">
            <a:avLst/>
          </a:prstGeom>
          <a:solidFill>
            <a:srgbClr val="F0F4A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Length of equal performance ~1.2 meters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DAC923A-A3FC-4FCB-BFA8-E251932B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4" y="2383752"/>
            <a:ext cx="4019550" cy="26003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642D99C-F4AE-451D-A6EE-7280B408E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862" y="2019371"/>
            <a:ext cx="5117540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3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F583-B23A-437E-ABA9-2A5F564F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</a:rPr>
              <a:t>Electron Arm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C9EE4-C212-42F7-A192-164652856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further consideration following Pavia…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72BCD8-8AF9-4412-AE0D-E3D22837D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60B80-B671-45F3-8D8B-4D554E9B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76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41158</TotalTime>
  <Words>362</Words>
  <Application>Microsoft Macintosh PowerPoint</Application>
  <PresentationFormat>Widescreen</PresentationFormat>
  <Paragraphs>116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PingFangSC-Regular</vt:lpstr>
      <vt:lpstr>.PingFangSC-Regular</vt:lpstr>
      <vt:lpstr>Arial</vt:lpstr>
      <vt:lpstr>Avenir Black</vt:lpstr>
      <vt:lpstr>Avenir Book</vt:lpstr>
      <vt:lpstr>Avenir Heavy</vt:lpstr>
      <vt:lpstr>Avenir Roman</vt:lpstr>
      <vt:lpstr>Calibri</vt:lpstr>
      <vt:lpstr>Symbol</vt:lpstr>
      <vt:lpstr>Office Theme</vt:lpstr>
      <vt:lpstr>Requested Information</vt:lpstr>
      <vt:lpstr>Were we are: Summary Table </vt:lpstr>
      <vt:lpstr>Important notes on the table</vt:lpstr>
      <vt:lpstr>Hadron Arm Cartoons</vt:lpstr>
      <vt:lpstr>Barrel Cartoon</vt:lpstr>
      <vt:lpstr>Electron Arm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Early science results from JLab at 12 GeV and the road to nuclear femtography with EIC</dc:title>
  <dc:creator>Patrizia Rossi</dc:creator>
  <cp:lastModifiedBy>Patrizia Rossi</cp:lastModifiedBy>
  <cp:revision>1317</cp:revision>
  <cp:lastPrinted>2020-05-10T12:00:39Z</cp:lastPrinted>
  <dcterms:created xsi:type="dcterms:W3CDTF">2019-07-21T14:59:33Z</dcterms:created>
  <dcterms:modified xsi:type="dcterms:W3CDTF">2020-05-17T17:56:51Z</dcterms:modified>
</cp:coreProperties>
</file>