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423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24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EEE061"/>
    <a:srgbClr val="E73C23"/>
    <a:srgbClr val="0432FF"/>
    <a:srgbClr val="FFF98A"/>
    <a:srgbClr val="0027AC"/>
    <a:srgbClr val="00F302"/>
    <a:srgbClr val="DE50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23"/>
    <p:restoredTop sz="97099" autoAdjust="0"/>
  </p:normalViewPr>
  <p:slideViewPr>
    <p:cSldViewPr snapToGrid="0" snapToObjects="1">
      <p:cViewPr varScale="1">
        <p:scale>
          <a:sx n="124" d="100"/>
          <a:sy n="124" d="100"/>
        </p:scale>
        <p:origin x="1736" y="176"/>
      </p:cViewPr>
      <p:guideLst>
        <p:guide orient="horz" pos="1224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6B3E07-1025-4447-967E-394123C6EB6C}" type="datetimeFigureOut">
              <a:rPr lang="en-US" smtClean="0"/>
              <a:pPr/>
              <a:t>5/17/20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A24DF2-0D92-964D-A1BF-EE945F4A30A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07164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818"/>
            <a:ext cx="8229600" cy="80467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13490"/>
            <a:ext cx="8229600" cy="55428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CF058-31C7-0541-992A-FF6B18E67362}" type="datetimeFigureOut">
              <a:rPr lang="en-US" smtClean="0"/>
              <a:pPr/>
              <a:t>5/17/20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46349-D443-5646-A990-61A8F31F347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813"/>
            <a:ext cx="8229600" cy="80467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CF058-31C7-0541-992A-FF6B18E67362}" type="datetimeFigureOut">
              <a:rPr lang="en-US" smtClean="0"/>
              <a:pPr/>
              <a:t>5/17/20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46349-D443-5646-A990-61A8F31F347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CF058-31C7-0541-992A-FF6B18E67362}" type="datetimeFigureOut">
              <a:rPr lang="en-US" smtClean="0"/>
              <a:pPr/>
              <a:t>5/17/20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46349-D443-5646-A990-61A8F31F347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8812"/>
            <a:ext cx="8229600" cy="8046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813484"/>
            <a:ext cx="8229600" cy="55428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CF058-31C7-0541-992A-FF6B18E67362}" type="datetimeFigureOut">
              <a:rPr lang="en-US" smtClean="0"/>
              <a:pPr/>
              <a:t>5/17/20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D46349-D443-5646-A990-61A8F31F347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8596065" y="6412895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597CCCF-424A-304E-A351-6F93D137BA2B}" type="slidenum">
              <a:rPr lang="en-US" smtClean="0">
                <a:latin typeface="Arial"/>
                <a:cs typeface="Arial"/>
              </a:rPr>
              <a:pPr marL="0" marR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dirty="0">
              <a:latin typeface="Arial"/>
              <a:cs typeface="Arial"/>
            </a:endParaRPr>
          </a:p>
        </p:txBody>
      </p:sp>
      <p:pic>
        <p:nvPicPr>
          <p:cNvPr id="9" name="Picture 8" descr="JLab_logo_white1.jpg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9685" y="6385502"/>
            <a:ext cx="1463040" cy="4572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4" r:id="rId2"/>
    <p:sldLayoutId id="2147483655" r:id="rId3"/>
  </p:sldLayoutIdLst>
  <p:txStyles>
    <p:titleStyle>
      <a:lvl1pPr algn="ctr" defTabSz="4572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+mn-lt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+mn-lt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400" kern="1200">
          <a:solidFill>
            <a:schemeClr val="tx1"/>
          </a:solidFill>
          <a:latin typeface="+mn-lt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968D3A-D4FA-FA4C-9CCB-7345D00A5F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>
                <a:solidFill>
                  <a:schemeClr val="accent2"/>
                </a:solidFill>
              </a:rPr>
              <a:t>Polarimetry and Ancillary Detectors YR Update for Pavia Meeting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5B32EC-778C-B24B-B131-444B2AFBEB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1600" dirty="0"/>
              <a:t>Requirements for each system fairly well defined</a:t>
            </a:r>
          </a:p>
          <a:p>
            <a:pPr lvl="1"/>
            <a:r>
              <a:rPr lang="en-US" sz="1600" dirty="0"/>
              <a:t>Polarimeters: rapid, bunch-by-bunch measurements, assuming ~1% (or better)  systematic uncertainty required</a:t>
            </a:r>
          </a:p>
          <a:p>
            <a:pPr lvl="1"/>
            <a:r>
              <a:rPr lang="en-US" sz="1600" dirty="0"/>
              <a:t>Luminosity monitor: again </a:t>
            </a:r>
            <a:r>
              <a:rPr lang="en-US" sz="1600"/>
              <a:t>assuming ~1</a:t>
            </a:r>
            <a:r>
              <a:rPr lang="en-US" sz="1600" dirty="0"/>
              <a:t>% systematic uncertainty, rapid measurements</a:t>
            </a:r>
          </a:p>
          <a:p>
            <a:r>
              <a:rPr lang="en-US" sz="1600" dirty="0"/>
              <a:t>Development work for each system at different levels of maturity</a:t>
            </a:r>
          </a:p>
          <a:p>
            <a:pPr lvl="1"/>
            <a:r>
              <a:rPr lang="en-US" sz="1600" dirty="0"/>
              <a:t>Extensive knowledge of hadron polarimeters exists – working on detailed Monte Carlo to make projections for EIC</a:t>
            </a:r>
          </a:p>
          <a:p>
            <a:pPr lvl="1"/>
            <a:r>
              <a:rPr lang="en-US" sz="1600" dirty="0"/>
              <a:t>Compton polarimeter GEANT4 simulation under development – can already get rough idea of detector requirements from simple simulations without detailed detector response</a:t>
            </a:r>
          </a:p>
          <a:p>
            <a:pPr lvl="1"/>
            <a:r>
              <a:rPr lang="en-US" sz="1600" dirty="0"/>
              <a:t>GEANT4 simulation for </a:t>
            </a:r>
            <a:r>
              <a:rPr lang="en-US" sz="1600" dirty="0" err="1"/>
              <a:t>lumi</a:t>
            </a:r>
            <a:r>
              <a:rPr lang="en-US" sz="1600" dirty="0"/>
              <a:t> monitor exists. Work now focuses on refining details of setup</a:t>
            </a:r>
          </a:p>
          <a:p>
            <a:r>
              <a:rPr lang="en-US" sz="1600" dirty="0"/>
              <a:t>Detector requirements for each system roughly known – some details need to be investigated</a:t>
            </a:r>
          </a:p>
          <a:p>
            <a:pPr lvl="1"/>
            <a:r>
              <a:rPr lang="en-US" sz="1600" dirty="0"/>
              <a:t>What degree of segmentation for Compton photon/electron detectors? Photon detector energy resolution?</a:t>
            </a:r>
          </a:p>
          <a:p>
            <a:pPr lvl="1"/>
            <a:r>
              <a:rPr lang="en-US" sz="1600" dirty="0"/>
              <a:t>Extra detectors for hadron polarimetry?</a:t>
            </a:r>
          </a:p>
          <a:p>
            <a:pPr lvl="1"/>
            <a:r>
              <a:rPr lang="en-US" sz="1600" dirty="0"/>
              <a:t>Once detector requirements better understood, can make decision on technology (e.g., HVMAPS pixelated detector vs. strip detector, etc.)</a:t>
            </a:r>
          </a:p>
        </p:txBody>
      </p:sp>
    </p:spTree>
    <p:extLst>
      <p:ext uri="{BB962C8B-B14F-4D97-AF65-F5344CB8AC3E}">
        <p14:creationId xmlns:p14="http://schemas.microsoft.com/office/powerpoint/2010/main" val="9719213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49672</TotalTime>
  <Words>173</Words>
  <Application>Microsoft Macintosh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Polarimetry and Ancillary Detectors YR Update for Pavia Meeting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>David Gaskell</dc:creator>
  <cp:keywords/>
  <dc:description/>
  <cp:lastModifiedBy>Elke-Caroline Aschenauer</cp:lastModifiedBy>
  <cp:revision>1129</cp:revision>
  <cp:lastPrinted>2018-12-07T13:52:40Z</cp:lastPrinted>
  <dcterms:created xsi:type="dcterms:W3CDTF">2013-04-11T11:39:33Z</dcterms:created>
  <dcterms:modified xsi:type="dcterms:W3CDTF">2020-05-17T20:58:16Z</dcterms:modified>
  <cp:category/>
</cp:coreProperties>
</file>