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2" d="100"/>
          <a:sy n="102" d="100"/>
        </p:scale>
        <p:origin x="-234"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66AD8-BC4A-4004-9882-414398D930CA}"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F66AD8-BC4A-4004-9882-414398D930CA}"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9/15/2014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DF66AD8-BC4A-4004-9882-414398D930CA}" type="datetimeFigureOut">
              <a:rPr lang="en-US" smtClean="0"/>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DF66AD8-BC4A-4004-9882-414398D930CA}" type="datetimeFigureOut">
              <a:rPr lang="en-US" smtClean="0"/>
              <a:t>9/15/2014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F66AD8-BC4A-4004-9882-414398D930CA}" type="datetimeFigureOut">
              <a:rPr lang="en-US" smtClean="0"/>
              <a:t>9/15/2014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9/15/2014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9/15/2014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DF66AD8-BC4A-4004-9882-414398D930CA}" type="datetimeFigureOut">
              <a:rPr lang="en-US" smtClean="0"/>
              <a:t>9/15/2014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9D2C864-9362-43C7-A136-D9C41D93A9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554" y="282377"/>
            <a:ext cx="7848600" cy="839744"/>
          </a:xfrm>
        </p:spPr>
        <p:txBody>
          <a:bodyPr/>
          <a:lstStyle/>
          <a:p>
            <a:r>
              <a:rPr lang="en-US" dirty="0" smtClean="0"/>
              <a:t>Recommendation 1</a:t>
            </a:r>
            <a:endParaRPr lang="en-US" dirty="0"/>
          </a:p>
        </p:txBody>
      </p:sp>
      <p:sp>
        <p:nvSpPr>
          <p:cNvPr id="3" name="Subtitle 2"/>
          <p:cNvSpPr>
            <a:spLocks noGrp="1"/>
          </p:cNvSpPr>
          <p:nvPr>
            <p:ph type="subTitle" idx="1"/>
          </p:nvPr>
        </p:nvSpPr>
        <p:spPr>
          <a:xfrm>
            <a:off x="419562" y="1032466"/>
            <a:ext cx="8527411" cy="2312900"/>
          </a:xfrm>
        </p:spPr>
        <p:txBody>
          <a:bodyPr>
            <a:noAutofit/>
          </a:bodyPr>
          <a:lstStyle/>
          <a:p>
            <a:pPr>
              <a:lnSpc>
                <a:spcPct val="120000"/>
              </a:lnSpc>
            </a:pPr>
            <a:r>
              <a:rPr lang="en-US" sz="1200" dirty="0"/>
              <a:t>Over the past decade, through a panoply of measurements made in heavy-ion collisions at the Relativistic Heavy Ion Collider (RHIC) and the Large Hadron Collider (LHC), in concert with theoretical advances coming from calculations done using many different frameworks, we have obtained a broad and deep knowledge of what hot QCD matter does, but we still know little about how it works. These collisions create exploding little droplets of the hottest matter seen anywhere in the universe since it was a few microseconds old. We have increasingly quantitative empirical descriptions of the phenomena manifest in these explosions, and of some key material properties of the matter created in these </a:t>
            </a:r>
            <a:r>
              <a:rPr lang="en-US" sz="1200" dirty="0" smtClean="0"/>
              <a:t>“Little Bangs” </a:t>
            </a:r>
            <a:r>
              <a:rPr lang="en-US" sz="1200" dirty="0"/>
              <a:t>which turns out to be a strongly coupled liquid. However, we still do not know the precise nature of the initial state from which this liquid forms, and know very little about how the properties of this liquid vary across its phase diagram or how, at a microscopic level, the collective properties of this liquid emerge from the interactions among the individual quarks and gluons that we know must be visible if the liquid is probed with sufficiently high resolution</a:t>
            </a:r>
            <a:r>
              <a:rPr lang="en-US" sz="1200" dirty="0"/>
              <a:t>. </a:t>
            </a:r>
            <a:endParaRPr lang="en-US" sz="1200" dirty="0" smtClean="0"/>
          </a:p>
          <a:p>
            <a:pPr>
              <a:lnSpc>
                <a:spcPct val="120000"/>
              </a:lnSpc>
            </a:pPr>
            <a:endParaRPr lang="en-US" sz="1050" dirty="0"/>
          </a:p>
        </p:txBody>
      </p:sp>
      <p:sp>
        <p:nvSpPr>
          <p:cNvPr id="4" name="Subtitle 2"/>
          <p:cNvSpPr txBox="1">
            <a:spLocks/>
          </p:cNvSpPr>
          <p:nvPr/>
        </p:nvSpPr>
        <p:spPr>
          <a:xfrm>
            <a:off x="243554" y="3819379"/>
            <a:ext cx="8311954" cy="2874369"/>
          </a:xfrm>
          <a:prstGeom prst="rect">
            <a:avLst/>
          </a:prstGeom>
        </p:spPr>
        <p:txBody>
          <a:bodyPr vert="horz" lIns="91440" tIns="45720" rIns="91440" bIns="45720" rtlCol="0">
            <a:normAutofit fontScale="47500" lnSpcReduction="20000"/>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r>
              <a:rPr lang="en-US" sz="3200" b="1" dirty="0" smtClean="0">
                <a:solidFill>
                  <a:srgbClr val="FF0000"/>
                </a:solidFill>
              </a:rPr>
              <a:t>Recommendation 1:</a:t>
            </a:r>
          </a:p>
          <a:p>
            <a:pPr>
              <a:lnSpc>
                <a:spcPct val="130000"/>
              </a:lnSpc>
            </a:pPr>
            <a:r>
              <a:rPr lang="en-US" sz="2900" dirty="0"/>
              <a:t>The discoveries of the past decade have posed or sharpened questions that are central to understanding the nature, structure, and origin of the hottest liquid form of matter that the universe has ever </a:t>
            </a:r>
            <a:r>
              <a:rPr lang="en-US" sz="2900" dirty="0" smtClean="0"/>
              <a:t>seen. As our highest priority we recommend a program</a:t>
            </a:r>
            <a:r>
              <a:rPr lang="en-US" sz="2900" dirty="0" smtClean="0">
                <a:solidFill>
                  <a:srgbClr val="0070C0"/>
                </a:solidFill>
              </a:rPr>
              <a:t> to complete the search for the critical point in the QCD phase diagram and to exploit the newly realized potential of exploring the QGP’s  structure at multiple length scales with jets at RHIC and LHC energies. This requires</a:t>
            </a:r>
            <a:r>
              <a:rPr lang="en-US" sz="2900" dirty="0" smtClean="0">
                <a:solidFill>
                  <a:srgbClr val="0070C0"/>
                </a:solidFill>
              </a:rPr>
              <a:t> </a:t>
            </a:r>
            <a:r>
              <a:rPr lang="en-US" sz="2900" dirty="0" smtClean="0">
                <a:solidFill>
                  <a:srgbClr val="0070C0"/>
                </a:solidFill>
              </a:rPr>
              <a:t>implementation of</a:t>
            </a:r>
            <a:r>
              <a:rPr lang="en-US" sz="2900" dirty="0" smtClean="0">
                <a:solidFill>
                  <a:srgbClr val="0070C0"/>
                </a:solidFill>
              </a:rPr>
              <a:t> new </a:t>
            </a:r>
            <a:r>
              <a:rPr lang="en-US" sz="2900" dirty="0" smtClean="0">
                <a:solidFill>
                  <a:srgbClr val="0070C0"/>
                </a:solidFill>
              </a:rPr>
              <a:t>capabilities </a:t>
            </a:r>
            <a:r>
              <a:rPr lang="en-US" sz="2900" dirty="0" smtClean="0">
                <a:solidFill>
                  <a:srgbClr val="0070C0"/>
                </a:solidFill>
              </a:rPr>
              <a:t>of the RHIC facility (a state-of-the-art jet detector </a:t>
            </a:r>
            <a:r>
              <a:rPr lang="en-US" sz="2900" dirty="0" smtClean="0">
                <a:solidFill>
                  <a:srgbClr val="0070C0"/>
                </a:solidFill>
              </a:rPr>
              <a:t>such as</a:t>
            </a:r>
            <a:r>
              <a:rPr lang="en-US" sz="2900" dirty="0" smtClean="0">
                <a:solidFill>
                  <a:srgbClr val="0070C0"/>
                </a:solidFill>
              </a:rPr>
              <a:t> </a:t>
            </a:r>
            <a:r>
              <a:rPr lang="en-US" sz="2900" dirty="0" err="1" smtClean="0">
                <a:solidFill>
                  <a:srgbClr val="0070C0"/>
                </a:solidFill>
              </a:rPr>
              <a:t>sPHENIX</a:t>
            </a:r>
            <a:r>
              <a:rPr lang="en-US" sz="2900" dirty="0" smtClean="0">
                <a:solidFill>
                  <a:srgbClr val="0070C0"/>
                </a:solidFill>
              </a:rPr>
              <a:t> and luminosity upgrades for running at low energies) needed to complete its scientific mission, </a:t>
            </a:r>
            <a:r>
              <a:rPr lang="en-US" sz="2900" dirty="0" smtClean="0">
                <a:solidFill>
                  <a:srgbClr val="0070C0"/>
                </a:solidFill>
              </a:rPr>
              <a:t>continued strong U.S. participation in the LHC heavy-ion program, and </a:t>
            </a:r>
            <a:r>
              <a:rPr lang="en-US" sz="2900" dirty="0" smtClean="0">
                <a:solidFill>
                  <a:srgbClr val="0070C0"/>
                </a:solidFill>
              </a:rPr>
              <a:t>strong</a:t>
            </a:r>
            <a:r>
              <a:rPr lang="en-US" sz="2900" dirty="0" smtClean="0">
                <a:solidFill>
                  <a:srgbClr val="0070C0"/>
                </a:solidFill>
              </a:rPr>
              <a:t> investment  </a:t>
            </a:r>
            <a:r>
              <a:rPr lang="en-US" sz="2900" dirty="0" smtClean="0">
                <a:solidFill>
                  <a:srgbClr val="0070C0"/>
                </a:solidFill>
              </a:rPr>
              <a:t>in a broad range of theoretical efforts employing various analytical and computational methods.</a:t>
            </a:r>
            <a:endParaRPr lang="en-US" sz="2900" dirty="0">
              <a:solidFill>
                <a:srgbClr val="0070C0"/>
              </a:solidFill>
            </a:endParaRPr>
          </a:p>
        </p:txBody>
      </p:sp>
    </p:spTree>
    <p:extLst>
      <p:ext uri="{BB962C8B-B14F-4D97-AF65-F5344CB8AC3E}">
        <p14:creationId xmlns:p14="http://schemas.microsoft.com/office/powerpoint/2010/main" val="1656784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554" y="282377"/>
            <a:ext cx="7848600" cy="839744"/>
          </a:xfrm>
        </p:spPr>
        <p:txBody>
          <a:bodyPr/>
          <a:lstStyle/>
          <a:p>
            <a:r>
              <a:rPr lang="en-US" dirty="0" smtClean="0"/>
              <a:t>Recommendation 2</a:t>
            </a:r>
            <a:endParaRPr lang="en-US" dirty="0"/>
          </a:p>
        </p:txBody>
      </p:sp>
      <p:sp>
        <p:nvSpPr>
          <p:cNvPr id="3" name="Subtitle 2"/>
          <p:cNvSpPr>
            <a:spLocks noGrp="1"/>
          </p:cNvSpPr>
          <p:nvPr>
            <p:ph type="subTitle" idx="1"/>
          </p:nvPr>
        </p:nvSpPr>
        <p:spPr>
          <a:xfrm>
            <a:off x="419563" y="1179886"/>
            <a:ext cx="8345978" cy="1020114"/>
          </a:xfrm>
        </p:spPr>
        <p:txBody>
          <a:bodyPr>
            <a:noAutofit/>
          </a:bodyPr>
          <a:lstStyle/>
          <a:p>
            <a:pPr>
              <a:lnSpc>
                <a:spcPct val="120000"/>
              </a:lnSpc>
            </a:pPr>
            <a:r>
              <a:rPr lang="en-US" sz="2000" dirty="0"/>
              <a:t>A high luminosity, high</a:t>
            </a:r>
            <a:r>
              <a:rPr lang="en-US" sz="2000" dirty="0" smtClean="0"/>
              <a:t>-energy </a:t>
            </a:r>
            <a:r>
              <a:rPr lang="en-US" sz="2000" dirty="0"/>
              <a:t>polarized Electron Ion Collider (EIC) is the </a:t>
            </a:r>
            <a:r>
              <a:rPr lang="en-US" sz="2000" dirty="0" smtClean="0"/>
              <a:t>U.S. QCD Community’s highest priority </a:t>
            </a:r>
            <a:r>
              <a:rPr lang="en-US" sz="2000" dirty="0"/>
              <a:t>for </a:t>
            </a:r>
            <a:r>
              <a:rPr lang="en-US" sz="2000" dirty="0" smtClean="0"/>
              <a:t>future construction</a:t>
            </a:r>
            <a:r>
              <a:rPr lang="en-US" sz="2000" dirty="0"/>
              <a:t>. </a:t>
            </a:r>
          </a:p>
        </p:txBody>
      </p:sp>
      <p:sp>
        <p:nvSpPr>
          <p:cNvPr id="4" name="Subtitle 2"/>
          <p:cNvSpPr txBox="1">
            <a:spLocks/>
          </p:cNvSpPr>
          <p:nvPr/>
        </p:nvSpPr>
        <p:spPr>
          <a:xfrm>
            <a:off x="532963" y="3464816"/>
            <a:ext cx="8311954" cy="2874369"/>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r>
              <a:rPr lang="en-US" sz="2000" dirty="0"/>
              <a:t>The </a:t>
            </a:r>
            <a:r>
              <a:rPr lang="en-US" sz="2000" dirty="0" smtClean="0"/>
              <a:t>EIC </a:t>
            </a:r>
            <a:r>
              <a:rPr lang="en-US" sz="2000" dirty="0"/>
              <a:t>will, for the first time, </a:t>
            </a:r>
            <a:r>
              <a:rPr lang="en-US" sz="2000" dirty="0">
                <a:solidFill>
                  <a:schemeClr val="accent5">
                    <a:lumMod val="50000"/>
                  </a:schemeClr>
                </a:solidFill>
              </a:rPr>
              <a:t>precisely image the gluons and sea quarks in the proton and nuclei, </a:t>
            </a:r>
            <a:r>
              <a:rPr lang="en-US" sz="2000" dirty="0"/>
              <a:t>resolve the proton’s internal structure including the origin of its spin, </a:t>
            </a:r>
            <a:r>
              <a:rPr lang="en-US" sz="2000" dirty="0" smtClean="0"/>
              <a:t>and </a:t>
            </a:r>
            <a:r>
              <a:rPr lang="en-US" sz="2000" dirty="0"/>
              <a:t>explore a new QCD frontier of ultra</a:t>
            </a:r>
            <a:r>
              <a:rPr lang="en-US" sz="2000" dirty="0" smtClean="0"/>
              <a:t>-dense </a:t>
            </a:r>
            <a:r>
              <a:rPr lang="en-US" sz="2000" dirty="0"/>
              <a:t>gluon fields in nuclei at high energy. These advances are made possible by the EIC’s unique capability to collide polarized electrons with polarized protons and light ions at unprecedented luminosity and with heavy nuclei at high energy. EIC will be absolutely essential to maintain U.S. leadership in fundamental nuclear physics research in the coming decades. </a:t>
            </a:r>
            <a:endParaRPr lang="en-US" sz="2900" dirty="0"/>
          </a:p>
        </p:txBody>
      </p:sp>
    </p:spTree>
    <p:extLst>
      <p:ext uri="{BB962C8B-B14F-4D97-AF65-F5344CB8AC3E}">
        <p14:creationId xmlns:p14="http://schemas.microsoft.com/office/powerpoint/2010/main" val="2526955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554" y="282377"/>
            <a:ext cx="7848600" cy="839744"/>
          </a:xfrm>
        </p:spPr>
        <p:txBody>
          <a:bodyPr/>
          <a:lstStyle/>
          <a:p>
            <a:r>
              <a:rPr lang="en-US" dirty="0" smtClean="0"/>
              <a:t>Recommendation 3</a:t>
            </a:r>
            <a:endParaRPr lang="en-US" dirty="0"/>
          </a:p>
        </p:txBody>
      </p:sp>
      <p:sp>
        <p:nvSpPr>
          <p:cNvPr id="3" name="Subtitle 2"/>
          <p:cNvSpPr>
            <a:spLocks noGrp="1"/>
          </p:cNvSpPr>
          <p:nvPr>
            <p:ph type="subTitle" idx="1"/>
          </p:nvPr>
        </p:nvSpPr>
        <p:spPr>
          <a:xfrm>
            <a:off x="419563" y="953085"/>
            <a:ext cx="8345978" cy="2380941"/>
          </a:xfrm>
        </p:spPr>
        <p:txBody>
          <a:bodyPr>
            <a:noAutofit/>
          </a:bodyPr>
          <a:lstStyle/>
          <a:p>
            <a:pPr>
              <a:lnSpc>
                <a:spcPct val="120000"/>
              </a:lnSpc>
            </a:pPr>
            <a:r>
              <a:rPr lang="en-US" sz="1800" dirty="0" smtClean="0"/>
              <a:t>We </a:t>
            </a:r>
            <a:r>
              <a:rPr lang="en-US" sz="1800" dirty="0"/>
              <a:t>endorse the new initiatives and investments proposed in the Recommendation and Request received from the Computational Nuclear Physics Town Meeting, at a level to be determined by the requested NSAC subcommittee</a:t>
            </a:r>
            <a:r>
              <a:rPr lang="en-US" sz="1800" dirty="0" smtClean="0"/>
              <a:t>. In addition, we recommend </a:t>
            </a:r>
            <a:r>
              <a:rPr lang="en-US" sz="1800" dirty="0" smtClean="0"/>
              <a:t>new funding to </a:t>
            </a:r>
            <a:r>
              <a:rPr lang="en-US" sz="1800" smtClean="0"/>
              <a:t>expand the </a:t>
            </a:r>
            <a:r>
              <a:rPr lang="en-US" sz="1800" dirty="0" smtClean="0"/>
              <a:t>successful “Topical Collaborations in Nuclear Theory” program initiated in the last Long Range Plan of 2007</a:t>
            </a:r>
            <a:r>
              <a:rPr lang="en-US" sz="1800" smtClean="0"/>
              <a:t>, </a:t>
            </a:r>
            <a:r>
              <a:rPr lang="en-US" sz="1800" smtClean="0"/>
              <a:t>to</a:t>
            </a:r>
            <a:r>
              <a:rPr lang="en-US" sz="1800" smtClean="0"/>
              <a:t> </a:t>
            </a:r>
            <a:r>
              <a:rPr lang="en-US" sz="1800" dirty="0" err="1" smtClean="0"/>
              <a:t>a</a:t>
            </a:r>
            <a:r>
              <a:rPr lang="en-US" sz="1800" dirty="0" smtClean="0"/>
              <a:t> </a:t>
            </a:r>
            <a:r>
              <a:rPr lang="en-US" sz="1800" dirty="0" smtClean="0"/>
              <a:t>level </a:t>
            </a:r>
            <a:r>
              <a:rPr lang="en-US" sz="1800" dirty="0" smtClean="0"/>
              <a:t>of </a:t>
            </a:r>
            <a:r>
              <a:rPr lang="en-US" sz="1800" dirty="0" smtClean="0"/>
              <a:t>at least one</a:t>
            </a:r>
            <a:r>
              <a:rPr lang="en-US" sz="1800" dirty="0" smtClean="0"/>
              <a:t> </a:t>
            </a:r>
            <a:r>
              <a:rPr lang="en-US" sz="1800" dirty="0" smtClean="0"/>
              <a:t>new Topical Collaboration per year.</a:t>
            </a:r>
            <a:endParaRPr lang="en-US" sz="1800" dirty="0"/>
          </a:p>
        </p:txBody>
      </p:sp>
      <p:sp>
        <p:nvSpPr>
          <p:cNvPr id="4" name="Subtitle 2"/>
          <p:cNvSpPr txBox="1">
            <a:spLocks/>
          </p:cNvSpPr>
          <p:nvPr/>
        </p:nvSpPr>
        <p:spPr>
          <a:xfrm>
            <a:off x="532963" y="3464816"/>
            <a:ext cx="8311954" cy="2874369"/>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1"/>
              </a:buClr>
              <a:buSzPct val="85000"/>
              <a:buFont typeface="Arial" pitchFamily="34" charset="0"/>
              <a:buNone/>
              <a:defRPr sz="2400" kern="1200">
                <a:solidFill>
                  <a:schemeClr val="tx1">
                    <a:lumMod val="75000"/>
                    <a:lumOff val="25000"/>
                  </a:schemeClr>
                </a:solidFill>
                <a:latin typeface="+mn-lt"/>
                <a:ea typeface="+mn-ea"/>
                <a:cs typeface="+mn-cs"/>
              </a:defRPr>
            </a:lvl1pPr>
            <a:lvl2pPr marL="457200" indent="0" algn="ctr" defTabSz="914400" rtl="0" eaLnBrk="1" latinLnBrk="0" hangingPunct="1">
              <a:spcBef>
                <a:spcPct val="20000"/>
              </a:spcBef>
              <a:buClr>
                <a:schemeClr val="accent1"/>
              </a:buClr>
              <a:buSzPct val="85000"/>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accent1"/>
              </a:buClr>
              <a:buSzPct val="90000"/>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accent1"/>
              </a:buClr>
              <a:buFont typeface="Arial" pitchFamily="34" charset="0"/>
              <a:buNone/>
              <a:defRPr sz="16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accent1"/>
              </a:buClr>
              <a:buSzPct val="100000"/>
              <a:buFont typeface="Arial" pitchFamily="34" charset="0"/>
              <a:buNone/>
              <a:defRPr sz="14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accent1"/>
              </a:buClr>
              <a:buFont typeface="Arial" pitchFamily="34" charset="0"/>
              <a:buNone/>
              <a:defRPr sz="1300" kern="1200">
                <a:solidFill>
                  <a:schemeClr val="tx1">
                    <a:tint val="75000"/>
                  </a:schemeClr>
                </a:solidFill>
                <a:latin typeface="+mn-lt"/>
                <a:ea typeface="+mn-ea"/>
                <a:cs typeface="+mn-cs"/>
              </a:defRPr>
            </a:lvl9pPr>
          </a:lstStyle>
          <a:p>
            <a:endParaRPr lang="en-US" sz="2900" dirty="0"/>
          </a:p>
        </p:txBody>
      </p:sp>
    </p:spTree>
    <p:extLst>
      <p:ext uri="{BB962C8B-B14F-4D97-AF65-F5344CB8AC3E}">
        <p14:creationId xmlns:p14="http://schemas.microsoft.com/office/powerpoint/2010/main" val="35736934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496</TotalTime>
  <Words>563</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Clarity</vt:lpstr>
      <vt:lpstr>Recommendation 1</vt:lpstr>
      <vt:lpstr>Recommendation 2</vt:lpstr>
      <vt:lpstr>Recommendation 3</vt:lpstr>
    </vt:vector>
  </TitlesOfParts>
  <Company>The Ohio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Recommendation 1</dc:title>
  <dc:creator>Ulrich Heinz</dc:creator>
  <cp:lastModifiedBy>HGSCMGR</cp:lastModifiedBy>
  <cp:revision>18</cp:revision>
  <dcterms:created xsi:type="dcterms:W3CDTF">2014-09-15T11:03:23Z</dcterms:created>
  <dcterms:modified xsi:type="dcterms:W3CDTF">2014-09-15T20:15:05Z</dcterms:modified>
</cp:coreProperties>
</file>