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455" r:id="rId2"/>
    <p:sldId id="476" r:id="rId3"/>
    <p:sldId id="495" r:id="rId4"/>
    <p:sldId id="480" r:id="rId5"/>
    <p:sldId id="496" r:id="rId6"/>
    <p:sldId id="497" r:id="rId7"/>
    <p:sldId id="501" r:id="rId8"/>
    <p:sldId id="502" r:id="rId9"/>
    <p:sldId id="505" r:id="rId10"/>
    <p:sldId id="509" r:id="rId11"/>
    <p:sldId id="510" r:id="rId12"/>
    <p:sldId id="507" r:id="rId13"/>
    <p:sldId id="521" r:id="rId14"/>
    <p:sldId id="526" r:id="rId15"/>
    <p:sldId id="511" r:id="rId16"/>
    <p:sldId id="528" r:id="rId17"/>
    <p:sldId id="513" r:id="rId18"/>
    <p:sldId id="514" r:id="rId19"/>
    <p:sldId id="515" r:id="rId20"/>
    <p:sldId id="498" r:id="rId21"/>
    <p:sldId id="518" r:id="rId22"/>
    <p:sldId id="437" r:id="rId23"/>
    <p:sldId id="529" r:id="rId24"/>
    <p:sldId id="500" r:id="rId25"/>
    <p:sldId id="51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3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4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9448E-5B2B-43FD-A5FC-1886621C0850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D1C90-B652-49DC-843A-4B19CEDFE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77000"/>
            <a:ext cx="713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Director’s Review                             June 10, 2014                             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E0F-8151-4A21-9F4C-444DF1008B9C}" type="datetime1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5CF7-56BB-4D81-B350-829E536D3481}" type="datetime1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90B7-B1B5-446F-89DD-D538C4F6C68B}" type="datetime1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4FDF-ABE5-4C37-9B53-D57FA6887ED9}" type="datetime1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CC8-3054-432D-AE7E-2EE16FD58CC2}" type="datetime1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65CA-4A57-42E0-8A20-C7390DC070A6}" type="datetime1">
              <a:rPr lang="en-US" smtClean="0"/>
              <a:pPr/>
              <a:t>9/14/2014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A00C-DB69-457F-AE1D-30DC447E5BAC}" type="datetime1">
              <a:rPr lang="en-US" smtClean="0"/>
              <a:pPr/>
              <a:t>9/14/2014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A190-6AFC-442A-BD13-59B4CCC7E778}" type="datetime1">
              <a:rPr lang="en-US" smtClean="0"/>
              <a:pPr/>
              <a:t>9/14/2014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7006-F97B-4E3C-8BCA-F0955D2B5468}" type="datetime1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AC8B-C647-4090-8E1F-C829E38474BC}" type="datetime1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525DF-0661-4E49-9070-7C0E8CB4E5B2}" type="datetime1">
              <a:rPr lang="en-US" smtClean="0"/>
              <a:pPr/>
              <a:t>9/14/2014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97ED8-C353-4ECF-B1C2-D4A41D5022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0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26" Type="http://schemas.openxmlformats.org/officeDocument/2006/relationships/image" Target="../media/image64.jpeg"/><Relationship Id="rId3" Type="http://schemas.openxmlformats.org/officeDocument/2006/relationships/image" Target="../media/image41.jpeg"/><Relationship Id="rId21" Type="http://schemas.openxmlformats.org/officeDocument/2006/relationships/image" Target="../media/image59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5" Type="http://schemas.openxmlformats.org/officeDocument/2006/relationships/image" Target="../media/image63.jpeg"/><Relationship Id="rId2" Type="http://schemas.openxmlformats.org/officeDocument/2006/relationships/image" Target="../media/image40.jpeg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24" Type="http://schemas.openxmlformats.org/officeDocument/2006/relationships/image" Target="../media/image62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23" Type="http://schemas.openxmlformats.org/officeDocument/2006/relationships/image" Target="../media/image61.jpeg"/><Relationship Id="rId10" Type="http://schemas.openxmlformats.org/officeDocument/2006/relationships/image" Target="../media/image48.jpeg"/><Relationship Id="rId19" Type="http://schemas.openxmlformats.org/officeDocument/2006/relationships/image" Target="../media/image57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Relationship Id="rId22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Probing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000" dirty="0" smtClean="0"/>
              <a:t>What jets studies at RHIC </a:t>
            </a:r>
            <a:br>
              <a:rPr lang="en-US" sz="4000" dirty="0" smtClean="0"/>
            </a:br>
            <a:r>
              <a:rPr lang="en-US" sz="4000" dirty="0" smtClean="0"/>
              <a:t>can tell us about QGP properties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 rot="320152">
            <a:off x="3063514" y="3825338"/>
            <a:ext cx="76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ATLAS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21116905">
            <a:off x="1696638" y="401423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CMS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560920">
            <a:off x="4169689" y="3923206"/>
            <a:ext cx="65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1" y="378465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 rot="20629828">
            <a:off x="482959" y="437589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sPHENIX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651" y="1524000"/>
            <a:ext cx="3512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Jamie Nagle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University of Colorado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" y="5486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APS Division of Nuclear Physics: 2014 Long-range plan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Joint Town Meetings on QCD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Temple University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September 13-15,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2514" name="Picture 2" descr="http://wikitravel.org/upload/shared/thumb/a/a3/CIMG1532a.JPG/220px-CIMG153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657601" cy="4871260"/>
          </a:xfrm>
          <a:prstGeom prst="rect">
            <a:avLst/>
          </a:prstGeom>
          <a:noFill/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/>
          <a:srcRect l="26354" t="30208" r="5124" b="15625"/>
          <a:stretch>
            <a:fillRect/>
          </a:stretch>
        </p:blipFill>
        <p:spPr bwMode="auto">
          <a:xfrm>
            <a:off x="152400" y="2514600"/>
            <a:ext cx="487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 rot="2242890">
            <a:off x="1914648" y="3983249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sPHENIX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 rot="2242890">
            <a:off x="1896843" y="4339675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CMS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 rot="2242890">
            <a:off x="1612139" y="4480415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ALICE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 rot="2242890">
            <a:off x="1418099" y="4720675"/>
            <a:ext cx="710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STAR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 rot="2770392">
            <a:off x="975705" y="4810976"/>
            <a:ext cx="833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ATLAS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65820" y="4324290"/>
            <a:ext cx="1039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THEORY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2514600"/>
            <a:ext cx="178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Fat Jacks in Philly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and LHC Jet Observables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14961"/>
            <a:ext cx="2133600" cy="365125"/>
          </a:xfrm>
        </p:spPr>
        <p:txBody>
          <a:bodyPr/>
          <a:lstStyle/>
          <a:p>
            <a:fld id="{29097ED8-C353-4ECF-B1C2-D4A41D5022B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82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790575"/>
            <a:ext cx="78962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Geometry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34201"/>
          <a:stretch>
            <a:fillRect/>
          </a:stretch>
        </p:blipFill>
        <p:spPr bwMode="auto">
          <a:xfrm>
            <a:off x="152400" y="1828800"/>
            <a:ext cx="8686799" cy="320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577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Thorsten </a:t>
            </a:r>
            <a:r>
              <a:rPr lang="en-US" sz="2400" dirty="0" err="1" smtClean="0"/>
              <a:t>Renk</a:t>
            </a:r>
            <a:r>
              <a:rPr lang="en-US" sz="2400" dirty="0" smtClean="0"/>
              <a:t> has explored the ability to engineer </a:t>
            </a:r>
          </a:p>
          <a:p>
            <a:pPr algn="ctr"/>
            <a:r>
              <a:rPr lang="en-US" sz="2400" dirty="0" smtClean="0"/>
              <a:t>the surface and energy loss bias to gain more information.  </a:t>
            </a:r>
          </a:p>
          <a:p>
            <a:pPr algn="ctr"/>
            <a:r>
              <a:rPr lang="en-US" sz="700" dirty="0" smtClean="0"/>
              <a:t> </a:t>
            </a:r>
          </a:p>
          <a:p>
            <a:pPr algn="ctr"/>
            <a:r>
              <a:rPr lang="en-US" sz="2400" dirty="0" smtClean="0"/>
              <a:t>Works particularly well at RHIC due to steeply falling jet spectrum.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3594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Key to measure jets with no minimum </a:t>
            </a:r>
            <a:r>
              <a:rPr lang="en-US" sz="2400" dirty="0" err="1" smtClean="0">
                <a:solidFill>
                  <a:srgbClr val="00206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T</a:t>
            </a:r>
            <a:r>
              <a:rPr lang="en-US" sz="2400" dirty="0" smtClean="0">
                <a:solidFill>
                  <a:srgbClr val="002060"/>
                </a:solidFill>
              </a:rPr>
              <a:t> selection and no trigger bias.  Thus, one can explore the full range of engineered geometries.   </a:t>
            </a: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Systematic measurements enabled “tomography”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06-04-2014-sPhenix-Stand Alone with Man End View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33" t="7077" r="21667" b="9415"/>
          <a:stretch>
            <a:fillRect/>
          </a:stretch>
        </p:blipFill>
        <p:spPr>
          <a:xfrm>
            <a:off x="152400" y="838200"/>
            <a:ext cx="5943600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in a Nutshell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856595"/>
            <a:ext cx="304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BaBar</a:t>
            </a:r>
            <a:r>
              <a:rPr lang="en-US" sz="2400" dirty="0" smtClean="0"/>
              <a:t> Magnet 1.5 T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2400" dirty="0" smtClean="0"/>
              <a:t>Coverage |</a:t>
            </a:r>
            <a:r>
              <a:rPr lang="en-US" sz="2400" dirty="0" smtClean="0">
                <a:latin typeface="Symbol" pitchFamily="18" charset="2"/>
              </a:rPr>
              <a:t>h</a:t>
            </a:r>
            <a:r>
              <a:rPr lang="en-US" sz="2400" dirty="0" smtClean="0"/>
              <a:t>| &lt; 1.1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2400" dirty="0" smtClean="0"/>
              <a:t>All silicon tracking</a:t>
            </a:r>
          </a:p>
          <a:p>
            <a:pPr algn="ctr"/>
            <a:r>
              <a:rPr lang="en-US" sz="2400" dirty="0" smtClean="0"/>
              <a:t>Heavy flavor tagging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2400" dirty="0" smtClean="0"/>
              <a:t>Electromagnetic</a:t>
            </a:r>
          </a:p>
          <a:p>
            <a:pPr algn="ctr"/>
            <a:r>
              <a:rPr lang="en-US" sz="2400" dirty="0" smtClean="0"/>
              <a:t>Calorimeter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2400" dirty="0" smtClean="0"/>
              <a:t>Two longitudinal </a:t>
            </a:r>
          </a:p>
          <a:p>
            <a:pPr algn="ctr"/>
            <a:r>
              <a:rPr lang="en-US" sz="2400" dirty="0" smtClean="0"/>
              <a:t>Segment </a:t>
            </a:r>
            <a:r>
              <a:rPr lang="en-US" sz="2400" dirty="0" err="1" smtClean="0"/>
              <a:t>Hadronic</a:t>
            </a:r>
            <a:r>
              <a:rPr lang="en-US" sz="2400" dirty="0" smtClean="0"/>
              <a:t> Calorimeter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5486400"/>
            <a:ext cx="7486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Common Silicon Photomultiplier readout for Calorimeters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Full clock speed digitizers, digital information for triggering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High data acquisition rate capability ~ 15 kHz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1" name="Picture 10" descr="sPHENIX_fr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2438400" cy="74113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4191000" y="1066800"/>
            <a:ext cx="21336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3352800" y="2285998"/>
            <a:ext cx="2971800" cy="6858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4114800" y="3276598"/>
            <a:ext cx="2438400" cy="2286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114801" y="3810001"/>
            <a:ext cx="2286003" cy="4571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419601" y="4267198"/>
            <a:ext cx="1981203" cy="3048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II Luminosities </a:t>
            </a:r>
            <a:r>
              <a:rPr lang="en-US" dirty="0" smtClean="0">
                <a:sym typeface="Wingdings" pitchFamily="2" charset="2"/>
              </a:rPr>
              <a:t> Opening New Doors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457199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RHIC II + </a:t>
            </a:r>
            <a:r>
              <a:rPr lang="en-US" sz="2400" dirty="0" err="1" smtClean="0"/>
              <a:t>sPHENIX</a:t>
            </a:r>
            <a:r>
              <a:rPr lang="en-US" sz="2400" dirty="0" smtClean="0"/>
              <a:t> can record </a:t>
            </a:r>
          </a:p>
          <a:p>
            <a:pPr algn="ctr"/>
            <a:r>
              <a:rPr lang="en-US" sz="2400" b="1" dirty="0" smtClean="0"/>
              <a:t>50 billion events </a:t>
            </a:r>
          </a:p>
          <a:p>
            <a:pPr algn="ctr"/>
            <a:r>
              <a:rPr lang="en-US" sz="2400" dirty="0" smtClean="0"/>
              <a:t>within |z|&lt;10cm in 20-weeks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2400" dirty="0" smtClean="0"/>
              <a:t>Run-14 performance so successful, same delivery would allow sampling of </a:t>
            </a:r>
            <a:r>
              <a:rPr lang="en-US" sz="2400" b="1" dirty="0" smtClean="0"/>
              <a:t>200 billion </a:t>
            </a:r>
            <a:r>
              <a:rPr lang="en-US" sz="2400" dirty="0" smtClean="0"/>
              <a:t>events</a:t>
            </a:r>
            <a:r>
              <a:rPr lang="en-US" sz="2400" b="1" dirty="0" smtClean="0"/>
              <a:t> </a:t>
            </a:r>
            <a:r>
              <a:rPr lang="en-US" sz="2400" dirty="0" smtClean="0"/>
              <a:t>for jets and direct photons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New C-AD projection will allow </a:t>
            </a:r>
            <a:r>
              <a:rPr lang="en-US" sz="2800" dirty="0" err="1" smtClean="0">
                <a:solidFill>
                  <a:srgbClr val="FF0000"/>
                </a:solidFill>
              </a:rPr>
              <a:t>Au+Au</a:t>
            </a:r>
            <a:r>
              <a:rPr lang="en-US" sz="2800" dirty="0" smtClean="0">
                <a:solidFill>
                  <a:srgbClr val="FF0000"/>
                </a:solidFill>
              </a:rPr>
              <a:t> sampling of </a:t>
            </a:r>
          </a:p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0.5</a:t>
            </a:r>
            <a:r>
              <a:rPr lang="en-US" sz="2800" b="1" u="sng" dirty="0" smtClean="0">
                <a:solidFill>
                  <a:srgbClr val="FF0000"/>
                </a:solidFill>
              </a:rPr>
              <a:t> trillion </a:t>
            </a:r>
            <a:r>
              <a:rPr lang="en-US" sz="2800" u="sng" dirty="0" smtClean="0">
                <a:solidFill>
                  <a:srgbClr val="FF0000"/>
                </a:solidFill>
              </a:rPr>
              <a:t>events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Critical similar statistics in </a:t>
            </a:r>
          </a:p>
          <a:p>
            <a:pPr algn="ctr"/>
            <a:r>
              <a:rPr lang="en-US" sz="2400" dirty="0" err="1" smtClean="0"/>
              <a:t>p+p</a:t>
            </a:r>
            <a:r>
              <a:rPr lang="en-US" sz="2400" dirty="0" smtClean="0"/>
              <a:t> and </a:t>
            </a:r>
            <a:r>
              <a:rPr lang="en-US" sz="2400" dirty="0" err="1" smtClean="0"/>
              <a:t>p+A</a:t>
            </a:r>
            <a:endParaRPr lang="en-US" sz="2400" dirty="0"/>
          </a:p>
        </p:txBody>
      </p:sp>
      <p:pic>
        <p:nvPicPr>
          <p:cNvPr id="9" name="Picture 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53454"/>
            <a:ext cx="4191000" cy="4351946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30756" y="5105400"/>
            <a:ext cx="4789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jets &gt; 20 </a:t>
            </a:r>
            <a:r>
              <a:rPr lang="en-US" sz="2400" dirty="0" err="1" smtClean="0"/>
              <a:t>GeV</a:t>
            </a:r>
            <a:r>
              <a:rPr lang="en-US" sz="2400" dirty="0" smtClean="0"/>
              <a:t> recorded</a:t>
            </a:r>
          </a:p>
          <a:p>
            <a:pPr algn="ctr"/>
            <a:r>
              <a:rPr lang="en-US" sz="2400" dirty="0" smtClean="0"/>
              <a:t>10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photons &gt; 20 </a:t>
            </a:r>
            <a:r>
              <a:rPr lang="en-US" sz="2400" dirty="0" err="1" smtClean="0"/>
              <a:t>GeV</a:t>
            </a:r>
            <a:r>
              <a:rPr lang="en-US" sz="2400" dirty="0" smtClean="0"/>
              <a:t> recorded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e.g. 10</a:t>
            </a:r>
            <a:r>
              <a:rPr lang="en-US" sz="2400" baseline="300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>
                <a:solidFill>
                  <a:srgbClr val="FF0000"/>
                </a:solidFill>
              </a:rPr>
              <a:t> photons &gt; 20 </a:t>
            </a:r>
            <a:r>
              <a:rPr lang="en-US" sz="2400" dirty="0" err="1" smtClean="0">
                <a:solidFill>
                  <a:srgbClr val="FF0000"/>
                </a:solidFill>
              </a:rPr>
              <a:t>GeV</a:t>
            </a:r>
            <a:r>
              <a:rPr lang="en-US" sz="2400" dirty="0" smtClean="0">
                <a:solidFill>
                  <a:srgbClr val="FF0000"/>
                </a:solidFill>
              </a:rPr>
              <a:t> sampled from ½  trillion </a:t>
            </a:r>
            <a:r>
              <a:rPr lang="en-US" sz="2400" dirty="0" err="1" smtClean="0">
                <a:solidFill>
                  <a:srgbClr val="FF0000"/>
                </a:solidFill>
              </a:rPr>
              <a:t>evts</a:t>
            </a:r>
            <a:r>
              <a:rPr lang="en-US" sz="2400" dirty="0" smtClean="0">
                <a:solidFill>
                  <a:srgbClr val="FF0000"/>
                </a:solidFill>
              </a:rPr>
              <a:t> (S/B &gt;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Near Term and Long 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9097ED8-C353-4ECF-B1C2-D4A41D5022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7620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LHC Run-3 provides great jet statistics for fully differential measurements (e.g. jets &gt; 120 </a:t>
            </a:r>
            <a:r>
              <a:rPr lang="en-US" sz="2400" dirty="0" err="1" smtClean="0"/>
              <a:t>GeV</a:t>
            </a:r>
            <a:r>
              <a:rPr lang="en-US" sz="2400" dirty="0" smtClean="0"/>
              <a:t>)</a:t>
            </a:r>
          </a:p>
          <a:p>
            <a:endParaRPr lang="en-US" sz="800" dirty="0" smtClean="0"/>
          </a:p>
          <a:p>
            <a:r>
              <a:rPr lang="en-US" sz="2400" dirty="0" smtClean="0"/>
              <a:t>Similarly great jet statistics at RHIC for jets &gt; 20 </a:t>
            </a:r>
            <a:r>
              <a:rPr lang="en-US" sz="2400" dirty="0" err="1" smtClean="0"/>
              <a:t>GeV</a:t>
            </a:r>
            <a:r>
              <a:rPr lang="en-US" sz="2400" dirty="0" smtClean="0"/>
              <a:t>!  </a:t>
            </a:r>
          </a:p>
          <a:p>
            <a:r>
              <a:rPr lang="en-US" sz="2400" dirty="0" smtClean="0"/>
              <a:t>Benefits of strong </a:t>
            </a:r>
            <a:r>
              <a:rPr lang="en-US" sz="2400" dirty="0" err="1" smtClean="0"/>
              <a:t>sPHENIX</a:t>
            </a:r>
            <a:r>
              <a:rPr lang="en-US" sz="2400" dirty="0" smtClean="0"/>
              <a:t> and STAR programs (different jet approaches with overlap too)</a:t>
            </a:r>
            <a:endParaRPr lang="en-US" sz="2400" dirty="0"/>
          </a:p>
        </p:txBody>
      </p:sp>
      <p:sp>
        <p:nvSpPr>
          <p:cNvPr id="6" name="Left Brace 5"/>
          <p:cNvSpPr/>
          <p:nvPr/>
        </p:nvSpPr>
        <p:spPr>
          <a:xfrm>
            <a:off x="0" y="3276600"/>
            <a:ext cx="304800" cy="1371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0" y="5181600"/>
            <a:ext cx="304800" cy="1676400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114801" y="2514600"/>
            <a:ext cx="4876800" cy="3200400"/>
            <a:chOff x="4914667" y="2895600"/>
            <a:chExt cx="4076933" cy="2819400"/>
          </a:xfrm>
        </p:grpSpPr>
        <p:pic>
          <p:nvPicPr>
            <p:cNvPr id="17715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14667" y="2895600"/>
              <a:ext cx="4076933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981" t="5405" r="3774" b="24325"/>
            <a:stretch>
              <a:fillRect/>
            </a:stretch>
          </p:blipFill>
          <p:spPr bwMode="auto">
            <a:xfrm>
              <a:off x="5562600" y="3048000"/>
              <a:ext cx="32004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562600" y="3124200"/>
              <a:ext cx="17350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Full </a:t>
              </a:r>
              <a:r>
                <a:rPr lang="en-US" dirty="0" err="1" smtClean="0"/>
                <a:t>Calo</a:t>
              </a:r>
              <a:r>
                <a:rPr lang="en-US" dirty="0" smtClean="0"/>
                <a:t>. Trigger</a:t>
              </a:r>
              <a:endParaRPr lang="en-US" dirty="0"/>
            </a:p>
          </p:txBody>
        </p:sp>
        <p:pic>
          <p:nvPicPr>
            <p:cNvPr id="13" name="Picture 12" descr="sPHENIX_fron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5184" y="3429000"/>
              <a:ext cx="1002816" cy="304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919498" y="4572000"/>
              <a:ext cx="13101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Quarks/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Gluons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" y="3353812"/>
            <a:ext cx="91361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Run-14 + 16: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STAR </a:t>
            </a:r>
            <a:r>
              <a:rPr lang="en-US" sz="2400" dirty="0" err="1" smtClean="0">
                <a:solidFill>
                  <a:srgbClr val="FF0000"/>
                </a:solidFill>
              </a:rPr>
              <a:t>mb</a:t>
            </a:r>
            <a:r>
              <a:rPr lang="en-US" sz="2400" dirty="0" smtClean="0">
                <a:solidFill>
                  <a:srgbClr val="FF0000"/>
                </a:solidFill>
              </a:rPr>
              <a:t> ~ 400 jets &gt; 50 </a:t>
            </a:r>
            <a:r>
              <a:rPr lang="en-US" sz="2400" dirty="0" err="1" smtClean="0">
                <a:solidFill>
                  <a:srgbClr val="FF0000"/>
                </a:solidFill>
              </a:rPr>
              <a:t>GeV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EMCal</a:t>
            </a:r>
            <a:r>
              <a:rPr lang="en-US" sz="2400" dirty="0" smtClean="0">
                <a:solidFill>
                  <a:srgbClr val="FF0000"/>
                </a:solidFill>
              </a:rPr>
              <a:t> triggered ~ 8,000 jets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Run-2020’s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STAR min. bias ~ 1,200 jets &gt; 50 </a:t>
            </a:r>
            <a:r>
              <a:rPr lang="en-US" sz="2400" dirty="0" err="1" smtClean="0">
                <a:solidFill>
                  <a:srgbClr val="002060"/>
                </a:solidFill>
              </a:rPr>
              <a:t>GeV</a:t>
            </a:r>
            <a:r>
              <a:rPr lang="en-US" sz="2400" dirty="0" smtClean="0">
                <a:solidFill>
                  <a:srgbClr val="002060"/>
                </a:solidFill>
              </a:rPr>
              <a:t> in central events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sPHENIX</a:t>
            </a:r>
            <a:r>
              <a:rPr lang="en-US" sz="2400" dirty="0" smtClean="0">
                <a:solidFill>
                  <a:srgbClr val="002060"/>
                </a:solidFill>
              </a:rPr>
              <a:t> min. bias ~ 9,000 jets &gt; 50 </a:t>
            </a:r>
            <a:r>
              <a:rPr lang="en-US" sz="2400" dirty="0" err="1" smtClean="0">
                <a:solidFill>
                  <a:srgbClr val="002060"/>
                </a:solidFill>
              </a:rPr>
              <a:t>GeV</a:t>
            </a:r>
            <a:r>
              <a:rPr lang="en-US" sz="2400" dirty="0" smtClean="0">
                <a:solidFill>
                  <a:srgbClr val="002060"/>
                </a:solidFill>
              </a:rPr>
              <a:t> in central events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sPHENIX</a:t>
            </a:r>
            <a:r>
              <a:rPr lang="en-US" sz="2400" dirty="0" smtClean="0">
                <a:solidFill>
                  <a:srgbClr val="002060"/>
                </a:solidFill>
              </a:rPr>
              <a:t> full calorimeter Trigger ~ 50,000 jets &gt; 50 </a:t>
            </a:r>
            <a:r>
              <a:rPr lang="en-US" sz="2400" dirty="0" err="1" smtClean="0">
                <a:solidFill>
                  <a:srgbClr val="002060"/>
                </a:solidFill>
              </a:rPr>
              <a:t>GeV</a:t>
            </a:r>
            <a:r>
              <a:rPr lang="en-US" sz="2400" dirty="0" smtClean="0">
                <a:solidFill>
                  <a:srgbClr val="002060"/>
                </a:solidFill>
              </a:rPr>
              <a:t> in central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Observables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318" y="762000"/>
            <a:ext cx="404308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43398" y="838200"/>
            <a:ext cx="1457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 billion MB events</a:t>
            </a:r>
          </a:p>
        </p:txBody>
      </p:sp>
      <p:pic>
        <p:nvPicPr>
          <p:cNvPr id="22" name="Picture 21" descr="figure_hank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967" y="762000"/>
            <a:ext cx="4490633" cy="304121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18736" y="1244656"/>
            <a:ext cx="2809823" cy="9651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E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&gt; 35 </a:t>
            </a:r>
            <a:r>
              <a:rPr lang="en-US" sz="2000" b="1" dirty="0" err="1" smtClean="0"/>
              <a:t>GeV</a:t>
            </a:r>
            <a:r>
              <a:rPr lang="en-US" sz="2000" b="1" dirty="0" smtClean="0"/>
              <a:t>, R = 0.3</a:t>
            </a:r>
          </a:p>
          <a:p>
            <a:pPr algn="ctr"/>
            <a:r>
              <a:rPr lang="en-US" sz="2000" b="1" dirty="0" smtClean="0"/>
              <a:t>Truth = solid lines</a:t>
            </a:r>
          </a:p>
          <a:p>
            <a:pPr algn="ctr"/>
            <a:r>
              <a:rPr lang="en-US" sz="2000" b="1" dirty="0" smtClean="0"/>
              <a:t>Boxes = Measure + Unfold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6019800" y="2249269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PYTHIA (vacuum case)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 PYQUEN (quenched case)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2400" y="4038600"/>
            <a:ext cx="899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 suite of jet observables.   With and without tracking information.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Single hadrons (up to 40 </a:t>
            </a:r>
            <a:r>
              <a:rPr lang="en-US" sz="2400" dirty="0" err="1" smtClean="0">
                <a:solidFill>
                  <a:srgbClr val="002060"/>
                </a:solidFill>
              </a:rPr>
              <a:t>GeV</a:t>
            </a:r>
            <a:r>
              <a:rPr lang="en-US" sz="2400" dirty="0" smtClean="0">
                <a:solidFill>
                  <a:srgbClr val="002060"/>
                </a:solidFill>
              </a:rPr>
              <a:t>/c)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Di-hadrons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Hadron</a:t>
            </a:r>
            <a:r>
              <a:rPr lang="en-US" sz="2400" dirty="0" smtClean="0">
                <a:solidFill>
                  <a:srgbClr val="002060"/>
                </a:solidFill>
              </a:rPr>
              <a:t>-jet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Jet-</a:t>
            </a:r>
            <a:r>
              <a:rPr lang="en-US" sz="2400" dirty="0" err="1" smtClean="0">
                <a:solidFill>
                  <a:srgbClr val="002060"/>
                </a:solidFill>
              </a:rPr>
              <a:t>hadron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Jet (narrow) – jet (wide)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4648200"/>
            <a:ext cx="41499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Photon – </a:t>
            </a:r>
            <a:r>
              <a:rPr lang="en-US" sz="2400" dirty="0" err="1" smtClean="0">
                <a:solidFill>
                  <a:srgbClr val="002060"/>
                </a:solidFill>
              </a:rPr>
              <a:t>hadron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Photon – jet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Very differential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All centralities and geometries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Same energy </a:t>
            </a:r>
            <a:r>
              <a:rPr lang="en-US" sz="2400" dirty="0" err="1" smtClean="0">
                <a:solidFill>
                  <a:srgbClr val="002060"/>
                </a:solidFill>
              </a:rPr>
              <a:t>p+p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p+A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5" name="Picture 14" descr="sPHENIX_fr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907681"/>
            <a:ext cx="774218" cy="2353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81800" y="914400"/>
            <a:ext cx="2057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PHENIX_fr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8782" y="914400"/>
            <a:ext cx="774218" cy="235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2000"/>
            <a:ext cx="3913047" cy="604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495800"/>
            <a:ext cx="532731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sosceles Triangle 12"/>
          <p:cNvSpPr/>
          <p:nvPr/>
        </p:nvSpPr>
        <p:spPr>
          <a:xfrm rot="16691954">
            <a:off x="7066553" y="851420"/>
            <a:ext cx="1390181" cy="2285009"/>
          </a:xfrm>
          <a:prstGeom prst="triangle">
            <a:avLst>
              <a:gd name="adj" fmla="val 5261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6691954">
            <a:off x="7380290" y="832809"/>
            <a:ext cx="760722" cy="2284789"/>
          </a:xfrm>
          <a:prstGeom prst="triangle">
            <a:avLst>
              <a:gd name="adj" fmla="val 52619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Observables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938149">
            <a:off x="5308597" y="444608"/>
            <a:ext cx="384095" cy="2284789"/>
          </a:xfrm>
          <a:prstGeom prst="triangle">
            <a:avLst>
              <a:gd name="adj" fmla="val 5261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4400" y="685800"/>
            <a:ext cx="173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 Jet R=0.2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rot="16691954">
            <a:off x="7519258" y="810814"/>
            <a:ext cx="384095" cy="2284789"/>
          </a:xfrm>
          <a:prstGeom prst="triangle">
            <a:avLst>
              <a:gd name="adj" fmla="val 5261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36630" y="838200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Away Side Jet</a:t>
            </a:r>
          </a:p>
          <a:p>
            <a:pPr algn="ctr"/>
            <a:r>
              <a:rPr lang="en-US" dirty="0" smtClean="0"/>
              <a:t>R=0.2, 0.4, 0.7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2819400"/>
            <a:ext cx="533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Look for jet energy shifted to larger radius or underneath and equilibrated.</a:t>
            </a:r>
          </a:p>
          <a:p>
            <a:pPr algn="ctr"/>
            <a:r>
              <a:rPr lang="en-US" sz="2400" b="1" dirty="0" smtClean="0"/>
              <a:t>JEWEL predicts huge effect at RHIC.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Good purity even for large R jets!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833735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</a:t>
            </a:r>
            <a:r>
              <a:rPr lang="en-US" sz="2400" baseline="-25000" dirty="0" smtClean="0"/>
              <a:t>AA</a:t>
            </a:r>
            <a:endParaRPr lang="en-US" sz="24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957935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</a:t>
            </a:r>
            <a:r>
              <a:rPr lang="en-US" sz="2400" baseline="-25000" dirty="0" smtClean="0"/>
              <a:t>AA</a:t>
            </a:r>
            <a:endParaRPr lang="en-US" sz="2400" baseline="-25000" dirty="0"/>
          </a:p>
        </p:txBody>
      </p:sp>
      <p:pic>
        <p:nvPicPr>
          <p:cNvPr id="19" name="Picture 18" descr="sPHENIX_fr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648200"/>
            <a:ext cx="1002818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67400" y="6260068"/>
            <a:ext cx="908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fakejets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1097" y="5498068"/>
            <a:ext cx="108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Reco</a:t>
            </a:r>
            <a:r>
              <a:rPr lang="en-US" dirty="0" smtClean="0">
                <a:solidFill>
                  <a:schemeClr val="tx2"/>
                </a:solidFill>
              </a:rPr>
              <a:t>. jets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066800" y="1905000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107" name="Picture 3" descr="http://www.quantumdiaries.org/wp-content/uploads/2010/12/partonshower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77" r="29473" b="48768"/>
          <a:stretch>
            <a:fillRect/>
          </a:stretch>
        </p:blipFill>
        <p:spPr bwMode="auto">
          <a:xfrm rot="11775925">
            <a:off x="3541355" y="1088878"/>
            <a:ext cx="2994960" cy="816871"/>
          </a:xfrm>
          <a:prstGeom prst="rect">
            <a:avLst/>
          </a:prstGeom>
          <a:noFill/>
        </p:spPr>
      </p:pic>
      <p:pic>
        <p:nvPicPr>
          <p:cNvPr id="24" name="Picture 3" descr="http://www.quantumdiaries.org/wp-content/uploads/2010/12/partonshower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77" r="29473" b="48768"/>
          <a:stretch>
            <a:fillRect/>
          </a:stretch>
        </p:blipFill>
        <p:spPr bwMode="auto">
          <a:xfrm rot="1035410">
            <a:off x="6613927" y="1501478"/>
            <a:ext cx="2994960" cy="104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14600"/>
            <a:ext cx="544899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t="14737" r="49059" b="20000"/>
          <a:stretch>
            <a:fillRect/>
          </a:stretch>
        </p:blipFill>
        <p:spPr bwMode="auto">
          <a:xfrm>
            <a:off x="6248400" y="994064"/>
            <a:ext cx="2590800" cy="182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762000"/>
            <a:ext cx="754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Predictions that Fragmentation Function D(z) = p / </a:t>
            </a:r>
            <a:r>
              <a:rPr lang="en-US" sz="2400" dirty="0" err="1" smtClean="0">
                <a:solidFill>
                  <a:schemeClr val="accent1"/>
                </a:solidFill>
              </a:rPr>
              <a:t>E</a:t>
            </a:r>
            <a:r>
              <a:rPr lang="en-US" sz="2400" baseline="-25000" dirty="0" err="1" smtClean="0">
                <a:solidFill>
                  <a:schemeClr val="accent1"/>
                </a:solidFill>
              </a:rPr>
              <a:t>parton</a:t>
            </a:r>
            <a:r>
              <a:rPr lang="en-US" sz="2400" dirty="0" smtClean="0">
                <a:solidFill>
                  <a:schemeClr val="accent1"/>
                </a:solidFill>
              </a:rPr>
              <a:t> will have dramatic high-z suppression</a:t>
            </a:r>
          </a:p>
          <a:p>
            <a:endParaRPr lang="en-US" sz="1400" dirty="0" smtClean="0">
              <a:solidFill>
                <a:schemeClr val="accent1"/>
              </a:solidFill>
            </a:endParaRPr>
          </a:p>
          <a:p>
            <a:r>
              <a:rPr lang="en-US" sz="2400" dirty="0" smtClean="0"/>
              <a:t>If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jet</a:t>
            </a:r>
            <a:r>
              <a:rPr lang="en-US" sz="2400" dirty="0" smtClean="0"/>
              <a:t> &lt;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parton</a:t>
            </a:r>
            <a:r>
              <a:rPr lang="en-US" sz="2400" dirty="0" smtClean="0"/>
              <a:t> in A+A due to out of cone radiation or </a:t>
            </a:r>
          </a:p>
          <a:p>
            <a:r>
              <a:rPr lang="en-US" sz="2400" dirty="0" smtClean="0"/>
              <a:t>medium excitation or … then shifting z denominator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2895600"/>
            <a:ext cx="3429000" cy="3847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sPHENIX</a:t>
            </a:r>
            <a:r>
              <a:rPr lang="en-US" sz="2400" dirty="0" smtClean="0">
                <a:solidFill>
                  <a:srgbClr val="FF0000"/>
                </a:solidFill>
              </a:rPr>
              <a:t> enables precision measurement</a:t>
            </a:r>
          </a:p>
          <a:p>
            <a:pPr algn="ctr"/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Cannot be done otherwise at RHIC</a:t>
            </a:r>
          </a:p>
          <a:p>
            <a:pPr algn="ctr"/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Coupled with precision measure at LHC across different jet energies and different QGP couplings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Definitive Answers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1" name="Picture 10" descr="sPHENIX_fr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819400"/>
            <a:ext cx="762000" cy="2316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800" y="6123801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arXiv:0710.3073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Beauty Tagged Jets at RHIC and LHC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27" y="838200"/>
            <a:ext cx="462757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838200"/>
            <a:ext cx="3810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" dirty="0" smtClean="0"/>
              <a:t> </a:t>
            </a:r>
          </a:p>
          <a:p>
            <a:pPr algn="ctr"/>
            <a:endParaRPr lang="en-US" sz="100" dirty="0" smtClean="0"/>
          </a:p>
          <a:p>
            <a:pPr lvl="0" algn="ctr"/>
            <a:r>
              <a:rPr lang="en-US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Variety of proven techniques: soft lepton tagging, track counting, secondary vertex reconstruction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066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Charm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72675" y="30480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Beauty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090" y="5867400"/>
            <a:ext cx="8591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Key tests of mass dependence of </a:t>
            </a:r>
            <a:r>
              <a:rPr lang="en-US" sz="2400" dirty="0" err="1" smtClean="0">
                <a:solidFill>
                  <a:srgbClr val="002060"/>
                </a:solidFill>
              </a:rPr>
              <a:t>radiative</a:t>
            </a:r>
            <a:r>
              <a:rPr lang="en-US" sz="2400" dirty="0" smtClean="0">
                <a:solidFill>
                  <a:srgbClr val="002060"/>
                </a:solidFill>
              </a:rPr>
              <a:t> energy loss</a:t>
            </a:r>
          </a:p>
          <a:p>
            <a:pPr algn="ctr"/>
            <a:endParaRPr lang="en-US" sz="6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Again, crucial to have overlapping energy ranges with RHIC and LHC</a:t>
            </a:r>
          </a:p>
        </p:txBody>
      </p:sp>
      <p:pic>
        <p:nvPicPr>
          <p:cNvPr id="13" name="image5.png"/>
          <p:cNvPicPr>
            <a:picLocks noChangeAspect="1" noChangeArrowheads="1"/>
          </p:cNvPicPr>
          <p:nvPr/>
        </p:nvPicPr>
        <p:blipFill>
          <a:blip r:embed="rId3" cstate="print"/>
          <a:srcRect l="51412" t="52656"/>
          <a:stretch>
            <a:fillRect/>
          </a:stretch>
        </p:blipFill>
        <p:spPr bwMode="auto">
          <a:xfrm>
            <a:off x="4800600" y="2895600"/>
            <a:ext cx="4267200" cy="2989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800600" y="55626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PHENIX_fr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3200400"/>
            <a:ext cx="762000" cy="231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Key Length Scale Probe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09" y="762000"/>
            <a:ext cx="406849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 descr="C:\Users\nagle\AppData\Local\Temp\inclusive_raa_strickland_curves_200GeV_AuAu_eta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9474" y="2971800"/>
            <a:ext cx="3915926" cy="38862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048000"/>
            <a:ext cx="3733800" cy="383696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0" name="Picture 19" descr="sPHENIX_fro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4038600"/>
            <a:ext cx="872520" cy="265197"/>
          </a:xfrm>
          <a:prstGeom prst="rect">
            <a:avLst/>
          </a:prstGeom>
        </p:spPr>
      </p:pic>
      <p:pic>
        <p:nvPicPr>
          <p:cNvPr id="21" name="Picture 1" descr="C:\Users\nagle\AppData\Local\Temp\CB_fit_upsilons_2stereo_2mm_80cm_max.png"/>
          <p:cNvPicPr>
            <a:picLocks noChangeAspect="1" noChangeArrowheads="1"/>
          </p:cNvPicPr>
          <p:nvPr/>
        </p:nvPicPr>
        <p:blipFill>
          <a:blip r:embed="rId6" cstate="print"/>
          <a:srcRect t="8333"/>
          <a:stretch>
            <a:fillRect/>
          </a:stretch>
        </p:blipFill>
        <p:spPr bwMode="auto">
          <a:xfrm>
            <a:off x="5114326" y="762000"/>
            <a:ext cx="3648674" cy="25146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129797" y="784207"/>
            <a:ext cx="1347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sPHENIX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Updated 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Tracking 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Configuration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950803"/>
            <a:ext cx="4572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Expect x10 reduction in statistical uncertainties with LHC Run-3</a:t>
            </a:r>
            <a:endParaRPr lang="en-US" sz="2400" dirty="0"/>
          </a:p>
        </p:txBody>
      </p:sp>
      <p:pic>
        <p:nvPicPr>
          <p:cNvPr id="12" name="Picture 11" descr="sPHENIX_fro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838200"/>
            <a:ext cx="872520" cy="265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Accomplishments in the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0"/>
            <a:ext cx="7914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“Little Bang” Standard Model of Quark-Gluon Plasma</a:t>
            </a:r>
            <a:endParaRPr lang="en-US" sz="2800" dirty="0"/>
          </a:p>
        </p:txBody>
      </p:sp>
      <p:pic>
        <p:nvPicPr>
          <p:cNvPr id="6" name="Picture 2" descr="cmb_Edensities_horizontal_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080" y="762000"/>
            <a:ext cx="672860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75049"/>
            <a:ext cx="5257799" cy="290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3919478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SM allows us to ask a new class of questions</a:t>
            </a:r>
          </a:p>
          <a:p>
            <a:pPr algn="ctr"/>
            <a:endParaRPr lang="en-US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Note the critical role of theory and modeling,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and theory-experiment collaboration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Brookhaven Lab Proposed 10 Year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9764" t="19742" r="4964" b="8154"/>
          <a:stretch>
            <a:fillRect/>
          </a:stretch>
        </p:blipFill>
        <p:spPr bwMode="auto">
          <a:xfrm>
            <a:off x="-1" y="990601"/>
            <a:ext cx="9150601" cy="5867400"/>
          </a:xfrm>
          <a:prstGeom prst="rect">
            <a:avLst/>
          </a:prstGeom>
          <a:noFill/>
          <a:ln w="76200">
            <a:solidFill>
              <a:srgbClr val="66CCFF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5334000"/>
            <a:ext cx="91440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PHENIX_fr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5454223"/>
            <a:ext cx="2362200" cy="7179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5029200"/>
            <a:ext cx="2590800" cy="1447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Excellent timing with Run-3 at LHC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Leaving Key Physics on the Floor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909221"/>
            <a:ext cx="495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Only two years of </a:t>
            </a:r>
            <a:r>
              <a:rPr lang="en-US" sz="2400" b="1" dirty="0" err="1" smtClean="0"/>
              <a:t>sPHENIX</a:t>
            </a:r>
            <a:r>
              <a:rPr lang="en-US" sz="2400" b="1" dirty="0" smtClean="0"/>
              <a:t> running?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Extending the program </a:t>
            </a:r>
          </a:p>
          <a:p>
            <a:r>
              <a:rPr lang="en-US" sz="2400" dirty="0" smtClean="0"/>
              <a:t>- Lower Energy Running (39, 62 </a:t>
            </a:r>
            <a:r>
              <a:rPr lang="en-US" sz="2400" dirty="0" err="1" smtClean="0"/>
              <a:t>GeV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u="sng" dirty="0" smtClean="0"/>
              <a:t>Energy</a:t>
            </a:r>
            <a:r>
              <a:rPr lang="en-US" sz="2400" dirty="0" smtClean="0"/>
              <a:t>    </a:t>
            </a:r>
            <a:r>
              <a:rPr lang="en-US" sz="2400" u="sng" dirty="0" err="1" smtClean="0"/>
              <a:t>Hadron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</a:t>
            </a:r>
            <a:r>
              <a:rPr lang="en-US" sz="2400" u="sng" baseline="-25000" dirty="0" err="1" smtClean="0"/>
              <a:t>T</a:t>
            </a:r>
            <a:r>
              <a:rPr lang="en-US" sz="2400" dirty="0" smtClean="0"/>
              <a:t>    </a:t>
            </a:r>
            <a:r>
              <a:rPr lang="en-US" sz="2400" u="sng" dirty="0" smtClean="0"/>
              <a:t>Jet E</a:t>
            </a:r>
            <a:r>
              <a:rPr lang="en-US" sz="2400" u="sng" baseline="-25000" dirty="0" smtClean="0"/>
              <a:t>T</a:t>
            </a:r>
          </a:p>
          <a:p>
            <a:r>
              <a:rPr lang="da-DK" sz="2400" dirty="0" smtClean="0"/>
              <a:t> 200         40 GeV/c      70 GeV</a:t>
            </a:r>
          </a:p>
          <a:p>
            <a:r>
              <a:rPr lang="da-DK" sz="2400" dirty="0" smtClean="0"/>
              <a:t> 100         23 GeV/c      35 GeV</a:t>
            </a:r>
          </a:p>
          <a:p>
            <a:r>
              <a:rPr lang="da-DK" sz="2400" dirty="0" smtClean="0"/>
              <a:t>  62.4       18 GeV/c</a:t>
            </a:r>
          </a:p>
          <a:p>
            <a:r>
              <a:rPr lang="da-DK" sz="2400" dirty="0" smtClean="0"/>
              <a:t>  39          12 GeV/c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Lighter Ion Running (C+C, </a:t>
            </a:r>
            <a:r>
              <a:rPr lang="en-US" sz="2400" dirty="0" err="1" smtClean="0"/>
              <a:t>Al+Al</a:t>
            </a:r>
            <a:r>
              <a:rPr lang="en-US" sz="2400" dirty="0" smtClean="0"/>
              <a:t>)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Strengthened </a:t>
            </a:r>
            <a:r>
              <a:rPr lang="en-US" sz="2400" dirty="0" err="1" smtClean="0"/>
              <a:t>p+A</a:t>
            </a:r>
            <a:r>
              <a:rPr lang="en-US" sz="2400" dirty="0" smtClean="0"/>
              <a:t> program </a:t>
            </a:r>
            <a:endParaRPr lang="en-US" sz="2400" dirty="0"/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1"/>
            <a:ext cx="4189749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1" name="Picture 3"/>
          <p:cNvPicPr>
            <a:picLocks noChangeAspect="1" noChangeArrowheads="1"/>
          </p:cNvPicPr>
          <p:nvPr/>
        </p:nvPicPr>
        <p:blipFill>
          <a:blip r:embed="rId3" cstate="print"/>
          <a:srcRect r="1177"/>
          <a:stretch>
            <a:fillRect/>
          </a:stretch>
        </p:blipFill>
        <p:spPr bwMode="auto">
          <a:xfrm>
            <a:off x="4953000" y="36576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50548" y="6578025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arXiv:1409.0040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Context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impact of the planned scientific program on the advancement of nuclear physics in the context of </a:t>
            </a:r>
          </a:p>
          <a:p>
            <a:pPr algn="ctr"/>
            <a:r>
              <a:rPr lang="en-US" sz="2800" dirty="0" smtClean="0"/>
              <a:t>current and planned </a:t>
            </a:r>
          </a:p>
          <a:p>
            <a:pPr algn="ctr"/>
            <a:r>
              <a:rPr lang="en-US" sz="2800" dirty="0" smtClean="0"/>
              <a:t>world-wide capabilities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3757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sPHENIX</a:t>
            </a:r>
            <a:r>
              <a:rPr lang="en-US" sz="2800" dirty="0" smtClean="0">
                <a:solidFill>
                  <a:srgbClr val="FF0000"/>
                </a:solidFill>
              </a:rPr>
              <a:t> is crucial to the advancement of our knowledge of the QGP in key areas</a:t>
            </a:r>
          </a:p>
          <a:p>
            <a:pPr algn="ctr"/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sPHENIX</a:t>
            </a:r>
            <a:r>
              <a:rPr lang="en-US" sz="2800" dirty="0" smtClean="0">
                <a:solidFill>
                  <a:srgbClr val="FF0000"/>
                </a:solidFill>
              </a:rPr>
              <a:t> will provide key measurements that will add uniquely to our picture of strongly interacting matter</a:t>
            </a:r>
          </a:p>
          <a:p>
            <a:pPr algn="ctr"/>
            <a:endParaRPr lang="en-US" sz="105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‘How’ and ‘why’ questions on the QGP will be left with incomplete answers without </a:t>
            </a:r>
            <a:r>
              <a:rPr lang="en-US" sz="2800" dirty="0" err="1" smtClean="0">
                <a:solidFill>
                  <a:srgbClr val="FF0000"/>
                </a:solidFill>
              </a:rPr>
              <a:t>sPHENIX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in conjunction with STAR at RHIC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and ALICE, ATLAS, CMS at LHC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to Reality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8938" y="1014413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88938" y="990600"/>
            <a:ext cx="82978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95190" y="5486400"/>
            <a:ext cx="8896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Now witness the firepower of this fully operational </a:t>
            </a:r>
            <a:r>
              <a:rPr lang="en-US" sz="2800" dirty="0" err="1" smtClean="0"/>
              <a:t>sPHENIX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914400"/>
            <a:ext cx="803136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</a:rPr>
              <a:t>EXTRAS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Ion Collider (EIC) Detector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9570" name="Picture 2" descr="https://www.phenix.bnl.gov/WWW/p/draft/donlynch/sPHENIXfigures/sPHENIX%20Review%20061014/03-04-2014-sPhenix%2012.bmp"/>
          <p:cNvPicPr>
            <a:picLocks noChangeAspect="1" noChangeArrowheads="1"/>
          </p:cNvPicPr>
          <p:nvPr/>
        </p:nvPicPr>
        <p:blipFill>
          <a:blip r:embed="rId2" cstate="print"/>
          <a:srcRect l="4795" t="13847" r="13014" b="28457"/>
          <a:stretch>
            <a:fillRect/>
          </a:stretch>
        </p:blipFill>
        <p:spPr bwMode="auto">
          <a:xfrm>
            <a:off x="0" y="1447800"/>
            <a:ext cx="9144000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33400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BaBar</a:t>
            </a:r>
            <a:r>
              <a:rPr lang="en-US" sz="2400" dirty="0" smtClean="0"/>
              <a:t> magnet has extra coil density near the ends – with proper flux return shaping, provides good analyzing power at very forward angles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sPHENIX</a:t>
            </a:r>
            <a:r>
              <a:rPr lang="en-US" sz="2400" dirty="0" smtClean="0"/>
              <a:t> </a:t>
            </a:r>
            <a:r>
              <a:rPr lang="en-US" sz="2400" dirty="0" err="1" smtClean="0"/>
              <a:t>EMCal</a:t>
            </a:r>
            <a:r>
              <a:rPr lang="en-US" sz="2400" dirty="0" smtClean="0"/>
              <a:t> meets EIC detector specifications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7517" y="6595646"/>
            <a:ext cx="3242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http://arxiv.org/abs/arXiv:1402.1209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137" y="838200"/>
            <a:ext cx="8441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Built around the </a:t>
            </a:r>
            <a:r>
              <a:rPr lang="en-US" sz="2800" dirty="0" err="1" smtClean="0"/>
              <a:t>BaBar</a:t>
            </a:r>
            <a:r>
              <a:rPr lang="en-US" sz="2800" dirty="0" smtClean="0"/>
              <a:t> Magnet and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</a:t>
            </a:r>
            <a:r>
              <a:rPr lang="en-US" sz="2800" dirty="0" err="1" smtClean="0"/>
              <a:t>Calorimetry</a:t>
            </a:r>
            <a:endParaRPr lang="en-US" sz="2800" dirty="0"/>
          </a:p>
        </p:txBody>
      </p:sp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3" cstate="print"/>
          <a:srcRect b="12335"/>
          <a:stretch>
            <a:fillRect/>
          </a:stretch>
        </p:blipFill>
        <p:spPr bwMode="auto">
          <a:xfrm>
            <a:off x="0" y="14478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Emergent Phenomena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838200"/>
            <a:ext cx="8458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Connection from the QCD </a:t>
            </a:r>
            <a:r>
              <a:rPr lang="en-US" sz="2800" dirty="0" err="1" smtClean="0"/>
              <a:t>Lagrangian</a:t>
            </a:r>
            <a:r>
              <a:rPr lang="en-US" sz="2800" dirty="0" smtClean="0"/>
              <a:t> to</a:t>
            </a:r>
          </a:p>
          <a:p>
            <a:r>
              <a:rPr lang="en-US" sz="2800" dirty="0" smtClean="0"/>
              <a:t>phenomena of confinement and asymptotic </a:t>
            </a:r>
          </a:p>
          <a:p>
            <a:r>
              <a:rPr lang="en-US" sz="2800" dirty="0" smtClean="0"/>
              <a:t>freedom  was fundamental</a:t>
            </a:r>
          </a:p>
          <a:p>
            <a:endParaRPr lang="en-US" sz="1000" dirty="0" smtClean="0"/>
          </a:p>
          <a:p>
            <a:r>
              <a:rPr lang="en-US" sz="2800" dirty="0" smtClean="0">
                <a:solidFill>
                  <a:srgbClr val="002060"/>
                </a:solidFill>
              </a:rPr>
              <a:t>Connection from QCD to the emergent phenomena of near perfect fluidity of the Quark-Gluon Plasma near the phase transformation is just as fundamental</a:t>
            </a:r>
          </a:p>
        </p:txBody>
      </p:sp>
      <p:pic>
        <p:nvPicPr>
          <p:cNvPr id="82946" name="Picture 2" descr="http://amhistory.si.edu/img/collections_xlarge/nmah2004-02801_428p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A0A0A"/>
              </a:clrFrom>
              <a:clrTo>
                <a:srgbClr val="0A0A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1" y="762000"/>
            <a:ext cx="1676399" cy="153539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886200"/>
            <a:ext cx="621553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19800" y="3749457"/>
            <a:ext cx="32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Pinning down the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/s tells us the nature of the QGP,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while leaving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open the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</a:rPr>
              <a:t>how</a:t>
            </a:r>
            <a:r>
              <a:rPr lang="en-US" sz="2800" dirty="0" smtClean="0">
                <a:solidFill>
                  <a:srgbClr val="FF0000"/>
                </a:solidFill>
              </a:rPr>
              <a:t>” and “</a:t>
            </a:r>
            <a:r>
              <a:rPr lang="en-US" sz="2800" b="1" dirty="0" smtClean="0">
                <a:solidFill>
                  <a:srgbClr val="FF0000"/>
                </a:solidFill>
              </a:rPr>
              <a:t>why</a:t>
            </a:r>
            <a:r>
              <a:rPr lang="en-US" sz="2800" dirty="0" smtClean="0">
                <a:solidFill>
                  <a:srgbClr val="FF0000"/>
                </a:solidFill>
              </a:rPr>
              <a:t>”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and Why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7394" name="Picture 2" descr="http://upload.wikimedia.org/wikipedia/commons/2/2b/Sc_histo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9" y="990600"/>
            <a:ext cx="5715001" cy="40005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685800"/>
            <a:ext cx="3124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High Temperature superconductivity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Nobel prize for discovery…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and another Nobel prize awaiting the </a:t>
            </a:r>
          </a:p>
          <a:p>
            <a:pPr algn="ctr"/>
            <a:r>
              <a:rPr lang="en-US" sz="2800" dirty="0" smtClean="0"/>
              <a:t>answer to the “how” and “why” questions</a:t>
            </a:r>
            <a:endParaRPr lang="en-US" sz="2800" dirty="0"/>
          </a:p>
        </p:txBody>
      </p:sp>
      <p:pic>
        <p:nvPicPr>
          <p:cNvPr id="7" name="Picture 2" descr="http://amhistory.si.edu/img/collections_xlarge/nmah2004-02801_428p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A0A"/>
              </a:clrFrom>
              <a:clrTo>
                <a:srgbClr val="0A0A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960406"/>
            <a:ext cx="1676399" cy="15353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0400" y="4380399"/>
            <a:ext cx="5943600" cy="247760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“One shouldn’t work on semiconductors,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that is a filthy mess; who knows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whether any semiconductors exist.” 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Wolfgang Pauli [1931]</a:t>
            </a:r>
          </a:p>
          <a:p>
            <a:pPr algn="ctr"/>
            <a:endParaRPr lang="en-US" sz="11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Perhaps like thinking on heavy ion collisions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before perfect fluid discovery…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the QGP across Length Scales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883919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r>
              <a:rPr lang="en-US" sz="2400" b="1" u="sng" dirty="0" smtClean="0"/>
              <a:t>Hard Scattered </a:t>
            </a:r>
            <a:r>
              <a:rPr lang="en-US" sz="2400" b="1" u="sng" dirty="0" err="1" smtClean="0"/>
              <a:t>Partons</a:t>
            </a:r>
            <a:r>
              <a:rPr lang="en-US" sz="2400" b="1" u="sng" dirty="0" smtClean="0"/>
              <a:t> Traversing the QGP</a:t>
            </a:r>
          </a:p>
          <a:p>
            <a:r>
              <a:rPr lang="en-US" sz="2400" dirty="0" smtClean="0"/>
              <a:t>(Jets, </a:t>
            </a:r>
            <a:r>
              <a:rPr lang="en-US" sz="2400" dirty="0" err="1" smtClean="0"/>
              <a:t>Dijets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/>
              <a:t>-Jet, Fragmentation, Medium Response)</a:t>
            </a:r>
          </a:p>
          <a:p>
            <a:endParaRPr lang="en-US" sz="1100" dirty="0" smtClean="0"/>
          </a:p>
          <a:p>
            <a:r>
              <a:rPr lang="en-US" sz="2400" dirty="0" smtClean="0"/>
              <a:t>Length scale set by initial energy, coherent energy lost</a:t>
            </a:r>
          </a:p>
          <a:p>
            <a:r>
              <a:rPr lang="en-US" sz="2400" dirty="0" smtClean="0"/>
              <a:t>20-50 </a:t>
            </a:r>
            <a:r>
              <a:rPr lang="en-US" sz="2400" dirty="0" err="1" smtClean="0"/>
              <a:t>GeV</a:t>
            </a:r>
            <a:r>
              <a:rPr lang="en-US" sz="2400" dirty="0" smtClean="0"/>
              <a:t> (0.01-0.004 fm), 1-5 </a:t>
            </a:r>
            <a:r>
              <a:rPr lang="en-US" sz="2400" dirty="0" err="1" smtClean="0"/>
              <a:t>GeV</a:t>
            </a:r>
            <a:r>
              <a:rPr lang="en-US" sz="2400" dirty="0" smtClean="0"/>
              <a:t> (0.2-0.05 fm)</a:t>
            </a:r>
          </a:p>
          <a:p>
            <a:endParaRPr lang="en-US" sz="3600" dirty="0" smtClean="0"/>
          </a:p>
          <a:p>
            <a:r>
              <a:rPr lang="en-US" sz="2400" b="1" u="sng" dirty="0" smtClean="0">
                <a:solidFill>
                  <a:schemeClr val="tx2"/>
                </a:solidFill>
              </a:rPr>
              <a:t>Beauty </a:t>
            </a:r>
            <a:r>
              <a:rPr lang="en-US" sz="2400" b="1" u="sng" dirty="0" err="1" smtClean="0">
                <a:solidFill>
                  <a:schemeClr val="tx2"/>
                </a:solidFill>
              </a:rPr>
              <a:t>Quarkonia</a:t>
            </a:r>
            <a:endParaRPr lang="en-US" sz="2400" b="1" u="sng" dirty="0" smtClean="0">
              <a:solidFill>
                <a:schemeClr val="tx2"/>
              </a:solidFill>
            </a:endParaRP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Length scale set by size of state (</a:t>
            </a: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</a:rPr>
              <a:t>U</a:t>
            </a:r>
            <a:r>
              <a:rPr lang="en-US" sz="2400" dirty="0" smtClean="0">
                <a:solidFill>
                  <a:schemeClr val="tx2"/>
                </a:solidFill>
              </a:rPr>
              <a:t>(1s,2s,3s) ~ 0.28, 0.56, 0.78 fm)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3" descr="C:\Users\nagle\AppData\Local\Temp\DSCF5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229162"/>
            <a:ext cx="3883631" cy="25794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86200" y="4460319"/>
            <a:ext cx="5257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Krishna refers to this as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microscopy of the QGP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Critical to push jets to lower energy, looking for hard radiation to understand what it’s being scattered from?</a:t>
            </a:r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6013" y="2362200"/>
            <a:ext cx="2777987" cy="80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Probing Region of Strongest Coupling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827068"/>
            <a:ext cx="8686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textbook (or Wiki entry) on the Quark-Gluon Plasma will be incomplete without </a:t>
            </a:r>
          </a:p>
          <a:p>
            <a:pPr algn="ctr"/>
            <a:r>
              <a:rPr lang="en-US" sz="1200" dirty="0" smtClean="0"/>
              <a:t> </a:t>
            </a: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a fundamental explanation for how the perfect fluid emerges at strong coupling near </a:t>
            </a:r>
            <a:r>
              <a:rPr lang="en-US" sz="2800" i="1" dirty="0" err="1" smtClean="0">
                <a:solidFill>
                  <a:srgbClr val="FF0000"/>
                </a:solidFill>
              </a:rPr>
              <a:t>T</a:t>
            </a:r>
            <a:r>
              <a:rPr lang="en-US" sz="2800" i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from an asymptotically free theory of quarks and gluons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Jet observables at RHIC enabled by the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upgrade</a:t>
            </a:r>
          </a:p>
          <a:p>
            <a:pPr algn="ctr"/>
            <a:r>
              <a:rPr lang="en-US" sz="2800" dirty="0" smtClean="0"/>
              <a:t>are critical to providing this explanation by probing the QGP near 1-2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c</a:t>
            </a:r>
            <a:r>
              <a:rPr lang="en-US" sz="2800" dirty="0" smtClean="0"/>
              <a:t> and over a broad ranges of scales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Measurements of jets only at the LHC will leave these questions with an incomplete answer </a:t>
            </a:r>
          </a:p>
          <a:p>
            <a:pPr algn="ctr"/>
            <a:r>
              <a:rPr lang="en-US" sz="2800" dirty="0" smtClean="0"/>
              <a:t>(particularly right where the coupling </a:t>
            </a:r>
            <a:r>
              <a:rPr lang="en-US" sz="2800" u="sng" dirty="0" smtClean="0"/>
              <a:t>may</a:t>
            </a:r>
            <a:r>
              <a:rPr lang="en-US" sz="2800" dirty="0" smtClean="0"/>
              <a:t> be strongest)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Knobs to Turn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z="1100" smtClean="0"/>
              <a:pPr/>
              <a:t>7</a:t>
            </a:fld>
            <a:endParaRPr lang="en-US" sz="1100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685800"/>
            <a:ext cx="72771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3733800"/>
            <a:ext cx="7496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27667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Can we observe the strongest coupling near </a:t>
            </a:r>
            <a:r>
              <a:rPr lang="en-US" sz="2400" dirty="0" err="1" smtClean="0">
                <a:solidFill>
                  <a:srgbClr val="C00000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c</a:t>
            </a:r>
            <a:r>
              <a:rPr lang="en-US" sz="2400" dirty="0" smtClean="0">
                <a:solidFill>
                  <a:srgbClr val="C00000"/>
                </a:solidFill>
              </a:rPr>
              <a:t> definitively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3340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What are the inner workings?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</a:rPr>
              <a:t>quasiparticles</a:t>
            </a:r>
            <a:r>
              <a:rPr lang="en-US" sz="2400" dirty="0" smtClean="0">
                <a:solidFill>
                  <a:schemeClr val="tx2"/>
                </a:solidFill>
              </a:rPr>
              <a:t>, fields, modes)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50292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How do the </a:t>
            </a:r>
            <a:r>
              <a:rPr lang="en-US" sz="2400" dirty="0" err="1" smtClean="0">
                <a:solidFill>
                  <a:srgbClr val="FF0000"/>
                </a:solidFill>
              </a:rPr>
              <a:t>parton</a:t>
            </a:r>
            <a:r>
              <a:rPr lang="en-US" sz="2400" dirty="0" smtClean="0">
                <a:solidFill>
                  <a:srgbClr val="FF0000"/>
                </a:solidFill>
              </a:rPr>
              <a:t> shower and medium evolve together?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Constituent Mass 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Figure_coleman_ma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3090"/>
            <a:ext cx="5353050" cy="449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5506" y="2952690"/>
            <a:ext cx="2101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Jet E</a:t>
            </a:r>
            <a:r>
              <a:rPr lang="en-US" sz="2400" baseline="-250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 = 30 </a:t>
            </a:r>
            <a:r>
              <a:rPr lang="en-US" sz="2400" dirty="0" err="1" smtClean="0">
                <a:solidFill>
                  <a:srgbClr val="FF0000"/>
                </a:solidFill>
              </a:rPr>
              <a:t>GeV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 = 350 </a:t>
            </a:r>
            <a:r>
              <a:rPr lang="en-US" sz="2400" dirty="0" err="1" smtClean="0">
                <a:solidFill>
                  <a:srgbClr val="FF0000"/>
                </a:solidFill>
              </a:rPr>
              <a:t>MeV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 = 0.3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4819471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Limit of infinitely massive scattering centers yields all </a:t>
            </a:r>
            <a:r>
              <a:rPr lang="en-US" sz="2400" dirty="0" err="1" smtClean="0">
                <a:solidFill>
                  <a:srgbClr val="FF0000"/>
                </a:solidFill>
              </a:rPr>
              <a:t>radiative</a:t>
            </a:r>
            <a:r>
              <a:rPr lang="en-US" sz="2400" dirty="0" smtClean="0">
                <a:solidFill>
                  <a:srgbClr val="FF0000"/>
                </a:solidFill>
              </a:rPr>
              <a:t> e-loss.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32520" b="21951"/>
          <a:stretch>
            <a:fillRect/>
          </a:stretch>
        </p:blipFill>
        <p:spPr bwMode="auto">
          <a:xfrm>
            <a:off x="342900" y="685800"/>
            <a:ext cx="8801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4800600" y="5695890"/>
            <a:ext cx="2895600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67305" y="1230868"/>
            <a:ext cx="3633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http://arxiv.org/abs/arXiv:1209.3328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228975"/>
            <a:ext cx="26574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00200" y="6534090"/>
            <a:ext cx="1860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Medium </a:t>
            </a:r>
            <a:r>
              <a:rPr lang="en-US" sz="2000" b="1" dirty="0" err="1" smtClean="0"/>
              <a:t>parton</a:t>
            </a:r>
            <a:endParaRPr lang="en-US" sz="2000" b="1" dirty="0" smtClean="0"/>
          </a:p>
        </p:txBody>
      </p:sp>
      <p:pic>
        <p:nvPicPr>
          <p:cNvPr id="15" name="Picture 2" descr="http://www.bnl.gov/bnlweb/pubaf/pr/photos/2010%5C02%5Ccollisions-300.jpg"/>
          <p:cNvPicPr>
            <a:picLocks noChangeAspect="1" noChangeArrowheads="1"/>
          </p:cNvPicPr>
          <p:nvPr/>
        </p:nvPicPr>
        <p:blipFill>
          <a:blip r:embed="rId5" cstate="print"/>
          <a:srcRect l="38074" t="67164" r="34236" b="7463"/>
          <a:stretch>
            <a:fillRect/>
          </a:stretch>
        </p:blipFill>
        <p:spPr bwMode="auto">
          <a:xfrm>
            <a:off x="5867400" y="2743200"/>
            <a:ext cx="2667000" cy="1889125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5410200" y="3657600"/>
            <a:ext cx="10668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00800" y="3657600"/>
            <a:ext cx="3810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6781800" y="3657600"/>
            <a:ext cx="838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</p:cNvCxnSpPr>
          <p:nvPr/>
        </p:nvCxnSpPr>
        <p:spPr>
          <a:xfrm flipH="1">
            <a:off x="7620000" y="3687763"/>
            <a:ext cx="914400" cy="274637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0975" y="1484293"/>
            <a:ext cx="8210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qhat</a:t>
            </a:r>
            <a:r>
              <a:rPr lang="en-US" sz="2800" dirty="0" smtClean="0"/>
              <a:t> 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scattering of leading </a:t>
            </a:r>
            <a:r>
              <a:rPr lang="en-US" sz="2800" dirty="0" err="1" smtClean="0"/>
              <a:t>parton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radiation e-loss</a:t>
            </a:r>
          </a:p>
          <a:p>
            <a:pPr algn="ctr"/>
            <a:r>
              <a:rPr lang="en-US" sz="2800" dirty="0" err="1" smtClean="0">
                <a:sym typeface="Wingdings" pitchFamily="2" charset="2"/>
              </a:rPr>
              <a:t>ehat</a:t>
            </a:r>
            <a:r>
              <a:rPr lang="en-US" sz="2800" dirty="0" smtClean="0">
                <a:sym typeface="Wingdings" pitchFamily="2" charset="2"/>
              </a:rPr>
              <a:t>   energy transferred to the QGP medium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one key Observable, Instead a Data Army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762000"/>
            <a:ext cx="8942833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Bulk QGP Constraints (</a:t>
            </a:r>
            <a:r>
              <a:rPr lang="en-US" sz="2400" u="sng" dirty="0" smtClean="0">
                <a:latin typeface="Symbol" pitchFamily="18" charset="2"/>
              </a:rPr>
              <a:t>h</a:t>
            </a:r>
            <a:r>
              <a:rPr lang="en-US" sz="2400" u="sng" dirty="0" smtClean="0"/>
              <a:t>/s example) </a:t>
            </a:r>
          </a:p>
          <a:p>
            <a:endParaRPr lang="en-US" sz="1400" dirty="0" smtClean="0"/>
          </a:p>
          <a:p>
            <a:r>
              <a:rPr lang="en-US" sz="2400" dirty="0" smtClean="0"/>
              <a:t>Very close coordinated effort by experimentalists and theorists</a:t>
            </a:r>
          </a:p>
          <a:p>
            <a:r>
              <a:rPr lang="en-US" sz="2400" dirty="0" smtClean="0"/>
              <a:t>spectra,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v</a:t>
            </a:r>
            <a:r>
              <a:rPr lang="en-US" sz="2400" baseline="-25000" dirty="0" err="1" smtClean="0">
                <a:sym typeface="Wingdings" pitchFamily="2" charset="2"/>
              </a:rPr>
              <a:t>n</a:t>
            </a:r>
            <a:r>
              <a:rPr lang="en-US" sz="2400" dirty="0" smtClean="0">
                <a:sym typeface="Wingdings" pitchFamily="2" charset="2"/>
              </a:rPr>
              <a:t>, HBT  HBT versus 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Y</a:t>
            </a:r>
            <a:r>
              <a:rPr lang="en-US" sz="2400" baseline="-25000" dirty="0" err="1" smtClean="0">
                <a:sym typeface="Wingdings" pitchFamily="2" charset="2"/>
              </a:rPr>
              <a:t>n</a:t>
            </a:r>
            <a:r>
              <a:rPr lang="en-US" sz="2400" dirty="0" smtClean="0">
                <a:sym typeface="Wingdings" pitchFamily="2" charset="2"/>
              </a:rPr>
              <a:t>, direct photons  photon </a:t>
            </a:r>
            <a:r>
              <a:rPr lang="en-US" sz="2400" dirty="0" err="1" smtClean="0">
                <a:sym typeface="Wingdings" pitchFamily="2" charset="2"/>
              </a:rPr>
              <a:t>v</a:t>
            </a:r>
            <a:r>
              <a:rPr lang="en-US" sz="2400" baseline="-25000" dirty="0" err="1" smtClean="0">
                <a:sym typeface="Wingdings" pitchFamily="2" charset="2"/>
              </a:rPr>
              <a:t>n</a:t>
            </a:r>
            <a:endParaRPr lang="en-US" sz="2400" baseline="-250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Over-constraining the theory  </a:t>
            </a:r>
          </a:p>
          <a:p>
            <a:r>
              <a:rPr lang="en-US" sz="2400" dirty="0" smtClean="0">
                <a:sym typeface="Wingdings" pitchFamily="2" charset="2"/>
              </a:rPr>
              <a:t>                                                          </a:t>
            </a:r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Current “Standard Little Bang” Model</a:t>
            </a:r>
          </a:p>
          <a:p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                                                          Path to precision QGP bulk properties 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u="sng" dirty="0" smtClean="0">
                <a:solidFill>
                  <a:srgbClr val="FF0000"/>
                </a:solidFill>
              </a:rPr>
              <a:t>Jet Probe Physics</a:t>
            </a: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Not one key observable alone.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It is the army of observables in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concert with theory that has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 physics pay-off.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83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038600"/>
            <a:ext cx="3730151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47268" y="3657600"/>
            <a:ext cx="302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Nicely shown in </a:t>
            </a:r>
            <a:r>
              <a:rPr lang="en-US" dirty="0" err="1" smtClean="0"/>
              <a:t>Gunther’s</a:t>
            </a:r>
            <a:r>
              <a:rPr lang="en-US" dirty="0" smtClean="0"/>
              <a:t> 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23975</TotalTime>
  <Words>1401</Words>
  <Application>Microsoft Office PowerPoint</Application>
  <PresentationFormat>On-screen Show (4:3)</PresentationFormat>
  <Paragraphs>284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What jets studies at RHIC  can tell us about QGP properties</vt:lpstr>
      <vt:lpstr>Great Accomplishments in the Field</vt:lpstr>
      <vt:lpstr>Emergent Phenomena</vt:lpstr>
      <vt:lpstr>How and Why Questions</vt:lpstr>
      <vt:lpstr>Probing the QGP across Length Scales</vt:lpstr>
      <vt:lpstr>RHIC Probing Region of Strongest Coupling</vt:lpstr>
      <vt:lpstr>Critical Knobs to Turn</vt:lpstr>
      <vt:lpstr>QGP Constituent Mass Dependence</vt:lpstr>
      <vt:lpstr>No one key Observable, Instead a Data Army</vt:lpstr>
      <vt:lpstr>RHIC and LHC Jet Observables</vt:lpstr>
      <vt:lpstr>Jet Geometry Engineering</vt:lpstr>
      <vt:lpstr>sPHENIX in a Nutshell</vt:lpstr>
      <vt:lpstr>RHIC II Luminosities  Opening New Doors</vt:lpstr>
      <vt:lpstr>Jets Near Term and Long Term</vt:lpstr>
      <vt:lpstr>Jet Observables</vt:lpstr>
      <vt:lpstr>Jet Observables</vt:lpstr>
      <vt:lpstr>Unique Measurements</vt:lpstr>
      <vt:lpstr>Beauty Tagged Jets at RHIC and LHC</vt:lpstr>
      <vt:lpstr>Another Key Length Scale Probe</vt:lpstr>
      <vt:lpstr>Brookhaven Lab Proposed 10 Year Plan</vt:lpstr>
      <vt:lpstr>Not Leaving Key Physics on the Floor</vt:lpstr>
      <vt:lpstr>World Context Summary</vt:lpstr>
      <vt:lpstr>sPHENIX to Reality</vt:lpstr>
      <vt:lpstr>Slide 24</vt:lpstr>
      <vt:lpstr>Electron Ion Collider (EIC) Detector Concept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nagle</dc:creator>
  <cp:lastModifiedBy>nagle</cp:lastModifiedBy>
  <cp:revision>243</cp:revision>
  <dcterms:created xsi:type="dcterms:W3CDTF">2014-05-31T17:20:19Z</dcterms:created>
  <dcterms:modified xsi:type="dcterms:W3CDTF">2014-09-14T14:02:07Z</dcterms:modified>
</cp:coreProperties>
</file>