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7456" r:id="rId2"/>
  </p:sldMasterIdLst>
  <p:notesMasterIdLst>
    <p:notesMasterId r:id="rId59"/>
  </p:notesMasterIdLst>
  <p:handoutMasterIdLst>
    <p:handoutMasterId r:id="rId60"/>
  </p:handoutMasterIdLst>
  <p:sldIdLst>
    <p:sldId id="258" r:id="rId3"/>
    <p:sldId id="650" r:id="rId4"/>
    <p:sldId id="512" r:id="rId5"/>
    <p:sldId id="696" r:id="rId6"/>
    <p:sldId id="693" r:id="rId7"/>
    <p:sldId id="617" r:id="rId8"/>
    <p:sldId id="519" r:id="rId9"/>
    <p:sldId id="690" r:id="rId10"/>
    <p:sldId id="424" r:id="rId11"/>
    <p:sldId id="699" r:id="rId12"/>
    <p:sldId id="701" r:id="rId13"/>
    <p:sldId id="645" r:id="rId14"/>
    <p:sldId id="588" r:id="rId15"/>
    <p:sldId id="589" r:id="rId16"/>
    <p:sldId id="614" r:id="rId17"/>
    <p:sldId id="653" r:id="rId18"/>
    <p:sldId id="682" r:id="rId19"/>
    <p:sldId id="592" r:id="rId20"/>
    <p:sldId id="593" r:id="rId21"/>
    <p:sldId id="681" r:id="rId22"/>
    <p:sldId id="611" r:id="rId23"/>
    <p:sldId id="634" r:id="rId24"/>
    <p:sldId id="615" r:id="rId25"/>
    <p:sldId id="680" r:id="rId26"/>
    <p:sldId id="687" r:id="rId27"/>
    <p:sldId id="655" r:id="rId28"/>
    <p:sldId id="677" r:id="rId29"/>
    <p:sldId id="661" r:id="rId30"/>
    <p:sldId id="429" r:id="rId31"/>
    <p:sldId id="511" r:id="rId32"/>
    <p:sldId id="584" r:id="rId33"/>
    <p:sldId id="513" r:id="rId34"/>
    <p:sldId id="632" r:id="rId35"/>
    <p:sldId id="657" r:id="rId36"/>
    <p:sldId id="629" r:id="rId37"/>
    <p:sldId id="582" r:id="rId38"/>
    <p:sldId id="685" r:id="rId39"/>
    <p:sldId id="639" r:id="rId40"/>
    <p:sldId id="700" r:id="rId41"/>
    <p:sldId id="697" r:id="rId42"/>
    <p:sldId id="591" r:id="rId43"/>
    <p:sldId id="649" r:id="rId44"/>
    <p:sldId id="555" r:id="rId45"/>
    <p:sldId id="640" r:id="rId46"/>
    <p:sldId id="679" r:id="rId47"/>
    <p:sldId id="635" r:id="rId48"/>
    <p:sldId id="659" r:id="rId49"/>
    <p:sldId id="691" r:id="rId50"/>
    <p:sldId id="692" r:id="rId51"/>
    <p:sldId id="595" r:id="rId52"/>
    <p:sldId id="465" r:id="rId53"/>
    <p:sldId id="678" r:id="rId54"/>
    <p:sldId id="689" r:id="rId55"/>
    <p:sldId id="624" r:id="rId56"/>
    <p:sldId id="688" r:id="rId57"/>
    <p:sldId id="626" r:id="rId58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CC"/>
    <a:srgbClr val="5F5F5F"/>
    <a:srgbClr val="F8DC8C"/>
    <a:srgbClr val="271884"/>
    <a:srgbClr val="404040"/>
    <a:srgbClr val="5C0426"/>
    <a:srgbClr val="4B5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166" autoAdjust="0"/>
    <p:restoredTop sz="86214" autoAdjust="0"/>
  </p:normalViewPr>
  <p:slideViewPr>
    <p:cSldViewPr>
      <p:cViewPr varScale="1">
        <p:scale>
          <a:sx n="63" d="100"/>
          <a:sy n="63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2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slide footer_gray_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4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4" descr="slide header_gray_4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524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DB171-19D9-41AB-9B66-7F716D7D569C}" type="datetime1">
              <a:rPr lang="en-US"/>
              <a:pPr>
                <a:defRPr/>
              </a:pPr>
              <a:t>9/13/2014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2000" y="8610600"/>
            <a:ext cx="480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8685213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0455D1-B9C2-44C1-8183-17EF9C5E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40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E90103-DFBE-4733-93B6-A6D84FBB4B3D}" type="datetime1">
              <a:rPr lang="en-US"/>
              <a:pPr>
                <a:defRPr/>
              </a:pPr>
              <a:t>9/13/2014</a:t>
            </a:fld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A45CAAE-3F10-42B1-8D9F-667490AC2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88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6F9921-BC67-4E87-AE6D-E61D46165228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861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86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3C57CBD-32BC-4A8D-96B0-5C12D64AAAB0}" type="slidenum">
              <a:rPr lang="en-US" altLang="en-US" smtClean="0">
                <a:latin typeface="Arial" charset="0"/>
              </a:rPr>
              <a:pPr/>
              <a:t>43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BE5B0C-0565-4F2E-A5C4-E07F42CA9339}" type="slidenum">
              <a:rPr lang="en-US" altLang="en-US" smtClean="0">
                <a:latin typeface="Arial" charset="0"/>
              </a:rPr>
              <a:pPr/>
              <a:t>46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100" dirty="0" smtClean="0">
                <a:latin typeface="+mn-lt"/>
              </a:rPr>
              <a:t>Here are shown all 8 states that have been included as new or with upgraded evidence. </a:t>
            </a:r>
          </a:p>
          <a:p>
            <a:pPr eaLnBrk="1" hangingPunct="1">
              <a:defRPr/>
            </a:pPr>
            <a:endParaRPr lang="en-US" sz="1100" dirty="0" smtClean="0"/>
          </a:p>
          <a:p>
            <a:pPr eaLnBrk="1" hangingPunct="1">
              <a:defRPr/>
            </a:pPr>
            <a:r>
              <a:rPr lang="en-US" sz="1100" b="1" dirty="0" smtClean="0">
                <a:latin typeface="+mn-lt"/>
              </a:rPr>
              <a:t>It is interesting to see if these states fit into the SU(6) and Lattice QCD spectrum.</a:t>
            </a:r>
            <a:endParaRPr lang="en-US" sz="1100" dirty="0" smtClean="0"/>
          </a:p>
          <a:p>
            <a:pPr>
              <a:defRPr/>
            </a:pPr>
            <a:endParaRPr lang="en-US" sz="1100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F6D76A-62A1-4907-A5E1-BDE6A2023591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48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61" name="Date Placeholder 4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C2F408-AD28-4672-9E6A-246C7F3DF330}" type="datetime1">
              <a:rPr lang="en-US" altLang="en-US" smtClean="0">
                <a:solidFill>
                  <a:srgbClr val="000000"/>
                </a:solidFill>
                <a:latin typeface="Arial" charset="0"/>
              </a:rPr>
              <a:pPr/>
              <a:t>9/13/2014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0F68BE-A9C2-4A2A-8F50-5D288D22DFB9}" type="datetime1">
              <a:rPr lang="en-US" altLang="en-US" smtClean="0">
                <a:latin typeface="Arial" charset="0"/>
              </a:rPr>
              <a:pPr/>
              <a:t>9/13/2014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Test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D6668A-D6D0-4EF0-B416-51277DD0A064}" type="slidenum">
              <a:rPr lang="en-US" altLang="en-US" smtClean="0">
                <a:latin typeface="Arial" charset="0"/>
              </a:rPr>
              <a:pPr/>
              <a:t>51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638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7270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FBF85-1621-4056-BCCA-F5137E22D1E6}" type="slidenum">
              <a:rPr lang="en-US" altLang="en-US" smtClean="0">
                <a:latin typeface="Arial" charset="0"/>
              </a:rPr>
              <a:pPr/>
              <a:t>56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FF8308-584D-4972-9D73-4C4429FA1AFE}" type="slidenum">
              <a:rPr lang="en-US" altLang="en-US" smtClean="0">
                <a:latin typeface="Arial" charset="0"/>
              </a:rPr>
              <a:pPr/>
              <a:t>8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979063-5F96-45C6-8038-639E8FFC581B}" type="slidenum">
              <a:rPr lang="en-US" altLang="en-US" smtClean="0">
                <a:latin typeface="Arial" charset="0"/>
              </a:rPr>
              <a:pPr/>
              <a:t>10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979063-5F96-45C6-8038-639E8FFC581B}" type="slidenum">
              <a:rPr lang="en-US" altLang="en-US" smtClean="0">
                <a:latin typeface="Arial" charset="0"/>
              </a:rPr>
              <a:pPr/>
              <a:t>11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721869-0BCB-4A29-B447-40FB64D6097B}" type="slidenum">
              <a:rPr lang="en-US" altLang="en-US" smtClean="0">
                <a:latin typeface="Arial" charset="0"/>
              </a:rPr>
              <a:pPr/>
              <a:t>17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895350"/>
            <a:fld id="{A83AC164-5E31-4320-ACC1-BFAB5893A424}" type="slidenum">
              <a:rPr lang="en-US" altLang="en-US" smtClean="0">
                <a:latin typeface="Times New Roman" pitchFamily="18" charset="0"/>
                <a:cs typeface="Arial" charset="0"/>
              </a:rPr>
              <a:pPr defTabSz="895350"/>
              <a:t>18</a:t>
            </a:fld>
            <a:endParaRPr lang="en-US" altLang="en-US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49325"/>
            <a:fld id="{0B8EE057-EEF9-4ACF-92A8-301282C221F1}" type="slidenum">
              <a:rPr lang="fr-FR" altLang="en-US" sz="1200">
                <a:latin typeface="Arial" charset="0"/>
                <a:cs typeface="Arial" charset="0"/>
              </a:rPr>
              <a:pPr algn="r" defTabSz="949325"/>
              <a:t>18</a:t>
            </a:fld>
            <a:endParaRPr lang="fr-FR" altLang="en-US" sz="1200">
              <a:latin typeface="Arial" charset="0"/>
              <a:cs typeface="Arial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0C813B-B9C3-4E8E-9DA7-B254245B3867}" type="slidenum">
              <a:rPr lang="en-US" altLang="en-US" smtClean="0">
                <a:latin typeface="Arial" charset="0"/>
              </a:rPr>
              <a:pPr/>
              <a:t>20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979063-5F96-45C6-8038-639E8FFC581B}" type="slidenum">
              <a:rPr lang="en-US" altLang="en-US" smtClean="0">
                <a:latin typeface="Arial" charset="0"/>
              </a:rPr>
              <a:pPr/>
              <a:t>39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758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AAA6B3-8C7C-4883-B41D-36111F7F3E47}" type="slidenum">
              <a:rPr lang="en-US" altLang="en-US" smtClean="0">
                <a:latin typeface="Arial" charset="0"/>
              </a:rPr>
              <a:pPr/>
              <a:t>41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title header_gray_4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itle footer_gray_4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E675-A971-4E3D-A5D1-843C82B95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922A7-A91B-45FA-9999-4A1B5EE46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AF296-A7C8-4A20-946F-077150B0F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18B59-A49F-4D48-9267-F14A867A2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73A3F7D-7C5D-4DFE-93AB-4AED72ABEC73}" type="datetimeFigureOut">
              <a:rPr lang="en-US"/>
              <a:pPr>
                <a:defRPr/>
              </a:pPr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1D55534-C5DC-45B2-89E3-FC8748E69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6236C-F6C5-4B64-957C-5BC78B022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4B0B5-F4B8-4255-B7C4-F395D3CA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9D85C-1EEB-43CD-983A-71443436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443A-581D-4B90-B660-37AD4D0C0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BE00E-5FA0-414A-BCF3-B86B17C8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8DB32-8E01-4141-AA2C-B39FD4747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4E7F0-6B44-4CEE-B70A-0ED96AE31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CEC60-A3CA-4005-B5B7-34D5229BC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 footer_gray_417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slide footer_green_378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Argonne National Laboratory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02AE8486-733B-4CAF-8D3D-E105D681F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4" descr="slide header_gray_417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812" r:id="rId1"/>
    <p:sldLayoutId id="2147487801" r:id="rId2"/>
    <p:sldLayoutId id="2147487802" r:id="rId3"/>
    <p:sldLayoutId id="2147487803" r:id="rId4"/>
    <p:sldLayoutId id="2147487804" r:id="rId5"/>
    <p:sldLayoutId id="2147487805" r:id="rId6"/>
    <p:sldLayoutId id="2147487806" r:id="rId7"/>
    <p:sldLayoutId id="2147487807" r:id="rId8"/>
    <p:sldLayoutId id="2147487808" r:id="rId9"/>
    <p:sldLayoutId id="2147487809" r:id="rId10"/>
    <p:sldLayoutId id="2147487810" r:id="rId11"/>
    <p:sldLayoutId id="2147487811" r:id="rId12"/>
    <p:sldLayoutId id="214748781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B6F409D-98F4-43C1-A797-00CF42C4F864}" type="datetimeFigureOut">
              <a:rPr lang="en-US"/>
              <a:pPr>
                <a:defRPr/>
              </a:pPr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D7A8833-C1F5-4D75-888C-ED849446C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1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hep.net/record/751008?ln=en" TargetMode="External"/><Relationship Id="rId13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hyperlink" Target="http://arxiv.org/abs/hep-ph/0612094" TargetMode="External"/><Relationship Id="rId12" Type="http://schemas.openxmlformats.org/officeDocument/2006/relationships/hyperlink" Target="http://inspirehep.net/record/1207450?ln=e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nspirehep.net/record/759046?ln=en" TargetMode="External"/><Relationship Id="rId11" Type="http://schemas.openxmlformats.org/officeDocument/2006/relationships/hyperlink" Target="http://inspirehep.net/record/380929?ln=en" TargetMode="External"/><Relationship Id="rId5" Type="http://schemas.openxmlformats.org/officeDocument/2006/relationships/hyperlink" Target="http://inspirehep.net/record/552474?ln=en" TargetMode="External"/><Relationship Id="rId10" Type="http://schemas.openxmlformats.org/officeDocument/2006/relationships/hyperlink" Target="http://inspirehep.net/record/560033?ln=en" TargetMode="External"/><Relationship Id="rId4" Type="http://schemas.openxmlformats.org/officeDocument/2006/relationships/image" Target="../media/image49.png"/><Relationship Id="rId9" Type="http://schemas.openxmlformats.org/officeDocument/2006/relationships/hyperlink" Target="http://inspirehep.net/record/686468?ln=en" TargetMode="External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3.emf"/><Relationship Id="rId4" Type="http://schemas.openxmlformats.org/officeDocument/2006/relationships/hyperlink" Target="http://www.bnl.gov/npp/pac0612.asp" TargetMode="External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emf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06.wmf"/><Relationship Id="rId3" Type="http://schemas.openxmlformats.org/officeDocument/2006/relationships/image" Target="../media/image107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02.wmf"/><Relationship Id="rId4" Type="http://schemas.openxmlformats.org/officeDocument/2006/relationships/image" Target="../media/image108.jpe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0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wmf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11.png"/><Relationship Id="rId4" Type="http://schemas.openxmlformats.org/officeDocument/2006/relationships/image" Target="../media/image110.jpe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9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tags" Target="../tags/tag17.xml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73.png"/><Relationship Id="rId5" Type="http://schemas.openxmlformats.org/officeDocument/2006/relationships/tags" Target="../tags/tag20.xml"/><Relationship Id="rId15" Type="http://schemas.openxmlformats.org/officeDocument/2006/relationships/image" Target="../media/image137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141.pn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1.png"/><Relationship Id="rId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7.wmf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5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67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106.wmf"/><Relationship Id="rId3" Type="http://schemas.openxmlformats.org/officeDocument/2006/relationships/image" Target="../media/image108.jpe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5.wmf"/><Relationship Id="rId20" Type="http://schemas.openxmlformats.org/officeDocument/2006/relationships/image" Target="../media/image170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1.jpe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100.wmf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23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0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tags" Target="../tags/tag5.xml"/><Relationship Id="rId21" Type="http://schemas.openxmlformats.org/officeDocument/2006/relationships/image" Target="../media/image36.png"/><Relationship Id="rId7" Type="http://schemas.openxmlformats.org/officeDocument/2006/relationships/tags" Target="../tags/tag9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tags" Target="../tags/tag4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15" Type="http://schemas.openxmlformats.org/officeDocument/2006/relationships/image" Target="../media/image30.png"/><Relationship Id="rId10" Type="http://schemas.openxmlformats.org/officeDocument/2006/relationships/tags" Target="../tags/tag12.xml"/><Relationship Id="rId19" Type="http://schemas.openxmlformats.org/officeDocument/2006/relationships/image" Target="../media/image34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813" y="1905000"/>
            <a:ext cx="8610600" cy="1355725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/>
              <a:t>Some Highlights from Cold QCD since 2007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400" dirty="0" smtClean="0">
                <a:solidFill>
                  <a:schemeClr val="tx1"/>
                </a:solidFill>
              </a:rPr>
              <a:t>Roy J. Holt</a:t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2400" dirty="0" smtClean="0">
                <a:solidFill>
                  <a:schemeClr val="tx1"/>
                </a:solidFill>
              </a:rPr>
              <a:t>(presented by Rolf </a:t>
            </a:r>
            <a:r>
              <a:rPr lang="en-US" altLang="en-US" sz="2400" dirty="0" err="1" smtClean="0">
                <a:solidFill>
                  <a:schemeClr val="tx1"/>
                </a:solidFill>
              </a:rPr>
              <a:t>Ent</a:t>
            </a:r>
            <a:r>
              <a:rPr lang="en-US" altLang="en-US" sz="2400" dirty="0" smtClean="0">
                <a:solidFill>
                  <a:schemeClr val="tx1"/>
                </a:solidFill>
              </a:rPr>
              <a:t>)</a:t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2400" dirty="0" smtClean="0">
                <a:solidFill>
                  <a:schemeClr val="tx1"/>
                </a:solidFill>
              </a:rPr>
              <a:t/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2400" dirty="0" smtClean="0">
                <a:solidFill>
                  <a:schemeClr val="tx1"/>
                </a:solidFill>
              </a:rPr>
              <a:t/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2400" dirty="0" smtClean="0">
                <a:solidFill>
                  <a:schemeClr val="tx1"/>
                </a:solidFill>
              </a:rPr>
              <a:t>QCD Town Meeting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581400"/>
            <a:ext cx="8839200" cy="2895600"/>
          </a:xfrm>
        </p:spPr>
        <p:txBody>
          <a:bodyPr/>
          <a:lstStyle/>
          <a:p>
            <a:pPr algn="ctr" eaLnBrk="1" hangingPunct="1"/>
            <a:endParaRPr lang="en-US" altLang="en-US" sz="2400" b="1" dirty="0" smtClean="0"/>
          </a:p>
          <a:p>
            <a:pPr algn="ctr" eaLnBrk="1" hangingPunct="1"/>
            <a:endParaRPr lang="en-US" altLang="en-US" sz="2400" b="1" dirty="0" smtClean="0"/>
          </a:p>
          <a:p>
            <a:pPr algn="ctr" eaLnBrk="1" hangingPunct="1"/>
            <a:endParaRPr lang="en-US" altLang="en-US" sz="2400" b="1" dirty="0" smtClean="0"/>
          </a:p>
          <a:p>
            <a:pPr algn="ctr" eaLnBrk="1" hangingPunct="1"/>
            <a:r>
              <a:rPr lang="en-US" altLang="en-US" sz="2400" b="1" dirty="0" smtClean="0"/>
              <a:t>Temple University</a:t>
            </a:r>
          </a:p>
          <a:p>
            <a:pPr algn="ctr" eaLnBrk="1" hangingPunct="1"/>
            <a:r>
              <a:rPr lang="en-US" altLang="en-US" sz="2400" b="1" dirty="0" smtClean="0"/>
              <a:t> 13 September 2014</a:t>
            </a:r>
          </a:p>
        </p:txBody>
      </p:sp>
      <p:pic>
        <p:nvPicPr>
          <p:cNvPr id="6148" name="Picture 4" descr="NP-logo-Nlarge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43600"/>
            <a:ext cx="14351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2826603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98% of work</a:t>
            </a:r>
          </a:p>
          <a:p>
            <a:r>
              <a:rPr lang="en-US" sz="2400" dirty="0" smtClean="0">
                <a:latin typeface="+mj-lt"/>
              </a:rPr>
              <a:t>  2% of work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190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000" i="1" dirty="0" err="1" smtClean="0"/>
              <a:t>Unpolarized</a:t>
            </a:r>
            <a:r>
              <a:rPr lang="en-US" altLang="en-US" sz="2000" i="1" dirty="0" smtClean="0"/>
              <a:t> and Polarized Structure Functions – measure the lowest moments of (separated, p and n) structure functions</a:t>
            </a:r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33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8C3E5-48EB-4722-95D8-42D584AB194F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5257800" y="6019800"/>
            <a:ext cx="2903537" cy="276999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200" dirty="0">
                <a:latin typeface="Arial" charset="0"/>
                <a:cs typeface="Arial" charset="0"/>
              </a:rPr>
              <a:t> milestone HP6 (2011)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completed</a:t>
            </a:r>
            <a:endParaRPr lang="en-US" altLang="en-US" sz="1200" dirty="0">
              <a:latin typeface="Arial" charset="0"/>
              <a:cs typeface="Arial" charset="0"/>
            </a:endParaRPr>
          </a:p>
        </p:txBody>
      </p:sp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309563" y="5943600"/>
            <a:ext cx="32576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Thanks to C. Keppel, </a:t>
            </a:r>
            <a:r>
              <a:rPr lang="en-US" altLang="en-US" sz="1400" dirty="0" smtClean="0"/>
              <a:t>S</a:t>
            </a:r>
            <a:r>
              <a:rPr lang="en-US" altLang="en-US" sz="1400" dirty="0"/>
              <a:t>. Kuhn, Z.-E. </a:t>
            </a:r>
            <a:r>
              <a:rPr lang="en-US" altLang="en-US" sz="1400" dirty="0" err="1"/>
              <a:t>Meziani</a:t>
            </a:r>
            <a:endParaRPr lang="en-US" alt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495800" y="3097119"/>
            <a:ext cx="4351308" cy="2846481"/>
            <a:chOff x="0" y="3751384"/>
            <a:chExt cx="4351308" cy="28464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51384"/>
              <a:ext cx="4351308" cy="284648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700" y="3812344"/>
              <a:ext cx="1511300" cy="152400"/>
            </a:xfrm>
            <a:prstGeom prst="rect">
              <a:avLst/>
            </a:prstGeom>
          </p:spPr>
        </p:pic>
      </p:grpSp>
      <p:pic>
        <p:nvPicPr>
          <p:cNvPr id="31" name="Picture 30" descr="F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8580"/>
            <a:ext cx="4249420" cy="4605020"/>
          </a:xfrm>
          <a:prstGeom prst="rect">
            <a:avLst/>
          </a:prstGeom>
        </p:spPr>
      </p:pic>
      <p:pic>
        <p:nvPicPr>
          <p:cNvPr id="32" name="Picture 31" descr="M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47" y="1275246"/>
            <a:ext cx="4066153" cy="1163154"/>
          </a:xfrm>
          <a:prstGeom prst="rect">
            <a:avLst/>
          </a:prstGeom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8675" y="2438400"/>
            <a:ext cx="4124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22651" y="838200"/>
            <a:ext cx="836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Moments are x-weighted: </a:t>
            </a:r>
            <a:r>
              <a:rPr lang="en-US" dirty="0" smtClean="0"/>
              <a:t>Needed (largely </a:t>
            </a:r>
            <a:r>
              <a:rPr lang="en-US" dirty="0" err="1" smtClean="0"/>
              <a:t>JLab</a:t>
            </a:r>
            <a:r>
              <a:rPr lang="en-US" dirty="0" smtClean="0"/>
              <a:t>) L/T and g</a:t>
            </a:r>
            <a:r>
              <a:rPr lang="en-US" baseline="-25000" dirty="0" smtClean="0"/>
              <a:t>1</a:t>
            </a:r>
            <a:r>
              <a:rPr lang="en-US" dirty="0" smtClean="0"/>
              <a:t>/g</a:t>
            </a:r>
            <a:r>
              <a:rPr lang="en-US" baseline="-25000" dirty="0" smtClean="0"/>
              <a:t>2</a:t>
            </a:r>
            <a:r>
              <a:rPr lang="en-US" dirty="0" smtClean="0"/>
              <a:t> separated data at large x</a:t>
            </a:r>
          </a:p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219200" y="1295400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/>
              <a:t>PRL 110 (2013) 15, 152002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0" y="1905000"/>
            <a:ext cx="4679950" cy="275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190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000" i="1" dirty="0" err="1" smtClean="0"/>
              <a:t>Unpolarized</a:t>
            </a:r>
            <a:r>
              <a:rPr lang="en-US" altLang="en-US" sz="2000" i="1" dirty="0" smtClean="0"/>
              <a:t> and Longitudinally Polarized Structure Functions</a:t>
            </a:r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33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8C3E5-48EB-4722-95D8-42D584AB194F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5125" y="776288"/>
            <a:ext cx="2073275" cy="976312"/>
            <a:chOff x="4635499" y="1440493"/>
            <a:chExt cx="2073494" cy="976298"/>
          </a:xfrm>
        </p:grpSpPr>
        <p:pic>
          <p:nvPicPr>
            <p:cNvPr id="13331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13952" y="1905616"/>
              <a:ext cx="1795041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332" name="Text Box 43"/>
            <p:cNvSpPr txBox="1">
              <a:spLocks noChangeArrowheads="1"/>
            </p:cNvSpPr>
            <p:nvPr/>
          </p:nvSpPr>
          <p:spPr bwMode="auto">
            <a:xfrm>
              <a:off x="4635499" y="1440493"/>
              <a:ext cx="1687513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/>
                <a:t>Parton model -&gt;</a:t>
              </a:r>
            </a:p>
          </p:txBody>
        </p:sp>
      </p:grpSp>
      <p:sp>
        <p:nvSpPr>
          <p:cNvPr id="13330" name="Text Box 10"/>
          <p:cNvSpPr txBox="1">
            <a:spLocks noChangeArrowheads="1"/>
          </p:cNvSpPr>
          <p:nvPr/>
        </p:nvSpPr>
        <p:spPr bwMode="auto">
          <a:xfrm>
            <a:off x="2047425" y="5334000"/>
            <a:ext cx="2295975" cy="830997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Times New Roman" pitchFamily="18" charset="0"/>
                <a:cs typeface="Arial" charset="0"/>
              </a:rPr>
              <a:t>Upgraded </a:t>
            </a:r>
            <a:r>
              <a:rPr lang="en-US" altLang="en-US" sz="1600" dirty="0" err="1">
                <a:latin typeface="Times New Roman" pitchFamily="18" charset="0"/>
                <a:cs typeface="Arial" charset="0"/>
              </a:rPr>
              <a:t>JLab</a:t>
            </a:r>
            <a:r>
              <a:rPr lang="en-US" altLang="en-US" sz="16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1600" dirty="0" smtClean="0">
                <a:latin typeface="Times New Roman" pitchFamily="18" charset="0"/>
                <a:cs typeface="Arial" charset="0"/>
              </a:rPr>
              <a:t>has  unique </a:t>
            </a:r>
            <a:r>
              <a:rPr lang="en-US" altLang="en-US" sz="1600" dirty="0">
                <a:latin typeface="Times New Roman" pitchFamily="18" charset="0"/>
                <a:cs typeface="Arial" charset="0"/>
              </a:rPr>
              <a:t>capability </a:t>
            </a:r>
            <a:r>
              <a:rPr lang="en-US" altLang="en-US" sz="1600" dirty="0" smtClean="0">
                <a:latin typeface="Times New Roman" pitchFamily="18" charset="0"/>
                <a:cs typeface="Arial" charset="0"/>
              </a:rPr>
              <a:t>to define </a:t>
            </a:r>
            <a:r>
              <a:rPr lang="en-US" altLang="en-US" sz="1600" dirty="0">
                <a:latin typeface="Times New Roman" pitchFamily="18" charset="0"/>
                <a:cs typeface="Arial" charset="0"/>
              </a:rPr>
              <a:t>the </a:t>
            </a:r>
            <a:r>
              <a:rPr lang="en-US" altLang="en-US" sz="1600" b="1" dirty="0">
                <a:latin typeface="Times New Roman" pitchFamily="18" charset="0"/>
                <a:cs typeface="Arial" charset="0"/>
              </a:rPr>
              <a:t>valence region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838200" y="4724400"/>
            <a:ext cx="2903537" cy="46166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200" dirty="0">
                <a:latin typeface="Arial" charset="0"/>
                <a:cs typeface="Arial" charset="0"/>
              </a:rPr>
              <a:t> milestone HP6 (2011) completed,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steps toward HP14 </a:t>
            </a:r>
            <a:r>
              <a:rPr lang="en-US" altLang="en-US" sz="1200" dirty="0">
                <a:latin typeface="Arial" charset="0"/>
                <a:cs typeface="Arial" charset="0"/>
              </a:rPr>
              <a:t>(2018)</a:t>
            </a:r>
          </a:p>
        </p:txBody>
      </p:sp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2514600" y="6245423"/>
            <a:ext cx="685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/>
              <a:t>Thanks to C. Keppel, K. Kumar,  G. </a:t>
            </a:r>
            <a:r>
              <a:rPr lang="en-US" altLang="en-US" sz="1400" dirty="0" err="1"/>
              <a:t>Petratos</a:t>
            </a:r>
            <a:r>
              <a:rPr lang="en-US" altLang="en-US" sz="1400" dirty="0"/>
              <a:t>, C. D. Roberts, S. Kuhn, Z.-E. </a:t>
            </a:r>
            <a:r>
              <a:rPr lang="en-US" altLang="en-US" sz="1400" dirty="0" err="1"/>
              <a:t>Meziani</a:t>
            </a:r>
            <a:endParaRPr lang="en-US" altLang="en-US" sz="1400" dirty="0"/>
          </a:p>
        </p:txBody>
      </p:sp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457200" y="5486400"/>
            <a:ext cx="14642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dirty="0"/>
              <a:t>6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JLab</a:t>
            </a:r>
            <a:r>
              <a:rPr lang="en-US" altLang="en-US" sz="1600" dirty="0" smtClean="0"/>
              <a:t>  12-GeV </a:t>
            </a:r>
            <a:r>
              <a:rPr lang="en-US" altLang="en-US" sz="1600" dirty="0"/>
              <a:t>experiments</a:t>
            </a: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6" cstate="print"/>
          <a:srcRect l="42608" t="78604" r="14784"/>
          <a:stretch/>
        </p:blipFill>
        <p:spPr bwMode="auto">
          <a:xfrm>
            <a:off x="3191668" y="1219200"/>
            <a:ext cx="1998663" cy="773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2818352" y="522287"/>
            <a:ext cx="2202116" cy="1382713"/>
            <a:chOff x="2818352" y="522287"/>
            <a:chExt cx="2202116" cy="1382713"/>
          </a:xfrm>
        </p:grpSpPr>
        <p:pic>
          <p:nvPicPr>
            <p:cNvPr id="13323" name="Picture 15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78604" r="54143"/>
            <a:stretch/>
          </p:blipFill>
          <p:spPr bwMode="auto">
            <a:xfrm>
              <a:off x="2818352" y="522287"/>
              <a:ext cx="2151062" cy="7731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 bwMode="auto">
            <a:xfrm>
              <a:off x="3132932" y="1371600"/>
              <a:ext cx="143668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76800" y="685800"/>
              <a:ext cx="143668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609600"/>
            <a:ext cx="4191001" cy="5699787"/>
            <a:chOff x="4876800" y="609600"/>
            <a:chExt cx="4191001" cy="5699787"/>
          </a:xfrm>
        </p:grpSpPr>
        <p:pic>
          <p:nvPicPr>
            <p:cNvPr id="19" name="Picture 18" descr="A1p_eg1c_latest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1"/>
            <a:stretch/>
          </p:blipFill>
          <p:spPr>
            <a:xfrm>
              <a:off x="4967739" y="3375634"/>
              <a:ext cx="4100062" cy="2933753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4707447" y="4551502"/>
              <a:ext cx="70803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r>
                <a:rPr lang="en-US" baseline="30000" dirty="0" smtClean="0"/>
                <a:t>p</a:t>
              </a:r>
              <a:endParaRPr lang="en-US" baseline="30000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414" y="609600"/>
              <a:ext cx="4022186" cy="3032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>
              <a:off x="7636414" y="2819400"/>
              <a:ext cx="1245317" cy="508263"/>
            </a:xfrm>
            <a:custGeom>
              <a:avLst/>
              <a:gdLst>
                <a:gd name="G0" fmla="*/ 8980 1 2"/>
                <a:gd name="G1" fmla="*/ 1014 1 2"/>
                <a:gd name="G2" fmla="+- 1014 0 0"/>
                <a:gd name="G3" fmla="+- 898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8980" y="0"/>
                  </a:lnTo>
                  <a:lnTo>
                    <a:pt x="8980" y="1014"/>
                  </a:lnTo>
                  <a:lnTo>
                    <a:pt x="0" y="101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i="1" dirty="0" err="1">
                  <a:solidFill>
                    <a:srgbClr val="000000"/>
                  </a:solidFill>
                  <a:latin typeface="Arial" charset="0"/>
                </a:rPr>
                <a:t>Parno</a:t>
              </a: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 et al., </a:t>
              </a:r>
              <a:endParaRPr lang="en-US" sz="1200" i="1" dirty="0" smtClean="0">
                <a:solidFill>
                  <a:srgbClr val="000000"/>
                </a:solidFill>
                <a:latin typeface="Arial" charset="0"/>
              </a:endParaRPr>
            </a:p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i="1" dirty="0" smtClean="0">
                  <a:solidFill>
                    <a:srgbClr val="000000"/>
                  </a:solidFill>
                  <a:latin typeface="Arial" charset="0"/>
                </a:rPr>
                <a:t>arXiv</a:t>
              </a: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:1406.1207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967739" y="3375634"/>
              <a:ext cx="278393" cy="434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9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0638" y="146050"/>
            <a:ext cx="8897937" cy="1143000"/>
          </a:xfrm>
        </p:spPr>
        <p:txBody>
          <a:bodyPr/>
          <a:lstStyle/>
          <a:p>
            <a:r>
              <a:rPr lang="en-US" altLang="en-US" sz="2400" i="1" smtClean="0"/>
              <a:t>Tensor charge from transversity measurements at JLab</a:t>
            </a:r>
          </a:p>
        </p:txBody>
      </p:sp>
      <p:sp>
        <p:nvSpPr>
          <p:cNvPr id="143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41D3D1-1F04-490C-89E0-B227B606E129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pic>
        <p:nvPicPr>
          <p:cNvPr id="14341" name="Picture 5" descr="latex-image-2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3124200"/>
            <a:ext cx="25590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4772025" y="6251575"/>
            <a:ext cx="35290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Thanks to A. Prokudin, C. D. Roberts and Z.-E. Meziani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763" y="2690813"/>
            <a:ext cx="28225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Tensor Charge</a:t>
            </a:r>
          </a:p>
          <a:p>
            <a:pPr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763" y="4945063"/>
            <a:ext cx="32591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Collins fragmentation function from KEK-B/Belle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 - M. Grosse-Perdekamp (UIUC)</a:t>
            </a:r>
          </a:p>
        </p:txBody>
      </p:sp>
      <p:sp>
        <p:nvSpPr>
          <p:cNvPr id="14345" name="TextBox 3"/>
          <p:cNvSpPr txBox="1">
            <a:spLocks noChangeArrowheads="1"/>
          </p:cNvSpPr>
          <p:nvPr/>
        </p:nvSpPr>
        <p:spPr bwMode="auto">
          <a:xfrm>
            <a:off x="5319713" y="5880100"/>
            <a:ext cx="234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d benefits from SoLID</a:t>
            </a:r>
          </a:p>
        </p:txBody>
      </p:sp>
      <p:sp>
        <p:nvSpPr>
          <p:cNvPr id="14346" name="TextBox 3"/>
          <p:cNvSpPr txBox="1">
            <a:spLocks noChangeArrowheads="1"/>
          </p:cNvSpPr>
          <p:nvPr/>
        </p:nvSpPr>
        <p:spPr bwMode="auto">
          <a:xfrm>
            <a:off x="658813" y="5873750"/>
            <a:ext cx="2582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Four 12-GeV experiments</a:t>
            </a:r>
          </a:p>
        </p:txBody>
      </p:sp>
      <p:pic>
        <p:nvPicPr>
          <p:cNvPr id="14347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32025"/>
            <a:ext cx="2695575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348" name="Picture 13" descr="C:\Documents and Settings\b22803\My Documents\My Pictures\Pictur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463" y="968375"/>
            <a:ext cx="1851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TextBox 3"/>
          <p:cNvSpPr txBox="1">
            <a:spLocks noChangeArrowheads="1"/>
          </p:cNvSpPr>
          <p:nvPr/>
        </p:nvSpPr>
        <p:spPr bwMode="auto">
          <a:xfrm>
            <a:off x="101600" y="879475"/>
            <a:ext cx="20828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Distribution of transversely polarized quarks inside a transversely polarized proton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0" y="544513"/>
            <a:ext cx="4648200" cy="3687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JLab 12 GeV Projection  (Prokudin)</a:t>
            </a:r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Anselmino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u="sng" kern="0" dirty="0" smtClean="0"/>
              <a:t>PRD87 (2013) 094019</a:t>
            </a:r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Pitschmann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 (DSE) (2013) [including axial-vector diquarks </a:t>
            </a:r>
            <a:r>
              <a:rPr lang="da-DK" altLang="en-US" sz="900" i="1" kern="0" dirty="0" smtClean="0"/>
              <a:t>but </a:t>
            </a:r>
            <a:r>
              <a:rPr lang="da-DK" altLang="en-US" sz="900" kern="0" dirty="0" smtClean="0"/>
              <a:t>contact interaction]</a:t>
            </a:r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Hecht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 (DSE), </a:t>
            </a:r>
            <a:r>
              <a:rPr lang="da-DK" altLang="en-US" sz="900" kern="0" dirty="0" smtClean="0">
                <a:hlinkClick r:id="rId5"/>
              </a:rPr>
              <a:t> PRC64 (2001) 025204 </a:t>
            </a:r>
            <a:r>
              <a:rPr lang="da-DK" altLang="en-US" sz="900" kern="0" dirty="0" smtClean="0"/>
              <a:t>[only scalar diquarks]</a:t>
            </a:r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Cloët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kern="0" dirty="0" smtClean="0">
                <a:hlinkClick r:id="rId6"/>
              </a:rPr>
              <a:t>PLB659 (2008) 214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Pasquini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kern="0" dirty="0" smtClean="0">
                <a:hlinkClick r:id="rId7"/>
              </a:rPr>
              <a:t>PRD76 (2007) 034020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Wakamatsu, </a:t>
            </a:r>
            <a:r>
              <a:rPr lang="da-DK" altLang="en-US" sz="900" kern="0" dirty="0" smtClean="0">
                <a:hlinkClick r:id="rId8"/>
              </a:rPr>
              <a:t>PLB653 (2007) 398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Alexandrou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, PoS (2014) 150 [ Lattice QCD]</a:t>
            </a:r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Gockeler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kern="0" dirty="0" smtClean="0">
                <a:hlinkClick r:id="rId9"/>
              </a:rPr>
              <a:t>PLB627 (2005) 113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Gamberg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kern="0" dirty="0" smtClean="0">
                <a:hlinkClick r:id="rId10"/>
              </a:rPr>
              <a:t>PRL 87 (2001) 242001 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900" kern="0" dirty="0" smtClean="0"/>
              <a:t>He </a:t>
            </a:r>
            <a:r>
              <a:rPr lang="da-DK" altLang="en-US" sz="900" i="1" kern="0" dirty="0" smtClean="0"/>
              <a:t>et al</a:t>
            </a:r>
            <a:r>
              <a:rPr lang="da-DK" altLang="en-US" sz="900" kern="0" dirty="0" smtClean="0"/>
              <a:t>., </a:t>
            </a:r>
            <a:r>
              <a:rPr lang="da-DK" altLang="en-US" sz="900" kern="0" dirty="0" smtClean="0">
                <a:hlinkClick r:id="rId11"/>
              </a:rPr>
              <a:t>PRD52 (1995) 2960</a:t>
            </a:r>
            <a:endParaRPr lang="da-DK" altLang="en-US" sz="9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r>
              <a:rPr lang="da-DK" altLang="en-US" sz="1000" kern="0" dirty="0" smtClean="0"/>
              <a:t>Bacchetta </a:t>
            </a:r>
            <a:r>
              <a:rPr lang="da-DK" altLang="en-US" sz="1000" i="1" kern="0" dirty="0" smtClean="0"/>
              <a:t>et al</a:t>
            </a:r>
            <a:r>
              <a:rPr lang="da-DK" altLang="en-US" sz="1000" kern="0" dirty="0" smtClean="0"/>
              <a:t>., </a:t>
            </a:r>
            <a:r>
              <a:rPr lang="da-DK" altLang="en-US" sz="1000" kern="0" dirty="0" smtClean="0">
                <a:hlinkClick r:id="rId12"/>
              </a:rPr>
              <a:t>JHEP 1303 (2013) 119</a:t>
            </a:r>
            <a:endParaRPr lang="da-DK" altLang="en-US" sz="1000" kern="0" dirty="0" smtClean="0"/>
          </a:p>
          <a:p>
            <a:pPr marL="457200" indent="-457200">
              <a:buFont typeface="Trebuchet MS" pitchFamily="34" charset="0"/>
              <a:buAutoNum type="arabicPeriod"/>
              <a:defRPr/>
            </a:pPr>
            <a:endParaRPr lang="en-US" altLang="en-US" sz="1600" kern="0" dirty="0" smtClean="0"/>
          </a:p>
        </p:txBody>
      </p:sp>
      <p:pic>
        <p:nvPicPr>
          <p:cNvPr id="1435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1400" y="2619375"/>
            <a:ext cx="5562600" cy="336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5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040188"/>
            <a:ext cx="3900488" cy="693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75675" cy="420688"/>
          </a:xfrm>
        </p:spPr>
        <p:txBody>
          <a:bodyPr anchor="ctr"/>
          <a:lstStyle/>
          <a:p>
            <a:pPr eaLnBrk="1" hangingPunct="1"/>
            <a:r>
              <a:rPr lang="en-US" altLang="zh-CN" sz="2400" i="1" smtClean="0">
                <a:ea typeface="SimSun" pitchFamily="2" charset="-122"/>
              </a:rPr>
              <a:t>Worldwide quest: spin structure of the nucleon</a:t>
            </a:r>
            <a:endParaRPr lang="zh-CN" altLang="en-US" sz="2400" i="1" smtClean="0">
              <a:ea typeface="SimSun" pitchFamily="2" charset="-122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350" y="1343025"/>
            <a:ext cx="17208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188" y="5160963"/>
            <a:ext cx="15271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1388" y="3851275"/>
            <a:ext cx="16303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2163" y="2740025"/>
            <a:ext cx="183991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228600" y="914400"/>
            <a:ext cx="4419600" cy="472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Font typeface="Wingdings" pitchFamily="2" charset="2"/>
              <a:buChar char=""/>
            </a:pPr>
            <a:r>
              <a:rPr lang="en-US" altLang="en-US" sz="2000">
                <a:solidFill>
                  <a:srgbClr val="FF0000"/>
                </a:solidFill>
              </a:rPr>
              <a:t>From DIS measurements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>
                <a:solidFill>
                  <a:srgbClr val="0000FF"/>
                </a:solidFill>
              </a:rPr>
              <a:t>	</a:t>
            </a:r>
            <a:r>
              <a:rPr lang="en-US" altLang="en-US" sz="2000">
                <a:latin typeface="Symbol" pitchFamily="18" charset="2"/>
              </a:rPr>
              <a:t>DS</a:t>
            </a:r>
            <a:r>
              <a:rPr lang="en-US" altLang="en-US" sz="2000"/>
              <a:t> ≈ 0.3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/>
              <a:t>	</a:t>
            </a:r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G = 1.0±1.2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endParaRPr lang="en-US" altLang="en-US" sz="2000"/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Font typeface="Wingdings" pitchFamily="2" charset="2"/>
              <a:buChar char=""/>
            </a:pPr>
            <a:r>
              <a:rPr lang="en-US" altLang="en-US" sz="2000" b="1">
                <a:solidFill>
                  <a:srgbClr val="009900"/>
                </a:solidFill>
              </a:rPr>
              <a:t>quark polarization </a:t>
            </a:r>
            <a:r>
              <a:rPr lang="en-US" altLang="en-US" sz="2000" b="1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en-US" altLang="en-US" sz="2000" b="1">
                <a:solidFill>
                  <a:srgbClr val="009900"/>
                </a:solidFill>
              </a:rPr>
              <a:t>q(x)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>
                <a:solidFill>
                  <a:srgbClr val="0000FF"/>
                </a:solidFill>
              </a:rPr>
              <a:t>	</a:t>
            </a:r>
            <a:r>
              <a:rPr lang="en-US" altLang="en-US" sz="2000">
                <a:sym typeface="Wingdings" pitchFamily="2" charset="2"/>
              </a:rPr>
              <a:t></a:t>
            </a:r>
            <a:r>
              <a:rPr lang="en-US" altLang="en-US" sz="2000"/>
              <a:t>first 5-flavor separation from 	HERMES:  </a:t>
            </a:r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q ≈ 0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/>
              <a:t>		RHIC-spin: future charge-      	current measurements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endParaRPr lang="en-US" altLang="en-US" sz="2000">
              <a:solidFill>
                <a:srgbClr val="0000FF"/>
              </a:solidFill>
            </a:endParaRP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Font typeface="Wingdings" pitchFamily="2" charset="2"/>
              <a:buChar char=""/>
            </a:pPr>
            <a:r>
              <a:rPr lang="en-US" altLang="en-US" sz="2000" b="1">
                <a:solidFill>
                  <a:srgbClr val="CC9900"/>
                </a:solidFill>
              </a:rPr>
              <a:t>gluon polarizationΔG(x)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>
                <a:solidFill>
                  <a:srgbClr val="0000FF"/>
                </a:solidFill>
              </a:rPr>
              <a:t>	</a:t>
            </a:r>
            <a:r>
              <a:rPr lang="en-US" altLang="en-US" sz="2000">
                <a:sym typeface="Wingdings" pitchFamily="2" charset="2"/>
              </a:rPr>
              <a:t>RHIC-spin, HERMES, COMPASS </a:t>
            </a: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endParaRPr lang="en-US" altLang="en-US" sz="2000"/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Font typeface="Wingdings" pitchFamily="2" charset="2"/>
              <a:buChar char=""/>
            </a:pPr>
            <a:r>
              <a:rPr lang="en-US" altLang="en-US" sz="2000" b="1">
                <a:solidFill>
                  <a:srgbClr val="0000FF"/>
                </a:solidFill>
              </a:rPr>
              <a:t>orbital angular momentum L</a:t>
            </a:r>
            <a:endParaRPr lang="en-US" altLang="en-US" sz="2000">
              <a:sym typeface="Wingdings" pitchFamily="2" charset="2"/>
            </a:endParaRPr>
          </a:p>
          <a:p>
            <a:pPr marL="282575" indent="-282575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2000">
                <a:sym typeface="Wingdings" pitchFamily="2" charset="2"/>
              </a:rPr>
              <a:t>	 </a:t>
            </a:r>
            <a:r>
              <a:rPr lang="en-US" altLang="en-US" sz="2000">
                <a:solidFill>
                  <a:srgbClr val="0000FF"/>
                </a:solidFill>
                <a:sym typeface="Wingdings" pitchFamily="2" charset="2"/>
              </a:rPr>
              <a:t>GPD’s and TMD’s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2667000" y="2743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2819400" y="5791200"/>
            <a:ext cx="1597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charset="0"/>
                <a:cs typeface="Arial" charset="0"/>
              </a:rPr>
              <a:t>Far future: EIC</a:t>
            </a:r>
          </a:p>
        </p:txBody>
      </p:sp>
      <p:sp>
        <p:nvSpPr>
          <p:cNvPr id="15370" name="Freeform 18"/>
          <p:cNvSpPr>
            <a:spLocks/>
          </p:cNvSpPr>
          <p:nvPr/>
        </p:nvSpPr>
        <p:spPr bwMode="auto">
          <a:xfrm>
            <a:off x="4678363" y="4078288"/>
            <a:ext cx="893762" cy="903287"/>
          </a:xfrm>
          <a:custGeom>
            <a:avLst/>
            <a:gdLst>
              <a:gd name="T0" fmla="*/ 2147483647 w 63"/>
              <a:gd name="T1" fmla="*/ 2147483647 h 63"/>
              <a:gd name="T2" fmla="*/ 0 w 63"/>
              <a:gd name="T3" fmla="*/ 0 h 63"/>
              <a:gd name="T4" fmla="*/ 0 w 63"/>
              <a:gd name="T5" fmla="*/ 2147483647 h 63"/>
              <a:gd name="T6" fmla="*/ 2147483647 w 63"/>
              <a:gd name="T7" fmla="*/ 2147483647 h 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63">
                <a:moveTo>
                  <a:pt x="63" y="63"/>
                </a:moveTo>
                <a:cubicBezTo>
                  <a:pt x="63" y="28"/>
                  <a:pt x="34" y="0"/>
                  <a:pt x="0" y="0"/>
                </a:cubicBezTo>
                <a:lnTo>
                  <a:pt x="0" y="63"/>
                </a:lnTo>
                <a:lnTo>
                  <a:pt x="63" y="63"/>
                </a:lnTo>
                <a:close/>
              </a:path>
            </a:pathLst>
          </a:custGeom>
          <a:solidFill>
            <a:srgbClr val="9999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Freeform 19"/>
          <p:cNvSpPr>
            <a:spLocks/>
          </p:cNvSpPr>
          <p:nvPr/>
        </p:nvSpPr>
        <p:spPr bwMode="auto">
          <a:xfrm>
            <a:off x="3775075" y="4078288"/>
            <a:ext cx="1787525" cy="1808162"/>
          </a:xfrm>
          <a:custGeom>
            <a:avLst/>
            <a:gdLst>
              <a:gd name="T0" fmla="*/ 2147483647 w 126"/>
              <a:gd name="T1" fmla="*/ 0 h 126"/>
              <a:gd name="T2" fmla="*/ 0 w 126"/>
              <a:gd name="T3" fmla="*/ 2147483647 h 126"/>
              <a:gd name="T4" fmla="*/ 2147483647 w 126"/>
              <a:gd name="T5" fmla="*/ 2147483647 h 126"/>
              <a:gd name="T6" fmla="*/ 2147483647 w 126"/>
              <a:gd name="T7" fmla="*/ 2147483647 h 126"/>
              <a:gd name="T8" fmla="*/ 2147483647 w 126"/>
              <a:gd name="T9" fmla="*/ 2147483647 h 126"/>
              <a:gd name="T10" fmla="*/ 2147483647 w 126"/>
              <a:gd name="T11" fmla="*/ 0 h 1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126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7"/>
                  <a:pt x="28" y="126"/>
                  <a:pt x="63" y="126"/>
                </a:cubicBezTo>
                <a:cubicBezTo>
                  <a:pt x="97" y="126"/>
                  <a:pt x="126" y="97"/>
                  <a:pt x="126" y="63"/>
                </a:cubicBezTo>
                <a:lnTo>
                  <a:pt x="63" y="63"/>
                </a:lnTo>
                <a:lnTo>
                  <a:pt x="62" y="0"/>
                </a:lnTo>
                <a:close/>
              </a:path>
            </a:pathLst>
          </a:custGeom>
          <a:solidFill>
            <a:srgbClr val="993366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2" name="Rectangle 20"/>
          <p:cNvSpPr>
            <a:spLocks noChangeArrowheads="1"/>
          </p:cNvSpPr>
          <p:nvPr/>
        </p:nvSpPr>
        <p:spPr bwMode="auto">
          <a:xfrm>
            <a:off x="3373438" y="2959100"/>
            <a:ext cx="26384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>
                <a:solidFill>
                  <a:srgbClr val="000000"/>
                </a:solidFill>
              </a:rPr>
              <a:t>Spin budget of the proton</a:t>
            </a:r>
            <a:endParaRPr lang="en-US" altLang="en-US"/>
          </a:p>
        </p:txBody>
      </p:sp>
      <p:sp>
        <p:nvSpPr>
          <p:cNvPr id="15373" name="Rectangle 21"/>
          <p:cNvSpPr>
            <a:spLocks noChangeArrowheads="1"/>
          </p:cNvSpPr>
          <p:nvPr/>
        </p:nvSpPr>
        <p:spPr bwMode="auto">
          <a:xfrm>
            <a:off x="5381625" y="4121150"/>
            <a:ext cx="100013" cy="100013"/>
          </a:xfrm>
          <a:prstGeom prst="rect">
            <a:avLst/>
          </a:prstGeom>
          <a:solidFill>
            <a:srgbClr val="9999FF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74" name="Rectangle 22"/>
          <p:cNvSpPr>
            <a:spLocks noChangeArrowheads="1"/>
          </p:cNvSpPr>
          <p:nvPr/>
        </p:nvSpPr>
        <p:spPr bwMode="auto">
          <a:xfrm>
            <a:off x="5540375" y="4064000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30%</a:t>
            </a:r>
            <a:endParaRPr lang="en-US" altLang="en-US"/>
          </a:p>
        </p:txBody>
      </p:sp>
      <p:sp>
        <p:nvSpPr>
          <p:cNvPr id="15375" name="Rectangle 23"/>
          <p:cNvSpPr>
            <a:spLocks noChangeArrowheads="1"/>
          </p:cNvSpPr>
          <p:nvPr/>
        </p:nvSpPr>
        <p:spPr bwMode="auto">
          <a:xfrm>
            <a:off x="3459163" y="5727700"/>
            <a:ext cx="98425" cy="101600"/>
          </a:xfrm>
          <a:prstGeom prst="rect">
            <a:avLst/>
          </a:prstGeom>
          <a:solidFill>
            <a:srgbClr val="993366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5376" name="Rectangle 24"/>
          <p:cNvSpPr>
            <a:spLocks noChangeArrowheads="1"/>
          </p:cNvSpPr>
          <p:nvPr/>
        </p:nvSpPr>
        <p:spPr bwMode="auto">
          <a:xfrm>
            <a:off x="3616325" y="5670550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70%</a:t>
            </a:r>
            <a:endParaRPr lang="en-US" altLang="en-US"/>
          </a:p>
        </p:txBody>
      </p:sp>
      <p:pic>
        <p:nvPicPr>
          <p:cNvPr id="15377" name="Picture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30275"/>
            <a:ext cx="6477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Rectangle 28"/>
          <p:cNvSpPr>
            <a:spLocks noChangeArrowheads="1"/>
          </p:cNvSpPr>
          <p:nvPr/>
        </p:nvSpPr>
        <p:spPr bwMode="auto">
          <a:xfrm>
            <a:off x="304800" y="1066800"/>
            <a:ext cx="59436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chemeClr val="bg1"/>
                </a:solidFill>
              </a:rPr>
              <a:t>What is the origin of the proton spin?</a:t>
            </a:r>
          </a:p>
        </p:txBody>
      </p:sp>
      <p:sp>
        <p:nvSpPr>
          <p:cNvPr id="15379" name="Rectangle 31"/>
          <p:cNvSpPr>
            <a:spLocks noChangeArrowheads="1"/>
          </p:cNvSpPr>
          <p:nvPr/>
        </p:nvSpPr>
        <p:spPr bwMode="auto">
          <a:xfrm>
            <a:off x="2590800" y="5715000"/>
            <a:ext cx="1295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2514600" y="5715000"/>
            <a:ext cx="171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chemeClr val="bg1"/>
                </a:solidFill>
                <a:latin typeface="Arial" charset="0"/>
                <a:cs typeface="Arial" charset="0"/>
              </a:rPr>
              <a:t>Jets, pions, A</a:t>
            </a:r>
            <a:r>
              <a:rPr lang="en-US" altLang="en-US" sz="1600" b="1" baseline="-25000">
                <a:solidFill>
                  <a:schemeClr val="bg1"/>
                </a:solidFill>
                <a:latin typeface="Arial" charset="0"/>
                <a:cs typeface="Arial" charset="0"/>
              </a:rPr>
              <a:t>LL </a:t>
            </a:r>
          </a:p>
        </p:txBody>
      </p:sp>
      <p:sp>
        <p:nvSpPr>
          <p:cNvPr id="15381" name="Line 32"/>
          <p:cNvSpPr>
            <a:spLocks noChangeShapeType="1"/>
          </p:cNvSpPr>
          <p:nvPr/>
        </p:nvSpPr>
        <p:spPr bwMode="auto">
          <a:xfrm flipH="1" flipV="1">
            <a:off x="2209800" y="5638800"/>
            <a:ext cx="3048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382" name="Picture 22" descr="C:\Users\stewartm\Desktop\Edited Photos\JLab (requested Angle #3).jpg"/>
          <p:cNvPicPr>
            <a:picLocks noChangeAspect="1" noChangeArrowheads="1"/>
          </p:cNvPicPr>
          <p:nvPr/>
        </p:nvPicPr>
        <p:blipFill>
          <a:blip r:embed="rId7" cstate="print"/>
          <a:srcRect l="28194" t="12256" r="8969" b="12256"/>
          <a:stretch>
            <a:fillRect/>
          </a:stretch>
        </p:blipFill>
        <p:spPr bwMode="auto">
          <a:xfrm>
            <a:off x="7121525" y="342900"/>
            <a:ext cx="18605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83" name="Straight Arrow Connector 5"/>
          <p:cNvCxnSpPr>
            <a:cxnSpLocks noChangeShapeType="1"/>
          </p:cNvCxnSpPr>
          <p:nvPr/>
        </p:nvCxnSpPr>
        <p:spPr bwMode="auto">
          <a:xfrm>
            <a:off x="6878638" y="5045075"/>
            <a:ext cx="1157287" cy="746125"/>
          </a:xfrm>
          <a:prstGeom prst="straightConnector1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sp>
        <p:nvSpPr>
          <p:cNvPr id="15384" name="TextBox 1"/>
          <p:cNvSpPr txBox="1">
            <a:spLocks noChangeArrowheads="1"/>
          </p:cNvSpPr>
          <p:nvPr/>
        </p:nvSpPr>
        <p:spPr bwMode="auto">
          <a:xfrm>
            <a:off x="1487488" y="6127750"/>
            <a:ext cx="323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See Ralf Seidl, Janwei Qiu’s talks.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rh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2930525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347663"/>
          </a:xfrm>
        </p:spPr>
        <p:txBody>
          <a:bodyPr/>
          <a:lstStyle/>
          <a:p>
            <a:r>
              <a:rPr lang="en-US" altLang="en-US" i="1" smtClean="0"/>
              <a:t>Measurement of the gluon polarization </a:t>
            </a:r>
            <a:r>
              <a:rPr lang="en-US" altLang="en-US" i="1" smtClean="0">
                <a:latin typeface="Symbol" pitchFamily="18" charset="2"/>
              </a:rPr>
              <a:t>D</a:t>
            </a:r>
            <a:r>
              <a:rPr lang="en-US" altLang="en-US" i="1" smtClean="0"/>
              <a:t>g at RHIC</a:t>
            </a:r>
          </a:p>
        </p:txBody>
      </p:sp>
      <p:pic>
        <p:nvPicPr>
          <p:cNvPr id="16388" name="Picture 5" descr="rh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75247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rhi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525" y="714375"/>
            <a:ext cx="36480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0" y="2849563"/>
            <a:ext cx="2895600" cy="342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1200"/>
              <a:t>D. de Florian </a:t>
            </a:r>
            <a:r>
              <a:rPr lang="en-US" altLang="en-US" sz="1200" i="1"/>
              <a:t>et al</a:t>
            </a:r>
            <a:r>
              <a:rPr lang="en-US" altLang="en-US" sz="1200"/>
              <a:t>,</a:t>
            </a:r>
          </a:p>
          <a:p>
            <a:r>
              <a:rPr lang="en-US" altLang="en-US" sz="1200" b="1"/>
              <a:t>PRL 113 (2014) 01200</a:t>
            </a:r>
            <a:endParaRPr lang="en-US" altLang="en-US" sz="1200"/>
          </a:p>
          <a:p>
            <a:endParaRPr lang="en-US" altLang="en-US" sz="1400"/>
          </a:p>
          <a:p>
            <a:r>
              <a:rPr lang="en-US" altLang="en-US" sz="1200"/>
              <a:t>E. Nocera et al,</a:t>
            </a:r>
          </a:p>
          <a:p>
            <a:r>
              <a:rPr lang="en-US" altLang="en-US" sz="1200"/>
              <a:t>arXiv 1406.5539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5638800" y="2027238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Arial" charset="0"/>
                <a:cs typeface="Arial" charset="0"/>
              </a:rPr>
              <a:t>Dominates at high p</a:t>
            </a:r>
            <a:r>
              <a:rPr lang="en-US" altLang="en-US" sz="14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6392" name="Rectangle 18"/>
          <p:cNvSpPr>
            <a:spLocks noChangeArrowheads="1"/>
          </p:cNvSpPr>
          <p:nvPr/>
        </p:nvSpPr>
        <p:spPr bwMode="auto">
          <a:xfrm>
            <a:off x="4229100" y="2006600"/>
            <a:ext cx="1143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Dominates at low p</a:t>
            </a:r>
            <a:r>
              <a:rPr lang="en-US" altLang="en-US" sz="1400" baseline="-25000"/>
              <a:t>T</a:t>
            </a:r>
          </a:p>
        </p:txBody>
      </p:sp>
      <p:sp>
        <p:nvSpPr>
          <p:cNvPr id="16393" name="Line 19"/>
          <p:cNvSpPr>
            <a:spLocks noChangeShapeType="1"/>
          </p:cNvSpPr>
          <p:nvPr/>
        </p:nvSpPr>
        <p:spPr bwMode="auto">
          <a:xfrm>
            <a:off x="762000" y="1219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4" name="Line 20"/>
          <p:cNvSpPr>
            <a:spLocks noChangeShapeType="1"/>
          </p:cNvSpPr>
          <p:nvPr/>
        </p:nvSpPr>
        <p:spPr bwMode="auto">
          <a:xfrm>
            <a:off x="762000" y="2116138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5" name="Text Box 21"/>
          <p:cNvSpPr txBox="1">
            <a:spLocks noChangeArrowheads="1"/>
          </p:cNvSpPr>
          <p:nvPr/>
        </p:nvSpPr>
        <p:spPr bwMode="auto">
          <a:xfrm>
            <a:off x="4343400" y="58674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altLang="en-US" sz="1400">
              <a:latin typeface="Arial" charset="0"/>
              <a:cs typeface="Arial" charset="0"/>
            </a:endParaRPr>
          </a:p>
        </p:txBody>
      </p:sp>
      <p:grpSp>
        <p:nvGrpSpPr>
          <p:cNvPr id="16396" name="Group 1"/>
          <p:cNvGrpSpPr>
            <a:grpSpLocks/>
          </p:cNvGrpSpPr>
          <p:nvPr/>
        </p:nvGrpSpPr>
        <p:grpSpPr bwMode="auto">
          <a:xfrm>
            <a:off x="4214813" y="5486400"/>
            <a:ext cx="3376612" cy="611188"/>
            <a:chOff x="4802300" y="5573713"/>
            <a:chExt cx="3376776" cy="611187"/>
          </a:xfrm>
        </p:grpSpPr>
        <p:sp>
          <p:nvSpPr>
            <p:cNvPr id="24591" name="TextBox 1"/>
            <p:cNvSpPr txBox="1">
              <a:spLocks noChangeArrowheads="1"/>
            </p:cNvSpPr>
            <p:nvPr/>
          </p:nvSpPr>
          <p:spPr bwMode="auto">
            <a:xfrm>
              <a:off x="4900730" y="5656263"/>
              <a:ext cx="3278346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</a:rPr>
                <a:t>ʃdx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Symbol" pitchFamily="18" charset="2"/>
                </a:rPr>
                <a:t>D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</a:rPr>
                <a:t>g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(x,Q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=10GeV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) = 0.20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+.06</a:t>
              </a:r>
              <a:r>
                <a:rPr lang="en-US" baseline="-25000" dirty="0" smtClean="0">
                  <a:solidFill>
                    <a:schemeClr val="tx2">
                      <a:lumMod val="50000"/>
                    </a:schemeClr>
                  </a:solidFill>
                </a:rPr>
                <a:t>-.07  </a:t>
              </a:r>
            </a:p>
          </p:txBody>
        </p:sp>
        <p:sp>
          <p:nvSpPr>
            <p:cNvPr id="16411" name="TextBox 2"/>
            <p:cNvSpPr txBox="1">
              <a:spLocks noChangeArrowheads="1"/>
            </p:cNvSpPr>
            <p:nvPr/>
          </p:nvSpPr>
          <p:spPr bwMode="auto">
            <a:xfrm>
              <a:off x="4802300" y="5938838"/>
              <a:ext cx="4143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0.05</a:t>
              </a:r>
            </a:p>
          </p:txBody>
        </p:sp>
        <p:sp>
          <p:nvSpPr>
            <p:cNvPr id="16412" name="TextBox 3"/>
            <p:cNvSpPr txBox="1">
              <a:spLocks noChangeArrowheads="1"/>
            </p:cNvSpPr>
            <p:nvPr/>
          </p:nvSpPr>
          <p:spPr bwMode="auto">
            <a:xfrm>
              <a:off x="4927138" y="5573713"/>
              <a:ext cx="5715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1000"/>
                <a:t>1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H="1">
            <a:off x="3505200" y="1905000"/>
            <a:ext cx="930275" cy="6096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>
            <a:off x="6643688" y="2027238"/>
            <a:ext cx="366712" cy="639762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399" name="Group 20"/>
          <p:cNvGrpSpPr>
            <a:grpSpLocks/>
          </p:cNvGrpSpPr>
          <p:nvPr/>
        </p:nvGrpSpPr>
        <p:grpSpPr bwMode="auto">
          <a:xfrm>
            <a:off x="4200525" y="6070600"/>
            <a:ext cx="3433763" cy="611188"/>
            <a:chOff x="4826050" y="5573713"/>
            <a:chExt cx="3433175" cy="61118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900650" y="5656263"/>
              <a:ext cx="33585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</a:rPr>
                <a:t>ʃdx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Symbol" pitchFamily="18" charset="2"/>
                </a:rPr>
                <a:t>D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</a:rPr>
                <a:t>g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(x,Q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=10GeV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) = 0.17+-0.06</a:t>
              </a:r>
              <a:r>
                <a:rPr lang="en-US" baseline="-25000" dirty="0" smtClean="0">
                  <a:solidFill>
                    <a:schemeClr val="tx2">
                      <a:lumMod val="50000"/>
                    </a:schemeClr>
                  </a:solidFill>
                </a:rPr>
                <a:t>  </a:t>
              </a:r>
            </a:p>
          </p:txBody>
        </p:sp>
        <p:sp>
          <p:nvSpPr>
            <p:cNvPr id="16408" name="TextBox 2"/>
            <p:cNvSpPr txBox="1">
              <a:spLocks noChangeArrowheads="1"/>
            </p:cNvSpPr>
            <p:nvPr/>
          </p:nvSpPr>
          <p:spPr bwMode="auto">
            <a:xfrm>
              <a:off x="4826050" y="5938838"/>
              <a:ext cx="4143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0.05</a:t>
              </a:r>
            </a:p>
          </p:txBody>
        </p:sp>
        <p:sp>
          <p:nvSpPr>
            <p:cNvPr id="16409" name="TextBox 3"/>
            <p:cNvSpPr txBox="1">
              <a:spLocks noChangeArrowheads="1"/>
            </p:cNvSpPr>
            <p:nvPr/>
          </p:nvSpPr>
          <p:spPr bwMode="auto">
            <a:xfrm>
              <a:off x="4927138" y="5573713"/>
              <a:ext cx="5715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1000"/>
                <a:t>0.2</a:t>
              </a:r>
            </a:p>
          </p:txBody>
        </p:sp>
      </p:grpSp>
      <p:sp>
        <p:nvSpPr>
          <p:cNvPr id="16400" name="TextBox 3"/>
          <p:cNvSpPr txBox="1">
            <a:spLocks noChangeArrowheads="1"/>
          </p:cNvSpPr>
          <p:nvPr/>
        </p:nvSpPr>
        <p:spPr bwMode="auto">
          <a:xfrm>
            <a:off x="7631113" y="6135688"/>
            <a:ext cx="1438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NNPDFpol1.1</a:t>
            </a:r>
          </a:p>
        </p:txBody>
      </p:sp>
      <p:sp>
        <p:nvSpPr>
          <p:cNvPr id="16401" name="TextBox 4"/>
          <p:cNvSpPr txBox="1">
            <a:spLocks noChangeArrowheads="1"/>
          </p:cNvSpPr>
          <p:nvPr/>
        </p:nvSpPr>
        <p:spPr bwMode="auto">
          <a:xfrm>
            <a:off x="7631113" y="5576888"/>
            <a:ext cx="90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DSSV++</a:t>
            </a:r>
          </a:p>
        </p:txBody>
      </p:sp>
      <p:pic>
        <p:nvPicPr>
          <p:cNvPr id="16402" name="Content Placeholder 5"/>
          <p:cNvPicPr>
            <a:picLocks noGrp="1"/>
          </p:cNvPicPr>
          <p:nvPr>
            <p:ph sz="half" idx="4294967295"/>
          </p:nvPr>
        </p:nvPicPr>
        <p:blipFill>
          <a:blip r:embed="rId5" cstate="print"/>
          <a:srcRect l="-693" t="46770" r="693" b="-1501"/>
          <a:stretch>
            <a:fillRect/>
          </a:stretch>
        </p:blipFill>
        <p:spPr>
          <a:xfrm>
            <a:off x="4846638" y="2690813"/>
            <a:ext cx="3686175" cy="2665412"/>
          </a:xfrm>
        </p:spPr>
      </p:pic>
      <p:sp>
        <p:nvSpPr>
          <p:cNvPr id="16403" name="Rectangle 27"/>
          <p:cNvSpPr>
            <a:spLocks noChangeArrowheads="1"/>
          </p:cNvSpPr>
          <p:nvPr/>
        </p:nvSpPr>
        <p:spPr bwMode="auto">
          <a:xfrm>
            <a:off x="6170613" y="5178425"/>
            <a:ext cx="1374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arXiv:1405.5134</a:t>
            </a:r>
          </a:p>
        </p:txBody>
      </p:sp>
      <p:pic>
        <p:nvPicPr>
          <p:cNvPr id="1640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0663" y="2551113"/>
            <a:ext cx="342582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5" name="TextBox 28"/>
          <p:cNvSpPr txBox="1">
            <a:spLocks noChangeArrowheads="1"/>
          </p:cNvSpPr>
          <p:nvPr/>
        </p:nvSpPr>
        <p:spPr bwMode="auto">
          <a:xfrm>
            <a:off x="2486025" y="5086350"/>
            <a:ext cx="1870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PRD 90 (2014) 012007</a:t>
            </a:r>
            <a:r>
              <a:rPr lang="en-US" altLang="en-US" sz="2000"/>
              <a:t> </a:t>
            </a:r>
          </a:p>
        </p:txBody>
      </p:sp>
      <p:sp>
        <p:nvSpPr>
          <p:cNvPr id="16406" name="Text Box 6"/>
          <p:cNvSpPr txBox="1">
            <a:spLocks noChangeArrowheads="1"/>
          </p:cNvSpPr>
          <p:nvPr/>
        </p:nvSpPr>
        <p:spPr bwMode="auto">
          <a:xfrm>
            <a:off x="612775" y="5762625"/>
            <a:ext cx="2282825" cy="276999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>
                <a:latin typeface="Arial" pitchFamily="34" charset="0"/>
                <a:cs typeface="Arial" pitchFamily="34" charset="0"/>
              </a:rPr>
              <a:t>NSAC milestone HP12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www.phenix.bnl.gov/phenix/WWW/p/plots/archive/p1300/02/w2e_run13Prelim_run12_compare_stamped.gif"/>
          <p:cNvPicPr>
            <a:picLocks noChangeAspect="1" noChangeArrowheads="1"/>
          </p:cNvPicPr>
          <p:nvPr/>
        </p:nvPicPr>
        <p:blipFill>
          <a:blip r:embed="rId3" cstate="print"/>
          <a:srcRect l="28503" t="8067" r="3786"/>
          <a:stretch>
            <a:fillRect/>
          </a:stretch>
        </p:blipFill>
        <p:spPr bwMode="auto">
          <a:xfrm>
            <a:off x="5351463" y="1266825"/>
            <a:ext cx="38512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W production expected from RHIC runs 12+13</a:t>
            </a: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A6BCD0-A9E7-4373-B1C6-495B9C46A2AC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222250" y="5673725"/>
            <a:ext cx="418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/>
              <a:t>J. </a:t>
            </a:r>
            <a:r>
              <a:rPr lang="en-US" altLang="en-US" dirty="0" smtClean="0"/>
              <a:t>Nagle, </a:t>
            </a:r>
            <a:r>
              <a:rPr lang="en-US" altLang="en-US" dirty="0"/>
              <a:t>Z. </a:t>
            </a:r>
            <a:r>
              <a:rPr lang="en-US" altLang="en-US" dirty="0" err="1"/>
              <a:t>Xu</a:t>
            </a:r>
            <a:r>
              <a:rPr lang="en-US" altLang="en-US" dirty="0"/>
              <a:t>, D. Morrison, RHIC PAC 2014</a:t>
            </a:r>
          </a:p>
        </p:txBody>
      </p:sp>
      <p:sp>
        <p:nvSpPr>
          <p:cNvPr id="17415" name="Rectangle 16"/>
          <p:cNvSpPr>
            <a:spLocks noChangeArrowheads="1"/>
          </p:cNvSpPr>
          <p:nvPr/>
        </p:nvSpPr>
        <p:spPr bwMode="auto">
          <a:xfrm>
            <a:off x="4706938" y="5405438"/>
            <a:ext cx="2286000" cy="240066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FF0080"/>
              </a:buClr>
              <a:buSzPct val="200000"/>
              <a:buFont typeface="Wingdings" pitchFamily="2" charset="2"/>
              <a:buNone/>
            </a:pPr>
            <a:r>
              <a:rPr lang="en-US" altLang="en-US" sz="1200" dirty="0">
                <a:latin typeface="Arial" pitchFamily="34" charset="0"/>
                <a:cs typeface="Arial" pitchFamily="34" charset="0"/>
              </a:rPr>
              <a:t>NSAC milestone HP8 (2013)</a:t>
            </a:r>
          </a:p>
        </p:txBody>
      </p:sp>
      <p:sp>
        <p:nvSpPr>
          <p:cNvPr id="20491" name="TextBox 1"/>
          <p:cNvSpPr txBox="1">
            <a:spLocks noChangeArrowheads="1"/>
          </p:cNvSpPr>
          <p:nvPr/>
        </p:nvSpPr>
        <p:spPr bwMode="auto">
          <a:xfrm>
            <a:off x="53975" y="2863850"/>
            <a:ext cx="21764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Provides an important check of SIDIS method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No fragmentation function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Q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=M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2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(no high twist effects)</a:t>
            </a:r>
          </a:p>
        </p:txBody>
      </p:sp>
      <p:sp>
        <p:nvSpPr>
          <p:cNvPr id="17417" name="Rectangle 1"/>
          <p:cNvSpPr>
            <a:spLocks noChangeArrowheads="1"/>
          </p:cNvSpPr>
          <p:nvPr/>
        </p:nvSpPr>
        <p:spPr bwMode="auto">
          <a:xfrm>
            <a:off x="127000" y="5929313"/>
            <a:ext cx="3771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u="sng">
                <a:hlinkClick r:id="rId4"/>
              </a:rPr>
              <a:t>http://www.bnl.gov/npp/pac0614.asp</a:t>
            </a:r>
            <a:endParaRPr lang="en-US" altLang="en-US"/>
          </a:p>
        </p:txBody>
      </p:sp>
      <p:pic>
        <p:nvPicPr>
          <p:cNvPr id="1741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63" y="787400"/>
            <a:ext cx="2184400" cy="142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741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88" y="2209800"/>
            <a:ext cx="2214562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420" name="TextBox 5"/>
          <p:cNvSpPr txBox="1">
            <a:spLocks noChangeArrowheads="1"/>
          </p:cNvSpPr>
          <p:nvPr/>
        </p:nvSpPr>
        <p:spPr bwMode="auto">
          <a:xfrm>
            <a:off x="6934200" y="6019800"/>
            <a:ext cx="19189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Thanks </a:t>
            </a:r>
            <a:r>
              <a:rPr lang="en-US" altLang="en-US" sz="1400" dirty="0" smtClean="0"/>
              <a:t> to </a:t>
            </a:r>
            <a:r>
              <a:rPr lang="en-US" altLang="en-US" sz="1400" dirty="0"/>
              <a:t>E. </a:t>
            </a:r>
            <a:r>
              <a:rPr lang="en-US" altLang="en-US" sz="1400" dirty="0" err="1"/>
              <a:t>Aschenaur</a:t>
            </a:r>
            <a:endParaRPr lang="en-US" altLang="en-US" sz="1400" dirty="0"/>
          </a:p>
        </p:txBody>
      </p:sp>
      <p:grpSp>
        <p:nvGrpSpPr>
          <p:cNvPr id="17421" name="Group 21"/>
          <p:cNvGrpSpPr>
            <a:grpSpLocks/>
          </p:cNvGrpSpPr>
          <p:nvPr/>
        </p:nvGrpSpPr>
        <p:grpSpPr bwMode="auto">
          <a:xfrm>
            <a:off x="2241550" y="1327150"/>
            <a:ext cx="3211513" cy="3616325"/>
            <a:chOff x="4595284" y="609601"/>
            <a:chExt cx="3936252" cy="4978405"/>
          </a:xfrm>
        </p:grpSpPr>
        <p:grpSp>
          <p:nvGrpSpPr>
            <p:cNvPr id="17422" name="Group 22"/>
            <p:cNvGrpSpPr>
              <a:grpSpLocks/>
            </p:cNvGrpSpPr>
            <p:nvPr/>
          </p:nvGrpSpPr>
          <p:grpSpPr bwMode="auto">
            <a:xfrm>
              <a:off x="4595284" y="751414"/>
              <a:ext cx="3936252" cy="4836592"/>
              <a:chOff x="4595284" y="751414"/>
              <a:chExt cx="3936252" cy="4836592"/>
            </a:xfrm>
          </p:grpSpPr>
          <p:pic>
            <p:nvPicPr>
              <p:cNvPr id="17424" name="Picture 24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95284" y="751414"/>
                <a:ext cx="3739790" cy="4836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5" name="Picture 25" descr="STAR-logo.pn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03575" y="3032079"/>
                <a:ext cx="1027961" cy="487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7423" name="Object 23"/>
            <p:cNvGraphicFramePr>
              <a:graphicFrameLocks noChangeAspect="1"/>
            </p:cNvGraphicFramePr>
            <p:nvPr/>
          </p:nvGraphicFramePr>
          <p:xfrm>
            <a:off x="6872836" y="609601"/>
            <a:ext cx="1371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3" name="Equation" r:id="rId9" imgW="1362240" imgH="219240" progId="">
                    <p:embed/>
                  </p:oleObj>
                </mc:Choice>
                <mc:Fallback>
                  <p:oleObj name="Equation" r:id="rId9" imgW="1362240" imgH="219240" progId="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2836" y="609601"/>
                          <a:ext cx="13716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991100" y="5711825"/>
            <a:ext cx="14323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See </a:t>
            </a:r>
            <a:r>
              <a:rPr lang="en-US" altLang="en-US" sz="1400" dirty="0" smtClean="0"/>
              <a:t>R. </a:t>
            </a:r>
            <a:r>
              <a:rPr lang="en-US" altLang="en-US" sz="1400" dirty="0" err="1" smtClean="0"/>
              <a:t>Seidl’s</a:t>
            </a:r>
            <a:r>
              <a:rPr lang="en-US" altLang="en-US" sz="1400" dirty="0" smtClean="0"/>
              <a:t> talk</a:t>
            </a:r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Multidimensional parton distribution functions</a:t>
            </a:r>
          </a:p>
        </p:txBody>
      </p:sp>
      <p:sp>
        <p:nvSpPr>
          <p:cNvPr id="18435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Argonne National Laboratory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79F39D-3637-4A3B-BA5F-E5DE2FADBECD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038" y="925513"/>
            <a:ext cx="4724400" cy="4856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438" name="TextBox 4"/>
          <p:cNvSpPr txBox="1">
            <a:spLocks noChangeArrowheads="1"/>
          </p:cNvSpPr>
          <p:nvPr/>
        </p:nvSpPr>
        <p:spPr bwMode="auto">
          <a:xfrm>
            <a:off x="7391400" y="5776913"/>
            <a:ext cx="1379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JLab whitepaper</a:t>
            </a:r>
          </a:p>
        </p:txBody>
      </p:sp>
      <p:sp>
        <p:nvSpPr>
          <p:cNvPr id="18439" name="TextBox 5"/>
          <p:cNvSpPr txBox="1">
            <a:spLocks noChangeArrowheads="1"/>
          </p:cNvSpPr>
          <p:nvPr/>
        </p:nvSpPr>
        <p:spPr bwMode="auto">
          <a:xfrm>
            <a:off x="6781800" y="2057400"/>
            <a:ext cx="2263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/>
              <a:t>Generalized parton distribution functions</a:t>
            </a:r>
          </a:p>
        </p:txBody>
      </p:sp>
      <p:sp>
        <p:nvSpPr>
          <p:cNvPr id="18440" name="TextBox 6"/>
          <p:cNvSpPr txBox="1">
            <a:spLocks noChangeArrowheads="1"/>
          </p:cNvSpPr>
          <p:nvPr/>
        </p:nvSpPr>
        <p:spPr bwMode="auto">
          <a:xfrm>
            <a:off x="152400" y="2058988"/>
            <a:ext cx="2379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/>
              <a:t>Transverse momentum distribution functions</a:t>
            </a:r>
          </a:p>
        </p:txBody>
      </p:sp>
      <p:sp>
        <p:nvSpPr>
          <p:cNvPr id="18441" name="TextBox 1"/>
          <p:cNvSpPr txBox="1">
            <a:spLocks noChangeArrowheads="1"/>
          </p:cNvSpPr>
          <p:nvPr/>
        </p:nvSpPr>
        <p:spPr bwMode="auto">
          <a:xfrm>
            <a:off x="0" y="3046413"/>
            <a:ext cx="2260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eg., Sivers distribution</a:t>
            </a:r>
          </a:p>
        </p:txBody>
      </p:sp>
      <p:sp>
        <p:nvSpPr>
          <p:cNvPr id="18442" name="TextBox 1"/>
          <p:cNvSpPr txBox="1">
            <a:spLocks noChangeArrowheads="1"/>
          </p:cNvSpPr>
          <p:nvPr/>
        </p:nvSpPr>
        <p:spPr bwMode="auto">
          <a:xfrm>
            <a:off x="12700" y="5795963"/>
            <a:ext cx="7461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eighteen 12-GeV experiments!   </a:t>
            </a:r>
            <a:r>
              <a:rPr lang="en-US" altLang="en-US" sz="1400"/>
              <a:t>See Naomi Makins, Andreas Metz’, Jen-Chieh Peng’s talks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17488" y="303213"/>
            <a:ext cx="8229600" cy="1143000"/>
          </a:xfrm>
        </p:spPr>
        <p:txBody>
          <a:bodyPr/>
          <a:lstStyle/>
          <a:p>
            <a:r>
              <a:rPr lang="en-US" altLang="en-US" i="1" dirty="0" smtClean="0"/>
              <a:t>The </a:t>
            </a:r>
            <a:r>
              <a:rPr lang="en-US" altLang="en-US" i="1" dirty="0" err="1" smtClean="0"/>
              <a:t>Sivers</a:t>
            </a:r>
            <a:r>
              <a:rPr lang="en-US" altLang="en-US" i="1" dirty="0" smtClean="0"/>
              <a:t> function</a:t>
            </a:r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4BED6E-6D30-4A46-AC18-75870264C4DC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7550" y="228600"/>
            <a:ext cx="2076450" cy="601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9462" name="Group 5"/>
          <p:cNvGrpSpPr>
            <a:grpSpLocks/>
          </p:cNvGrpSpPr>
          <p:nvPr/>
        </p:nvGrpSpPr>
        <p:grpSpPr bwMode="auto">
          <a:xfrm>
            <a:off x="2286000" y="2536825"/>
            <a:ext cx="2651125" cy="2447925"/>
            <a:chOff x="4343400" y="3412957"/>
            <a:chExt cx="2650960" cy="2447925"/>
          </a:xfrm>
        </p:grpSpPr>
        <p:pic>
          <p:nvPicPr>
            <p:cNvPr id="194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r="80186"/>
            <a:stretch>
              <a:fillRect/>
            </a:stretch>
          </p:blipFill>
          <p:spPr bwMode="auto">
            <a:xfrm>
              <a:off x="4343400" y="3412957"/>
              <a:ext cx="1475874" cy="24479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948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56354" r="29486"/>
            <a:stretch>
              <a:fillRect/>
            </a:stretch>
          </p:blipFill>
          <p:spPr bwMode="auto">
            <a:xfrm>
              <a:off x="5939591" y="3412957"/>
              <a:ext cx="1054769" cy="24479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19463" name="Group 4"/>
          <p:cNvGrpSpPr>
            <a:grpSpLocks/>
          </p:cNvGrpSpPr>
          <p:nvPr/>
        </p:nvGrpSpPr>
        <p:grpSpPr bwMode="auto">
          <a:xfrm>
            <a:off x="0" y="2468563"/>
            <a:ext cx="2651125" cy="2466975"/>
            <a:chOff x="4343400" y="847724"/>
            <a:chExt cx="2650960" cy="2466976"/>
          </a:xfrm>
        </p:grpSpPr>
        <p:pic>
          <p:nvPicPr>
            <p:cNvPr id="1947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80402"/>
            <a:stretch>
              <a:fillRect/>
            </a:stretch>
          </p:blipFill>
          <p:spPr bwMode="auto">
            <a:xfrm>
              <a:off x="4343400" y="847725"/>
              <a:ext cx="1459832" cy="2466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948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5492" r="29648"/>
            <a:stretch>
              <a:fillRect/>
            </a:stretch>
          </p:blipFill>
          <p:spPr bwMode="auto">
            <a:xfrm>
              <a:off x="5887454" y="847724"/>
              <a:ext cx="1106906" cy="2466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5253038" y="6167438"/>
            <a:ext cx="364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Anselmino et al., Eur. Phys. J. A39 (2009) 89 </a:t>
            </a:r>
          </a:p>
        </p:txBody>
      </p:sp>
      <p:pic>
        <p:nvPicPr>
          <p:cNvPr id="19465" name="Picture 34"/>
          <p:cNvPicPr>
            <a:picLocks noChangeAspect="1" noChangeArrowheads="1"/>
          </p:cNvPicPr>
          <p:nvPr/>
        </p:nvPicPr>
        <p:blipFill>
          <a:blip r:embed="rId6" cstate="print"/>
          <a:srcRect b="81015"/>
          <a:stretch>
            <a:fillRect/>
          </a:stretch>
        </p:blipFill>
        <p:spPr bwMode="auto">
          <a:xfrm>
            <a:off x="268288" y="987425"/>
            <a:ext cx="3733800" cy="1039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466" name="TextBox 8"/>
          <p:cNvSpPr txBox="1">
            <a:spLocks noChangeArrowheads="1"/>
          </p:cNvSpPr>
          <p:nvPr/>
        </p:nvSpPr>
        <p:spPr bwMode="auto">
          <a:xfrm>
            <a:off x="1054100" y="213995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HERMES</a:t>
            </a: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3230563" y="2151063"/>
            <a:ext cx="110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COMPASS</a:t>
            </a:r>
          </a:p>
        </p:txBody>
      </p:sp>
      <p:sp>
        <p:nvSpPr>
          <p:cNvPr id="19468" name="TextBox 10"/>
          <p:cNvSpPr txBox="1">
            <a:spLocks noChangeArrowheads="1"/>
          </p:cNvSpPr>
          <p:nvPr/>
        </p:nvSpPr>
        <p:spPr bwMode="auto">
          <a:xfrm>
            <a:off x="423863" y="5260975"/>
            <a:ext cx="523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en-US"/>
              <a:t>u and d quark Sivers functions are opposite in sign.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sz="1200"/>
              <a:t>L. Gamberg et al, PRD 77 (2008) 094016  </a:t>
            </a:r>
            <a:r>
              <a:rPr lang="en-US" altLang="en-US" sz="1200">
                <a:sym typeface="Wingdings" pitchFamily="2" charset="2"/>
              </a:rPr>
              <a:t> axial diquarks</a:t>
            </a:r>
            <a:endParaRPr lang="en-US" altLang="en-US" sz="1200"/>
          </a:p>
          <a:p>
            <a:pPr marL="285750" indent="-285750">
              <a:buFont typeface="Arial" charset="0"/>
              <a:buChar char="•"/>
            </a:pPr>
            <a:r>
              <a:rPr lang="en-US" altLang="en-US"/>
              <a:t>Sea quark Sivers functions are non-zero.</a:t>
            </a:r>
          </a:p>
        </p:txBody>
      </p:sp>
      <p:sp>
        <p:nvSpPr>
          <p:cNvPr id="19469" name="Rectangle 7"/>
          <p:cNvSpPr>
            <a:spLocks noChangeArrowheads="1"/>
          </p:cNvSpPr>
          <p:nvPr/>
        </p:nvSpPr>
        <p:spPr bwMode="auto">
          <a:xfrm>
            <a:off x="4749800" y="1371600"/>
            <a:ext cx="2930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/>
              <a:t>X. Qian et al., PRL 39 (2011) 89</a:t>
            </a:r>
          </a:p>
          <a:p>
            <a:r>
              <a:rPr lang="en-US" altLang="en-US" sz="1200"/>
              <a:t>Y. Zhao, et al., arXiv 1404.7204 </a:t>
            </a:r>
          </a:p>
        </p:txBody>
      </p:sp>
      <p:grpSp>
        <p:nvGrpSpPr>
          <p:cNvPr id="19470" name="Group 1"/>
          <p:cNvGrpSpPr>
            <a:grpSpLocks/>
          </p:cNvGrpSpPr>
          <p:nvPr/>
        </p:nvGrpSpPr>
        <p:grpSpPr bwMode="auto">
          <a:xfrm>
            <a:off x="5105400" y="2100263"/>
            <a:ext cx="2500313" cy="3160712"/>
            <a:chOff x="5105400" y="2100263"/>
            <a:chExt cx="2500313" cy="3160712"/>
          </a:xfrm>
        </p:grpSpPr>
        <p:pic>
          <p:nvPicPr>
            <p:cNvPr id="194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05400" y="3963988"/>
              <a:ext cx="2262188" cy="1296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9473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2713" y="2479675"/>
              <a:ext cx="2046287" cy="1549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9474" name="TextBox 1"/>
            <p:cNvSpPr txBox="1">
              <a:spLocks noChangeArrowheads="1"/>
            </p:cNvSpPr>
            <p:nvPr/>
          </p:nvSpPr>
          <p:spPr bwMode="auto">
            <a:xfrm>
              <a:off x="5976938" y="2100263"/>
              <a:ext cx="58896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/>
                <a:t>JLab</a:t>
              </a:r>
            </a:p>
          </p:txBody>
        </p:sp>
        <p:sp>
          <p:nvSpPr>
            <p:cNvPr id="19475" name="TextBox 2"/>
            <p:cNvSpPr txBox="1">
              <a:spLocks noChangeArrowheads="1"/>
            </p:cNvSpPr>
            <p:nvPr/>
          </p:nvSpPr>
          <p:spPr bwMode="auto">
            <a:xfrm>
              <a:off x="5954713" y="2401888"/>
              <a:ext cx="3968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Symbol" pitchFamily="18" charset="2"/>
                </a:rPr>
                <a:t>p</a:t>
              </a:r>
              <a:r>
                <a:rPr lang="en-US" altLang="en-US" baseline="30000">
                  <a:latin typeface="Symbol" pitchFamily="18" charset="2"/>
                </a:rPr>
                <a:t>+</a:t>
              </a:r>
            </a:p>
          </p:txBody>
        </p:sp>
        <p:sp>
          <p:nvSpPr>
            <p:cNvPr id="19476" name="Rectangle 3"/>
            <p:cNvSpPr>
              <a:spLocks noChangeArrowheads="1"/>
            </p:cNvSpPr>
            <p:nvPr/>
          </p:nvSpPr>
          <p:spPr bwMode="auto">
            <a:xfrm>
              <a:off x="6823075" y="2424113"/>
              <a:ext cx="39528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Symbol" pitchFamily="18" charset="2"/>
                </a:rPr>
                <a:t>p</a:t>
              </a:r>
              <a:r>
                <a:rPr lang="en-US" altLang="en-US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19477" name="TextBox 4"/>
            <p:cNvSpPr txBox="1">
              <a:spLocks noChangeArrowheads="1"/>
            </p:cNvSpPr>
            <p:nvPr/>
          </p:nvSpPr>
          <p:spPr bwMode="auto">
            <a:xfrm>
              <a:off x="5995988" y="4000500"/>
              <a:ext cx="3825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/>
                <a:t>K</a:t>
              </a:r>
              <a:r>
                <a:rPr lang="en-US" altLang="en-US" baseline="30000"/>
                <a:t>+</a:t>
              </a:r>
            </a:p>
          </p:txBody>
        </p:sp>
        <p:sp>
          <p:nvSpPr>
            <p:cNvPr id="19478" name="TextBox 24"/>
            <p:cNvSpPr txBox="1">
              <a:spLocks noChangeArrowheads="1"/>
            </p:cNvSpPr>
            <p:nvPr/>
          </p:nvSpPr>
          <p:spPr bwMode="auto">
            <a:xfrm>
              <a:off x="6937375" y="3995738"/>
              <a:ext cx="668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/>
                <a:t>K</a:t>
              </a:r>
              <a:r>
                <a:rPr lang="en-US" altLang="en-US" baseline="30000"/>
                <a:t>-</a:t>
              </a:r>
            </a:p>
          </p:txBody>
        </p:sp>
      </p:grpSp>
      <p:sp>
        <p:nvSpPr>
          <p:cNvPr id="19471" name="TextBox 1"/>
          <p:cNvSpPr txBox="1">
            <a:spLocks noChangeArrowheads="1"/>
          </p:cNvSpPr>
          <p:nvPr/>
        </p:nvSpPr>
        <p:spPr bwMode="auto">
          <a:xfrm>
            <a:off x="2947988" y="6042025"/>
            <a:ext cx="1668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Thanks </a:t>
            </a:r>
            <a:r>
              <a:rPr lang="en-US" altLang="en-US" sz="1400" dirty="0" smtClean="0"/>
              <a:t> to </a:t>
            </a:r>
            <a:r>
              <a:rPr lang="en-US" altLang="en-US" sz="1400" dirty="0"/>
              <a:t>J.-C. Peng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19" y="1295400"/>
            <a:ext cx="4754881" cy="163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Text Box 67"/>
          <p:cNvSpPr txBox="1">
            <a:spLocks noChangeArrowheads="1"/>
          </p:cNvSpPr>
          <p:nvPr/>
        </p:nvSpPr>
        <p:spPr bwMode="auto">
          <a:xfrm>
            <a:off x="381000" y="228600"/>
            <a:ext cx="8077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latin typeface="+mj-lt"/>
                <a:cs typeface="Arial" charset="0"/>
              </a:rPr>
              <a:t>Generalized </a:t>
            </a:r>
            <a:r>
              <a:rPr lang="en-US" altLang="en-US" sz="2400" b="1" i="1" dirty="0" err="1">
                <a:latin typeface="+mj-lt"/>
                <a:cs typeface="Arial" charset="0"/>
              </a:rPr>
              <a:t>parton</a:t>
            </a:r>
            <a:r>
              <a:rPr lang="en-US" altLang="en-US" sz="2400" b="1" i="1" dirty="0">
                <a:latin typeface="+mj-lt"/>
                <a:cs typeface="Arial" charset="0"/>
              </a:rPr>
              <a:t> distributions and </a:t>
            </a:r>
            <a:r>
              <a:rPr lang="en-US" altLang="en-US" sz="2400" b="1" i="1" dirty="0" smtClean="0">
                <a:latin typeface="+mj-lt"/>
                <a:cs typeface="Arial" charset="0"/>
              </a:rPr>
              <a:t>DVCS </a:t>
            </a:r>
            <a:r>
              <a:rPr lang="en-US" altLang="en-US" sz="2400" b="1" i="1" dirty="0" smtClean="0">
                <a:latin typeface="+mj-lt"/>
                <a:cs typeface="Arial" charset="0"/>
                <a:sym typeface="Wingdings" pitchFamily="2" charset="2"/>
              </a:rPr>
              <a:t> Imaging</a:t>
            </a:r>
            <a:endParaRPr lang="en-US" altLang="en-US" sz="2400" b="1" i="1" dirty="0">
              <a:latin typeface="+mj-lt"/>
              <a:cs typeface="Arial" charset="0"/>
            </a:endParaRPr>
          </a:p>
        </p:txBody>
      </p:sp>
      <p:grpSp>
        <p:nvGrpSpPr>
          <p:cNvPr id="20483" name="Group 155"/>
          <p:cNvGrpSpPr>
            <a:grpSpLocks/>
          </p:cNvGrpSpPr>
          <p:nvPr/>
        </p:nvGrpSpPr>
        <p:grpSpPr bwMode="auto">
          <a:xfrm>
            <a:off x="152400" y="685521"/>
            <a:ext cx="4368800" cy="2333625"/>
            <a:chOff x="100" y="572"/>
            <a:chExt cx="2752" cy="1470"/>
          </a:xfrm>
        </p:grpSpPr>
        <p:grpSp>
          <p:nvGrpSpPr>
            <p:cNvPr id="20513" name="Group 159"/>
            <p:cNvGrpSpPr>
              <a:grpSpLocks noChangeAspect="1"/>
            </p:cNvGrpSpPr>
            <p:nvPr/>
          </p:nvGrpSpPr>
          <p:grpSpPr bwMode="auto">
            <a:xfrm rot="-2865258">
              <a:off x="924" y="918"/>
              <a:ext cx="81" cy="344"/>
              <a:chOff x="1324" y="1002"/>
              <a:chExt cx="146" cy="462"/>
            </a:xfrm>
          </p:grpSpPr>
          <p:sp>
            <p:nvSpPr>
              <p:cNvPr id="20555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>
                  <a:gd name="T0" fmla="*/ 0 w 143"/>
                  <a:gd name="T1" fmla="*/ 0 h 75"/>
                  <a:gd name="T2" fmla="*/ 0 w 143"/>
                  <a:gd name="T3" fmla="*/ 4 h 75"/>
                  <a:gd name="T4" fmla="*/ 4 w 143"/>
                  <a:gd name="T5" fmla="*/ 7 h 75"/>
                  <a:gd name="T6" fmla="*/ 8 w 143"/>
                  <a:gd name="T7" fmla="*/ 9 h 75"/>
                  <a:gd name="T8" fmla="*/ 12 w 143"/>
                  <a:gd name="T9" fmla="*/ 11 h 75"/>
                  <a:gd name="T10" fmla="*/ 129 w 143"/>
                  <a:gd name="T11" fmla="*/ 58 h 75"/>
                  <a:gd name="T12" fmla="*/ 135 w 143"/>
                  <a:gd name="T13" fmla="*/ 60 h 75"/>
                  <a:gd name="T14" fmla="*/ 139 w 143"/>
                  <a:gd name="T15" fmla="*/ 63 h 75"/>
                  <a:gd name="T16" fmla="*/ 142 w 143"/>
                  <a:gd name="T17" fmla="*/ 65 h 75"/>
                  <a:gd name="T18" fmla="*/ 141 w 143"/>
                  <a:gd name="T19" fmla="*/ 69 h 75"/>
                  <a:gd name="T20" fmla="*/ 141 w 143"/>
                  <a:gd name="T21" fmla="*/ 71 h 75"/>
                  <a:gd name="T22" fmla="*/ 138 w 143"/>
                  <a:gd name="T23" fmla="*/ 74 h 75"/>
                  <a:gd name="T24" fmla="*/ 11 w 143"/>
                  <a:gd name="T25" fmla="*/ 60 h 75"/>
                  <a:gd name="T26" fmla="*/ 10 w 143"/>
                  <a:gd name="T27" fmla="*/ 61 h 75"/>
                  <a:gd name="T28" fmla="*/ 4 w 143"/>
                  <a:gd name="T29" fmla="*/ 59 h 75"/>
                  <a:gd name="T30" fmla="*/ 4 w 143"/>
                  <a:gd name="T31" fmla="*/ 60 h 75"/>
                  <a:gd name="T32" fmla="*/ 2 w 143"/>
                  <a:gd name="T33" fmla="*/ 62 h 75"/>
                  <a:gd name="T34" fmla="*/ 0 w 143"/>
                  <a:gd name="T35" fmla="*/ 65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5"/>
                  <a:gd name="T56" fmla="*/ 143 w 143"/>
                  <a:gd name="T57" fmla="*/ 75 h 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56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>
                  <a:gd name="T0" fmla="*/ 0 w 143"/>
                  <a:gd name="T1" fmla="*/ 0 h 72"/>
                  <a:gd name="T2" fmla="*/ 1 w 143"/>
                  <a:gd name="T3" fmla="*/ 2 h 72"/>
                  <a:gd name="T4" fmla="*/ 4 w 143"/>
                  <a:gd name="T5" fmla="*/ 4 h 72"/>
                  <a:gd name="T6" fmla="*/ 6 w 143"/>
                  <a:gd name="T7" fmla="*/ 6 h 72"/>
                  <a:gd name="T8" fmla="*/ 10 w 143"/>
                  <a:gd name="T9" fmla="*/ 7 h 72"/>
                  <a:gd name="T10" fmla="*/ 133 w 143"/>
                  <a:gd name="T11" fmla="*/ 57 h 72"/>
                  <a:gd name="T12" fmla="*/ 137 w 143"/>
                  <a:gd name="T13" fmla="*/ 61 h 72"/>
                  <a:gd name="T14" fmla="*/ 140 w 143"/>
                  <a:gd name="T15" fmla="*/ 61 h 72"/>
                  <a:gd name="T16" fmla="*/ 141 w 143"/>
                  <a:gd name="T17" fmla="*/ 65 h 72"/>
                  <a:gd name="T18" fmla="*/ 141 w 143"/>
                  <a:gd name="T19" fmla="*/ 66 h 72"/>
                  <a:gd name="T20" fmla="*/ 142 w 143"/>
                  <a:gd name="T21" fmla="*/ 71 h 72"/>
                  <a:gd name="T22" fmla="*/ 137 w 143"/>
                  <a:gd name="T23" fmla="*/ 71 h 72"/>
                  <a:gd name="T24" fmla="*/ 12 w 143"/>
                  <a:gd name="T25" fmla="*/ 59 h 72"/>
                  <a:gd name="T26" fmla="*/ 7 w 143"/>
                  <a:gd name="T27" fmla="*/ 59 h 72"/>
                  <a:gd name="T28" fmla="*/ 6 w 143"/>
                  <a:gd name="T29" fmla="*/ 59 h 72"/>
                  <a:gd name="T30" fmla="*/ 4 w 143"/>
                  <a:gd name="T31" fmla="*/ 59 h 72"/>
                  <a:gd name="T32" fmla="*/ 1 w 143"/>
                  <a:gd name="T33" fmla="*/ 59 h 72"/>
                  <a:gd name="T34" fmla="*/ 0 w 143"/>
                  <a:gd name="T35" fmla="*/ 61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72"/>
                  <a:gd name="T56" fmla="*/ 143 w 143"/>
                  <a:gd name="T57" fmla="*/ 72 h 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57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>
                  <a:gd name="T0" fmla="*/ 0 w 144"/>
                  <a:gd name="T1" fmla="*/ 0 h 76"/>
                  <a:gd name="T2" fmla="*/ 0 w 144"/>
                  <a:gd name="T3" fmla="*/ 3 h 76"/>
                  <a:gd name="T4" fmla="*/ 2 w 144"/>
                  <a:gd name="T5" fmla="*/ 7 h 76"/>
                  <a:gd name="T6" fmla="*/ 7 w 144"/>
                  <a:gd name="T7" fmla="*/ 9 h 76"/>
                  <a:gd name="T8" fmla="*/ 10 w 144"/>
                  <a:gd name="T9" fmla="*/ 11 h 76"/>
                  <a:gd name="T10" fmla="*/ 133 w 144"/>
                  <a:gd name="T11" fmla="*/ 59 h 76"/>
                  <a:gd name="T12" fmla="*/ 136 w 144"/>
                  <a:gd name="T13" fmla="*/ 63 h 76"/>
                  <a:gd name="T14" fmla="*/ 139 w 144"/>
                  <a:gd name="T15" fmla="*/ 65 h 76"/>
                  <a:gd name="T16" fmla="*/ 143 w 144"/>
                  <a:gd name="T17" fmla="*/ 67 h 76"/>
                  <a:gd name="T18" fmla="*/ 143 w 144"/>
                  <a:gd name="T19" fmla="*/ 71 h 76"/>
                  <a:gd name="T20" fmla="*/ 141 w 144"/>
                  <a:gd name="T21" fmla="*/ 74 h 76"/>
                  <a:gd name="T22" fmla="*/ 138 w 144"/>
                  <a:gd name="T23" fmla="*/ 75 h 76"/>
                  <a:gd name="T24" fmla="*/ 9 w 144"/>
                  <a:gd name="T25" fmla="*/ 63 h 76"/>
                  <a:gd name="T26" fmla="*/ 6 w 144"/>
                  <a:gd name="T27" fmla="*/ 62 h 76"/>
                  <a:gd name="T28" fmla="*/ 6 w 144"/>
                  <a:gd name="T29" fmla="*/ 63 h 76"/>
                  <a:gd name="T30" fmla="*/ 3 w 144"/>
                  <a:gd name="T31" fmla="*/ 62 h 76"/>
                  <a:gd name="T32" fmla="*/ 0 w 144"/>
                  <a:gd name="T33" fmla="*/ 64 h 76"/>
                  <a:gd name="T34" fmla="*/ 0 w 144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6"/>
                  <a:gd name="T56" fmla="*/ 144 w 144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58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>
                  <a:gd name="T0" fmla="*/ 0 w 144"/>
                  <a:gd name="T1" fmla="*/ 0 h 70"/>
                  <a:gd name="T2" fmla="*/ 0 w 144"/>
                  <a:gd name="T3" fmla="*/ 0 h 70"/>
                  <a:gd name="T4" fmla="*/ 4 w 144"/>
                  <a:gd name="T5" fmla="*/ 4 h 70"/>
                  <a:gd name="T6" fmla="*/ 6 w 144"/>
                  <a:gd name="T7" fmla="*/ 6 h 70"/>
                  <a:gd name="T8" fmla="*/ 11 w 144"/>
                  <a:gd name="T9" fmla="*/ 7 h 70"/>
                  <a:gd name="T10" fmla="*/ 131 w 144"/>
                  <a:gd name="T11" fmla="*/ 54 h 70"/>
                  <a:gd name="T12" fmla="*/ 136 w 144"/>
                  <a:gd name="T13" fmla="*/ 58 h 70"/>
                  <a:gd name="T14" fmla="*/ 139 w 144"/>
                  <a:gd name="T15" fmla="*/ 59 h 70"/>
                  <a:gd name="T16" fmla="*/ 143 w 144"/>
                  <a:gd name="T17" fmla="*/ 63 h 70"/>
                  <a:gd name="T18" fmla="*/ 143 w 144"/>
                  <a:gd name="T19" fmla="*/ 66 h 70"/>
                  <a:gd name="T20" fmla="*/ 140 w 144"/>
                  <a:gd name="T21" fmla="*/ 69 h 70"/>
                  <a:gd name="T22" fmla="*/ 138 w 144"/>
                  <a:gd name="T23" fmla="*/ 69 h 70"/>
                  <a:gd name="T24" fmla="*/ 11 w 144"/>
                  <a:gd name="T25" fmla="*/ 57 h 70"/>
                  <a:gd name="T26" fmla="*/ 7 w 144"/>
                  <a:gd name="T27" fmla="*/ 58 h 70"/>
                  <a:gd name="T28" fmla="*/ 4 w 144"/>
                  <a:gd name="T29" fmla="*/ 57 h 70"/>
                  <a:gd name="T30" fmla="*/ 1 w 144"/>
                  <a:gd name="T31" fmla="*/ 57 h 70"/>
                  <a:gd name="T32" fmla="*/ 1 w 144"/>
                  <a:gd name="T33" fmla="*/ 59 h 70"/>
                  <a:gd name="T34" fmla="*/ 0 w 144"/>
                  <a:gd name="T35" fmla="*/ 62 h 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70"/>
                  <a:gd name="T56" fmla="*/ 144 w 144"/>
                  <a:gd name="T57" fmla="*/ 70 h 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59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>
                  <a:gd name="T0" fmla="*/ 0 w 142"/>
                  <a:gd name="T1" fmla="*/ 0 h 76"/>
                  <a:gd name="T2" fmla="*/ 0 w 142"/>
                  <a:gd name="T3" fmla="*/ 4 h 76"/>
                  <a:gd name="T4" fmla="*/ 3 w 142"/>
                  <a:gd name="T5" fmla="*/ 7 h 76"/>
                  <a:gd name="T6" fmla="*/ 6 w 142"/>
                  <a:gd name="T7" fmla="*/ 8 h 76"/>
                  <a:gd name="T8" fmla="*/ 11 w 142"/>
                  <a:gd name="T9" fmla="*/ 11 h 76"/>
                  <a:gd name="T10" fmla="*/ 132 w 142"/>
                  <a:gd name="T11" fmla="*/ 61 h 76"/>
                  <a:gd name="T12" fmla="*/ 137 w 142"/>
                  <a:gd name="T13" fmla="*/ 64 h 76"/>
                  <a:gd name="T14" fmla="*/ 137 w 142"/>
                  <a:gd name="T15" fmla="*/ 65 h 76"/>
                  <a:gd name="T16" fmla="*/ 140 w 142"/>
                  <a:gd name="T17" fmla="*/ 68 h 76"/>
                  <a:gd name="T18" fmla="*/ 141 w 142"/>
                  <a:gd name="T19" fmla="*/ 71 h 76"/>
                  <a:gd name="T20" fmla="*/ 139 w 142"/>
                  <a:gd name="T21" fmla="*/ 74 h 76"/>
                  <a:gd name="T22" fmla="*/ 136 w 142"/>
                  <a:gd name="T23" fmla="*/ 75 h 76"/>
                  <a:gd name="T24" fmla="*/ 11 w 142"/>
                  <a:gd name="T25" fmla="*/ 62 h 76"/>
                  <a:gd name="T26" fmla="*/ 8 w 142"/>
                  <a:gd name="T27" fmla="*/ 62 h 76"/>
                  <a:gd name="T28" fmla="*/ 6 w 142"/>
                  <a:gd name="T29" fmla="*/ 62 h 76"/>
                  <a:gd name="T30" fmla="*/ 4 w 142"/>
                  <a:gd name="T31" fmla="*/ 62 h 76"/>
                  <a:gd name="T32" fmla="*/ 2 w 142"/>
                  <a:gd name="T33" fmla="*/ 63 h 76"/>
                  <a:gd name="T34" fmla="*/ 2 w 142"/>
                  <a:gd name="T35" fmla="*/ 66 h 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6"/>
                  <a:gd name="T56" fmla="*/ 142 w 142"/>
                  <a:gd name="T57" fmla="*/ 76 h 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60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>
                  <a:gd name="T0" fmla="*/ 0 w 142"/>
                  <a:gd name="T1" fmla="*/ 0 h 74"/>
                  <a:gd name="T2" fmla="*/ 2 w 142"/>
                  <a:gd name="T3" fmla="*/ 2 h 74"/>
                  <a:gd name="T4" fmla="*/ 4 w 142"/>
                  <a:gd name="T5" fmla="*/ 4 h 74"/>
                  <a:gd name="T6" fmla="*/ 4 w 142"/>
                  <a:gd name="T7" fmla="*/ 5 h 74"/>
                  <a:gd name="T8" fmla="*/ 10 w 142"/>
                  <a:gd name="T9" fmla="*/ 8 h 74"/>
                  <a:gd name="T10" fmla="*/ 129 w 142"/>
                  <a:gd name="T11" fmla="*/ 57 h 74"/>
                  <a:gd name="T12" fmla="*/ 136 w 142"/>
                  <a:gd name="T13" fmla="*/ 59 h 74"/>
                  <a:gd name="T14" fmla="*/ 138 w 142"/>
                  <a:gd name="T15" fmla="*/ 62 h 74"/>
                  <a:gd name="T16" fmla="*/ 139 w 142"/>
                  <a:gd name="T17" fmla="*/ 66 h 74"/>
                  <a:gd name="T18" fmla="*/ 141 w 142"/>
                  <a:gd name="T19" fmla="*/ 68 h 74"/>
                  <a:gd name="T20" fmla="*/ 140 w 142"/>
                  <a:gd name="T21" fmla="*/ 70 h 74"/>
                  <a:gd name="T22" fmla="*/ 136 w 142"/>
                  <a:gd name="T23" fmla="*/ 73 h 74"/>
                  <a:gd name="T24" fmla="*/ 12 w 142"/>
                  <a:gd name="T25" fmla="*/ 59 h 74"/>
                  <a:gd name="T26" fmla="*/ 8 w 142"/>
                  <a:gd name="T27" fmla="*/ 59 h 74"/>
                  <a:gd name="T28" fmla="*/ 4 w 142"/>
                  <a:gd name="T29" fmla="*/ 59 h 74"/>
                  <a:gd name="T30" fmla="*/ 3 w 142"/>
                  <a:gd name="T31" fmla="*/ 59 h 74"/>
                  <a:gd name="T32" fmla="*/ 3 w 142"/>
                  <a:gd name="T33" fmla="*/ 61 h 74"/>
                  <a:gd name="T34" fmla="*/ 2 w 142"/>
                  <a:gd name="T35" fmla="*/ 64 h 7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74"/>
                  <a:gd name="T56" fmla="*/ 142 w 142"/>
                  <a:gd name="T57" fmla="*/ 74 h 7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0561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>
                  <a:gd name="T0" fmla="*/ 0 w 142"/>
                  <a:gd name="T1" fmla="*/ 0 h 73"/>
                  <a:gd name="T2" fmla="*/ 0 w 142"/>
                  <a:gd name="T3" fmla="*/ 3 h 73"/>
                  <a:gd name="T4" fmla="*/ 1 w 142"/>
                  <a:gd name="T5" fmla="*/ 7 h 73"/>
                  <a:gd name="T6" fmla="*/ 5 w 142"/>
                  <a:gd name="T7" fmla="*/ 9 h 73"/>
                  <a:gd name="T8" fmla="*/ 11 w 142"/>
                  <a:gd name="T9" fmla="*/ 10 h 73"/>
                  <a:gd name="T10" fmla="*/ 129 w 142"/>
                  <a:gd name="T11" fmla="*/ 59 h 73"/>
                  <a:gd name="T12" fmla="*/ 137 w 142"/>
                  <a:gd name="T13" fmla="*/ 61 h 73"/>
                  <a:gd name="T14" fmla="*/ 138 w 142"/>
                  <a:gd name="T15" fmla="*/ 63 h 73"/>
                  <a:gd name="T16" fmla="*/ 141 w 142"/>
                  <a:gd name="T17" fmla="*/ 67 h 73"/>
                  <a:gd name="T18" fmla="*/ 141 w 142"/>
                  <a:gd name="T19" fmla="*/ 69 h 73"/>
                  <a:gd name="T20" fmla="*/ 140 w 142"/>
                  <a:gd name="T21" fmla="*/ 72 h 73"/>
                  <a:gd name="T22" fmla="*/ 135 w 142"/>
                  <a:gd name="T23" fmla="*/ 72 h 73"/>
                  <a:gd name="T24" fmla="*/ 73 w 142"/>
                  <a:gd name="T25" fmla="*/ 65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2"/>
                  <a:gd name="T40" fmla="*/ 0 h 73"/>
                  <a:gd name="T41" fmla="*/ 142 w 142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</p:spPr>
            <p:txBody>
              <a:bodyPr vert="eaVert"/>
              <a:lstStyle/>
              <a:p>
                <a:endParaRPr lang="en-US"/>
              </a:p>
            </p:txBody>
          </p:sp>
        </p:grpSp>
        <p:sp>
          <p:nvSpPr>
            <p:cNvPr id="20514" name="Line 168"/>
            <p:cNvSpPr>
              <a:spLocks noChangeShapeType="1"/>
            </p:cNvSpPr>
            <p:nvPr/>
          </p:nvSpPr>
          <p:spPr bwMode="auto">
            <a:xfrm flipV="1">
              <a:off x="931" y="1209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169"/>
            <p:cNvSpPr>
              <a:spLocks noChangeShapeType="1"/>
            </p:cNvSpPr>
            <p:nvPr/>
          </p:nvSpPr>
          <p:spPr bwMode="auto">
            <a:xfrm rot="18742695" flipV="1">
              <a:off x="1743" y="1205"/>
              <a:ext cx="191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172"/>
            <p:cNvSpPr>
              <a:spLocks noChangeShapeType="1"/>
            </p:cNvSpPr>
            <p:nvPr/>
          </p:nvSpPr>
          <p:spPr bwMode="auto">
            <a:xfrm rot="12777622" flipV="1">
              <a:off x="2223" y="1687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Freeform 177"/>
            <p:cNvSpPr>
              <a:spLocks/>
            </p:cNvSpPr>
            <p:nvPr/>
          </p:nvSpPr>
          <p:spPr bwMode="auto">
            <a:xfrm>
              <a:off x="262" y="799"/>
              <a:ext cx="907" cy="278"/>
            </a:xfrm>
            <a:custGeom>
              <a:avLst/>
              <a:gdLst>
                <a:gd name="T0" fmla="*/ 0 w 672"/>
                <a:gd name="T1" fmla="*/ 2147483647 h 144"/>
                <a:gd name="T2" fmla="*/ 2147483647 w 672"/>
                <a:gd name="T3" fmla="*/ 2147483647 h 144"/>
                <a:gd name="T4" fmla="*/ 2147483647 w 672"/>
                <a:gd name="T5" fmla="*/ 0 h 144"/>
                <a:gd name="T6" fmla="*/ 0 60000 65536"/>
                <a:gd name="T7" fmla="*/ 0 60000 65536"/>
                <a:gd name="T8" fmla="*/ 0 60000 65536"/>
                <a:gd name="T9" fmla="*/ 0 w 672"/>
                <a:gd name="T10" fmla="*/ 0 h 144"/>
                <a:gd name="T11" fmla="*/ 672 w 67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Text Box 179"/>
            <p:cNvSpPr txBox="1">
              <a:spLocks noChangeArrowheads="1"/>
            </p:cNvSpPr>
            <p:nvPr/>
          </p:nvSpPr>
          <p:spPr bwMode="auto">
            <a:xfrm>
              <a:off x="988" y="57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Times New Roman" pitchFamily="18" charset="0"/>
                  <a:cs typeface="Arial" charset="0"/>
                </a:rPr>
                <a:t>e’</a:t>
              </a:r>
            </a:p>
          </p:txBody>
        </p:sp>
        <p:sp>
          <p:nvSpPr>
            <p:cNvPr id="20519" name="Line 203"/>
            <p:cNvSpPr>
              <a:spLocks noChangeShapeType="1"/>
            </p:cNvSpPr>
            <p:nvPr/>
          </p:nvSpPr>
          <p:spPr bwMode="auto">
            <a:xfrm flipV="1">
              <a:off x="307" y="1760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Line 204"/>
            <p:cNvSpPr>
              <a:spLocks noChangeShapeType="1"/>
            </p:cNvSpPr>
            <p:nvPr/>
          </p:nvSpPr>
          <p:spPr bwMode="auto">
            <a:xfrm rot="12777622" flipV="1">
              <a:off x="2213" y="1706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21" name="Group 344"/>
            <p:cNvGrpSpPr>
              <a:grpSpLocks/>
            </p:cNvGrpSpPr>
            <p:nvPr/>
          </p:nvGrpSpPr>
          <p:grpSpPr bwMode="auto">
            <a:xfrm>
              <a:off x="243" y="799"/>
              <a:ext cx="2410" cy="1143"/>
              <a:chOff x="243" y="799"/>
              <a:chExt cx="2410" cy="1143"/>
            </a:xfrm>
          </p:grpSpPr>
          <p:sp>
            <p:nvSpPr>
              <p:cNvPr id="20524" name="Freeform 174"/>
              <p:cNvSpPr>
                <a:spLocks/>
              </p:cNvSpPr>
              <p:nvPr/>
            </p:nvSpPr>
            <p:spPr bwMode="auto">
              <a:xfrm>
                <a:off x="1027" y="1017"/>
                <a:ext cx="714" cy="56"/>
              </a:xfrm>
              <a:custGeom>
                <a:avLst/>
                <a:gdLst>
                  <a:gd name="T0" fmla="*/ 0 w 1200"/>
                  <a:gd name="T1" fmla="*/ 2147483647 h 48"/>
                  <a:gd name="T2" fmla="*/ 1 w 1200"/>
                  <a:gd name="T3" fmla="*/ 0 h 48"/>
                  <a:gd name="T4" fmla="*/ 1 w 1200"/>
                  <a:gd name="T5" fmla="*/ 2147483647 h 48"/>
                  <a:gd name="T6" fmla="*/ 0 60000 65536"/>
                  <a:gd name="T7" fmla="*/ 0 60000 65536"/>
                  <a:gd name="T8" fmla="*/ 0 60000 65536"/>
                  <a:gd name="T9" fmla="*/ 0 w 1200"/>
                  <a:gd name="T10" fmla="*/ 0 h 48"/>
                  <a:gd name="T11" fmla="*/ 1200 w 1200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Text Box 175"/>
              <p:cNvSpPr txBox="1">
                <a:spLocks noChangeArrowheads="1"/>
              </p:cNvSpPr>
              <p:nvPr/>
            </p:nvSpPr>
            <p:spPr bwMode="auto">
              <a:xfrm>
                <a:off x="1411" y="799"/>
                <a:ext cx="1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600" b="1">
                    <a:latin typeface="Times New Roman" pitchFamily="18" charset="0"/>
                    <a:cs typeface="Arial" charset="0"/>
                  </a:rPr>
                  <a:t>t</a:t>
                </a:r>
              </a:p>
            </p:txBody>
          </p:sp>
          <p:sp>
            <p:nvSpPr>
              <p:cNvPr id="20526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527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20537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388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 b="1">
                      <a:latin typeface="Times New Roman" pitchFamily="18" charset="0"/>
                      <a:cs typeface="Arial" charset="0"/>
                    </a:rPr>
                    <a:t>(Q</a:t>
                  </a:r>
                  <a:r>
                    <a:rPr lang="en-US" altLang="en-US" sz="1600" b="1" baseline="30000">
                      <a:latin typeface="Times New Roman" pitchFamily="18" charset="0"/>
                      <a:cs typeface="Arial" charset="0"/>
                    </a:rPr>
                    <a:t>2</a:t>
                  </a:r>
                  <a:r>
                    <a:rPr lang="en-US" altLang="en-US" sz="1600" b="1">
                      <a:latin typeface="Times New Roman" pitchFamily="18" charset="0"/>
                      <a:cs typeface="Arial" charset="0"/>
                    </a:rPr>
                    <a:t>)</a:t>
                  </a:r>
                </a:p>
              </p:txBody>
            </p:sp>
            <p:sp>
              <p:nvSpPr>
                <p:cNvPr id="20538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8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000">
                      <a:latin typeface="Times New Roman" pitchFamily="18" charset="0"/>
                      <a:cs typeface="Arial" charset="0"/>
                    </a:rPr>
                    <a:t>e</a:t>
                  </a:r>
                </a:p>
              </p:txBody>
            </p:sp>
            <p:sp>
              <p:nvSpPr>
                <p:cNvPr id="20539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5" y="981"/>
                  <a:ext cx="34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000" b="1">
                      <a:latin typeface="Symbol" pitchFamily="18" charset="2"/>
                      <a:cs typeface="Arial" charset="0"/>
                    </a:rPr>
                    <a:t>  g</a:t>
                  </a:r>
                  <a:r>
                    <a:rPr lang="en-US" altLang="en-US" sz="2000" b="1">
                      <a:latin typeface="Times New Roman" pitchFamily="18" charset="0"/>
                      <a:cs typeface="Arial" charset="0"/>
                    </a:rPr>
                    <a:t>*</a:t>
                  </a:r>
                </a:p>
              </p:txBody>
            </p:sp>
            <p:grpSp>
              <p:nvGrpSpPr>
                <p:cNvPr id="20540" name="Group 188"/>
                <p:cNvGrpSpPr>
                  <a:grpSpLocks/>
                </p:cNvGrpSpPr>
                <p:nvPr/>
              </p:nvGrpSpPr>
              <p:grpSpPr bwMode="auto">
                <a:xfrm>
                  <a:off x="158" y="1253"/>
                  <a:ext cx="2352" cy="631"/>
                  <a:chOff x="158" y="1253"/>
                  <a:chExt cx="2352" cy="631"/>
                </a:xfrm>
              </p:grpSpPr>
              <p:sp>
                <p:nvSpPr>
                  <p:cNvPr id="20541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253"/>
                    <a:ext cx="38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en-US" sz="1600" b="1">
                        <a:latin typeface="Times New Roman" pitchFamily="18" charset="0"/>
                        <a:cs typeface="Arial" charset="0"/>
                      </a:rPr>
                      <a:t>x+ξ </a:t>
                    </a:r>
                  </a:p>
                </p:txBody>
              </p:sp>
              <p:sp>
                <p:nvSpPr>
                  <p:cNvPr id="20542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en-US" sz="1600" b="1">
                        <a:latin typeface="Times New Roman" pitchFamily="18" charset="0"/>
                        <a:cs typeface="Arial" charset="0"/>
                      </a:rPr>
                      <a:t>x-ξ </a:t>
                    </a:r>
                  </a:p>
                </p:txBody>
              </p:sp>
              <p:sp>
                <p:nvSpPr>
                  <p:cNvPr id="20543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44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545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8" y="1472"/>
                    <a:ext cx="1968" cy="412"/>
                    <a:chOff x="158" y="1472"/>
                    <a:chExt cx="1968" cy="412"/>
                  </a:xfrm>
                </p:grpSpPr>
                <p:grpSp>
                  <p:nvGrpSpPr>
                    <p:cNvPr id="20546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500"/>
                      <a:ext cx="1968" cy="384"/>
                      <a:chOff x="240" y="746"/>
                      <a:chExt cx="1968" cy="384"/>
                    </a:xfrm>
                  </p:grpSpPr>
                  <p:grpSp>
                    <p:nvGrpSpPr>
                      <p:cNvPr id="20548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746"/>
                        <a:ext cx="1967" cy="384"/>
                        <a:chOff x="241" y="746"/>
                        <a:chExt cx="1967" cy="384"/>
                      </a:xfrm>
                    </p:grpSpPr>
                    <p:grpSp>
                      <p:nvGrpSpPr>
                        <p:cNvPr id="20550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746"/>
                          <a:ext cx="1536" cy="384"/>
                          <a:chOff x="672" y="746"/>
                          <a:chExt cx="1536" cy="384"/>
                        </a:xfrm>
                      </p:grpSpPr>
                      <p:sp>
                        <p:nvSpPr>
                          <p:cNvPr id="20552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760000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altLang="en-US"/>
                          </a:p>
                        </p:txBody>
                      </p:sp>
                      <p:sp>
                        <p:nvSpPr>
                          <p:cNvPr id="20553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822"/>
                            <a:ext cx="1536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altLang="en-US" b="1">
                                <a:solidFill>
                                  <a:schemeClr val="bg1"/>
                                </a:solidFill>
                                <a:latin typeface="Bookman Old Style" pitchFamily="18" charset="0"/>
                                <a:cs typeface="Arial" charset="0"/>
                              </a:rPr>
                              <a:t>H, H, E, E (x,ξ,t)</a:t>
                            </a:r>
                          </a:p>
                        </p:txBody>
                      </p:sp>
                      <p:sp>
                        <p:nvSpPr>
                          <p:cNvPr id="20554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16" y="749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altLang="en-US" b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Arial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20551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0549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40" y="986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0547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2" y="1472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en-US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20528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32" y="895"/>
                <a:ext cx="81" cy="344"/>
                <a:chOff x="1324" y="1002"/>
                <a:chExt cx="146" cy="462"/>
              </a:xfrm>
            </p:grpSpPr>
            <p:sp>
              <p:nvSpPr>
                <p:cNvPr id="20530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1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2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3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4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5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20536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66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</p:grpSp>
          <p:sp>
            <p:nvSpPr>
              <p:cNvPr id="20529" name="Text Box 213"/>
              <p:cNvSpPr txBox="1">
                <a:spLocks noChangeArrowheads="1"/>
              </p:cNvSpPr>
              <p:nvPr/>
            </p:nvSpPr>
            <p:spPr bwMode="auto">
              <a:xfrm>
                <a:off x="2018" y="799"/>
                <a:ext cx="18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2000" b="1">
                    <a:latin typeface="Symbol" pitchFamily="18" charset="2"/>
                    <a:cs typeface="Arial" charset="0"/>
                  </a:rPr>
                  <a:t>g</a:t>
                </a:r>
              </a:p>
            </p:txBody>
          </p:sp>
        </p:grpSp>
        <p:sp>
          <p:nvSpPr>
            <p:cNvPr id="20522" name="Text Box 214"/>
            <p:cNvSpPr txBox="1">
              <a:spLocks noChangeArrowheads="1"/>
            </p:cNvSpPr>
            <p:nvPr/>
          </p:nvSpPr>
          <p:spPr bwMode="auto">
            <a:xfrm>
              <a:off x="100" y="181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Times New Roman" pitchFamily="18" charset="0"/>
                  <a:cs typeface="Arial" charset="0"/>
                </a:rPr>
                <a:t>p</a:t>
              </a:r>
            </a:p>
          </p:txBody>
        </p:sp>
        <p:sp>
          <p:nvSpPr>
            <p:cNvPr id="20523" name="Text Box 215"/>
            <p:cNvSpPr txBox="1">
              <a:spLocks noChangeArrowheads="1"/>
            </p:cNvSpPr>
            <p:nvPr/>
          </p:nvSpPr>
          <p:spPr bwMode="auto">
            <a:xfrm>
              <a:off x="2608" y="1797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Times New Roman" pitchFamily="18" charset="0"/>
                  <a:cs typeface="Arial" charset="0"/>
                </a:rPr>
                <a:t>p’</a:t>
              </a:r>
            </a:p>
          </p:txBody>
        </p:sp>
      </p:grpSp>
      <p:sp>
        <p:nvSpPr>
          <p:cNvPr id="20484" name="Text Box 345"/>
          <p:cNvSpPr txBox="1">
            <a:spLocks noChangeArrowheads="1"/>
          </p:cNvSpPr>
          <p:nvPr/>
        </p:nvSpPr>
        <p:spPr bwMode="auto">
          <a:xfrm>
            <a:off x="163512" y="3200400"/>
            <a:ext cx="2089150" cy="77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  <a:cs typeface="Arial" charset="0"/>
              </a:rPr>
              <a:t>Vector: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 (x,</a:t>
            </a:r>
            <a:r>
              <a:rPr lang="el-GR" altLang="en-US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ξ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,t)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  <a:cs typeface="Arial" charset="0"/>
              </a:rPr>
              <a:t>Tensor: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 (x,</a:t>
            </a:r>
            <a:r>
              <a:rPr lang="el-GR" altLang="en-US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ξ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,t)</a:t>
            </a:r>
          </a:p>
        </p:txBody>
      </p:sp>
      <p:grpSp>
        <p:nvGrpSpPr>
          <p:cNvPr id="20485" name="Group 346"/>
          <p:cNvGrpSpPr>
            <a:grpSpLocks/>
          </p:cNvGrpSpPr>
          <p:nvPr/>
        </p:nvGrpSpPr>
        <p:grpSpPr bwMode="auto">
          <a:xfrm>
            <a:off x="2133600" y="3048000"/>
            <a:ext cx="2808288" cy="923925"/>
            <a:chOff x="3991" y="2341"/>
            <a:chExt cx="1769" cy="582"/>
          </a:xfrm>
        </p:grpSpPr>
        <p:sp>
          <p:nvSpPr>
            <p:cNvPr id="20510" name="Text Box 347"/>
            <p:cNvSpPr txBox="1">
              <a:spLocks noChangeArrowheads="1"/>
            </p:cNvSpPr>
            <p:nvPr/>
          </p:nvSpPr>
          <p:spPr bwMode="auto">
            <a:xfrm>
              <a:off x="3991" y="2432"/>
              <a:ext cx="1769" cy="4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>
                  <a:latin typeface="Times New Roman" pitchFamily="18" charset="0"/>
                  <a:cs typeface="Arial" charset="0"/>
                </a:rPr>
                <a:t>Axial-Vector:</a:t>
              </a:r>
              <a:r>
                <a:rPr lang="en-US" altLang="en-US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H (x,</a:t>
              </a:r>
              <a:r>
                <a:rPr lang="el-GR" altLang="en-US" b="1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ξ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,t)</a:t>
              </a:r>
            </a:p>
            <a:p>
              <a:pPr>
                <a:spcBef>
                  <a:spcPct val="50000"/>
                </a:spcBef>
              </a:pPr>
              <a:r>
                <a:rPr lang="en-US" altLang="en-US" b="1" dirty="0" err="1">
                  <a:latin typeface="Times New Roman" pitchFamily="18" charset="0"/>
                  <a:cs typeface="Arial" charset="0"/>
                </a:rPr>
                <a:t>Pseudoscalar</a:t>
              </a:r>
              <a:r>
                <a:rPr lang="en-US" altLang="en-US" b="1" dirty="0">
                  <a:latin typeface="Times New Roman" pitchFamily="18" charset="0"/>
                  <a:cs typeface="Arial" charset="0"/>
                </a:rPr>
                <a:t>:</a:t>
              </a:r>
              <a:r>
                <a:rPr lang="en-US" altLang="en-US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E (x,</a:t>
              </a:r>
              <a:r>
                <a:rPr lang="el-GR" altLang="en-US" b="1" dirty="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ξ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,t)</a:t>
              </a:r>
            </a:p>
          </p:txBody>
        </p:sp>
        <p:sp>
          <p:nvSpPr>
            <p:cNvPr id="20511" name="Text Box 348"/>
            <p:cNvSpPr txBox="1">
              <a:spLocks noChangeArrowheads="1"/>
            </p:cNvSpPr>
            <p:nvPr/>
          </p:nvSpPr>
          <p:spPr bwMode="auto">
            <a:xfrm>
              <a:off x="4876" y="2341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~</a:t>
              </a:r>
            </a:p>
          </p:txBody>
        </p:sp>
        <p:sp>
          <p:nvSpPr>
            <p:cNvPr id="20512" name="Text Box 349"/>
            <p:cNvSpPr txBox="1">
              <a:spLocks noChangeArrowheads="1"/>
            </p:cNvSpPr>
            <p:nvPr/>
          </p:nvSpPr>
          <p:spPr bwMode="auto">
            <a:xfrm>
              <a:off x="4876" y="2614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~</a:t>
              </a:r>
            </a:p>
          </p:txBody>
        </p:sp>
      </p:grpSp>
      <p:sp>
        <p:nvSpPr>
          <p:cNvPr id="20486" name="AutoShape 44"/>
          <p:cNvSpPr>
            <a:spLocks noChangeArrowheads="1"/>
          </p:cNvSpPr>
          <p:nvPr/>
        </p:nvSpPr>
        <p:spPr bwMode="auto">
          <a:xfrm rot="5409480">
            <a:off x="532411" y="4270486"/>
            <a:ext cx="988730" cy="679227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92 w 21600"/>
              <a:gd name="T13" fmla="*/ 5387 h 21600"/>
              <a:gd name="T14" fmla="*/ 18906 w 21600"/>
              <a:gd name="T15" fmla="*/ 162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2" name="Rectangle 43"/>
          <p:cNvSpPr>
            <a:spLocks noChangeArrowheads="1"/>
          </p:cNvSpPr>
          <p:nvPr/>
        </p:nvSpPr>
        <p:spPr bwMode="auto">
          <a:xfrm>
            <a:off x="152400" y="5257800"/>
            <a:ext cx="342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Quark angular </a:t>
            </a:r>
            <a:r>
              <a:rPr lang="en-US" altLang="en-US" sz="2400" dirty="0" smtClean="0">
                <a:solidFill>
                  <a:srgbClr val="FF0000"/>
                </a:solidFill>
                <a:latin typeface="+mn-lt"/>
              </a:rPr>
              <a:t>momentum</a:t>
            </a:r>
            <a:endParaRPr lang="en-US" altLang="en-US" sz="24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en-US" altLang="en-US" sz="24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altLang="en-US" sz="2400" dirty="0" err="1" smtClean="0">
                <a:solidFill>
                  <a:srgbClr val="000000"/>
                </a:solidFill>
                <a:latin typeface="+mn-lt"/>
              </a:rPr>
              <a:t>Ji’s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sum rule)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428989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Down Arrow 84"/>
          <p:cNvSpPr/>
          <p:nvPr/>
        </p:nvSpPr>
        <p:spPr bwMode="auto">
          <a:xfrm>
            <a:off x="5562600" y="3202905"/>
            <a:ext cx="484632" cy="97840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6" name="Down Arrow 85"/>
          <p:cNvSpPr/>
          <p:nvPr/>
        </p:nvSpPr>
        <p:spPr bwMode="auto">
          <a:xfrm>
            <a:off x="7924800" y="3212592"/>
            <a:ext cx="484632" cy="97840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Argonne National Laboratory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449292" y="849868"/>
            <a:ext cx="461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First Crude Images - </a:t>
            </a:r>
            <a:r>
              <a:rPr lang="de-DE" b="1" dirty="0" smtClean="0">
                <a:latin typeface="+mn-lt"/>
                <a:cs typeface="Arial" pitchFamily="34" charset="0"/>
              </a:rPr>
              <a:t>the GPD H in </a:t>
            </a:r>
            <a:r>
              <a:rPr lang="de-DE" b="1" i="1" dirty="0" smtClean="0">
                <a:latin typeface="+mn-lt"/>
                <a:cs typeface="Arial" pitchFamily="34" charset="0"/>
              </a:rPr>
              <a:t>Im</a:t>
            </a:r>
            <a:r>
              <a:rPr lang="de-DE" b="1" dirty="0" smtClean="0">
                <a:latin typeface="+mn-lt"/>
                <a:cs typeface="Arial" pitchFamily="34" charset="0"/>
              </a:rPr>
              <a:t> DVCS</a:t>
            </a:r>
            <a:r>
              <a:rPr lang="en-US" i="1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1800225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1"/>
          <p:cNvSpPr txBox="1">
            <a:spLocks noChangeArrowheads="1"/>
          </p:cNvSpPr>
          <p:nvPr/>
        </p:nvSpPr>
        <p:spPr bwMode="auto">
          <a:xfrm>
            <a:off x="3048000" y="6019800"/>
            <a:ext cx="1406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See </a:t>
            </a:r>
            <a:r>
              <a:rPr lang="en-US" altLang="en-US" sz="1400" dirty="0" smtClean="0"/>
              <a:t>A. Metz’ </a:t>
            </a:r>
            <a:r>
              <a:rPr lang="en-US" altLang="en-US" sz="1400" dirty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228600"/>
            <a:ext cx="9144000" cy="347663"/>
          </a:xfrm>
        </p:spPr>
        <p:txBody>
          <a:bodyPr/>
          <a:lstStyle/>
          <a:p>
            <a:r>
              <a:rPr lang="en-US" altLang="en-US" sz="2000" i="1" dirty="0" smtClean="0"/>
              <a:t>Extraction of quark total angular momentum </a:t>
            </a: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212725" y="5359400"/>
            <a:ext cx="3140075" cy="553998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>
                <a:latin typeface="Arial" charset="0"/>
                <a:cs typeface="Arial" charset="0"/>
              </a:rPr>
              <a:t>NSAC milestones HP11 (2012), HP9 (2014</a:t>
            </a:r>
            <a:r>
              <a:rPr lang="en-US" altLang="en-US" sz="1200" dirty="0" smtClean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sz="1200" dirty="0" smtClean="0">
                <a:latin typeface="Arial" charset="0"/>
                <a:cs typeface="Arial" charset="0"/>
              </a:rPr>
              <a:t>                            (experiment)       (lattice)</a:t>
            </a:r>
            <a:endParaRPr lang="en-US" altLang="en-US" sz="1200" dirty="0">
              <a:latin typeface="Arial" charset="0"/>
              <a:cs typeface="Arial" charset="0"/>
            </a:endParaRP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3581400" y="5257800"/>
            <a:ext cx="55626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DVCS is the “golden channel”: 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* + N -&gt;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N’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“Lattice + experiment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provides a much greater constraint on GPDs than from either alone.” 	- J.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Negele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1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Major program for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12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COMPASS-II, EIC</a:t>
            </a:r>
          </a:p>
        </p:txBody>
      </p:sp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33550"/>
            <a:ext cx="6594158" cy="360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565150" y="6094413"/>
            <a:ext cx="2222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Plot credit: JLab whitepaper</a:t>
            </a:r>
          </a:p>
        </p:txBody>
      </p:sp>
      <p:grpSp>
        <p:nvGrpSpPr>
          <p:cNvPr id="17" name="Group 162"/>
          <p:cNvGrpSpPr>
            <a:grpSpLocks/>
          </p:cNvGrpSpPr>
          <p:nvPr/>
        </p:nvGrpSpPr>
        <p:grpSpPr bwMode="auto">
          <a:xfrm>
            <a:off x="457200" y="685800"/>
            <a:ext cx="6854825" cy="990598"/>
            <a:chOff x="624" y="3072"/>
            <a:chExt cx="4318" cy="672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24" y="3072"/>
              <a:ext cx="4318" cy="67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altLang="en-US" b="1"/>
            </a:p>
          </p:txBody>
        </p:sp>
        <p:sp>
          <p:nvSpPr>
            <p:cNvPr id="20" name="Text Box 45"/>
            <p:cNvSpPr txBox="1">
              <a:spLocks noChangeArrowheads="1"/>
            </p:cNvSpPr>
            <p:nvPr/>
          </p:nvSpPr>
          <p:spPr bwMode="auto">
            <a:xfrm>
              <a:off x="3408" y="3552"/>
              <a:ext cx="144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Times New Roman" pitchFamily="18" charset="0"/>
                  <a:cs typeface="Arial" charset="0"/>
                </a:rPr>
                <a:t>X. </a:t>
              </a:r>
              <a:r>
                <a:rPr lang="en-US" altLang="en-US" sz="1200" dirty="0" err="1">
                  <a:latin typeface="Times New Roman" pitchFamily="18" charset="0"/>
                  <a:cs typeface="Arial" charset="0"/>
                </a:rPr>
                <a:t>Ji</a:t>
              </a:r>
              <a:r>
                <a:rPr lang="en-US" altLang="en-US" sz="1200" dirty="0">
                  <a:latin typeface="Times New Roman" pitchFamily="18" charset="0"/>
                  <a:cs typeface="Arial" charset="0"/>
                </a:rPr>
                <a:t>, Phy.Rev.Lett.78,610(1997)  </a:t>
              </a:r>
            </a:p>
          </p:txBody>
        </p:sp>
        <p:grpSp>
          <p:nvGrpSpPr>
            <p:cNvPr id="21" name="Group 156"/>
            <p:cNvGrpSpPr>
              <a:grpSpLocks/>
            </p:cNvGrpSpPr>
            <p:nvPr/>
          </p:nvGrpSpPr>
          <p:grpSpPr bwMode="auto">
            <a:xfrm>
              <a:off x="720" y="3072"/>
              <a:ext cx="4176" cy="646"/>
              <a:chOff x="768" y="3307"/>
              <a:chExt cx="4176" cy="646"/>
            </a:xfrm>
          </p:grpSpPr>
          <p:sp>
            <p:nvSpPr>
              <p:cNvPr id="22" name="Rectangle 52"/>
              <p:cNvSpPr>
                <a:spLocks noChangeArrowheads="1"/>
              </p:cNvSpPr>
              <p:nvPr/>
            </p:nvSpPr>
            <p:spPr bwMode="auto">
              <a:xfrm>
                <a:off x="964" y="3499"/>
                <a:ext cx="340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Times New Roman" pitchFamily="18" charset="0"/>
                  </a:rPr>
                  <a:t>( H(x,</a:t>
                </a:r>
                <a:r>
                  <a:rPr lang="fr-FR" sz="2000" b="1">
                    <a:solidFill>
                      <a:srgbClr val="000000"/>
                    </a:solidFill>
                    <a:latin typeface="Symbol" pitchFamily="18" charset="2"/>
                  </a:rPr>
                  <a:t>x</a:t>
                </a:r>
                <a:r>
                  <a:rPr lang="fr-FR" sz="2000" b="1">
                    <a:solidFill>
                      <a:srgbClr val="000000"/>
                    </a:solidFill>
                    <a:latin typeface="Times New Roman" pitchFamily="18" charset="0"/>
                  </a:rPr>
                  <a:t>,t=0) + E(x,</a:t>
                </a:r>
                <a:r>
                  <a:rPr lang="fr-FR" sz="2000" b="1">
                    <a:solidFill>
                      <a:srgbClr val="000000"/>
                    </a:solidFill>
                    <a:latin typeface="Symbol" pitchFamily="18" charset="2"/>
                  </a:rPr>
                  <a:t>x</a:t>
                </a:r>
                <a:r>
                  <a:rPr lang="fr-FR" sz="2000" b="1">
                    <a:solidFill>
                      <a:srgbClr val="000000"/>
                    </a:solidFill>
                    <a:latin typeface="Times New Roman" pitchFamily="18" charset="0"/>
                  </a:rPr>
                  <a:t>,t=0) ) x dx</a:t>
                </a:r>
                <a:r>
                  <a:rPr lang="fr-FR" sz="2000" b="1" i="1">
                    <a:solidFill>
                      <a:srgbClr val="000000"/>
                    </a:solidFill>
                    <a:latin typeface="Times New Roman" pitchFamily="18" charset="0"/>
                  </a:rPr>
                  <a:t> = </a:t>
                </a:r>
                <a:r>
                  <a:rPr lang="fr-FR" sz="20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J</a:t>
                </a:r>
                <a:r>
                  <a:rPr lang="fr-FR" sz="2000" b="1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quark</a:t>
                </a:r>
              </a:p>
            </p:txBody>
          </p:sp>
          <p:graphicFrame>
            <p:nvGraphicFramePr>
              <p:cNvPr id="23" name="Object 53"/>
              <p:cNvGraphicFramePr>
                <a:graphicFrameLocks/>
              </p:cNvGraphicFramePr>
              <p:nvPr/>
            </p:nvGraphicFramePr>
            <p:xfrm>
              <a:off x="768" y="3377"/>
              <a:ext cx="469" cy="4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860" name="Equation" r:id="rId4" imgW="177646" imgH="279158" progId="Equation.3">
                      <p:embed/>
                    </p:oleObj>
                  </mc:Choice>
                  <mc:Fallback>
                    <p:oleObj name="Equation" r:id="rId4" imgW="177646" imgH="279158" progId="Equation.3">
                      <p:embed/>
                      <p:pic>
                        <p:nvPicPr>
                          <p:cNvPr id="0" name="Object 53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377"/>
                            <a:ext cx="469" cy="4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Rectangle 54"/>
              <p:cNvSpPr>
                <a:spLocks noChangeArrowheads="1"/>
              </p:cNvSpPr>
              <p:nvPr/>
            </p:nvSpPr>
            <p:spPr bwMode="auto">
              <a:xfrm>
                <a:off x="809" y="3703"/>
                <a:ext cx="24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fr-FR" altLang="en-US" sz="2000" b="1" i="1">
                    <a:solidFill>
                      <a:srgbClr val="000000"/>
                    </a:solidFill>
                    <a:latin typeface="Times" pitchFamily="18" charset="0"/>
                  </a:rPr>
                  <a:t>-1</a:t>
                </a:r>
                <a:endParaRPr lang="fr-FR" altLang="en-US" sz="200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sp>
            <p:nvSpPr>
              <p:cNvPr id="25" name="Rectangle 55"/>
              <p:cNvSpPr>
                <a:spLocks noChangeArrowheads="1"/>
              </p:cNvSpPr>
              <p:nvPr/>
            </p:nvSpPr>
            <p:spPr bwMode="auto">
              <a:xfrm>
                <a:off x="910" y="3307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fr-FR" altLang="en-US" sz="2000" b="1" i="1">
                    <a:solidFill>
                      <a:srgbClr val="000000"/>
                    </a:solidFill>
                    <a:latin typeface="Times" pitchFamily="18" charset="0"/>
                  </a:rPr>
                  <a:t>1</a:t>
                </a:r>
                <a:endParaRPr lang="fr-FR" altLang="en-US" sz="200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sp>
            <p:nvSpPr>
              <p:cNvPr id="26" name="Rectangle 56"/>
              <p:cNvSpPr>
                <a:spLocks noChangeArrowheads="1"/>
              </p:cNvSpPr>
              <p:nvPr/>
            </p:nvSpPr>
            <p:spPr bwMode="auto">
              <a:xfrm>
                <a:off x="3600" y="3499"/>
                <a:ext cx="134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20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" charset="0"/>
                  </a:rPr>
                  <a:t>=1/2 </a:t>
                </a:r>
                <a:r>
                  <a:rPr lang="fr-FR" sz="2000" b="1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DS</a:t>
                </a:r>
                <a:r>
                  <a:rPr lang="fr-FR" sz="2000" b="1">
                    <a:solidFill>
                      <a:srgbClr val="00CC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 </a:t>
                </a:r>
                <a:r>
                  <a:rPr lang="fr-FR" sz="20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+ </a:t>
                </a:r>
                <a:r>
                  <a:rPr lang="fr-FR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D </a:t>
                </a:r>
                <a:r>
                  <a:rPr lang="fr-FR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" charset="0"/>
                  </a:rPr>
                  <a:t>L</a:t>
                </a:r>
                <a:r>
                  <a:rPr lang="fr-FR" sz="2000" b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" charset="0"/>
                  </a:rPr>
                  <a:t>z</a:t>
                </a:r>
              </a:p>
            </p:txBody>
          </p:sp>
        </p:grpSp>
      </p:grpSp>
      <p:sp>
        <p:nvSpPr>
          <p:cNvPr id="27" name="Rectangle 179"/>
          <p:cNvSpPr>
            <a:spLocks noChangeArrowheads="1"/>
          </p:cNvSpPr>
          <p:nvPr/>
        </p:nvSpPr>
        <p:spPr bwMode="auto">
          <a:xfrm>
            <a:off x="7391400" y="304800"/>
            <a:ext cx="2133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en-US" sz="1400" dirty="0"/>
              <a:t>A. </a:t>
            </a:r>
            <a:r>
              <a:rPr lang="en-US" altLang="en-US" sz="1400" dirty="0" err="1"/>
              <a:t>Radyushkin</a:t>
            </a:r>
            <a:r>
              <a:rPr lang="en-US" altLang="en-US" sz="1400" dirty="0"/>
              <a:t>,</a:t>
            </a:r>
          </a:p>
          <a:p>
            <a:pPr eaLnBrk="0" hangingPunct="0"/>
            <a:r>
              <a:rPr lang="en-US" altLang="en-US" sz="1400" dirty="0"/>
              <a:t>PRD </a:t>
            </a:r>
            <a:r>
              <a:rPr lang="en-US" altLang="en-US" sz="1400" b="1" dirty="0"/>
              <a:t>56</a:t>
            </a:r>
            <a:r>
              <a:rPr lang="en-US" altLang="en-US" sz="1400" dirty="0"/>
              <a:t> (1996) 5524</a:t>
            </a:r>
          </a:p>
          <a:p>
            <a:pPr eaLnBrk="0" hangingPunct="0"/>
            <a:endParaRPr lang="en-US" altLang="en-US" sz="1400" dirty="0"/>
          </a:p>
          <a:p>
            <a:pPr eaLnBrk="0" hangingPunct="0"/>
            <a:r>
              <a:rPr lang="en-US" altLang="en-US" sz="1200" dirty="0"/>
              <a:t>C. Munoz </a:t>
            </a:r>
            <a:r>
              <a:rPr lang="en-US" altLang="en-US" sz="1200" dirty="0" smtClean="0"/>
              <a:t>Camacho </a:t>
            </a:r>
            <a:r>
              <a:rPr lang="en-US" altLang="en-US" sz="1200" i="1" dirty="0"/>
              <a:t>et al</a:t>
            </a:r>
            <a:r>
              <a:rPr lang="en-US" altLang="en-US" sz="1200" dirty="0"/>
              <a:t>,</a:t>
            </a:r>
          </a:p>
          <a:p>
            <a:pPr eaLnBrk="0" hangingPunct="0"/>
            <a:r>
              <a:rPr lang="en-US" altLang="en-US" sz="1200" dirty="0"/>
              <a:t>PRL </a:t>
            </a:r>
            <a:r>
              <a:rPr lang="en-US" altLang="en-US" sz="1200" b="1" dirty="0"/>
              <a:t>97</a:t>
            </a:r>
            <a:r>
              <a:rPr lang="en-US" altLang="en-US" sz="1200" dirty="0"/>
              <a:t> (2006) 262002 ;</a:t>
            </a:r>
          </a:p>
          <a:p>
            <a:pPr eaLnBrk="0" hangingPunct="0"/>
            <a:r>
              <a:rPr lang="en-US" altLang="en-US" sz="1200" dirty="0"/>
              <a:t>F. X. </a:t>
            </a:r>
            <a:r>
              <a:rPr lang="en-US" altLang="en-US" sz="1200" dirty="0" err="1"/>
              <a:t>Girod</a:t>
            </a:r>
            <a:r>
              <a:rPr lang="en-US" altLang="en-US" sz="1200" dirty="0"/>
              <a:t> </a:t>
            </a:r>
            <a:r>
              <a:rPr lang="en-US" altLang="en-US" sz="1200" i="1" dirty="0"/>
              <a:t>et al</a:t>
            </a:r>
            <a:r>
              <a:rPr lang="en-US" altLang="en-US" sz="1200" dirty="0"/>
              <a:t>, </a:t>
            </a:r>
          </a:p>
          <a:p>
            <a:pPr eaLnBrk="0" hangingPunct="0"/>
            <a:r>
              <a:rPr lang="en-US" altLang="en-US" sz="1200" dirty="0"/>
              <a:t>PRL </a:t>
            </a:r>
            <a:r>
              <a:rPr lang="en-US" altLang="en-US" sz="1200" b="1" dirty="0"/>
              <a:t>100</a:t>
            </a:r>
            <a:r>
              <a:rPr lang="en-US" altLang="en-US" sz="1200" dirty="0"/>
              <a:t> (2008)162002.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Key questions in hadron physics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sz="half" idx="1"/>
          </p:nvPr>
        </p:nvSpPr>
        <p:spPr>
          <a:xfrm>
            <a:off x="7938" y="533400"/>
            <a:ext cx="8983662" cy="45259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What is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confinement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how is it connected with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dynamical chiral symmetry breaking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the origin of more than 98% of visible mass in the Universe? 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What are the dynamics underlying elastic and transition</a:t>
            </a:r>
          </a:p>
          <a:p>
            <a:pPr marL="457200" lvl="1" indent="0"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orm factors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structure functions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of hadrons? </a:t>
            </a:r>
          </a:p>
          <a:p>
            <a:pPr marL="457200" lvl="1" indent="0"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How does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valence quark structure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affect the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sea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lvl="1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Where is the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missing spin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 the nucleon?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Are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there 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significant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contributions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from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gluons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or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valence </a:t>
            </a: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quark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orbital angular momentum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lvl="1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Can we reveal a novel landscape of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nucleon</a:t>
            </a:r>
          </a:p>
          <a:p>
            <a:pPr marL="457200" lvl="1" indent="0"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substructure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through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measurements of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new</a:t>
            </a:r>
          </a:p>
          <a:p>
            <a:pPr marL="457200" lvl="1" indent="0"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multidimensional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distribution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functions?</a:t>
            </a:r>
          </a:p>
          <a:p>
            <a:pPr lvl="1"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Do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gluonic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excitations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have a role in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spectroscopy </a:t>
            </a:r>
          </a:p>
          <a:p>
            <a:pPr marL="457200" lvl="1" indent="0">
              <a:buFontTx/>
              <a:buNone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	of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light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mesons and baryons?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How do nuclei emerge from QCD?</a:t>
            </a:r>
          </a:p>
          <a:p>
            <a:pPr lvl="1"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What is the relation between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short-range N-N correlations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and the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partonic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structure of nuclei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Is QCD well enough known for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Standard Model tests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lvl="1"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What QCD phenomena will impact the new generation of semi-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leptonic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Standard Model tests?</a:t>
            </a:r>
          </a:p>
          <a:p>
            <a:pPr lvl="1"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1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8A5F2B-4AB8-41BD-9066-1A6BBB276E92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pic>
        <p:nvPicPr>
          <p:cNvPr id="7174" name="Picture 3" descr="fig1-pg19"/>
          <p:cNvPicPr>
            <a:picLocks noChangeAspect="1" noChangeArrowheads="1"/>
          </p:cNvPicPr>
          <p:nvPr/>
        </p:nvPicPr>
        <p:blipFill>
          <a:blip r:embed="rId2" cstate="print"/>
          <a:srcRect r="8510"/>
          <a:stretch>
            <a:fillRect/>
          </a:stretch>
        </p:blipFill>
        <p:spPr bwMode="auto">
          <a:xfrm>
            <a:off x="5448300" y="1430338"/>
            <a:ext cx="37195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6725" y="304800"/>
            <a:ext cx="8229600" cy="487363"/>
          </a:xfrm>
        </p:spPr>
        <p:txBody>
          <a:bodyPr/>
          <a:lstStyle/>
          <a:p>
            <a:r>
              <a:rPr lang="en-US" altLang="en-US" i="1" dirty="0" smtClean="0"/>
              <a:t>Fundamental properties of hadrons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  </a:t>
            </a:r>
            <a:r>
              <a:rPr lang="en-US" altLang="en-US" sz="2400" dirty="0" smtClean="0">
                <a:latin typeface="Symbol" pitchFamily="18" charset="2"/>
              </a:rPr>
              <a:t>p</a:t>
            </a:r>
            <a:r>
              <a:rPr lang="en-US" altLang="en-US" sz="2400" baseline="30000" dirty="0" smtClean="0"/>
              <a:t>0</a:t>
            </a:r>
            <a:r>
              <a:rPr lang="en-US" altLang="en-US" sz="2400" dirty="0" smtClean="0"/>
              <a:t> lifetime	</a:t>
            </a:r>
            <a:r>
              <a:rPr lang="en-US" altLang="en-US" dirty="0" smtClean="0"/>
              <a:t>			      </a:t>
            </a:r>
            <a:r>
              <a:rPr lang="en-US" altLang="en-US" sz="2400" dirty="0" smtClean="0"/>
              <a:t>J</a:t>
            </a:r>
            <a:r>
              <a:rPr lang="en-US" altLang="en-US" sz="2400" baseline="30000" dirty="0" smtClean="0"/>
              <a:t>P</a:t>
            </a:r>
            <a:r>
              <a:rPr lang="en-US" altLang="en-US" sz="2400" dirty="0" smtClean="0"/>
              <a:t> of the </a:t>
            </a:r>
            <a:r>
              <a:rPr lang="en-US" altLang="en-US" sz="2400" dirty="0" smtClean="0">
                <a:latin typeface="Symbol" pitchFamily="18" charset="2"/>
              </a:rPr>
              <a:t>L</a:t>
            </a:r>
            <a:r>
              <a:rPr lang="en-US" altLang="en-US" sz="2400" dirty="0" smtClean="0"/>
              <a:t>(1405)</a:t>
            </a:r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E37181-2946-4509-999C-B11C19D9E0EA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/>
          <a:srcRect r="3181"/>
          <a:stretch>
            <a:fillRect/>
          </a:stretch>
        </p:blipFill>
        <p:spPr bwMode="auto">
          <a:xfrm>
            <a:off x="4699000" y="4005263"/>
            <a:ext cx="4445000" cy="215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5715000" y="6164263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K.  Moriya et al, PRL 112 (2014) 082004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/>
          <a:srcRect l="3726" t="20417" r="3529" b="9027"/>
          <a:stretch/>
        </p:blipFill>
        <p:spPr>
          <a:xfrm>
            <a:off x="5324475" y="2043113"/>
            <a:ext cx="3730625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536" name="Group 17"/>
          <p:cNvGrpSpPr>
            <a:grpSpLocks/>
          </p:cNvGrpSpPr>
          <p:nvPr/>
        </p:nvGrpSpPr>
        <p:grpSpPr bwMode="auto">
          <a:xfrm>
            <a:off x="5538788" y="914400"/>
            <a:ext cx="3400425" cy="1176338"/>
            <a:chOff x="103702" y="2328083"/>
            <a:chExt cx="3401498" cy="1177117"/>
          </a:xfrm>
        </p:grpSpPr>
        <p:sp>
          <p:nvSpPr>
            <p:cNvPr id="22544" name="TextBox 18"/>
            <p:cNvSpPr txBox="1">
              <a:spLocks noChangeArrowheads="1"/>
            </p:cNvSpPr>
            <p:nvPr/>
          </p:nvSpPr>
          <p:spPr bwMode="auto">
            <a:xfrm>
              <a:off x="228600" y="2637270"/>
              <a:ext cx="3276600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en-US" sz="2400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r>
                <a:rPr lang="en-US" altLang="en-US" sz="240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altLang="en-US" sz="2400" i="1">
                  <a:solidFill>
                    <a:srgbClr val="000000"/>
                  </a:solidFill>
                  <a:latin typeface="Arial" charset="0"/>
                </a:rPr>
                <a:t>p </a:t>
              </a:r>
              <a:r>
                <a:rPr lang="en-US" altLang="en-US" sz="2400">
                  <a:solidFill>
                    <a:srgbClr val="000000"/>
                  </a:solidFill>
                  <a:latin typeface="Arial" charset="0"/>
                </a:rPr>
                <a:t>→ </a:t>
              </a:r>
              <a:r>
                <a:rPr lang="en-US" altLang="en-US" sz="2400" i="1">
                  <a:solidFill>
                    <a:srgbClr val="000000"/>
                  </a:solidFill>
                  <a:latin typeface="Arial" charset="0"/>
                </a:rPr>
                <a:t>K</a:t>
              </a:r>
              <a:r>
                <a:rPr lang="en-US" altLang="en-US" sz="2400" baseline="3000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altLang="en-US" sz="2400">
                  <a:solidFill>
                    <a:srgbClr val="000000"/>
                  </a:solidFill>
                  <a:latin typeface="Arial" charset="0"/>
                </a:rPr>
                <a:t> +   (1405)</a:t>
              </a:r>
            </a:p>
            <a:p>
              <a:pPr>
                <a:lnSpc>
                  <a:spcPct val="70000"/>
                </a:lnSpc>
              </a:pPr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2400">
                  <a:solidFill>
                    <a:srgbClr val="000000"/>
                  </a:solidFill>
                  <a:latin typeface="Arial" charset="0"/>
                </a:rPr>
                <a:t>  (1405) → </a:t>
              </a:r>
              <a:r>
                <a:rPr lang="en-US" altLang="en-US" sz="2400" baseline="30000">
                  <a:solidFill>
                    <a:srgbClr val="000000"/>
                  </a:solidFill>
                  <a:latin typeface="Arial" charset="0"/>
                </a:rPr>
                <a:t>    + </a:t>
              </a:r>
              <a:r>
                <a:rPr lang="en-US" altLang="en-US" sz="2400">
                  <a:solidFill>
                    <a:srgbClr val="000000"/>
                  </a:solidFill>
                  <a:latin typeface="Arial" charset="0"/>
                </a:rPr>
                <a:t>+ </a:t>
              </a:r>
              <a:r>
                <a:rPr lang="en-US" altLang="en-US" sz="24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US" altLang="en-US" sz="2400" baseline="300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20" name="Rectangle 1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682815" y="2867833"/>
              <a:ext cx="527516" cy="588879"/>
            </a:xfrm>
            <a:prstGeom prst="rect">
              <a:avLst/>
            </a:prstGeom>
            <a:blipFill rotWithShape="1">
              <a:blip r:embed="rId5" cstate="print"/>
              <a:stretch>
                <a:fillRect l="-19767" t="-16667" r="-36047" b="-2291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1" name="TextBox 2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905204" y="2328083"/>
              <a:ext cx="527516" cy="587405"/>
            </a:xfrm>
            <a:prstGeom prst="rect">
              <a:avLst/>
            </a:prstGeom>
            <a:blipFill rotWithShape="1">
              <a:blip r:embed="rId6" cstate="print"/>
              <a:stretch>
                <a:fillRect l="-18391" t="-16667" r="-35632" b="-2291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2" name="Rectangle 2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3702" y="2855132"/>
              <a:ext cx="527516" cy="584071"/>
            </a:xfrm>
            <a:prstGeom prst="rect">
              <a:avLst/>
            </a:prstGeom>
            <a:blipFill rotWithShape="1">
              <a:blip r:embed="rId7" cstate="print"/>
              <a:stretch>
                <a:fillRect l="-19767" t="-16667" r="-36047" b="-2291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23" name="Rectangle 2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32687" y="4173059"/>
            <a:ext cx="1047723" cy="374461"/>
          </a:xfrm>
          <a:prstGeom prst="rect">
            <a:avLst/>
          </a:prstGeom>
          <a:blipFill rotWithShape="1">
            <a:blip r:embed="rId8" cstate="print"/>
            <a:stretch>
              <a:fillRect t="-106557" r="-36628" b="-17377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" name="Rectangle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19569" y="5276603"/>
            <a:ext cx="1216222" cy="408125"/>
          </a:xfrm>
          <a:prstGeom prst="rect">
            <a:avLst/>
          </a:prstGeom>
          <a:blipFill rotWithShape="1">
            <a:blip r:embed="rId9" cstate="print"/>
            <a:stretch>
              <a:fillRect t="-89552" r="-23000" b="-15671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2539" name="TextBox 2"/>
          <p:cNvSpPr txBox="1">
            <a:spLocks noChangeArrowheads="1"/>
          </p:cNvSpPr>
          <p:nvPr/>
        </p:nvSpPr>
        <p:spPr bwMode="auto">
          <a:xfrm>
            <a:off x="2470150" y="6270625"/>
            <a:ext cx="28543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M. Pennington and H. Gao</a:t>
            </a:r>
          </a:p>
        </p:txBody>
      </p:sp>
      <p:pic>
        <p:nvPicPr>
          <p:cNvPr id="22540" name="Picture 16" descr="primex_res_for_haiyan-2.eps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200" y="1944688"/>
            <a:ext cx="44958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4" descr="primakoff_effect_lar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58938" y="571500"/>
            <a:ext cx="19113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2614613" y="2582863"/>
            <a:ext cx="1476375" cy="461962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en-US" sz="1200">
                <a:solidFill>
                  <a:srgbClr val="CC3300"/>
                </a:solidFill>
                <a:latin typeface="Tahoma" pitchFamily="34" charset="0"/>
                <a:ea typeface="MS PGothic" pitchFamily="34" charset="-128"/>
                <a:sym typeface="Symbol" pitchFamily="18" charset="2"/>
              </a:rPr>
              <a:t>PrimEx-I, PRL 106 162303 (2011)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63" y="5921375"/>
            <a:ext cx="55086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90000"/>
              <a:defRPr/>
            </a:pPr>
            <a:r>
              <a:rPr lang="en-US" altLang="en-US" sz="1400" dirty="0">
                <a:solidFill>
                  <a:srgbClr val="CC3300"/>
                </a:solidFill>
                <a:latin typeface="+mn-lt"/>
              </a:rPr>
              <a:t>Precision measurements</a:t>
            </a:r>
            <a:r>
              <a:rPr lang="en-US" altLang="en-US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+mn-lt"/>
                <a:sym typeface="Symbol" pitchFamily="18" charset="2"/>
              </a:rPr>
              <a:t>provide a test of low-energy </a:t>
            </a:r>
            <a:r>
              <a:rPr lang="en-US" altLang="en-US" dirty="0">
                <a:solidFill>
                  <a:srgbClr val="000000"/>
                </a:solidFill>
                <a:latin typeface="+mn-lt"/>
                <a:sym typeface="Symbol" pitchFamily="18" charset="2"/>
              </a:rPr>
              <a:t>QCD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143000"/>
          </a:xfrm>
        </p:spPr>
        <p:txBody>
          <a:bodyPr/>
          <a:lstStyle/>
          <a:p>
            <a:r>
              <a:rPr lang="en-US" altLang="en-US" sz="2400" i="1" dirty="0" smtClean="0">
                <a:solidFill>
                  <a:schemeClr val="tx1"/>
                </a:solidFill>
              </a:rPr>
              <a:t>Mesons and exotic hybrid mesons</a:t>
            </a:r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58F2FB-9A32-41A3-931D-FACAE3956457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pic>
        <p:nvPicPr>
          <p:cNvPr id="23557" name="Picture 47" descr="JlabLQCDspectrum"/>
          <p:cNvPicPr>
            <a:picLocks noChangeAspect="1" noChangeArrowheads="1"/>
          </p:cNvPicPr>
          <p:nvPr/>
        </p:nvPicPr>
        <p:blipFill>
          <a:blip r:embed="rId2" cstate="print"/>
          <a:srcRect r="31920"/>
          <a:stretch>
            <a:fillRect/>
          </a:stretch>
        </p:blipFill>
        <p:spPr bwMode="auto">
          <a:xfrm>
            <a:off x="52388" y="2038350"/>
            <a:ext cx="58674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73038" y="762000"/>
            <a:ext cx="56485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en-US" sz="1600" dirty="0"/>
              <a:t>Meson properties are becoming well described by QCD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en-US" sz="1600" dirty="0"/>
              <a:t>Hybrids are predicted by modern QCD treatments: DSE, lattice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en-US" sz="1600" dirty="0"/>
              <a:t>Discovery of exotic </a:t>
            </a:r>
            <a:r>
              <a:rPr lang="en-US" altLang="en-US" sz="1600" dirty="0" smtClean="0"/>
              <a:t>(</a:t>
            </a:r>
            <a:r>
              <a:rPr lang="en-US" altLang="en-US" sz="1600" dirty="0" err="1" smtClean="0"/>
              <a:t>charmonium</a:t>
            </a:r>
            <a:r>
              <a:rPr lang="en-US" altLang="en-US" sz="1600" dirty="0" smtClean="0"/>
              <a:t>-like four-quark) heavy meson</a:t>
            </a:r>
          </a:p>
          <a:p>
            <a:pPr marL="285750" indent="-285750"/>
            <a:r>
              <a:rPr lang="en-US" altLang="en-US" sz="1600" dirty="0" smtClean="0"/>
              <a:t>	at </a:t>
            </a:r>
            <a:r>
              <a:rPr lang="en-US" altLang="en-US" sz="1600" dirty="0" err="1"/>
              <a:t>LHCb</a:t>
            </a:r>
            <a:r>
              <a:rPr lang="en-US" altLang="en-US" sz="1600" dirty="0"/>
              <a:t> - Z(4430)</a:t>
            </a:r>
          </a:p>
        </p:txBody>
      </p:sp>
      <p:sp>
        <p:nvSpPr>
          <p:cNvPr id="23559" name="Text Box 24"/>
          <p:cNvSpPr txBox="1">
            <a:spLocks noChangeArrowheads="1"/>
          </p:cNvSpPr>
          <p:nvPr/>
        </p:nvSpPr>
        <p:spPr bwMode="auto">
          <a:xfrm>
            <a:off x="1511300" y="5781675"/>
            <a:ext cx="297180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latin typeface="Arial" charset="0"/>
                <a:cs typeface="Arial" charset="0"/>
              </a:rPr>
              <a:t>NSAC</a:t>
            </a:r>
            <a:r>
              <a:rPr lang="en-US" altLang="en-US" sz="1600">
                <a:latin typeface="Arial" charset="0"/>
                <a:cs typeface="Arial" charset="0"/>
              </a:rPr>
              <a:t> milestone HP15  (2018)</a:t>
            </a:r>
          </a:p>
        </p:txBody>
      </p:sp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2189163" y="6092825"/>
            <a:ext cx="2079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Plot credit: NP2010            </a:t>
            </a:r>
          </a:p>
        </p:txBody>
      </p:sp>
      <p:grpSp>
        <p:nvGrpSpPr>
          <p:cNvPr id="23561" name="Group 11"/>
          <p:cNvGrpSpPr>
            <a:grpSpLocks/>
          </p:cNvGrpSpPr>
          <p:nvPr/>
        </p:nvGrpSpPr>
        <p:grpSpPr bwMode="auto">
          <a:xfrm>
            <a:off x="5934075" y="542925"/>
            <a:ext cx="3148013" cy="5766620"/>
            <a:chOff x="471488" y="788060"/>
            <a:chExt cx="3148012" cy="5767547"/>
          </a:xfrm>
        </p:grpSpPr>
        <p:pic>
          <p:nvPicPr>
            <p:cNvPr id="23563" name="Picture 2" descr="http://lhcb-public.web.cern.ch/lhcb-public/Images2014/m2psippi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488" y="1177925"/>
              <a:ext cx="3148012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4" descr="http://lhcb-public.web.cern.ch/lhcb-public/Images2014/argan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8" y="3287713"/>
              <a:ext cx="3148012" cy="299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TextBox 2"/>
            <p:cNvSpPr txBox="1">
              <a:spLocks noChangeArrowheads="1"/>
            </p:cNvSpPr>
            <p:nvPr/>
          </p:nvSpPr>
          <p:spPr bwMode="auto">
            <a:xfrm>
              <a:off x="2726871" y="788060"/>
              <a:ext cx="7540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/>
                <a:t>J</a:t>
              </a:r>
              <a:r>
                <a:rPr lang="en-US" altLang="en-US" baseline="30000"/>
                <a:t>P</a:t>
              </a:r>
              <a:r>
                <a:rPr lang="en-US" altLang="en-US"/>
                <a:t> = 1</a:t>
              </a:r>
              <a:r>
                <a:rPr lang="en-US" altLang="en-US" baseline="30000"/>
                <a:t>+</a:t>
              </a:r>
            </a:p>
          </p:txBody>
        </p:sp>
        <p:sp>
          <p:nvSpPr>
            <p:cNvPr id="23566" name="Rectangle 3"/>
            <p:cNvSpPr>
              <a:spLocks noChangeArrowheads="1"/>
            </p:cNvSpPr>
            <p:nvPr/>
          </p:nvSpPr>
          <p:spPr bwMode="auto">
            <a:xfrm>
              <a:off x="984250" y="6278563"/>
              <a:ext cx="2366096" cy="27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 smtClean="0"/>
                <a:t>J. </a:t>
              </a:r>
              <a:r>
                <a:rPr lang="en-US" altLang="en-US" sz="1200" dirty="0" err="1" smtClean="0"/>
                <a:t>Aaij</a:t>
              </a:r>
              <a:r>
                <a:rPr lang="en-US" altLang="en-US" sz="1200" dirty="0" smtClean="0"/>
                <a:t> </a:t>
              </a:r>
              <a:r>
                <a:rPr lang="en-US" altLang="en-US" sz="1200" i="1" dirty="0"/>
                <a:t>et al</a:t>
              </a:r>
              <a:r>
                <a:rPr lang="en-US" altLang="en-US" sz="1200" dirty="0"/>
                <a:t>, PRL </a:t>
              </a:r>
              <a:r>
                <a:rPr lang="en-US" altLang="en-US" sz="1200" b="1" dirty="0"/>
                <a:t>112</a:t>
              </a:r>
              <a:r>
                <a:rPr lang="en-US" altLang="en-US" sz="1200" dirty="0"/>
                <a:t> (2014) 222002</a:t>
              </a:r>
            </a:p>
          </p:txBody>
        </p:sp>
      </p:grpSp>
      <p:sp>
        <p:nvSpPr>
          <p:cNvPr id="23562" name="TextBox 1"/>
          <p:cNvSpPr txBox="1">
            <a:spLocks noChangeArrowheads="1"/>
          </p:cNvSpPr>
          <p:nvPr/>
        </p:nvSpPr>
        <p:spPr bwMode="auto">
          <a:xfrm>
            <a:off x="1508125" y="4873625"/>
            <a:ext cx="2911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 smtClean="0"/>
              <a:t>Dudek</a:t>
            </a:r>
            <a:r>
              <a:rPr lang="en-US" sz="1400" dirty="0" smtClean="0"/>
              <a:t> </a:t>
            </a:r>
            <a:r>
              <a:rPr lang="en-US" sz="1400" i="1" dirty="0"/>
              <a:t>et al</a:t>
            </a:r>
            <a:r>
              <a:rPr lang="en-US" sz="1400" dirty="0"/>
              <a:t>, PRD </a:t>
            </a:r>
            <a:r>
              <a:rPr lang="en-US" sz="1400" b="1" dirty="0"/>
              <a:t>83</a:t>
            </a:r>
            <a:r>
              <a:rPr lang="en-US" sz="1400" dirty="0"/>
              <a:t> (2011) 111502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800" y="6096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Z(4430)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81000" y="5334000"/>
            <a:ext cx="316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See </a:t>
            </a:r>
            <a:r>
              <a:rPr lang="en-US" altLang="en-US" sz="1400" dirty="0" smtClean="0"/>
              <a:t>talks by M. Pennington and C. Meyer</a:t>
            </a:r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Baryon resonances – JLab Physics Analysis Center</a:t>
            </a:r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3D0534-A384-4398-BEDC-5BFB9CE6A18D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24581" name="Text Box 24"/>
          <p:cNvSpPr txBox="1">
            <a:spLocks noChangeArrowheads="1"/>
          </p:cNvSpPr>
          <p:nvPr/>
        </p:nvSpPr>
        <p:spPr bwMode="auto">
          <a:xfrm>
            <a:off x="273050" y="5226050"/>
            <a:ext cx="506095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latin typeface="Arial" charset="0"/>
                <a:cs typeface="Arial" charset="0"/>
              </a:rPr>
              <a:t>NSAC</a:t>
            </a:r>
            <a:r>
              <a:rPr lang="en-US" altLang="en-US" sz="1600">
                <a:latin typeface="Arial" charset="0"/>
                <a:cs typeface="Arial" charset="0"/>
              </a:rPr>
              <a:t> milestones HP3 (2009) completed, HP7 (2012)</a:t>
            </a: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419600" y="6248400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/>
              <a:t>Thanks to K. Hicks, W. Briscoe, V. </a:t>
            </a:r>
            <a:r>
              <a:rPr lang="en-US" altLang="en-US" sz="1200" dirty="0" err="1"/>
              <a:t>Burkert</a:t>
            </a:r>
            <a:r>
              <a:rPr lang="en-US" altLang="en-US" sz="1200" dirty="0"/>
              <a:t>, </a:t>
            </a:r>
            <a:r>
              <a:rPr lang="en-US" altLang="en-US" sz="1200" dirty="0" smtClean="0"/>
              <a:t> M</a:t>
            </a:r>
            <a:r>
              <a:rPr lang="en-US" altLang="en-US" sz="1200" dirty="0"/>
              <a:t>. Pennington, T.-S. H. Lee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4700" y="5353050"/>
            <a:ext cx="37973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400" b="1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New Lattice calculations: arXiv:1201.2349</a:t>
            </a:r>
          </a:p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</a:rPr>
              <a:t>        N* resonances and exotic baryons. </a:t>
            </a: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</a:rPr>
              <a:t>Coupled channels dynamics are essential!</a:t>
            </a:r>
          </a:p>
          <a:p>
            <a:pPr>
              <a:defRPr/>
            </a:pPr>
            <a:endParaRPr lang="en-US" sz="1400" b="1" dirty="0">
              <a:solidFill>
                <a:srgbClr val="002060"/>
              </a:solidFill>
            </a:endParaRPr>
          </a:p>
        </p:txBody>
      </p:sp>
      <p:grpSp>
        <p:nvGrpSpPr>
          <p:cNvPr id="24585" name="Group 14"/>
          <p:cNvGrpSpPr>
            <a:grpSpLocks/>
          </p:cNvGrpSpPr>
          <p:nvPr/>
        </p:nvGrpSpPr>
        <p:grpSpPr bwMode="auto">
          <a:xfrm>
            <a:off x="304800" y="762000"/>
            <a:ext cx="8610600" cy="4080666"/>
            <a:chOff x="123588" y="1750950"/>
            <a:chExt cx="8851797" cy="4838924"/>
          </a:xfrm>
        </p:grpSpPr>
        <p:pic>
          <p:nvPicPr>
            <p:cNvPr id="24586" name="図 3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0707" y="2424944"/>
              <a:ext cx="4175269" cy="30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テキスト ボックス 22"/>
            <p:cNvSpPr txBox="1">
              <a:spLocks noChangeArrowheads="1"/>
            </p:cNvSpPr>
            <p:nvPr/>
          </p:nvSpPr>
          <p:spPr bwMode="auto">
            <a:xfrm>
              <a:off x="684884" y="2132856"/>
              <a:ext cx="7168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ea typeface="MS PGothic" pitchFamily="34" charset="-128"/>
                  <a:cs typeface="Times New Roman" pitchFamily="18" charset="0"/>
                </a:rPr>
                <a:t>J</a:t>
              </a:r>
              <a:r>
                <a:rPr lang="en-US" altLang="ja-JP" sz="1400" b="1" baseline="30000">
                  <a:ea typeface="MS PGothic" pitchFamily="34" charset="-128"/>
                  <a:cs typeface="Times New Roman" pitchFamily="18" charset="0"/>
                </a:rPr>
                <a:t>P</a:t>
              </a:r>
              <a:r>
                <a:rPr lang="en-US" altLang="ja-JP" sz="1400" b="1">
                  <a:ea typeface="MS PGothic" pitchFamily="34" charset="-128"/>
                  <a:cs typeface="Times New Roman" pitchFamily="18" charset="0"/>
                </a:rPr>
                <a:t>(L</a:t>
              </a:r>
              <a:r>
                <a:rPr lang="en-US" altLang="ja-JP" sz="1400" b="1" baseline="-25000">
                  <a:ea typeface="MS PGothic" pitchFamily="34" charset="-128"/>
                  <a:cs typeface="Times New Roman" pitchFamily="18" charset="0"/>
                </a:rPr>
                <a:t>2I 2J</a:t>
              </a:r>
              <a:r>
                <a:rPr lang="en-US" altLang="ja-JP" sz="1400" b="1">
                  <a:ea typeface="MS PGothic" pitchFamily="34" charset="-128"/>
                  <a:cs typeface="Times New Roman" pitchFamily="18" charset="0"/>
                </a:rPr>
                <a:t>)</a:t>
              </a:r>
              <a:endParaRPr kumimoji="1" lang="ja-JP" altLang="en-US" sz="1400" b="1"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24588" name="テキスト ボックス 23"/>
            <p:cNvSpPr txBox="1">
              <a:spLocks noChangeArrowheads="1"/>
            </p:cNvSpPr>
            <p:nvPr/>
          </p:nvSpPr>
          <p:spPr bwMode="auto">
            <a:xfrm>
              <a:off x="358591" y="1750950"/>
              <a:ext cx="8616794" cy="40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en-US" altLang="ja-JP" sz="1300" b="1" dirty="0">
                  <a:solidFill>
                    <a:srgbClr val="FF0000"/>
                  </a:solidFill>
                  <a:ea typeface="MS PGothic" pitchFamily="34" charset="-128"/>
                </a:rPr>
                <a:t>AO  : ANL-Osaka</a:t>
              </a:r>
              <a:r>
                <a:rPr lang="ja-JP" altLang="en-US" sz="1300" b="1" dirty="0">
                  <a:solidFill>
                    <a:srgbClr val="FF0000"/>
                  </a:solidFill>
                  <a:ea typeface="MS PGothic" pitchFamily="34" charset="-128"/>
                </a:rPr>
                <a:t> </a:t>
              </a:r>
              <a:r>
                <a:rPr lang="en-US" altLang="ja-JP" sz="1300" b="1" dirty="0">
                  <a:solidFill>
                    <a:srgbClr val="FF0000"/>
                  </a:solidFill>
                  <a:ea typeface="MS PGothic" pitchFamily="34" charset="-128"/>
                </a:rPr>
                <a:t>[</a:t>
              </a:r>
              <a:r>
                <a:rPr lang="en-US" altLang="ja-JP" sz="1300" b="1" dirty="0" smtClean="0">
                  <a:solidFill>
                    <a:srgbClr val="FF0000"/>
                  </a:solidFill>
                  <a:ea typeface="MS PGothic" pitchFamily="34" charset="-128"/>
                </a:rPr>
                <a:t>PRC88(2013)035209]</a:t>
              </a:r>
              <a:r>
                <a:rPr kumimoji="1" lang="en-US" altLang="ja-JP" sz="1300" b="1" dirty="0">
                  <a:solidFill>
                    <a:srgbClr val="FF0000"/>
                  </a:solidFill>
                  <a:ea typeface="MS PGothic" pitchFamily="34" charset="-128"/>
                </a:rPr>
                <a:t>	</a:t>
              </a:r>
              <a:r>
                <a:rPr kumimoji="1" lang="en-US" altLang="ja-JP" sz="1300" b="1" dirty="0" smtClean="0">
                  <a:solidFill>
                    <a:srgbClr val="FF0000"/>
                  </a:solidFill>
                  <a:ea typeface="MS PGothic" pitchFamily="34" charset="-128"/>
                </a:rPr>
                <a:t>      </a:t>
              </a:r>
              <a:r>
                <a:rPr lang="en-US" altLang="ja-JP" sz="1300" b="1" dirty="0" smtClean="0">
                  <a:solidFill>
                    <a:srgbClr val="0000FF"/>
                  </a:solidFill>
                  <a:ea typeface="MS PGothic" pitchFamily="34" charset="-128"/>
                </a:rPr>
                <a:t>J      </a:t>
              </a:r>
              <a:r>
                <a:rPr lang="en-US" altLang="ja-JP" sz="1300" b="1" dirty="0">
                  <a:solidFill>
                    <a:srgbClr val="0000FF"/>
                  </a:solidFill>
                  <a:ea typeface="MS PGothic" pitchFamily="34" charset="-128"/>
                </a:rPr>
                <a:t>: </a:t>
              </a:r>
              <a:r>
                <a:rPr lang="en-US" altLang="ja-JP" sz="1300" b="1" dirty="0" err="1">
                  <a:solidFill>
                    <a:srgbClr val="0000FF"/>
                  </a:solidFill>
                  <a:ea typeface="MS PGothic" pitchFamily="34" charset="-128"/>
                </a:rPr>
                <a:t>Juelich</a:t>
              </a:r>
              <a:r>
                <a:rPr lang="en-US" altLang="ja-JP" sz="1300" b="1" dirty="0">
                  <a:solidFill>
                    <a:srgbClr val="0000FF"/>
                  </a:solidFill>
                  <a:ea typeface="MS PGothic" pitchFamily="34" charset="-128"/>
                </a:rPr>
                <a:t> [</a:t>
              </a:r>
              <a:r>
                <a:rPr lang="en-US" altLang="ja-JP" sz="1300" b="1" dirty="0" smtClean="0">
                  <a:solidFill>
                    <a:srgbClr val="0000FF"/>
                  </a:solidFill>
                  <a:ea typeface="MS PGothic" pitchFamily="34" charset="-128"/>
                </a:rPr>
                <a:t>EPJA49(2013)44]	</a:t>
              </a:r>
              <a:r>
                <a:rPr kumimoji="1" lang="en-US" altLang="ja-JP" sz="1300" b="1" dirty="0" smtClean="0">
                  <a:solidFill>
                    <a:srgbClr val="009900"/>
                  </a:solidFill>
                  <a:ea typeface="MS PGothic" pitchFamily="34" charset="-128"/>
                </a:rPr>
                <a:t>BG   </a:t>
              </a:r>
              <a:r>
                <a:rPr kumimoji="1" lang="en-US" altLang="ja-JP" sz="1300" b="1" dirty="0">
                  <a:solidFill>
                    <a:srgbClr val="009900"/>
                  </a:solidFill>
                  <a:ea typeface="MS PGothic" pitchFamily="34" charset="-128"/>
                </a:rPr>
                <a:t>: Bonn-</a:t>
              </a:r>
              <a:r>
                <a:rPr kumimoji="1" lang="en-US" altLang="ja-JP" sz="1300" b="1" dirty="0" err="1">
                  <a:solidFill>
                    <a:srgbClr val="009900"/>
                  </a:solidFill>
                  <a:ea typeface="MS PGothic" pitchFamily="34" charset="-128"/>
                </a:rPr>
                <a:t>Gatchina</a:t>
              </a:r>
              <a:r>
                <a:rPr lang="en-US" altLang="ja-JP" sz="1300" b="1" dirty="0">
                  <a:solidFill>
                    <a:srgbClr val="009900"/>
                  </a:solidFill>
                  <a:ea typeface="MS PGothic" pitchFamily="34" charset="-128"/>
                </a:rPr>
                <a:t> [EPJA48(2012)5]</a:t>
              </a:r>
              <a:endParaRPr kumimoji="1" lang="ja-JP" altLang="en-US" sz="1300" b="1" dirty="0">
                <a:solidFill>
                  <a:srgbClr val="009900"/>
                </a:solidFill>
                <a:ea typeface="MS PGothic" pitchFamily="34" charset="-128"/>
              </a:endParaRPr>
            </a:p>
          </p:txBody>
        </p:sp>
        <p:pic>
          <p:nvPicPr>
            <p:cNvPr id="24589" name="図 1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2438400"/>
              <a:ext cx="4175262" cy="30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0" name="TextBox 19"/>
            <p:cNvSpPr txBox="1">
              <a:spLocks noChangeArrowheads="1"/>
            </p:cNvSpPr>
            <p:nvPr/>
          </p:nvSpPr>
          <p:spPr bwMode="auto">
            <a:xfrm>
              <a:off x="123588" y="5590629"/>
              <a:ext cx="5364610" cy="76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dirty="0">
                  <a:solidFill>
                    <a:srgbClr val="FF0000"/>
                  </a:solidFill>
                </a:rPr>
                <a:t>channels :</a:t>
              </a:r>
              <a:r>
                <a:rPr lang="en-US" altLang="en-US" dirty="0">
                  <a:solidFill>
                    <a:srgbClr val="FF0000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 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gN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,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pN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 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hN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,  KL,  KS, 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ppN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 (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pD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,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rN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, </a:t>
              </a:r>
              <a:r>
                <a:rPr lang="en-US" altLang="en-US" dirty="0" err="1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sN</a:t>
              </a:r>
              <a:r>
                <a:rPr lang="en-US" altLang="en-US" dirty="0">
                  <a:solidFill>
                    <a:srgbClr val="0000FF"/>
                  </a:solidFill>
                  <a:latin typeface="Symbol" pitchFamily="18" charset="2"/>
                  <a:ea typeface="Symbol" pitchFamily="18" charset="2"/>
                  <a:cs typeface="Symbol" pitchFamily="18" charset="2"/>
                </a:rPr>
                <a:t>)</a:t>
              </a:r>
              <a:r>
                <a:rPr lang="en-US" altLang="en-US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9666" y="6042424"/>
              <a:ext cx="2243956" cy="547450"/>
            </a:xfrm>
            <a:prstGeom prst="rect">
              <a:avLst/>
            </a:prstGeom>
            <a:noFill/>
            <a:effectLst>
              <a:outerShdw blurRad="50800" dist="38100" dir="2700000">
                <a:srgbClr val="E6B9B8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0000"/>
                  </a:solidFill>
                </a:rPr>
                <a:t>Data of 2007-2013 </a:t>
              </a:r>
              <a:r>
                <a:rPr lang="en-US" sz="1200" dirty="0" smtClean="0">
                  <a:solidFill>
                    <a:srgbClr val="FF0000"/>
                  </a:solidFill>
                </a:rPr>
                <a:t>:7 </a:t>
              </a:r>
              <a:r>
                <a:rPr lang="en-US" sz="1200" dirty="0" err="1">
                  <a:solidFill>
                    <a:srgbClr val="FF0000"/>
                  </a:solidFill>
                </a:rPr>
                <a:t>JLab</a:t>
              </a:r>
              <a:r>
                <a:rPr lang="en-US" sz="1200" dirty="0">
                  <a:solidFill>
                    <a:srgbClr val="FF0000"/>
                  </a:solidFill>
                </a:rPr>
                <a:t> CLAS, 8 ELSA, 2 MAMI publications  </a:t>
              </a:r>
            </a:p>
          </p:txBody>
        </p:sp>
        <p:sp>
          <p:nvSpPr>
            <p:cNvPr id="24592" name="TextBox 21"/>
            <p:cNvSpPr txBox="1">
              <a:spLocks noChangeArrowheads="1"/>
            </p:cNvSpPr>
            <p:nvPr/>
          </p:nvSpPr>
          <p:spPr bwMode="auto">
            <a:xfrm>
              <a:off x="2786961" y="6042424"/>
              <a:ext cx="19793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400" dirty="0"/>
                <a:t>were essential </a:t>
              </a:r>
            </a:p>
          </p:txBody>
        </p:sp>
        <p:sp>
          <p:nvSpPr>
            <p:cNvPr id="23" name="Right Brace 22"/>
            <p:cNvSpPr/>
            <p:nvPr/>
          </p:nvSpPr>
          <p:spPr>
            <a:xfrm>
              <a:off x="2473623" y="6042424"/>
              <a:ext cx="153405" cy="53462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715000" y="4038600"/>
          <a:ext cx="3116263" cy="21612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4075"/>
                <a:gridCol w="1063707"/>
                <a:gridCol w="968481"/>
              </a:tblGrid>
              <a:tr h="3974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State</a:t>
                      </a:r>
                    </a:p>
                    <a:p>
                      <a:r>
                        <a:rPr lang="en-US" sz="1100" dirty="0" smtClean="0"/>
                        <a:t>N(mass)J</a:t>
                      </a:r>
                      <a:r>
                        <a:rPr lang="en-US" sz="1100" baseline="30000" dirty="0" smtClean="0"/>
                        <a:t>P</a:t>
                      </a:r>
                      <a:endParaRPr lang="en-US" sz="1100" baseline="30000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PDG 2010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PDG</a:t>
                      </a:r>
                      <a:r>
                        <a:rPr lang="en-US" sz="1100" baseline="0" dirty="0" smtClean="0"/>
                        <a:t> 2012</a:t>
                      </a:r>
                      <a:endParaRPr lang="en-US" sz="1100" dirty="0" smtClean="0"/>
                    </a:p>
                  </a:txBody>
                  <a:tcPr marL="91436" marR="91436" marT="45708" marB="45708"/>
                </a:tc>
              </a:tr>
              <a:tr h="291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N(1880)1/2</a:t>
                      </a:r>
                      <a:r>
                        <a:rPr lang="en-US" sz="1100" b="1" baseline="30000" dirty="0" smtClean="0"/>
                        <a:t>+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/>
                        <a:t> </a:t>
                      </a:r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291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N(1895)1/2</a:t>
                      </a:r>
                      <a:r>
                        <a:rPr lang="en-US" sz="11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291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N(1900)3/2</a:t>
                      </a:r>
                      <a:r>
                        <a:rPr lang="en-US" sz="1100" b="1" baseline="30000" dirty="0" smtClean="0"/>
                        <a:t>+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**</a:t>
                      </a:r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291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N(1875)3/2</a:t>
                      </a:r>
                      <a:r>
                        <a:rPr lang="en-US" sz="11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2913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N(2150)3/2</a:t>
                      </a:r>
                      <a:r>
                        <a:rPr lang="en-US" sz="11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2776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N(2060)5/2</a:t>
                      </a:r>
                      <a:r>
                        <a:rPr lang="en-US" sz="11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1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4843046"/>
            <a:ext cx="4876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Future:  J-PARC,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Mainz	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6 U. S. institutions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823338" y="2895600"/>
            <a:ext cx="11682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/>
              <a:t>See </a:t>
            </a:r>
            <a:r>
              <a:rPr lang="en-US" altLang="en-US" sz="1400" dirty="0" smtClean="0"/>
              <a:t>talks by M. </a:t>
            </a:r>
            <a:r>
              <a:rPr lang="en-US" altLang="en-US" sz="1400" dirty="0" err="1" smtClean="0"/>
              <a:t>Doering</a:t>
            </a:r>
            <a:r>
              <a:rPr lang="en-US" altLang="en-US" sz="1400" dirty="0" smtClean="0"/>
              <a:t> and R. </a:t>
            </a:r>
            <a:r>
              <a:rPr lang="en-US" altLang="en-US" sz="1400" dirty="0" err="1" smtClean="0"/>
              <a:t>Gothe</a:t>
            </a:r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i="1" smtClean="0"/>
              <a:t>Quarks in the nucleus: the EMC effect and short range N-N interactions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07975" y="4133850"/>
            <a:ext cx="4568825" cy="3733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EMC effect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depends on local nuclear density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7D0AFB-28F2-4E42-AB02-08FF3EAAFAF4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pic>
        <p:nvPicPr>
          <p:cNvPr id="25606" name="Picture 11" descr="show_slopes_density_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990600"/>
            <a:ext cx="456882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Be9 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1066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2"/>
          <p:cNvSpPr txBox="1">
            <a:spLocks noChangeArrowheads="1"/>
          </p:cNvSpPr>
          <p:nvPr/>
        </p:nvSpPr>
        <p:spPr bwMode="auto">
          <a:xfrm>
            <a:off x="1182688" y="4418013"/>
            <a:ext cx="233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J. </a:t>
            </a:r>
            <a:r>
              <a:rPr lang="en-US" altLang="en-US" sz="1400" dirty="0" err="1" smtClean="0"/>
              <a:t>Seely</a:t>
            </a:r>
            <a:r>
              <a:rPr lang="en-US" altLang="en-US" sz="1400" dirty="0" smtClean="0"/>
              <a:t> </a:t>
            </a:r>
            <a:r>
              <a:rPr lang="en-US" altLang="en-US" sz="1400" i="1" dirty="0"/>
              <a:t>et al</a:t>
            </a:r>
            <a:r>
              <a:rPr lang="en-US" altLang="en-US" sz="1400" dirty="0"/>
              <a:t>, PRL </a:t>
            </a:r>
            <a:r>
              <a:rPr lang="en-US" altLang="en-US" sz="1400" b="1" dirty="0"/>
              <a:t>103</a:t>
            </a:r>
            <a:r>
              <a:rPr lang="en-US" altLang="en-US" sz="1400" dirty="0"/>
              <a:t> (2009)</a:t>
            </a:r>
          </a:p>
        </p:txBody>
      </p:sp>
      <p:pic>
        <p:nvPicPr>
          <p:cNvPr id="2560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463" y="1019175"/>
            <a:ext cx="4194175" cy="289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029200" y="4419600"/>
            <a:ext cx="386715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EMC effect is correlated with short range N-N interaction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L. Weinstein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et 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PRL 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106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052301 (2011) , J. Arrington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et 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PRC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86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(2012) 065204, </a:t>
            </a:r>
            <a:r>
              <a:rPr lang="en-US" altLang="en-US" sz="1400" dirty="0">
                <a:solidFill>
                  <a:srgbClr val="000000"/>
                </a:solidFill>
                <a:latin typeface="+mn-lt"/>
                <a:cs typeface="Arial" charset="0"/>
              </a:rPr>
              <a:t>N. </a:t>
            </a:r>
            <a:r>
              <a:rPr lang="en-US" altLang="en-US" sz="1400" dirty="0" err="1">
                <a:solidFill>
                  <a:srgbClr val="000000"/>
                </a:solidFill>
                <a:latin typeface="+mn-lt"/>
                <a:cs typeface="Arial" charset="0"/>
              </a:rPr>
              <a:t>Fomin</a:t>
            </a:r>
            <a:r>
              <a:rPr lang="en-US" altLang="en-US" sz="14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altLang="en-US" sz="1400" i="1" dirty="0">
                <a:solidFill>
                  <a:srgbClr val="000000"/>
                </a:solidFill>
                <a:latin typeface="+mn-lt"/>
                <a:cs typeface="Arial" charset="0"/>
              </a:rPr>
              <a:t>et al</a:t>
            </a:r>
            <a:r>
              <a:rPr lang="en-US" altLang="en-US" sz="1400" dirty="0">
                <a:solidFill>
                  <a:srgbClr val="000000"/>
                </a:solidFill>
                <a:latin typeface="+mn-lt"/>
                <a:cs typeface="Arial" charset="0"/>
              </a:rPr>
              <a:t>, PRL </a:t>
            </a:r>
            <a:r>
              <a:rPr lang="en-US" altLang="en-US" sz="1400" b="1" dirty="0">
                <a:solidFill>
                  <a:srgbClr val="000000"/>
                </a:solidFill>
                <a:latin typeface="+mn-lt"/>
                <a:cs typeface="Arial" charset="0"/>
              </a:rPr>
              <a:t>108</a:t>
            </a:r>
            <a:r>
              <a:rPr lang="en-US" altLang="en-US" sz="1400" dirty="0">
                <a:solidFill>
                  <a:srgbClr val="000000"/>
                </a:solidFill>
                <a:latin typeface="+mn-lt"/>
                <a:cs typeface="Arial" charset="0"/>
              </a:rPr>
              <a:t>, 092502 (2012)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endParaRPr lang="en-US" dirty="0"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endParaRPr lang="en-US" dirty="0"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en-US" sz="1400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Plot credit: </a:t>
            </a:r>
            <a:r>
              <a:rPr lang="en-US" sz="1400" dirty="0" err="1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JLab</a:t>
            </a:r>
            <a:r>
              <a:rPr lang="en-US" sz="1400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 whitepaper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463" y="5029200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Flavor,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isospin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spin dependence of EMC effect?   JLab@12,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Drell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-Yan,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MINERvA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lvl="1"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3200400" y="5791200"/>
            <a:ext cx="2971800" cy="5847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600" dirty="0">
                <a:latin typeface="Arial" charset="0"/>
                <a:cs typeface="Arial" charset="0"/>
              </a:rPr>
              <a:t> milestone HP5  (2010</a:t>
            </a:r>
            <a:r>
              <a:rPr lang="en-US" altLang="en-US" sz="1600" dirty="0" smtClean="0">
                <a:latin typeface="Arial" charset="0"/>
                <a:cs typeface="Arial" charset="0"/>
              </a:rPr>
              <a:t>): completed </a:t>
            </a:r>
            <a:r>
              <a:rPr lang="en-US" altLang="en-US" sz="1600" i="1" dirty="0" smtClean="0">
                <a:latin typeface="Arial" charset="0"/>
                <a:cs typeface="Arial" charset="0"/>
              </a:rPr>
              <a:t>and more</a:t>
            </a:r>
            <a:r>
              <a:rPr lang="en-US" altLang="en-US" sz="1600" dirty="0" smtClean="0">
                <a:latin typeface="Arial" charset="0"/>
                <a:cs typeface="Arial" charset="0"/>
              </a:rPr>
              <a:t>…</a:t>
            </a:r>
            <a:endParaRPr lang="en-US" altLang="en-US" sz="1600" dirty="0">
              <a:latin typeface="Arial" charset="0"/>
              <a:cs typeface="Arial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81000" y="5940425"/>
            <a:ext cx="2184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See </a:t>
            </a:r>
            <a:r>
              <a:rPr lang="en-US" altLang="en-US" sz="1400" dirty="0" smtClean="0"/>
              <a:t>D. </a:t>
            </a:r>
            <a:r>
              <a:rPr lang="en-US" altLang="en-US" sz="1400" dirty="0" err="1" smtClean="0"/>
              <a:t>Higinbotham’s</a:t>
            </a:r>
            <a:r>
              <a:rPr lang="en-US" altLang="en-US" sz="1400" dirty="0" smtClean="0"/>
              <a:t> ’s </a:t>
            </a:r>
            <a:r>
              <a:rPr lang="en-US" altLang="en-US" sz="1400" dirty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Parity-violating electron scattering</a:t>
            </a:r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3B9F64-D06D-4746-8AEE-611D2F928FC8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6713" y="2149475"/>
            <a:ext cx="3697287" cy="401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2400300"/>
            <a:ext cx="4246562" cy="2611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1371600" y="950913"/>
            <a:ext cx="5441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>
                <a:latin typeface="Symbol" pitchFamily="18" charset="2"/>
              </a:rPr>
              <a:t>s</a:t>
            </a:r>
            <a:r>
              <a:rPr lang="en-US" altLang="en-US" sz="2000"/>
              <a:t> ~ | M</a:t>
            </a:r>
            <a:r>
              <a:rPr lang="en-US" altLang="en-US" sz="2000" baseline="-25000">
                <a:latin typeface="Symbol" pitchFamily="18" charset="2"/>
              </a:rPr>
              <a:t>g</a:t>
            </a:r>
            <a:r>
              <a:rPr lang="en-US" altLang="en-US" sz="2000"/>
              <a:t> + M</a:t>
            </a:r>
            <a:r>
              <a:rPr lang="en-US" altLang="en-US" sz="2000" baseline="-25000"/>
              <a:t>Z</a:t>
            </a:r>
            <a:r>
              <a:rPr lang="en-US" altLang="en-US" sz="2000"/>
              <a:t> |</a:t>
            </a:r>
            <a:r>
              <a:rPr lang="en-US" altLang="en-US" sz="2000" baseline="30000"/>
              <a:t>2</a:t>
            </a:r>
            <a:r>
              <a:rPr lang="en-US" altLang="en-US" sz="2000"/>
              <a:t> = |M</a:t>
            </a:r>
            <a:r>
              <a:rPr lang="en-US" altLang="en-US" sz="2000" baseline="-25000">
                <a:latin typeface="Symbol" pitchFamily="18" charset="2"/>
              </a:rPr>
              <a:t>g</a:t>
            </a:r>
            <a:r>
              <a:rPr lang="en-US" altLang="en-US" sz="2000"/>
              <a:t>|</a:t>
            </a:r>
            <a:r>
              <a:rPr lang="en-US" altLang="en-US" sz="2000" baseline="30000"/>
              <a:t>2</a:t>
            </a:r>
            <a:r>
              <a:rPr lang="en-US" altLang="en-US" sz="2000"/>
              <a:t> + |M</a:t>
            </a:r>
            <a:r>
              <a:rPr lang="en-US" altLang="en-US" sz="2000" baseline="-25000"/>
              <a:t>Z</a:t>
            </a:r>
            <a:r>
              <a:rPr lang="en-US" altLang="en-US" sz="2000"/>
              <a:t>|</a:t>
            </a:r>
            <a:r>
              <a:rPr lang="en-US" altLang="en-US" sz="2000" baseline="30000"/>
              <a:t>2</a:t>
            </a:r>
            <a:r>
              <a:rPr lang="en-US" altLang="en-US" sz="2000"/>
              <a:t> + 2 Re(M</a:t>
            </a:r>
            <a:r>
              <a:rPr lang="en-US" altLang="en-US" sz="2000" baseline="-25000">
                <a:latin typeface="Symbol" pitchFamily="18" charset="2"/>
              </a:rPr>
              <a:t>g</a:t>
            </a:r>
            <a:r>
              <a:rPr lang="en-US" altLang="en-US" sz="2000"/>
              <a:t>*)(M</a:t>
            </a:r>
            <a:r>
              <a:rPr lang="en-US" altLang="en-US" sz="2000" baseline="-25000"/>
              <a:t>Z</a:t>
            </a:r>
            <a:r>
              <a:rPr lang="en-US" altLang="en-US" sz="2000"/>
              <a:t>)</a:t>
            </a:r>
          </a:p>
          <a:p>
            <a:endParaRPr lang="en-US" altLang="en-US" sz="2000"/>
          </a:p>
          <a:p>
            <a:r>
              <a:rPr lang="en-US" altLang="en-US" sz="2000"/>
              <a:t>           APV =  (</a:t>
            </a:r>
            <a:r>
              <a:rPr lang="en-US" altLang="en-US" sz="2000">
                <a:latin typeface="Symbol" pitchFamily="18" charset="2"/>
              </a:rPr>
              <a:t>s</a:t>
            </a:r>
            <a:r>
              <a:rPr lang="en-US" altLang="en-US" sz="2000" baseline="-25000"/>
              <a:t>R</a:t>
            </a:r>
            <a:r>
              <a:rPr lang="en-US" altLang="en-US" sz="2000"/>
              <a:t>- </a:t>
            </a:r>
            <a:r>
              <a:rPr lang="en-US" altLang="en-US" sz="2000">
                <a:latin typeface="Symbol" pitchFamily="18" charset="2"/>
              </a:rPr>
              <a:t>s</a:t>
            </a:r>
            <a:r>
              <a:rPr lang="en-US" altLang="en-US" sz="2000" baseline="-25000"/>
              <a:t>L</a:t>
            </a:r>
            <a:r>
              <a:rPr lang="en-US" altLang="en-US" sz="2000"/>
              <a:t>)/(</a:t>
            </a:r>
            <a:r>
              <a:rPr lang="en-US" altLang="en-US" sz="2000">
                <a:latin typeface="Symbol" pitchFamily="18" charset="2"/>
              </a:rPr>
              <a:t>s</a:t>
            </a:r>
            <a:r>
              <a:rPr lang="en-US" altLang="en-US" sz="2000" baseline="-25000"/>
              <a:t>R</a:t>
            </a:r>
            <a:r>
              <a:rPr lang="en-US" altLang="en-US" sz="2000"/>
              <a:t> – </a:t>
            </a:r>
            <a:r>
              <a:rPr lang="en-US" altLang="en-US" sz="2000">
                <a:latin typeface="Symbol" pitchFamily="18" charset="2"/>
              </a:rPr>
              <a:t>s</a:t>
            </a:r>
            <a:r>
              <a:rPr lang="en-US" altLang="en-US" sz="2000" baseline="-25000"/>
              <a:t>L</a:t>
            </a:r>
            <a:r>
              <a:rPr lang="en-US" altLang="en-US" sz="2000"/>
              <a:t>)</a:t>
            </a:r>
          </a:p>
        </p:txBody>
      </p:sp>
      <p:sp>
        <p:nvSpPr>
          <p:cNvPr id="27656" name="TextBox 1"/>
          <p:cNvSpPr txBox="1">
            <a:spLocks noChangeArrowheads="1"/>
          </p:cNvSpPr>
          <p:nvPr/>
        </p:nvSpPr>
        <p:spPr bwMode="auto">
          <a:xfrm>
            <a:off x="5638800" y="6108700"/>
            <a:ext cx="305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1"/>
              <a:t>D. Wang et al, Nature  506 (2014) 7486</a:t>
            </a: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700088" y="5011738"/>
            <a:ext cx="318611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1400" b="1"/>
              <a:t>D. Androic et al, PRL 111 (2014)  141803</a:t>
            </a:r>
            <a:r>
              <a:rPr lang="en-US" altLang="en-US" sz="1400"/>
              <a:t> </a:t>
            </a:r>
          </a:p>
        </p:txBody>
      </p:sp>
      <p:sp>
        <p:nvSpPr>
          <p:cNvPr id="27658" name="TextBox 1"/>
          <p:cNvSpPr txBox="1">
            <a:spLocks noChangeArrowheads="1"/>
          </p:cNvSpPr>
          <p:nvPr/>
        </p:nvSpPr>
        <p:spPr bwMode="auto">
          <a:xfrm>
            <a:off x="196850" y="1998663"/>
            <a:ext cx="4283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First determination of proton’s weak charge</a:t>
            </a:r>
          </a:p>
        </p:txBody>
      </p:sp>
      <p:sp>
        <p:nvSpPr>
          <p:cNvPr id="27659" name="TextBox 2"/>
          <p:cNvSpPr txBox="1">
            <a:spLocks noChangeArrowheads="1"/>
          </p:cNvSpPr>
          <p:nvPr/>
        </p:nvSpPr>
        <p:spPr bwMode="auto">
          <a:xfrm>
            <a:off x="5715000" y="1350963"/>
            <a:ext cx="37893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/>
              <a:t>First indication of non-zero </a:t>
            </a:r>
          </a:p>
          <a:p>
            <a:r>
              <a:rPr lang="en-US" altLang="en-US" sz="1600" dirty="0"/>
              <a:t>e</a:t>
            </a:r>
            <a:r>
              <a:rPr lang="en-US" altLang="en-US" sz="1600" dirty="0" smtClean="0"/>
              <a:t>lectron-vector </a:t>
            </a:r>
            <a:r>
              <a:rPr lang="en-US" altLang="en-US" sz="1600" dirty="0"/>
              <a:t>and quark-axial-vector coupling</a:t>
            </a:r>
          </a:p>
        </p:txBody>
      </p:sp>
      <p:sp>
        <p:nvSpPr>
          <p:cNvPr id="27660" name="TextBox 1"/>
          <p:cNvSpPr txBox="1">
            <a:spLocks noChangeArrowheads="1"/>
          </p:cNvSpPr>
          <p:nvPr/>
        </p:nvSpPr>
        <p:spPr bwMode="auto">
          <a:xfrm>
            <a:off x="3886200" y="6275388"/>
            <a:ext cx="1562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See K. Kumar’s talk</a:t>
            </a:r>
          </a:p>
        </p:txBody>
      </p:sp>
      <p:sp>
        <p:nvSpPr>
          <p:cNvPr id="27661" name="Text Box 24"/>
          <p:cNvSpPr txBox="1">
            <a:spLocks noChangeArrowheads="1"/>
          </p:cNvSpPr>
          <p:nvPr/>
        </p:nvSpPr>
        <p:spPr bwMode="auto">
          <a:xfrm>
            <a:off x="1120775" y="5699125"/>
            <a:ext cx="297180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latin typeface="Arial" charset="0"/>
                <a:cs typeface="Arial" charset="0"/>
              </a:rPr>
              <a:t>NSAC</a:t>
            </a:r>
            <a:r>
              <a:rPr lang="en-US" altLang="en-US" sz="1600">
                <a:latin typeface="Arial" charset="0"/>
                <a:cs typeface="Arial" charset="0"/>
              </a:rPr>
              <a:t> milestone FI11 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3200400"/>
            <a:ext cx="3565525" cy="258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i="1" smtClean="0"/>
              <a:t>Determining the neutron radius of </a:t>
            </a:r>
            <a:r>
              <a:rPr lang="en-US" altLang="en-US" sz="2800" i="1" baseline="30000" smtClean="0"/>
              <a:t>208</a:t>
            </a:r>
            <a:r>
              <a:rPr lang="en-US" altLang="en-US" sz="2800" i="1" smtClean="0"/>
              <a:t>Pb</a:t>
            </a:r>
          </a:p>
        </p:txBody>
      </p:sp>
      <p:sp>
        <p:nvSpPr>
          <p:cNvPr id="26628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662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C2667E-F0F9-43B9-AD6C-C26446C9CB18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pic>
        <p:nvPicPr>
          <p:cNvPr id="26630" name="Picture 8" descr="prex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50" y="1438275"/>
            <a:ext cx="5943600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31" name="Object 5"/>
          <p:cNvGraphicFramePr>
            <a:graphicFrameLocks noChangeAspect="1"/>
          </p:cNvGraphicFramePr>
          <p:nvPr/>
        </p:nvGraphicFramePr>
        <p:xfrm>
          <a:off x="169863" y="2489200"/>
          <a:ext cx="36083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1" name="Equation" r:id="rId5" imgW="2641600" imgH="482600" progId="Equation.3">
                  <p:embed/>
                </p:oleObj>
              </mc:Choice>
              <mc:Fallback>
                <p:oleObj name="Equation" r:id="rId5" imgW="26416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2489200"/>
                        <a:ext cx="3608387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5911850" y="2314575"/>
            <a:ext cx="35401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rgbClr val="00B050"/>
                </a:solidFill>
                <a:latin typeface="Georgia" pitchFamily="18" charset="0"/>
                <a:ea typeface="MS PGothic" pitchFamily="34" charset="-128"/>
              </a:rPr>
              <a:t>S. Abrahamyan et al, PRL </a:t>
            </a:r>
            <a:r>
              <a:rPr lang="en-US" altLang="en-US" sz="1200" b="1">
                <a:solidFill>
                  <a:srgbClr val="00B050"/>
                </a:solidFill>
                <a:latin typeface="Arial" charset="0"/>
                <a:ea typeface="MS PGothic" pitchFamily="34" charset="-128"/>
                <a:cs typeface="Arial" charset="0"/>
              </a:rPr>
              <a:t>108</a:t>
            </a:r>
            <a:r>
              <a:rPr lang="en-US" altLang="en-US" sz="1200">
                <a:solidFill>
                  <a:srgbClr val="00B050"/>
                </a:solidFill>
                <a:latin typeface="Arial" charset="0"/>
                <a:ea typeface="MS PGothic" pitchFamily="34" charset="-128"/>
                <a:cs typeface="Arial" charset="0"/>
              </a:rPr>
              <a:t> (2012) 112502</a:t>
            </a:r>
          </a:p>
        </p:txBody>
      </p:sp>
      <p:graphicFrame>
        <p:nvGraphicFramePr>
          <p:cNvPr id="26633" name="Object 29"/>
          <p:cNvGraphicFramePr>
            <a:graphicFrameLocks noChangeAspect="1"/>
          </p:cNvGraphicFramePr>
          <p:nvPr/>
        </p:nvGraphicFramePr>
        <p:xfrm>
          <a:off x="6616700" y="2224088"/>
          <a:ext cx="101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2" name="Equation" r:id="rId7" imgW="101512" imgH="253780" progId="Equation.3">
                  <p:embed/>
                </p:oleObj>
              </mc:Choice>
              <mc:Fallback>
                <p:oleObj name="Equation" r:id="rId7" imgW="101512" imgH="2537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2224088"/>
                        <a:ext cx="1016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165725" y="1203325"/>
            <a:ext cx="3352800" cy="646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R</a:t>
            </a:r>
            <a:r>
              <a:rPr lang="en-US" altLang="en-US" baseline="-25000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N</a:t>
            </a:r>
            <a:r>
              <a:rPr lang="en-US" altLang="en-US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 calibrates equation of state of Neutron Rich Matter</a:t>
            </a:r>
          </a:p>
        </p:txBody>
      </p:sp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457200" y="8032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/>
              <a:t>Parity violating electron scattering</a:t>
            </a:r>
          </a:p>
        </p:txBody>
      </p:sp>
      <p:sp>
        <p:nvSpPr>
          <p:cNvPr id="26636" name="TextBox 2"/>
          <p:cNvSpPr txBox="1">
            <a:spLocks noChangeArrowheads="1"/>
          </p:cNvSpPr>
          <p:nvPr/>
        </p:nvSpPr>
        <p:spPr bwMode="auto">
          <a:xfrm>
            <a:off x="5461000" y="6027738"/>
            <a:ext cx="177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R. Michaels</a:t>
            </a:r>
          </a:p>
        </p:txBody>
      </p:sp>
      <p:grpSp>
        <p:nvGrpSpPr>
          <p:cNvPr id="26637" name="Group 24"/>
          <p:cNvGrpSpPr>
            <a:grpSpLocks/>
          </p:cNvGrpSpPr>
          <p:nvPr/>
        </p:nvGrpSpPr>
        <p:grpSpPr bwMode="auto">
          <a:xfrm>
            <a:off x="38100" y="1147763"/>
            <a:ext cx="3821113" cy="1217612"/>
            <a:chOff x="381000" y="1420813"/>
            <a:chExt cx="4746625" cy="1401762"/>
          </a:xfrm>
        </p:grpSpPr>
        <p:sp>
          <p:nvSpPr>
            <p:cNvPr id="26641" name="Text Box 23"/>
            <p:cNvSpPr txBox="1">
              <a:spLocks noChangeArrowheads="1"/>
            </p:cNvSpPr>
            <p:nvPr/>
          </p:nvSpPr>
          <p:spPr bwMode="auto">
            <a:xfrm>
              <a:off x="4926013" y="1420813"/>
              <a:ext cx="201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ea typeface="MS PGothic" pitchFamily="34" charset="-128"/>
                </a:rPr>
                <a:t>2</a:t>
              </a:r>
            </a:p>
          </p:txBody>
        </p:sp>
        <p:grpSp>
          <p:nvGrpSpPr>
            <p:cNvPr id="26642" name="Group 26"/>
            <p:cNvGrpSpPr>
              <a:grpSpLocks/>
            </p:cNvGrpSpPr>
            <p:nvPr/>
          </p:nvGrpSpPr>
          <p:grpSpPr bwMode="auto">
            <a:xfrm>
              <a:off x="381000" y="1501775"/>
              <a:ext cx="4572000" cy="1320800"/>
              <a:chOff x="381000" y="1501775"/>
              <a:chExt cx="4572000" cy="1320800"/>
            </a:xfrm>
          </p:grpSpPr>
          <p:sp>
            <p:nvSpPr>
              <p:cNvPr id="26643" name="Freeform 4"/>
              <p:cNvSpPr>
                <a:spLocks/>
              </p:cNvSpPr>
              <p:nvPr/>
            </p:nvSpPr>
            <p:spPr bwMode="auto">
              <a:xfrm>
                <a:off x="1836738" y="1931988"/>
                <a:ext cx="533400" cy="131762"/>
              </a:xfrm>
              <a:custGeom>
                <a:avLst/>
                <a:gdLst>
                  <a:gd name="T0" fmla="*/ 0 w 816"/>
                  <a:gd name="T1" fmla="*/ 2147483647 h 352"/>
                  <a:gd name="T2" fmla="*/ 2147483647 w 816"/>
                  <a:gd name="T3" fmla="*/ 2147483647 h 352"/>
                  <a:gd name="T4" fmla="*/ 2147483647 w 816"/>
                  <a:gd name="T5" fmla="*/ 2147483647 h 352"/>
                  <a:gd name="T6" fmla="*/ 2147483647 w 816"/>
                  <a:gd name="T7" fmla="*/ 2147483647 h 352"/>
                  <a:gd name="T8" fmla="*/ 2147483647 w 816"/>
                  <a:gd name="T9" fmla="*/ 2147483647 h 352"/>
                  <a:gd name="T10" fmla="*/ 2147483647 w 816"/>
                  <a:gd name="T11" fmla="*/ 2147483647 h 352"/>
                  <a:gd name="T12" fmla="*/ 2147483647 w 816"/>
                  <a:gd name="T13" fmla="*/ 2147483647 h 352"/>
                  <a:gd name="T14" fmla="*/ 2147483647 w 816"/>
                  <a:gd name="T15" fmla="*/ 2147483647 h 352"/>
                  <a:gd name="T16" fmla="*/ 2147483647 w 816"/>
                  <a:gd name="T17" fmla="*/ 2147483647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6"/>
                  <a:gd name="T28" fmla="*/ 0 h 352"/>
                  <a:gd name="T29" fmla="*/ 816 w 816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6" h="352">
                    <a:moveTo>
                      <a:pt x="0" y="152"/>
                    </a:moveTo>
                    <a:cubicBezTo>
                      <a:pt x="32" y="76"/>
                      <a:pt x="64" y="0"/>
                      <a:pt x="96" y="8"/>
                    </a:cubicBezTo>
                    <a:cubicBezTo>
                      <a:pt x="128" y="16"/>
                      <a:pt x="160" y="144"/>
                      <a:pt x="192" y="200"/>
                    </a:cubicBezTo>
                    <a:cubicBezTo>
                      <a:pt x="224" y="256"/>
                      <a:pt x="248" y="352"/>
                      <a:pt x="288" y="344"/>
                    </a:cubicBezTo>
                    <a:cubicBezTo>
                      <a:pt x="328" y="336"/>
                      <a:pt x="392" y="208"/>
                      <a:pt x="432" y="152"/>
                    </a:cubicBezTo>
                    <a:cubicBezTo>
                      <a:pt x="472" y="96"/>
                      <a:pt x="496" y="8"/>
                      <a:pt x="528" y="8"/>
                    </a:cubicBezTo>
                    <a:cubicBezTo>
                      <a:pt x="560" y="8"/>
                      <a:pt x="592" y="96"/>
                      <a:pt x="624" y="152"/>
                    </a:cubicBezTo>
                    <a:cubicBezTo>
                      <a:pt x="656" y="208"/>
                      <a:pt x="688" y="344"/>
                      <a:pt x="720" y="344"/>
                    </a:cubicBezTo>
                    <a:cubicBezTo>
                      <a:pt x="752" y="344"/>
                      <a:pt x="800" y="184"/>
                      <a:pt x="816" y="152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4" name="Line 5"/>
              <p:cNvSpPr>
                <a:spLocks noChangeShapeType="1"/>
              </p:cNvSpPr>
              <p:nvPr/>
            </p:nvSpPr>
            <p:spPr bwMode="auto">
              <a:xfrm flipV="1">
                <a:off x="1600200" y="1981200"/>
                <a:ext cx="228600" cy="3683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5" name="Line 6"/>
              <p:cNvSpPr>
                <a:spLocks noChangeShapeType="1"/>
              </p:cNvSpPr>
              <p:nvPr/>
            </p:nvSpPr>
            <p:spPr bwMode="auto">
              <a:xfrm flipH="1" flipV="1">
                <a:off x="1608138" y="1676400"/>
                <a:ext cx="228600" cy="3175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6" name="Line 7"/>
              <p:cNvSpPr>
                <a:spLocks noChangeShapeType="1"/>
              </p:cNvSpPr>
              <p:nvPr/>
            </p:nvSpPr>
            <p:spPr bwMode="auto">
              <a:xfrm flipV="1">
                <a:off x="2335213" y="1670050"/>
                <a:ext cx="228600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7" name="Line 8"/>
              <p:cNvSpPr>
                <a:spLocks noChangeShapeType="1"/>
              </p:cNvSpPr>
              <p:nvPr/>
            </p:nvSpPr>
            <p:spPr bwMode="auto">
              <a:xfrm>
                <a:off x="2376488" y="2084388"/>
                <a:ext cx="123825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8" name="Line 13"/>
              <p:cNvSpPr>
                <a:spLocks noChangeShapeType="1"/>
              </p:cNvSpPr>
              <p:nvPr/>
            </p:nvSpPr>
            <p:spPr bwMode="auto">
              <a:xfrm>
                <a:off x="3657600" y="1981200"/>
                <a:ext cx="609600" cy="762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26649" name="Object 3"/>
              <p:cNvGraphicFramePr>
                <a:graphicFrameLocks noChangeAspect="1"/>
              </p:cNvGraphicFramePr>
              <p:nvPr/>
            </p:nvGraphicFramePr>
            <p:xfrm>
              <a:off x="1905000" y="2209800"/>
              <a:ext cx="274638" cy="357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23" name="Equation" r:id="rId9" imgW="126780" imgH="164814" progId="Equation.3">
                      <p:embed/>
                    </p:oleObj>
                  </mc:Choice>
                  <mc:Fallback>
                    <p:oleObj name="Equation" r:id="rId9" imgW="126780" imgH="164814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5000" y="2209800"/>
                            <a:ext cx="274638" cy="357188"/>
                          </a:xfrm>
                          <a:prstGeom prst="rect">
                            <a:avLst/>
                          </a:prstGeom>
                          <a:solidFill>
                            <a:srgbClr val="CCFF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50" name="Object 4"/>
              <p:cNvGraphicFramePr>
                <a:graphicFrameLocks noChangeAspect="1"/>
              </p:cNvGraphicFramePr>
              <p:nvPr/>
            </p:nvGraphicFramePr>
            <p:xfrm>
              <a:off x="3810000" y="2286000"/>
              <a:ext cx="320675" cy="300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24" name="Equation" r:id="rId11" imgW="203112" imgH="190417" progId="Equation.3">
                      <p:embed/>
                    </p:oleObj>
                  </mc:Choice>
                  <mc:Fallback>
                    <p:oleObj name="Equation" r:id="rId11" imgW="203112" imgH="190417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0000" y="2286000"/>
                            <a:ext cx="320675" cy="300038"/>
                          </a:xfrm>
                          <a:prstGeom prst="rect">
                            <a:avLst/>
                          </a:prstGeom>
                          <a:solidFill>
                            <a:srgbClr val="FF99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51" name="Object 5"/>
              <p:cNvGraphicFramePr>
                <a:graphicFrameLocks noChangeAspect="1"/>
              </p:cNvGraphicFramePr>
              <p:nvPr/>
            </p:nvGraphicFramePr>
            <p:xfrm>
              <a:off x="1295400" y="2057400"/>
              <a:ext cx="357188" cy="407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25" name="Equation" r:id="rId13" imgW="177569" imgH="202936" progId="Equation.3">
                      <p:embed/>
                    </p:oleObj>
                  </mc:Choice>
                  <mc:Fallback>
                    <p:oleObj name="Equation" r:id="rId13" imgW="177569" imgH="202936" progId="Equation.3">
                      <p:embed/>
                      <p:pic>
                        <p:nvPicPr>
                          <p:cNvPr id="0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5400" y="2057400"/>
                            <a:ext cx="357188" cy="4079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52" name="Object 6"/>
              <p:cNvGraphicFramePr>
                <a:graphicFrameLocks noChangeAspect="1"/>
              </p:cNvGraphicFramePr>
              <p:nvPr/>
            </p:nvGraphicFramePr>
            <p:xfrm>
              <a:off x="3048000" y="2209800"/>
              <a:ext cx="357188" cy="407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26" name="Equation" r:id="rId15" imgW="177569" imgH="202936" progId="Equation.3">
                      <p:embed/>
                    </p:oleObj>
                  </mc:Choice>
                  <mc:Fallback>
                    <p:oleObj name="Equation" r:id="rId15" imgW="177569" imgH="202936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8000" y="2209800"/>
                            <a:ext cx="357188" cy="4079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53" name="Oval 18"/>
              <p:cNvSpPr>
                <a:spLocks noChangeArrowheads="1"/>
              </p:cNvSpPr>
              <p:nvPr/>
            </p:nvSpPr>
            <p:spPr bwMode="auto">
              <a:xfrm>
                <a:off x="2286000" y="1981200"/>
                <a:ext cx="152400" cy="1524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 sz="1600" b="1">
                  <a:latin typeface="Georgia" pitchFamily="18" charset="0"/>
                  <a:ea typeface="MS PGothic" pitchFamily="34" charset="-128"/>
                </a:endParaRPr>
              </a:p>
            </p:txBody>
          </p:sp>
          <p:sp>
            <p:nvSpPr>
              <p:cNvPr id="26654" name="Oval 19"/>
              <p:cNvSpPr>
                <a:spLocks noChangeArrowheads="1"/>
              </p:cNvSpPr>
              <p:nvPr/>
            </p:nvSpPr>
            <p:spPr bwMode="auto">
              <a:xfrm>
                <a:off x="4191000" y="1981200"/>
                <a:ext cx="152400" cy="1524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 sz="1600" b="1">
                  <a:latin typeface="Georgia" pitchFamily="18" charset="0"/>
                  <a:ea typeface="MS PGothic" pitchFamily="34" charset="-128"/>
                </a:endParaRPr>
              </a:p>
            </p:txBody>
          </p:sp>
          <p:sp>
            <p:nvSpPr>
              <p:cNvPr id="26655" name="Text Box 20"/>
              <p:cNvSpPr txBox="1">
                <a:spLocks noChangeArrowheads="1"/>
              </p:cNvSpPr>
              <p:nvPr/>
            </p:nvSpPr>
            <p:spPr bwMode="auto">
              <a:xfrm>
                <a:off x="2743200" y="1793875"/>
                <a:ext cx="6096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latin typeface="Arial" charset="0"/>
                    <a:ea typeface="MS PGothic" pitchFamily="34" charset="-128"/>
                  </a:rPr>
                  <a:t>+</a:t>
                </a:r>
              </a:p>
            </p:txBody>
          </p:sp>
          <p:sp>
            <p:nvSpPr>
              <p:cNvPr id="26656" name="Line 21"/>
              <p:cNvSpPr>
                <a:spLocks noChangeShapeType="1"/>
              </p:cNvSpPr>
              <p:nvPr/>
            </p:nvSpPr>
            <p:spPr bwMode="auto">
              <a:xfrm>
                <a:off x="1143000" y="1524000"/>
                <a:ext cx="0" cy="12954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26657" name="Object 7"/>
              <p:cNvGraphicFramePr>
                <a:graphicFrameLocks noChangeAspect="1"/>
              </p:cNvGraphicFramePr>
              <p:nvPr/>
            </p:nvGraphicFramePr>
            <p:xfrm>
              <a:off x="381000" y="1905000"/>
              <a:ext cx="603250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27" name="Equation" r:id="rId17" imgW="279279" imgH="165028" progId="Equation.3">
                      <p:embed/>
                    </p:oleObj>
                  </mc:Choice>
                  <mc:Fallback>
                    <p:oleObj name="Equation" r:id="rId17" imgW="279279" imgH="165028" progId="Equation.3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000" y="1905000"/>
                            <a:ext cx="603250" cy="355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58" name="Line 6"/>
              <p:cNvSpPr>
                <a:spLocks noChangeShapeType="1"/>
              </p:cNvSpPr>
              <p:nvPr/>
            </p:nvSpPr>
            <p:spPr bwMode="auto">
              <a:xfrm flipH="1" flipV="1">
                <a:off x="3429000" y="1676400"/>
                <a:ext cx="228600" cy="3175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Line 5"/>
              <p:cNvSpPr>
                <a:spLocks noChangeShapeType="1"/>
              </p:cNvSpPr>
              <p:nvPr/>
            </p:nvSpPr>
            <p:spPr bwMode="auto">
              <a:xfrm flipV="1">
                <a:off x="3435350" y="1966913"/>
                <a:ext cx="228600" cy="3683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0" name="Line 7"/>
              <p:cNvSpPr>
                <a:spLocks noChangeShapeType="1"/>
              </p:cNvSpPr>
              <p:nvPr/>
            </p:nvSpPr>
            <p:spPr bwMode="auto">
              <a:xfrm flipV="1">
                <a:off x="4267200" y="1662113"/>
                <a:ext cx="228600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1" name="Line 21"/>
              <p:cNvSpPr>
                <a:spLocks noChangeShapeType="1"/>
              </p:cNvSpPr>
              <p:nvPr/>
            </p:nvSpPr>
            <p:spPr bwMode="auto">
              <a:xfrm>
                <a:off x="4876800" y="1501775"/>
                <a:ext cx="0" cy="12954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Line 8"/>
              <p:cNvSpPr>
                <a:spLocks noChangeShapeType="1"/>
              </p:cNvSpPr>
              <p:nvPr/>
            </p:nvSpPr>
            <p:spPr bwMode="auto">
              <a:xfrm>
                <a:off x="4281488" y="2084388"/>
                <a:ext cx="123825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TextBox 36"/>
              <p:cNvSpPr txBox="1">
                <a:spLocks noChangeArrowheads="1"/>
              </p:cNvSpPr>
              <p:nvPr/>
            </p:nvSpPr>
            <p:spPr bwMode="auto">
              <a:xfrm>
                <a:off x="2362200" y="2514600"/>
                <a:ext cx="762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400" b="1" baseline="30000">
                    <a:latin typeface="Arial" charset="0"/>
                    <a:ea typeface="MS PGothic" pitchFamily="34" charset="-128"/>
                    <a:cs typeface="Arial" charset="0"/>
                  </a:rPr>
                  <a:t>208</a:t>
                </a:r>
                <a:r>
                  <a:rPr lang="en-US" altLang="en-US" sz="1400" b="1">
                    <a:latin typeface="Arial" charset="0"/>
                    <a:ea typeface="MS PGothic" pitchFamily="34" charset="-128"/>
                    <a:cs typeface="Arial" charset="0"/>
                  </a:rPr>
                  <a:t>Pb</a:t>
                </a:r>
              </a:p>
            </p:txBody>
          </p:sp>
          <p:sp>
            <p:nvSpPr>
              <p:cNvPr id="26664" name="TextBox 38"/>
              <p:cNvSpPr txBox="1">
                <a:spLocks noChangeArrowheads="1"/>
              </p:cNvSpPr>
              <p:nvPr/>
            </p:nvSpPr>
            <p:spPr bwMode="auto">
              <a:xfrm>
                <a:off x="4191000" y="2479675"/>
                <a:ext cx="762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400" b="1" baseline="30000">
                    <a:latin typeface="Arial" charset="0"/>
                    <a:ea typeface="MS PGothic" pitchFamily="34" charset="-128"/>
                    <a:cs typeface="Arial" charset="0"/>
                  </a:rPr>
                  <a:t>208</a:t>
                </a:r>
                <a:r>
                  <a:rPr lang="en-US" altLang="en-US" sz="1400" b="1">
                    <a:latin typeface="Arial" charset="0"/>
                    <a:ea typeface="MS PGothic" pitchFamily="34" charset="-128"/>
                    <a:cs typeface="Arial" charset="0"/>
                  </a:rPr>
                  <a:t>Pb</a:t>
                </a:r>
              </a:p>
            </p:txBody>
          </p:sp>
        </p:grpSp>
      </p:grpSp>
      <p:sp>
        <p:nvSpPr>
          <p:cNvPr id="26638" name="Rectangle 4"/>
          <p:cNvSpPr>
            <a:spLocks noChangeArrowheads="1"/>
          </p:cNvSpPr>
          <p:nvPr/>
        </p:nvSpPr>
        <p:spPr bwMode="auto">
          <a:xfrm>
            <a:off x="409575" y="5705475"/>
            <a:ext cx="333851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>
                <a:solidFill>
                  <a:srgbClr val="00B050"/>
                </a:solidFill>
              </a:rPr>
              <a:t>C. J.  Horowitz et al</a:t>
            </a:r>
            <a:r>
              <a:rPr lang="en-US" altLang="en-US" sz="1100">
                <a:solidFill>
                  <a:srgbClr val="000000"/>
                </a:solidFill>
                <a:latin typeface="Arial" charset="0"/>
              </a:rPr>
              <a:t> , </a:t>
            </a: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Phys. Rev. C </a:t>
            </a:r>
            <a:r>
              <a:rPr lang="en-US" altLang="en-US" sz="1100" b="1">
                <a:solidFill>
                  <a:srgbClr val="000000"/>
                </a:solidFill>
                <a:latin typeface="Arial" charset="0"/>
                <a:cs typeface="Arial" charset="0"/>
              </a:rPr>
              <a:t>85</a:t>
            </a: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 (2012) 032501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B050"/>
                </a:solidFill>
              </a:rPr>
              <a:t> </a:t>
            </a:r>
            <a:endParaRPr lang="en-US" altLang="en-US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6639" name="TextBox 1"/>
          <p:cNvSpPr txBox="1">
            <a:spLocks noChangeArrowheads="1"/>
          </p:cNvSpPr>
          <p:nvPr/>
        </p:nvSpPr>
        <p:spPr bwMode="auto">
          <a:xfrm>
            <a:off x="2246313" y="3732213"/>
            <a:ext cx="1127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Weak charge</a:t>
            </a:r>
          </a:p>
          <a:p>
            <a:pPr algn="ctr"/>
            <a:r>
              <a:rPr lang="en-US" altLang="en-US" sz="1400"/>
              <a:t>density</a:t>
            </a:r>
          </a:p>
        </p:txBody>
      </p:sp>
      <p:sp>
        <p:nvSpPr>
          <p:cNvPr id="26640" name="TextBox 39"/>
          <p:cNvSpPr txBox="1">
            <a:spLocks noChangeArrowheads="1"/>
          </p:cNvSpPr>
          <p:nvPr/>
        </p:nvSpPr>
        <p:spPr bwMode="auto">
          <a:xfrm>
            <a:off x="965200" y="4284663"/>
            <a:ext cx="719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Charge</a:t>
            </a:r>
          </a:p>
          <a:p>
            <a:pPr algn="ctr"/>
            <a:r>
              <a:rPr lang="en-US" altLang="en-US" sz="1400"/>
              <a:t>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i="1" smtClean="0"/>
              <a:t>Non-JLab, non-RHIC cold-QCD experiments</a:t>
            </a:r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BB311C-95E9-4750-8AB7-42FC5868411A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3733800" y="6203950"/>
            <a:ext cx="16002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altLang="ja-JP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*Expected</a:t>
            </a:r>
            <a:endParaRPr lang="en-US" altLang="ja-JP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30200" y="836613"/>
          <a:ext cx="4425949" cy="52990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887715"/>
                <a:gridCol w="761498"/>
                <a:gridCol w="504861"/>
                <a:gridCol w="504861"/>
                <a:gridCol w="673148"/>
                <a:gridCol w="1093866"/>
              </a:tblGrid>
              <a:tr h="426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Program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Contact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Status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Lab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# U.S. MEP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Institutions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Education – # U.S. MEP postdocs, grad. students, undergrads</a:t>
                      </a:r>
                    </a:p>
                  </a:txBody>
                  <a:tcPr marL="45352" marR="453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 polarizability, GDH, few-body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H. Gao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HI</a:t>
                      </a:r>
                      <a:r>
                        <a:rPr lang="en-US" sz="800">
                          <a:effectLst/>
                          <a:latin typeface="Symbol"/>
                          <a:ea typeface="Calibri"/>
                        </a:rPr>
                        <a:t>g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9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2, 5, 3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Drell-Yan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D. Geesaman, P. Reimer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FNAL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8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7, 7, 4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COMPASS-II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M. Grosse-Perdekamp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CERN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1, 2, 4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 polarizability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R. Miskimen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Mainz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2, 3, 1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Baryon resonances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W. Briscoe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Mainz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6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1, 3, 6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 smtClean="0">
                          <a:effectLst/>
                          <a:latin typeface="Times New Roman"/>
                          <a:ea typeface="Calibri"/>
                        </a:rPr>
                        <a:t>MINERvA</a:t>
                      </a:r>
                      <a:endParaRPr lang="en-US" sz="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R. Ransome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FNAL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2, 2, 2</a:t>
                      </a: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 polarizability, GDH, few-body, Bethe-Heitler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B. Norum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Hi</a:t>
                      </a:r>
                      <a:r>
                        <a:rPr lang="en-US" sz="800">
                          <a:effectLst/>
                          <a:latin typeface="Symbol"/>
                          <a:ea typeface="Calibri"/>
                        </a:rPr>
                        <a:t>g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2, 1, 2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OLYMPUS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R. Milner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DESY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3, 6, 6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HERMES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H. Jackson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DESY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3</a:t>
                      </a:r>
                      <a:endParaRPr lang="en-US" sz="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1</a:t>
                      </a:r>
                      <a:r>
                        <a:rPr lang="en-US" sz="800" smtClean="0">
                          <a:effectLst/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4, 1</a:t>
                      </a: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BES-III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M. Shepherd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BES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1</a:t>
                      </a:r>
                      <a:endParaRPr lang="en-US" sz="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mtClean="0">
                          <a:effectLst/>
                          <a:latin typeface="Times New Roman"/>
                          <a:ea typeface="Calibri"/>
                        </a:rPr>
                        <a:t>1 ,2, 0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Threshold pion photoproduction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imes New Roman"/>
                          <a:ea typeface="Calibri"/>
                        </a:rPr>
                        <a:t>A. </a:t>
                      </a: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Bernstein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Ongoing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Mainz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1, 0, 0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Radiative pion production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B. Norum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Mainz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0.2, 0, 0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Polarized Drell-Yan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W. Lorenzon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FNAL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8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0.5, 0.5, 3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 polarizability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R. Miskimen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HI</a:t>
                      </a:r>
                      <a:r>
                        <a:rPr lang="en-US" sz="800">
                          <a:effectLst/>
                          <a:latin typeface="Symbol"/>
                          <a:ea typeface="Calibri"/>
                        </a:rPr>
                        <a:t>g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0, 0, 1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Proton radius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R. Gilman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PSI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16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1, 0, 0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Baryon resonances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K. Hicks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J-PARC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6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2, 5, 0*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Charmed mesons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K. Seth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New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GSI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Calibri"/>
                        </a:rPr>
                        <a:t>1, 2, 0</a:t>
                      </a:r>
                    </a:p>
                  </a:txBody>
                  <a:tcPr marL="45352" marR="45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813" name="Rectangle 127"/>
          <p:cNvSpPr>
            <a:spLocks noChangeArrowheads="1"/>
          </p:cNvSpPr>
          <p:nvPr/>
        </p:nvSpPr>
        <p:spPr bwMode="auto">
          <a:xfrm>
            <a:off x="2584450" y="1589088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en-US" altLang="en-US"/>
          </a:p>
        </p:txBody>
      </p:sp>
      <p:grpSp>
        <p:nvGrpSpPr>
          <p:cNvPr id="28814" name="Group 10"/>
          <p:cNvGrpSpPr>
            <a:grpSpLocks/>
          </p:cNvGrpSpPr>
          <p:nvPr/>
        </p:nvGrpSpPr>
        <p:grpSpPr bwMode="auto">
          <a:xfrm>
            <a:off x="4800600" y="1725613"/>
            <a:ext cx="4419600" cy="1754187"/>
            <a:chOff x="0" y="4267200"/>
            <a:chExt cx="4419600" cy="1753683"/>
          </a:xfrm>
        </p:grpSpPr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152400" y="4648091"/>
              <a:ext cx="4267200" cy="137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  <a:defRPr/>
              </a:pPr>
              <a:r>
                <a:rPr lang="en-US" sz="1600" dirty="0"/>
                <a:t>Static- Electromagnetic-</a:t>
              </a:r>
              <a:r>
                <a:rPr lang="en-US" sz="1600" dirty="0" err="1"/>
                <a:t>Polarizabilities</a:t>
              </a:r>
              <a:r>
                <a:rPr lang="en-US" sz="1600" dirty="0"/>
                <a:t> </a:t>
              </a:r>
            </a:p>
            <a:p>
              <a:pPr>
                <a:defRPr/>
              </a:pPr>
              <a:r>
                <a:rPr lang="en-US" sz="1600" dirty="0"/>
                <a:t>	of the proton and neutron</a:t>
              </a:r>
            </a:p>
            <a:p>
              <a:pPr marL="342900" indent="-342900">
                <a:spcBef>
                  <a:spcPct val="10000"/>
                </a:spcBef>
                <a:buFont typeface="Wingdings" pitchFamily="2" charset="2"/>
                <a:buChar char="q"/>
                <a:defRPr/>
              </a:pPr>
              <a:r>
                <a:rPr lang="en-US" sz="1600" dirty="0"/>
                <a:t>Spin </a:t>
              </a:r>
              <a:r>
                <a:rPr lang="en-US" sz="1600" dirty="0" err="1"/>
                <a:t>Polarizabilities</a:t>
              </a:r>
              <a:r>
                <a:rPr lang="en-US" sz="1600" dirty="0"/>
                <a:t> of the proton</a:t>
              </a:r>
            </a:p>
            <a:p>
              <a:pPr marL="342900" indent="-342900">
                <a:spcBef>
                  <a:spcPct val="10000"/>
                </a:spcBef>
                <a:buFont typeface="Wingdings" pitchFamily="2" charset="2"/>
                <a:buChar char="q"/>
                <a:defRPr/>
              </a:pPr>
              <a:r>
                <a:rPr lang="en-US" sz="1600" dirty="0"/>
                <a:t>Spin Structure and the </a:t>
              </a:r>
              <a:r>
                <a:rPr lang="en-US" sz="1600" dirty="0" err="1"/>
                <a:t>Gerasimov</a:t>
              </a:r>
              <a:r>
                <a:rPr lang="en-US" sz="1600" dirty="0"/>
                <a:t>-</a:t>
              </a:r>
              <a:r>
                <a:rPr lang="en-US" sz="1600" dirty="0" err="1"/>
                <a:t>Drell</a:t>
              </a:r>
              <a:r>
                <a:rPr lang="en-US" sz="1600" dirty="0"/>
                <a:t>-Hearn (GDH) Sum Rule Measurements</a:t>
              </a:r>
            </a:p>
          </p:txBody>
        </p:sp>
        <p:sp>
          <p:nvSpPr>
            <p:cNvPr id="28820" name="TextBox 5"/>
            <p:cNvSpPr txBox="1">
              <a:spLocks noChangeArrowheads="1"/>
            </p:cNvSpPr>
            <p:nvPr/>
          </p:nvSpPr>
          <p:spPr bwMode="auto">
            <a:xfrm>
              <a:off x="0" y="4267200"/>
              <a:ext cx="3920304" cy="36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 u="sng" dirty="0"/>
                <a:t>Hadron program at HIGS (next 3 years) </a:t>
              </a:r>
            </a:p>
          </p:txBody>
        </p:sp>
      </p:grpSp>
      <p:grpSp>
        <p:nvGrpSpPr>
          <p:cNvPr id="28815" name="Group 13"/>
          <p:cNvGrpSpPr>
            <a:grpSpLocks/>
          </p:cNvGrpSpPr>
          <p:nvPr/>
        </p:nvGrpSpPr>
        <p:grpSpPr bwMode="auto">
          <a:xfrm>
            <a:off x="4832350" y="3581400"/>
            <a:ext cx="4708525" cy="1012825"/>
            <a:chOff x="4397471" y="4267200"/>
            <a:chExt cx="4708429" cy="1012686"/>
          </a:xfrm>
        </p:grpSpPr>
        <p:sp>
          <p:nvSpPr>
            <p:cNvPr id="28817" name="Rectangle 11"/>
            <p:cNvSpPr>
              <a:spLocks noChangeArrowheads="1"/>
            </p:cNvSpPr>
            <p:nvPr/>
          </p:nvSpPr>
          <p:spPr bwMode="auto">
            <a:xfrm>
              <a:off x="4457700" y="4572000"/>
              <a:ext cx="4648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US" altLang="en-US" sz="1600" dirty="0"/>
                <a:t>Chiral Dynamics using </a:t>
              </a:r>
              <a:r>
                <a:rPr lang="en-US" altLang="en-US" sz="1600" dirty="0" err="1"/>
                <a:t>photopion</a:t>
              </a:r>
              <a:r>
                <a:rPr lang="en-US" altLang="en-US" sz="1600" dirty="0"/>
                <a:t> production</a:t>
              </a:r>
            </a:p>
            <a:p>
              <a:pPr marL="342900" indent="-342900">
                <a:buFont typeface="Wingdings" pitchFamily="2" charset="2"/>
                <a:buChar char="q"/>
              </a:pPr>
              <a:r>
                <a:rPr lang="en-US" altLang="en-US" sz="1600" dirty="0"/>
                <a:t>Spin </a:t>
              </a:r>
              <a:r>
                <a:rPr lang="en-US" altLang="en-US" sz="1600" dirty="0" err="1"/>
                <a:t>Polarizabilities</a:t>
              </a:r>
              <a:r>
                <a:rPr lang="en-US" altLang="en-US" sz="1600" dirty="0"/>
                <a:t> of the neutron</a:t>
              </a:r>
            </a:p>
          </p:txBody>
        </p:sp>
        <p:sp>
          <p:nvSpPr>
            <p:cNvPr id="28818" name="TextBox 12"/>
            <p:cNvSpPr txBox="1">
              <a:spLocks noChangeArrowheads="1"/>
            </p:cNvSpPr>
            <p:nvPr/>
          </p:nvSpPr>
          <p:spPr bwMode="auto">
            <a:xfrm>
              <a:off x="4397471" y="4267200"/>
              <a:ext cx="41311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 u="sng"/>
                <a:t>Future program at HIGS (beyond 3 years) </a:t>
              </a:r>
            </a:p>
          </p:txBody>
        </p:sp>
      </p:grpSp>
      <p:sp>
        <p:nvSpPr>
          <p:cNvPr id="28816" name="TextBox 6"/>
          <p:cNvSpPr txBox="1">
            <a:spLocks noChangeArrowheads="1"/>
          </p:cNvSpPr>
          <p:nvPr/>
        </p:nvSpPr>
        <p:spPr bwMode="auto">
          <a:xfrm>
            <a:off x="7010400" y="6172200"/>
            <a:ext cx="1620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C. Howell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77850"/>
          </a:xfrm>
        </p:spPr>
        <p:txBody>
          <a:bodyPr/>
          <a:lstStyle/>
          <a:p>
            <a:r>
              <a:rPr lang="en-US" altLang="en-US" i="1" smtClean="0"/>
              <a:t>Many thanks to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B5CAAB-C9D5-4D56-9474-2CEECBBA871D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152400" y="857250"/>
            <a:ext cx="22733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dirty="0"/>
              <a:t>M. Ahmed</a:t>
            </a:r>
          </a:p>
          <a:p>
            <a:r>
              <a:rPr lang="en-US" altLang="en-US" sz="1400" dirty="0"/>
              <a:t>A. </a:t>
            </a:r>
            <a:r>
              <a:rPr lang="en-US" altLang="en-US" sz="1400" dirty="0" err="1"/>
              <a:t>Alexandru</a:t>
            </a:r>
            <a:endParaRPr lang="en-US" altLang="en-US" sz="1400" dirty="0"/>
          </a:p>
          <a:p>
            <a:r>
              <a:rPr lang="en-US" altLang="en-US" sz="1400" dirty="0"/>
              <a:t>E. </a:t>
            </a:r>
            <a:r>
              <a:rPr lang="en-US" altLang="en-US" sz="1400" dirty="0" err="1"/>
              <a:t>Aschenauer</a:t>
            </a:r>
            <a:endParaRPr lang="en-US" altLang="en-US" sz="1400" dirty="0"/>
          </a:p>
          <a:p>
            <a:r>
              <a:rPr lang="en-US" altLang="en-US" sz="1400" dirty="0"/>
              <a:t>J. Arrington</a:t>
            </a:r>
          </a:p>
          <a:p>
            <a:r>
              <a:rPr lang="en-US" altLang="en-US" sz="1400" dirty="0"/>
              <a:t>T. Barnes</a:t>
            </a:r>
          </a:p>
          <a:p>
            <a:r>
              <a:rPr lang="en-US" altLang="en-US" sz="1400" dirty="0"/>
              <a:t>D. Beck</a:t>
            </a:r>
          </a:p>
          <a:p>
            <a:r>
              <a:rPr lang="en-US" altLang="en-US" sz="1400" dirty="0"/>
              <a:t>W. Briscoe</a:t>
            </a:r>
          </a:p>
          <a:p>
            <a:r>
              <a:rPr lang="en-US" altLang="en-US" sz="1400" dirty="0"/>
              <a:t>V. </a:t>
            </a:r>
            <a:r>
              <a:rPr lang="en-US" altLang="en-US" sz="1400" dirty="0" err="1"/>
              <a:t>Burkert</a:t>
            </a:r>
            <a:endParaRPr lang="en-US" altLang="en-US" sz="1400" dirty="0"/>
          </a:p>
          <a:p>
            <a:r>
              <a:rPr lang="en-US" altLang="en-US" sz="1400" dirty="0"/>
              <a:t>M. Burkhardt</a:t>
            </a:r>
          </a:p>
          <a:p>
            <a:r>
              <a:rPr lang="en-US" altLang="en-US" sz="1400" dirty="0"/>
              <a:t>G. Cates</a:t>
            </a:r>
          </a:p>
          <a:p>
            <a:r>
              <a:rPr lang="en-US" altLang="en-US" sz="1400" dirty="0"/>
              <a:t>A. </a:t>
            </a:r>
            <a:r>
              <a:rPr lang="en-US" altLang="en-US" sz="1400" dirty="0" err="1"/>
              <a:t>Desphande</a:t>
            </a:r>
            <a:endParaRPr lang="en-US" altLang="en-US" sz="1400" dirty="0"/>
          </a:p>
          <a:p>
            <a:r>
              <a:rPr lang="en-US" altLang="en-US" sz="1400" dirty="0"/>
              <a:t>C. </a:t>
            </a:r>
            <a:r>
              <a:rPr lang="en-US" altLang="en-US" sz="1400" dirty="0" err="1"/>
              <a:t>Djalali</a:t>
            </a:r>
            <a:endParaRPr lang="en-US" altLang="en-US" sz="1400" dirty="0"/>
          </a:p>
          <a:p>
            <a:r>
              <a:rPr lang="en-US" altLang="en-US" sz="1400" dirty="0"/>
              <a:t>E. </a:t>
            </a:r>
            <a:r>
              <a:rPr lang="en-US" altLang="en-US" sz="1400" dirty="0" err="1"/>
              <a:t>Downie</a:t>
            </a:r>
            <a:endParaRPr lang="en-US" altLang="en-US" sz="1400" dirty="0"/>
          </a:p>
          <a:p>
            <a:r>
              <a:rPr lang="en-US" altLang="en-US" sz="1400" dirty="0"/>
              <a:t>R. Ent</a:t>
            </a:r>
          </a:p>
          <a:p>
            <a:r>
              <a:rPr lang="en-US" altLang="en-US" sz="1400" dirty="0"/>
              <a:t>G. Feldman</a:t>
            </a:r>
          </a:p>
          <a:p>
            <a:r>
              <a:rPr lang="en-US" altLang="en-US" sz="1400" dirty="0"/>
              <a:t>C. </a:t>
            </a:r>
            <a:r>
              <a:rPr lang="en-US" altLang="en-US" sz="1400" dirty="0" err="1"/>
              <a:t>Gagliardi</a:t>
            </a:r>
            <a:endParaRPr lang="en-US" altLang="en-US" sz="1400" dirty="0"/>
          </a:p>
          <a:p>
            <a:r>
              <a:rPr lang="en-US" altLang="en-US" sz="1400" dirty="0"/>
              <a:t>H. Gao</a:t>
            </a:r>
          </a:p>
          <a:p>
            <a:r>
              <a:rPr lang="en-US" altLang="en-US" sz="1400" dirty="0"/>
              <a:t>D. </a:t>
            </a:r>
            <a:r>
              <a:rPr lang="en-US" altLang="en-US" sz="1400" dirty="0" err="1"/>
              <a:t>Geesaman</a:t>
            </a:r>
            <a:endParaRPr lang="en-US" altLang="en-US" sz="1400" dirty="0"/>
          </a:p>
          <a:p>
            <a:r>
              <a:rPr lang="en-US" altLang="en-US" sz="1400" dirty="0"/>
              <a:t>R. Gilman</a:t>
            </a:r>
          </a:p>
          <a:p>
            <a:r>
              <a:rPr lang="en-US" altLang="en-US" sz="1400" dirty="0"/>
              <a:t>H. </a:t>
            </a:r>
            <a:r>
              <a:rPr lang="en-US" altLang="en-US" sz="1400" dirty="0" err="1"/>
              <a:t>Griesshammer</a:t>
            </a:r>
            <a:endParaRPr lang="en-US" altLang="en-US" sz="1400" dirty="0"/>
          </a:p>
          <a:p>
            <a:r>
              <a:rPr lang="en-US" altLang="en-US" sz="1400" dirty="0"/>
              <a:t>M. Grosse-</a:t>
            </a:r>
            <a:r>
              <a:rPr lang="en-US" altLang="en-US" sz="1400" dirty="0" err="1"/>
              <a:t>Perdekamp</a:t>
            </a:r>
            <a:endParaRPr lang="en-US" altLang="en-US" sz="1400" dirty="0"/>
          </a:p>
          <a:p>
            <a:r>
              <a:rPr lang="en-US" altLang="en-US" sz="1400" dirty="0"/>
              <a:t>K. </a:t>
            </a:r>
            <a:r>
              <a:rPr lang="en-US" altLang="en-US" sz="1400" dirty="0" err="1"/>
              <a:t>Hafidi</a:t>
            </a:r>
            <a:endParaRPr lang="en-US" altLang="en-US" sz="1400" dirty="0"/>
          </a:p>
          <a:p>
            <a:r>
              <a:rPr lang="en-US" altLang="en-US" sz="1400" dirty="0"/>
              <a:t>K. </a:t>
            </a:r>
            <a:r>
              <a:rPr lang="en-US" altLang="en-US" sz="1400" dirty="0" smtClean="0"/>
              <a:t>Hicks</a:t>
            </a:r>
          </a:p>
          <a:p>
            <a:r>
              <a:rPr lang="en-US" altLang="en-US" sz="1400" dirty="0" smtClean="0"/>
              <a:t>T. Horn</a:t>
            </a:r>
            <a:endParaRPr lang="en-US" altLang="en-US" sz="1400" dirty="0"/>
          </a:p>
          <a:p>
            <a:pPr eaLnBrk="0" hangingPunct="0"/>
            <a:r>
              <a:rPr lang="en-US" altLang="en-US" sz="1400" dirty="0">
                <a:solidFill>
                  <a:srgbClr val="000000"/>
                </a:solidFill>
              </a:rPr>
              <a:t>C. </a:t>
            </a:r>
            <a:r>
              <a:rPr lang="en-US" altLang="en-US" sz="1400" dirty="0" smtClean="0">
                <a:solidFill>
                  <a:srgbClr val="000000"/>
                </a:solidFill>
              </a:rPr>
              <a:t>Howell</a:t>
            </a:r>
            <a:endParaRPr lang="en-US" altLang="en-US" sz="1400" dirty="0">
              <a:solidFill>
                <a:srgbClr val="000000"/>
              </a:solidFill>
            </a:endParaRPr>
          </a:p>
          <a:p>
            <a:endParaRPr lang="en-US" altLang="en-US" sz="1400" dirty="0"/>
          </a:p>
          <a:p>
            <a:endParaRPr lang="en-US" altLang="en-US" sz="1400" dirty="0"/>
          </a:p>
          <a:p>
            <a:endParaRPr lang="en-US" altLang="en-US" dirty="0"/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4903788" y="207963"/>
            <a:ext cx="44196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/>
              <a:t>Helpful documents:</a:t>
            </a: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NP2010 Report</a:t>
            </a:r>
          </a:p>
          <a:p>
            <a:pPr eaLnBrk="1" hangingPunct="1">
              <a:defRPr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NSAC 2007 Long Range Plan</a:t>
            </a:r>
          </a:p>
          <a:p>
            <a:pPr eaLnBrk="1" hangingPunct="1">
              <a:defRPr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Whitepaper drafts: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	The Case for Continuing RHIC 		Operations</a:t>
            </a:r>
          </a:p>
          <a:p>
            <a:pPr eaLnBrk="1" hangingPunct="1">
              <a:defRPr/>
            </a:pPr>
            <a:r>
              <a:rPr lang="en-US" dirty="0" smtClean="0"/>
              <a:t>	Electron Ion Collider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A Polarized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r>
              <a:rPr lang="en-US" dirty="0" smtClean="0"/>
              <a:t> program 	for the next years, STAR </a:t>
            </a:r>
            <a:r>
              <a:rPr lang="en-US" dirty="0" err="1" smtClean="0"/>
              <a:t>Collab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Future opportunities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err="1" smtClean="0"/>
              <a:t>p+A</a:t>
            </a:r>
            <a:r>
              <a:rPr lang="en-US" dirty="0" smtClean="0"/>
              <a:t> collisions at RHIC with the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forward </a:t>
            </a:r>
            <a:r>
              <a:rPr lang="en-US" dirty="0" err="1" smtClean="0"/>
              <a:t>sPHENIX</a:t>
            </a:r>
            <a:r>
              <a:rPr lang="en-US" dirty="0" smtClean="0"/>
              <a:t> detector, PHENIX</a:t>
            </a:r>
          </a:p>
          <a:p>
            <a:pPr eaLnBrk="1" hangingPunct="1">
              <a:defRPr/>
            </a:pPr>
            <a:r>
              <a:rPr lang="en-US" dirty="0"/>
              <a:t>	</a:t>
            </a:r>
            <a:r>
              <a:rPr lang="en-US" dirty="0" err="1" smtClean="0"/>
              <a:t>Collab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JLab12, RHIC, COMPASS-II proposals</a:t>
            </a:r>
          </a:p>
          <a:p>
            <a:pPr eaLnBrk="1" hangingPunct="1">
              <a:defRPr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STAR and PHENIX decadal plans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NSAC Performance Measures 2008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3497263" y="844550"/>
            <a:ext cx="1905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dirty="0"/>
              <a:t>J.-C. Peng</a:t>
            </a:r>
          </a:p>
          <a:p>
            <a:r>
              <a:rPr lang="en-US" altLang="en-US" sz="1400" dirty="0"/>
              <a:t>M. Pennington</a:t>
            </a:r>
          </a:p>
          <a:p>
            <a:r>
              <a:rPr lang="en-US" altLang="en-US" sz="1400" dirty="0"/>
              <a:t>D. Phillips</a:t>
            </a:r>
          </a:p>
          <a:p>
            <a:r>
              <a:rPr lang="en-US" altLang="en-US" sz="1400" dirty="0"/>
              <a:t>G. </a:t>
            </a:r>
            <a:r>
              <a:rPr lang="en-US" altLang="en-US" sz="1400" dirty="0" err="1"/>
              <a:t>Petratos</a:t>
            </a:r>
            <a:endParaRPr lang="en-US" altLang="en-US" sz="1400" dirty="0"/>
          </a:p>
          <a:p>
            <a:r>
              <a:rPr lang="en-US" altLang="en-US" sz="1400" dirty="0"/>
              <a:t>J. </a:t>
            </a:r>
            <a:r>
              <a:rPr lang="en-US" altLang="en-US" sz="1400" dirty="0" err="1"/>
              <a:t>Qiu</a:t>
            </a:r>
            <a:endParaRPr lang="en-US" altLang="en-US" sz="1400" dirty="0"/>
          </a:p>
          <a:p>
            <a:r>
              <a:rPr lang="en-US" altLang="en-US" sz="1400" dirty="0"/>
              <a:t>R. </a:t>
            </a:r>
            <a:r>
              <a:rPr lang="en-US" altLang="en-US" sz="1400" dirty="0" err="1"/>
              <a:t>Ransome</a:t>
            </a:r>
            <a:endParaRPr lang="en-US" altLang="en-US" sz="1400" dirty="0"/>
          </a:p>
          <a:p>
            <a:r>
              <a:rPr lang="en-US" altLang="en-US" sz="1400" dirty="0"/>
              <a:t>P. Reimer</a:t>
            </a:r>
          </a:p>
          <a:p>
            <a:r>
              <a:rPr lang="en-US" altLang="en-US" sz="1400" dirty="0"/>
              <a:t>C. Roberts</a:t>
            </a:r>
          </a:p>
          <a:p>
            <a:r>
              <a:rPr lang="en-US" altLang="en-US" sz="1400" dirty="0" smtClean="0"/>
              <a:t>J. Ro </a:t>
            </a:r>
            <a:r>
              <a:rPr lang="en-US" altLang="en-US" sz="1400" dirty="0" err="1" smtClean="0"/>
              <a:t>che</a:t>
            </a:r>
            <a:endParaRPr lang="en-US" altLang="en-US" sz="1400" dirty="0" smtClean="0"/>
          </a:p>
          <a:p>
            <a:r>
              <a:rPr lang="en-US" altLang="en-US" sz="1400" dirty="0" smtClean="0"/>
              <a:t>J</a:t>
            </a:r>
            <a:r>
              <a:rPr lang="en-US" altLang="en-US" sz="1400" dirty="0"/>
              <a:t>. Rubin</a:t>
            </a:r>
          </a:p>
          <a:p>
            <a:r>
              <a:rPr lang="en-US" altLang="en-US" sz="1400" dirty="0"/>
              <a:t>K. Seth</a:t>
            </a:r>
          </a:p>
          <a:p>
            <a:r>
              <a:rPr lang="en-US" altLang="en-US" sz="1400" dirty="0"/>
              <a:t>M. Shepherd</a:t>
            </a:r>
          </a:p>
          <a:p>
            <a:r>
              <a:rPr lang="en-US" altLang="en-US" sz="1400" dirty="0"/>
              <a:t>M. </a:t>
            </a:r>
            <a:r>
              <a:rPr lang="en-US" altLang="en-US" sz="1400" dirty="0" err="1"/>
              <a:t>Stratmann</a:t>
            </a:r>
            <a:endParaRPr lang="en-US" altLang="en-US" sz="1400" dirty="0"/>
          </a:p>
          <a:p>
            <a:r>
              <a:rPr lang="en-US" altLang="en-US" sz="1400" dirty="0"/>
              <a:t>B. </a:t>
            </a:r>
            <a:r>
              <a:rPr lang="en-US" altLang="en-US" sz="1400" dirty="0" err="1"/>
              <a:t>Surrow</a:t>
            </a:r>
            <a:endParaRPr lang="en-US" altLang="en-US" sz="1400" dirty="0"/>
          </a:p>
          <a:p>
            <a:r>
              <a:rPr lang="en-US" altLang="en-US" sz="1400" dirty="0"/>
              <a:t>B. Tice</a:t>
            </a:r>
          </a:p>
          <a:p>
            <a:r>
              <a:rPr lang="en-US" altLang="en-US" sz="1400" dirty="0"/>
              <a:t>S. </a:t>
            </a:r>
            <a:r>
              <a:rPr lang="en-US" altLang="en-US" sz="1400" dirty="0" err="1"/>
              <a:t>Vigdor</a:t>
            </a:r>
            <a:endParaRPr lang="en-US" altLang="en-US" sz="1400" dirty="0"/>
          </a:p>
          <a:p>
            <a:r>
              <a:rPr lang="en-US" altLang="en-US" sz="1400" dirty="0"/>
              <a:t>W. </a:t>
            </a:r>
            <a:r>
              <a:rPr lang="en-US" altLang="en-US" sz="1400" dirty="0" err="1"/>
              <a:t>Vogelsang</a:t>
            </a:r>
            <a:endParaRPr lang="en-US" altLang="en-US" sz="1400" dirty="0"/>
          </a:p>
          <a:p>
            <a:r>
              <a:rPr lang="en-US" altLang="en-US" sz="1400" dirty="0"/>
              <a:t>H. Weller</a:t>
            </a:r>
          </a:p>
          <a:p>
            <a:r>
              <a:rPr lang="en-US" altLang="en-US" sz="1400" dirty="0"/>
              <a:t>R. </a:t>
            </a:r>
            <a:r>
              <a:rPr lang="en-US" altLang="en-US" sz="1400" dirty="0" err="1"/>
              <a:t>Wiringa</a:t>
            </a:r>
            <a:endParaRPr lang="en-US" altLang="en-US" sz="1400" dirty="0"/>
          </a:p>
          <a:p>
            <a:r>
              <a:rPr lang="en-US" altLang="en-US" sz="1400" dirty="0"/>
              <a:t>B. </a:t>
            </a:r>
            <a:r>
              <a:rPr lang="en-US" altLang="en-US" sz="1400" dirty="0" err="1"/>
              <a:t>Wojtsekhowski</a:t>
            </a:r>
            <a:endParaRPr lang="en-US" altLang="en-US" sz="1400" dirty="0"/>
          </a:p>
          <a:p>
            <a:r>
              <a:rPr lang="en-US" altLang="en-US" sz="1400" dirty="0"/>
              <a:t>N. Xu</a:t>
            </a:r>
          </a:p>
          <a:p>
            <a:r>
              <a:rPr lang="en-US" altLang="en-US" sz="1400" dirty="0"/>
              <a:t>Z. Xu</a:t>
            </a:r>
          </a:p>
        </p:txBody>
      </p:sp>
      <p:sp>
        <p:nvSpPr>
          <p:cNvPr id="29704" name="Rectangle 2"/>
          <p:cNvSpPr>
            <a:spLocks noChangeArrowheads="1"/>
          </p:cNvSpPr>
          <p:nvPr/>
        </p:nvSpPr>
        <p:spPr bwMode="auto">
          <a:xfrm>
            <a:off x="1989138" y="844550"/>
            <a:ext cx="4572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</a:rPr>
              <a:t>B.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Jacak</a:t>
            </a:r>
            <a:endParaRPr lang="en-US" altLang="en-US" sz="1400" dirty="0" smtClean="0">
              <a:solidFill>
                <a:srgbClr val="000000"/>
              </a:solidFill>
            </a:endParaRPr>
          </a:p>
          <a:p>
            <a:r>
              <a:rPr lang="en-US" altLang="en-US" sz="1400" dirty="0" smtClean="0">
                <a:solidFill>
                  <a:srgbClr val="000000"/>
                </a:solidFill>
              </a:rPr>
              <a:t>H</a:t>
            </a:r>
            <a:r>
              <a:rPr lang="en-US" altLang="en-US" sz="1400" dirty="0">
                <a:solidFill>
                  <a:srgbClr val="000000"/>
                </a:solidFill>
              </a:rPr>
              <a:t>. Jackson</a:t>
            </a:r>
          </a:p>
          <a:p>
            <a:r>
              <a:rPr lang="en-US" altLang="en-US" sz="1400" dirty="0">
                <a:solidFill>
                  <a:srgbClr val="000000"/>
                </a:solidFill>
              </a:rPr>
              <a:t>K. </a:t>
            </a:r>
            <a:r>
              <a:rPr lang="en-US" altLang="en-US" sz="1400" dirty="0" err="1">
                <a:solidFill>
                  <a:srgbClr val="000000"/>
                </a:solidFill>
              </a:rPr>
              <a:t>Joo</a:t>
            </a:r>
            <a:endParaRPr lang="en-US" altLang="en-US" sz="1400" dirty="0">
              <a:solidFill>
                <a:srgbClr val="000000"/>
              </a:solidFill>
            </a:endParaRPr>
          </a:p>
          <a:p>
            <a:r>
              <a:rPr lang="en-US" altLang="en-US" sz="1400" dirty="0">
                <a:solidFill>
                  <a:srgbClr val="000000"/>
                </a:solidFill>
              </a:rPr>
              <a:t>B. </a:t>
            </a:r>
            <a:r>
              <a:rPr lang="en-US" altLang="en-US" sz="1400" dirty="0" err="1">
                <a:solidFill>
                  <a:srgbClr val="000000"/>
                </a:solidFill>
              </a:rPr>
              <a:t>Keister</a:t>
            </a:r>
            <a:endParaRPr lang="en-US" altLang="en-US" sz="1400" dirty="0">
              <a:solidFill>
                <a:srgbClr val="000000"/>
              </a:solidFill>
            </a:endParaRPr>
          </a:p>
          <a:p>
            <a:r>
              <a:rPr lang="en-US" altLang="en-US" sz="1400" dirty="0">
                <a:solidFill>
                  <a:srgbClr val="000000"/>
                </a:solidFill>
              </a:rPr>
              <a:t>C. Keppel</a:t>
            </a:r>
          </a:p>
          <a:p>
            <a:r>
              <a:rPr lang="en-US" altLang="en-US" sz="1400" dirty="0">
                <a:solidFill>
                  <a:srgbClr val="000000"/>
                </a:solidFill>
              </a:rPr>
              <a:t>W. </a:t>
            </a:r>
            <a:r>
              <a:rPr lang="en-US" altLang="en-US" sz="1400" dirty="0" err="1">
                <a:solidFill>
                  <a:srgbClr val="000000"/>
                </a:solidFill>
              </a:rPr>
              <a:t>Korsch</a:t>
            </a:r>
            <a:endParaRPr lang="en-US" altLang="en-US" sz="1400" dirty="0">
              <a:solidFill>
                <a:srgbClr val="000000"/>
              </a:solidFill>
            </a:endParaRPr>
          </a:p>
          <a:p>
            <a:r>
              <a:rPr lang="en-US" altLang="en-US" sz="1400" dirty="0">
                <a:solidFill>
                  <a:srgbClr val="000000"/>
                </a:solidFill>
              </a:rPr>
              <a:t>K. Kumar</a:t>
            </a:r>
          </a:p>
          <a:p>
            <a:r>
              <a:rPr lang="en-US" altLang="en-US" sz="1400" dirty="0">
                <a:solidFill>
                  <a:srgbClr val="000000"/>
                </a:solidFill>
              </a:rPr>
              <a:t>T.-S. H. Lee</a:t>
            </a:r>
          </a:p>
          <a:p>
            <a:r>
              <a:rPr lang="en-US" altLang="en-US" sz="1400" dirty="0"/>
              <a:t>M. Liu</a:t>
            </a:r>
          </a:p>
          <a:p>
            <a:r>
              <a:rPr lang="en-US" altLang="en-US" sz="1400" dirty="0"/>
              <a:t>W. </a:t>
            </a:r>
            <a:r>
              <a:rPr lang="en-US" altLang="en-US" sz="1400" dirty="0" err="1"/>
              <a:t>Lorenzon</a:t>
            </a:r>
            <a:endParaRPr lang="en-US" altLang="en-US" sz="1400" dirty="0"/>
          </a:p>
          <a:p>
            <a:r>
              <a:rPr lang="en-US" altLang="en-US" sz="1400" dirty="0"/>
              <a:t>T. </a:t>
            </a:r>
            <a:r>
              <a:rPr lang="en-US" altLang="en-US" sz="1400" dirty="0" err="1"/>
              <a:t>LeCompte</a:t>
            </a:r>
            <a:endParaRPr lang="en-US" altLang="en-US" sz="1400" dirty="0"/>
          </a:p>
          <a:p>
            <a:r>
              <a:rPr lang="en-US" altLang="en-US" sz="1400" dirty="0"/>
              <a:t>N. </a:t>
            </a:r>
            <a:r>
              <a:rPr lang="en-US" altLang="en-US" sz="1400" dirty="0" err="1"/>
              <a:t>Makins</a:t>
            </a:r>
            <a:endParaRPr lang="en-US" altLang="en-US" sz="1400" dirty="0"/>
          </a:p>
          <a:p>
            <a:r>
              <a:rPr lang="en-US" altLang="en-US" sz="1400" dirty="0"/>
              <a:t>C. Meyer</a:t>
            </a:r>
          </a:p>
          <a:p>
            <a:r>
              <a:rPr lang="en-US" altLang="en-US" sz="1400" dirty="0"/>
              <a:t>Z.-E. </a:t>
            </a:r>
            <a:r>
              <a:rPr lang="en-US" altLang="en-US" sz="1400" dirty="0" err="1"/>
              <a:t>Meziani</a:t>
            </a:r>
            <a:endParaRPr lang="en-US" altLang="en-US" sz="1400" dirty="0"/>
          </a:p>
          <a:p>
            <a:r>
              <a:rPr lang="en-US" altLang="en-US" sz="1400" dirty="0"/>
              <a:t>R. </a:t>
            </a:r>
            <a:r>
              <a:rPr lang="en-US" altLang="en-US" sz="1400" dirty="0" err="1"/>
              <a:t>McKeown</a:t>
            </a:r>
            <a:endParaRPr lang="en-US" altLang="en-US" sz="1400" dirty="0"/>
          </a:p>
          <a:p>
            <a:r>
              <a:rPr lang="en-US" altLang="en-US" sz="1400" dirty="0"/>
              <a:t>R. Michaels</a:t>
            </a:r>
          </a:p>
          <a:p>
            <a:r>
              <a:rPr lang="en-US" altLang="en-US" sz="1400" dirty="0"/>
              <a:t>R. Milner</a:t>
            </a:r>
          </a:p>
          <a:p>
            <a:r>
              <a:rPr lang="en-US" altLang="en-US" sz="1400" dirty="0"/>
              <a:t>R. </a:t>
            </a:r>
            <a:r>
              <a:rPr lang="en-US" altLang="en-US" sz="1400" dirty="0" err="1"/>
              <a:t>Miskimen</a:t>
            </a:r>
            <a:endParaRPr lang="en-US" altLang="en-US" sz="1400" dirty="0"/>
          </a:p>
          <a:p>
            <a:r>
              <a:rPr lang="en-US" altLang="en-US" sz="1400" dirty="0"/>
              <a:t>H. Montgomery</a:t>
            </a:r>
          </a:p>
          <a:p>
            <a:r>
              <a:rPr lang="en-US" altLang="en-US" sz="1400" dirty="0"/>
              <a:t>D. Morrison</a:t>
            </a:r>
          </a:p>
          <a:p>
            <a:r>
              <a:rPr lang="en-US" altLang="en-US" sz="1400" dirty="0"/>
              <a:t>J. Nagle</a:t>
            </a:r>
          </a:p>
          <a:p>
            <a:r>
              <a:rPr lang="en-US" altLang="en-US" sz="1400" dirty="0"/>
              <a:t>B. </a:t>
            </a:r>
            <a:r>
              <a:rPr lang="en-US" altLang="en-US" sz="1400" dirty="0" err="1"/>
              <a:t>Norum</a:t>
            </a:r>
            <a:endParaRPr lang="en-US" altLang="en-US" sz="1400" dirty="0"/>
          </a:p>
          <a:p>
            <a:r>
              <a:rPr lang="en-US" altLang="en-US" sz="1400" dirty="0"/>
              <a:t>K. </a:t>
            </a:r>
            <a:r>
              <a:rPr lang="en-US" altLang="en-US" sz="1400" dirty="0" err="1"/>
              <a:t>Orginos</a:t>
            </a:r>
            <a:endParaRPr lang="en-US" altLang="en-US" sz="1400" dirty="0"/>
          </a:p>
          <a:p>
            <a:r>
              <a:rPr lang="en-US" altLang="en-US" sz="1400" dirty="0"/>
              <a:t>G. </a:t>
            </a:r>
            <a:r>
              <a:rPr lang="en-US" altLang="en-US" sz="1400" dirty="0" err="1"/>
              <a:t>O’Rielly</a:t>
            </a:r>
            <a:endParaRPr lang="en-US" altLang="en-US" sz="1400" dirty="0"/>
          </a:p>
          <a:p>
            <a:r>
              <a:rPr lang="en-US" altLang="en-US" sz="1400" dirty="0"/>
              <a:t>K. </a:t>
            </a:r>
            <a:r>
              <a:rPr lang="en-US" altLang="en-US" sz="1400" dirty="0" err="1"/>
              <a:t>Paschke</a:t>
            </a:r>
            <a:endParaRPr lang="en-US" altLang="en-US" sz="1400" dirty="0"/>
          </a:p>
          <a:p>
            <a:endParaRPr lang="en-US" alt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Extra Slides</a:t>
            </a: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CF4E7E-68E0-440C-9170-C759CC94230D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Concluding statement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14400"/>
            <a:ext cx="7772400" cy="5105400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b="1" smtClean="0"/>
          </a:p>
          <a:p>
            <a:pPr eaLnBrk="1" hangingPunct="1"/>
            <a:r>
              <a:rPr lang="en-US" altLang="en-US" sz="2400" b="1" smtClean="0"/>
              <a:t>Understanding hadrons will be one of nuclear physics’ greatest contributions to science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b="1" smtClean="0"/>
          </a:p>
          <a:p>
            <a:pPr eaLnBrk="1" hangingPunct="1"/>
            <a:r>
              <a:rPr lang="en-US" altLang="en-US" sz="2400" b="1" smtClean="0"/>
              <a:t>New 21</a:t>
            </a:r>
            <a:r>
              <a:rPr lang="en-US" altLang="en-US" sz="2400" b="1" baseline="30000" smtClean="0"/>
              <a:t>st</a:t>
            </a:r>
            <a:r>
              <a:rPr lang="en-US" altLang="en-US" sz="2400" b="1" smtClean="0"/>
              <a:t> century tools have positioned us well for the next decade: </a:t>
            </a:r>
          </a:p>
          <a:p>
            <a:pPr lvl="1" eaLnBrk="1" hangingPunct="1"/>
            <a:r>
              <a:rPr lang="en-US" altLang="en-US" sz="2000" smtClean="0"/>
              <a:t>JLab 12 GeV, RHIC  -  Major U.S. facilities lead the world</a:t>
            </a:r>
          </a:p>
          <a:p>
            <a:pPr lvl="1" eaLnBrk="1" hangingPunct="1"/>
            <a:r>
              <a:rPr lang="en-US" altLang="en-US" sz="2000" smtClean="0"/>
              <a:t>FNAL – MI, CERN COMPASS-II, HI</a:t>
            </a:r>
            <a:r>
              <a:rPr lang="en-US" altLang="en-US" sz="2000" smtClean="0">
                <a:latin typeface="Symbol" pitchFamily="18" charset="2"/>
              </a:rPr>
              <a:t>g</a:t>
            </a:r>
            <a:r>
              <a:rPr lang="en-US" altLang="en-US" sz="2000" smtClean="0"/>
              <a:t>S, Mainz, J-PARC, FAIR provide targeted experiments that complement the central program</a:t>
            </a:r>
          </a:p>
          <a:p>
            <a:pPr lvl="1" eaLnBrk="1" hangingPunct="1"/>
            <a:r>
              <a:rPr lang="en-US" altLang="en-US" sz="2000" smtClean="0"/>
              <a:t>Far future: EIC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smtClean="0"/>
          </a:p>
          <a:p>
            <a:pPr eaLnBrk="1" hangingPunct="1"/>
            <a:r>
              <a:rPr lang="en-US" altLang="en-US" sz="2400" b="1" smtClean="0"/>
              <a:t>We are camped on one of the most interesting frontiers in science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b="1" smtClean="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2C8C64-8D3A-4E80-9B68-1634E6625A40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39725" y="330200"/>
            <a:ext cx="7954963" cy="374650"/>
          </a:xfrm>
        </p:spPr>
        <p:txBody>
          <a:bodyPr/>
          <a:lstStyle/>
          <a:p>
            <a:pPr eaLnBrk="1" hangingPunct="1"/>
            <a:r>
              <a:rPr lang="en-US" altLang="en-US" sz="2800" i="1" dirty="0" smtClean="0">
                <a:solidFill>
                  <a:schemeClr val="tx2"/>
                </a:solidFill>
              </a:rPr>
              <a:t>Tremendous advances in electron scattering</a:t>
            </a:r>
          </a:p>
        </p:txBody>
      </p:sp>
      <p:sp>
        <p:nvSpPr>
          <p:cNvPr id="8195" name="Footer Placeholder 7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819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D8697E-9991-44D3-B64B-9E2769887AA2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3048000" y="58674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altLang="en-US" sz="1400">
              <a:latin typeface="Arial" charset="0"/>
              <a:cs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477000" y="3657600"/>
            <a:ext cx="7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8199" name="Picture 7" descr="ep-p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910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4876800" y="914400"/>
            <a:ext cx="42672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latin typeface="Arial" charset="0"/>
                <a:cs typeface="Arial" charset="0"/>
              </a:rPr>
              <a:t>Unprecedented capabilities:</a:t>
            </a:r>
          </a:p>
          <a:p>
            <a:pPr eaLnBrk="0" hangingPunct="0">
              <a:buFontTx/>
              <a:buChar char="•"/>
            </a:pPr>
            <a:r>
              <a:rPr lang="en-US" altLang="en-US" sz="2400" b="1">
                <a:latin typeface="Arial" charset="0"/>
                <a:cs typeface="Arial" charset="0"/>
              </a:rPr>
              <a:t> </a:t>
            </a:r>
            <a:r>
              <a:rPr lang="en-US" altLang="en-US" sz="2000" b="1">
                <a:latin typeface="Arial" charset="0"/>
                <a:cs typeface="Arial" charset="0"/>
              </a:rPr>
              <a:t>High Intensity</a:t>
            </a:r>
          </a:p>
          <a:p>
            <a:pPr eaLnBrk="0" hangingPunct="0">
              <a:buFontTx/>
              <a:buChar char="•"/>
            </a:pPr>
            <a:r>
              <a:rPr lang="en-US" altLang="en-US" sz="2000" b="1">
                <a:latin typeface="Arial" charset="0"/>
                <a:cs typeface="Arial" charset="0"/>
              </a:rPr>
              <a:t> High Duty Factor</a:t>
            </a:r>
          </a:p>
          <a:p>
            <a:pPr eaLnBrk="0" hangingPunct="0">
              <a:buFontTx/>
              <a:buChar char="•"/>
            </a:pPr>
            <a:r>
              <a:rPr lang="en-US" altLang="en-US" sz="2000" b="1">
                <a:latin typeface="Arial" charset="0"/>
                <a:cs typeface="Arial" charset="0"/>
              </a:rPr>
              <a:t> High Polarization-  M. Poelker  	(2012 Lawrence Award)</a:t>
            </a:r>
          </a:p>
          <a:p>
            <a:pPr eaLnBrk="0" hangingPunct="0">
              <a:buFontTx/>
              <a:buChar char="•"/>
            </a:pPr>
            <a:r>
              <a:rPr lang="en-US" altLang="en-US" sz="2000" b="1">
                <a:latin typeface="Arial" charset="0"/>
                <a:cs typeface="Arial" charset="0"/>
              </a:rPr>
              <a:t> Parity Quality Beams</a:t>
            </a:r>
          </a:p>
          <a:p>
            <a:pPr eaLnBrk="0" hangingPunct="0">
              <a:buFontTx/>
              <a:buChar char="•"/>
            </a:pPr>
            <a:r>
              <a:rPr lang="en-US" altLang="en-US" sz="2000" b="1">
                <a:latin typeface="Arial" charset="0"/>
                <a:cs typeface="Arial" charset="0"/>
              </a:rPr>
              <a:t> Large acceptance detectors</a:t>
            </a:r>
          </a:p>
          <a:p>
            <a:pPr eaLnBrk="0" hangingPunct="0">
              <a:buFontTx/>
              <a:buChar char="•"/>
            </a:pPr>
            <a:r>
              <a:rPr lang="en-US" altLang="en-US" sz="2000" b="1">
                <a:latin typeface="Arial" charset="0"/>
                <a:cs typeface="Arial" charset="0"/>
              </a:rPr>
              <a:t> State-of-the-art polarimetry,</a:t>
            </a:r>
            <a:br>
              <a:rPr lang="en-US" altLang="en-US" sz="2000" b="1">
                <a:latin typeface="Arial" charset="0"/>
                <a:cs typeface="Arial" charset="0"/>
              </a:rPr>
            </a:br>
            <a:r>
              <a:rPr lang="en-US" altLang="en-US" sz="2000" b="1">
                <a:latin typeface="Arial" charset="0"/>
                <a:cs typeface="Arial" charset="0"/>
              </a:rPr>
              <a:t>                polarized targets</a:t>
            </a:r>
          </a:p>
        </p:txBody>
      </p:sp>
      <p:pic>
        <p:nvPicPr>
          <p:cNvPr id="8201" name="Picture 9" descr="HMS_fpp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4002088"/>
            <a:ext cx="19970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7173913" y="5975350"/>
            <a:ext cx="18954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Focal plane polarimeter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 – Jefferson Lab</a:t>
            </a:r>
          </a:p>
        </p:txBody>
      </p: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4648200" y="6116638"/>
            <a:ext cx="1662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Polarized </a:t>
            </a:r>
            <a:r>
              <a:rPr lang="en-US" altLang="en-US" sz="1200" b="1" baseline="3000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  <a:r>
              <a:rPr lang="en-US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He target</a:t>
            </a:r>
          </a:p>
        </p:txBody>
      </p:sp>
      <p:pic>
        <p:nvPicPr>
          <p:cNvPr id="8204" name="Picture 6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" y="4432300"/>
            <a:ext cx="3657600" cy="78740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8205" name="Picture 2" descr="3He_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2738" y="4070350"/>
            <a:ext cx="2882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74650"/>
          </a:xfrm>
        </p:spPr>
        <p:txBody>
          <a:bodyPr/>
          <a:lstStyle/>
          <a:p>
            <a:pPr eaLnBrk="1" hangingPunct="1"/>
            <a:r>
              <a:rPr lang="en-US" altLang="en-US" sz="2800" i="1" smtClean="0">
                <a:solidFill>
                  <a:schemeClr val="tx2"/>
                </a:solidFill>
              </a:rPr>
              <a:t> Elastic electron scattering from a nucleon</a:t>
            </a:r>
          </a:p>
        </p:txBody>
      </p:sp>
      <p:pic>
        <p:nvPicPr>
          <p:cNvPr id="32771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05400" y="914400"/>
            <a:ext cx="3857625" cy="4953000"/>
          </a:xfrm>
          <a:noFill/>
        </p:spPr>
      </p:pic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656B62-8CD5-4A54-BABA-E503F0E461D0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0" y="4724400"/>
            <a:ext cx="321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rgbClr val="0033CC"/>
                </a:solidFill>
                <a:latin typeface="Arial" charset="0"/>
                <a:cs typeface="Arial" charset="0"/>
              </a:rPr>
              <a:t>Cross section for scattering</a:t>
            </a:r>
          </a:p>
          <a:p>
            <a:r>
              <a:rPr lang="en-US" altLang="en-US" b="1" i="1">
                <a:solidFill>
                  <a:srgbClr val="0033CC"/>
                </a:solidFill>
                <a:latin typeface="Arial" charset="0"/>
                <a:cs typeface="Arial" charset="0"/>
              </a:rPr>
              <a:t> from a point-like object</a:t>
            </a:r>
          </a:p>
        </p:txBody>
      </p:sp>
      <p:grpSp>
        <p:nvGrpSpPr>
          <p:cNvPr id="32775" name="Group 5"/>
          <p:cNvGrpSpPr>
            <a:grpSpLocks/>
          </p:cNvGrpSpPr>
          <p:nvPr/>
        </p:nvGrpSpPr>
        <p:grpSpPr bwMode="auto">
          <a:xfrm>
            <a:off x="381000" y="4038600"/>
            <a:ext cx="4876800" cy="1936750"/>
            <a:chOff x="240" y="2688"/>
            <a:chExt cx="3072" cy="1220"/>
          </a:xfrm>
        </p:grpSpPr>
        <p:sp>
          <p:nvSpPr>
            <p:cNvPr id="32786" name="Line 6"/>
            <p:cNvSpPr>
              <a:spLocks noChangeShapeType="1"/>
            </p:cNvSpPr>
            <p:nvPr/>
          </p:nvSpPr>
          <p:spPr bwMode="auto">
            <a:xfrm flipH="1" flipV="1">
              <a:off x="1008" y="2928"/>
              <a:ext cx="48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7"/>
            <p:cNvSpPr>
              <a:spLocks noChangeShapeType="1"/>
            </p:cNvSpPr>
            <p:nvPr/>
          </p:nvSpPr>
          <p:spPr bwMode="auto">
            <a:xfrm flipH="1" flipV="1">
              <a:off x="2256" y="2976"/>
              <a:ext cx="144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Text Box 8"/>
            <p:cNvSpPr txBox="1">
              <a:spLocks noChangeArrowheads="1"/>
            </p:cNvSpPr>
            <p:nvPr/>
          </p:nvSpPr>
          <p:spPr bwMode="auto">
            <a:xfrm>
              <a:off x="1440" y="3504"/>
              <a:ext cx="187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i="1">
                  <a:solidFill>
                    <a:srgbClr val="0033CC"/>
                  </a:solidFill>
                  <a:latin typeface="Arial" charset="0"/>
                  <a:cs typeface="Arial" charset="0"/>
                </a:rPr>
                <a:t>Form factors describing nucleon shape/structure</a:t>
              </a:r>
            </a:p>
          </p:txBody>
        </p:sp>
        <p:pic>
          <p:nvPicPr>
            <p:cNvPr id="32789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2688"/>
              <a:ext cx="285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2776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j</a:t>
            </a:r>
            <a:r>
              <a:rPr lang="en-US" altLang="en-US" sz="2000" baseline="-2500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</a:t>
            </a:r>
            <a:r>
              <a:rPr lang="en-US" altLang="en-US" sz="20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=&lt;e’|</a:t>
            </a:r>
            <a:r>
              <a:rPr lang="en-US" altLang="en-US" sz="200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altLang="en-US" sz="2000" baseline="-2500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</a:t>
            </a:r>
            <a:r>
              <a:rPr lang="en-US" altLang="en-US" sz="20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|e&gt;</a:t>
            </a:r>
          </a:p>
        </p:txBody>
      </p:sp>
      <p:sp>
        <p:nvSpPr>
          <p:cNvPr id="32777" name="Text Box 6"/>
          <p:cNvSpPr txBox="1">
            <a:spLocks noChangeArrowheads="1"/>
          </p:cNvSpPr>
          <p:nvPr/>
        </p:nvSpPr>
        <p:spPr bwMode="auto">
          <a:xfrm>
            <a:off x="3429000" y="1371600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J</a:t>
            </a:r>
            <a:r>
              <a:rPr lang="en-US" altLang="en-US" baseline="-2500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</a:t>
            </a:r>
            <a:r>
              <a:rPr lang="en-US" altLang="en-US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=&lt;p’|</a:t>
            </a:r>
            <a:r>
              <a:rPr lang="en-US" altLang="en-US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</a:t>
            </a:r>
            <a:r>
              <a:rPr lang="en-US" altLang="en-US" baseline="-2500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</a:t>
            </a:r>
            <a:r>
              <a:rPr lang="en-US" altLang="en-US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|p&gt;</a:t>
            </a:r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0" y="25908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  <a:latin typeface="Arial" charset="0"/>
                <a:cs typeface="Arial" charset="0"/>
              </a:rPr>
              <a:t>Nucleon vertex:</a:t>
            </a:r>
          </a:p>
        </p:txBody>
      </p:sp>
      <p:graphicFrame>
        <p:nvGraphicFramePr>
          <p:cNvPr id="32779" name="Object 13"/>
          <p:cNvGraphicFramePr>
            <a:graphicFrameLocks noChangeAspect="1"/>
          </p:cNvGraphicFramePr>
          <p:nvPr/>
        </p:nvGraphicFramePr>
        <p:xfrm>
          <a:off x="887413" y="3025775"/>
          <a:ext cx="34083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Equation" r:id="rId6" imgW="3937000" imgH="635000" progId="Equation.3">
                  <p:embed/>
                </p:oleObj>
              </mc:Choice>
              <mc:Fallback>
                <p:oleObj name="Equation" r:id="rId6" imgW="3937000" imgH="6350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3025775"/>
                        <a:ext cx="340836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2209800" y="3505200"/>
            <a:ext cx="1839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  <a:latin typeface="Arial" charset="0"/>
                <a:cs typeface="Arial" charset="0"/>
              </a:rPr>
              <a:t>Dirac                Pauli</a:t>
            </a:r>
          </a:p>
        </p:txBody>
      </p:sp>
      <p:pic>
        <p:nvPicPr>
          <p:cNvPr id="32781" name="Picture 14" descr="ep_Feynm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914400"/>
            <a:ext cx="161607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Text Box 16"/>
          <p:cNvSpPr txBox="1">
            <a:spLocks noChangeArrowheads="1"/>
          </p:cNvSpPr>
          <p:nvPr/>
        </p:nvSpPr>
        <p:spPr bwMode="auto">
          <a:xfrm>
            <a:off x="6705600" y="2895600"/>
            <a:ext cx="1798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chemeClr val="tx2"/>
                </a:solidFill>
                <a:latin typeface="Arial" charset="0"/>
                <a:cs typeface="Arial" charset="0"/>
              </a:rPr>
              <a:t>1990 Nobel Prize</a:t>
            </a:r>
          </a:p>
        </p:txBody>
      </p:sp>
      <p:sp>
        <p:nvSpPr>
          <p:cNvPr id="32783" name="Text Box 17"/>
          <p:cNvSpPr txBox="1">
            <a:spLocks noChangeArrowheads="1"/>
          </p:cNvSpPr>
          <p:nvPr/>
        </p:nvSpPr>
        <p:spPr bwMode="auto">
          <a:xfrm>
            <a:off x="5943600" y="4648200"/>
            <a:ext cx="1798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chemeClr val="tx2"/>
                </a:solidFill>
                <a:latin typeface="Arial" charset="0"/>
                <a:cs typeface="Arial" charset="0"/>
              </a:rPr>
              <a:t>1961 Nobel Prize</a:t>
            </a:r>
          </a:p>
        </p:txBody>
      </p:sp>
      <p:sp>
        <p:nvSpPr>
          <p:cNvPr id="32784" name="Text Box 18"/>
          <p:cNvSpPr txBox="1">
            <a:spLocks noChangeArrowheads="1"/>
          </p:cNvSpPr>
          <p:nvPr/>
        </p:nvSpPr>
        <p:spPr bwMode="auto">
          <a:xfrm>
            <a:off x="7543800" y="21336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1200" b="1">
                <a:latin typeface="Arial" charset="0"/>
                <a:cs typeface="Arial" charset="0"/>
              </a:rPr>
              <a:t>Deep inelastic </a:t>
            </a:r>
          </a:p>
          <a:p>
            <a:r>
              <a:rPr lang="en-US" altLang="en-US" sz="1200" b="1">
                <a:latin typeface="Arial" charset="0"/>
                <a:cs typeface="Arial" charset="0"/>
              </a:rPr>
              <a:t>scattering</a:t>
            </a:r>
          </a:p>
        </p:txBody>
      </p:sp>
      <p:pic>
        <p:nvPicPr>
          <p:cNvPr id="32785" name="Picture 26" descr="C:\Documents and Settings\b22803\My Documents\My Pictures\Nobel_Priz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6475" y="3352800"/>
            <a:ext cx="7715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74650"/>
          </a:xfrm>
        </p:spPr>
        <p:txBody>
          <a:bodyPr/>
          <a:lstStyle/>
          <a:p>
            <a:r>
              <a:rPr lang="en-US" altLang="en-US" sz="2400" smtClean="0"/>
              <a:t>Pion form factor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7935913" cy="3968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000" smtClean="0"/>
              <a:t>Benchmark data for the lightest Nambu-Goldstone Boson of QCD</a:t>
            </a:r>
          </a:p>
        </p:txBody>
      </p:sp>
      <p:grpSp>
        <p:nvGrpSpPr>
          <p:cNvPr id="33796" name="Group 33"/>
          <p:cNvGrpSpPr>
            <a:grpSpLocks/>
          </p:cNvGrpSpPr>
          <p:nvPr/>
        </p:nvGrpSpPr>
        <p:grpSpPr bwMode="auto">
          <a:xfrm>
            <a:off x="304800" y="4191000"/>
            <a:ext cx="2401888" cy="1890713"/>
            <a:chOff x="192" y="672"/>
            <a:chExt cx="1513" cy="1191"/>
          </a:xfrm>
        </p:grpSpPr>
        <p:pic>
          <p:nvPicPr>
            <p:cNvPr id="33825" name="Picture 34" descr="RH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104"/>
              <a:ext cx="388" cy="3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33826" name="Line 35"/>
            <p:cNvSpPr>
              <a:spLocks noChangeShapeType="1"/>
            </p:cNvSpPr>
            <p:nvPr/>
          </p:nvSpPr>
          <p:spPr bwMode="auto">
            <a:xfrm>
              <a:off x="480" y="1584"/>
              <a:ext cx="115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36"/>
            <p:cNvSpPr>
              <a:spLocks noChangeShapeType="1"/>
            </p:cNvSpPr>
            <p:nvPr/>
          </p:nvSpPr>
          <p:spPr bwMode="auto">
            <a:xfrm flipV="1">
              <a:off x="876" y="1125"/>
              <a:ext cx="134" cy="45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Line 37"/>
            <p:cNvSpPr>
              <a:spLocks noChangeShapeType="1"/>
            </p:cNvSpPr>
            <p:nvPr/>
          </p:nvSpPr>
          <p:spPr bwMode="auto">
            <a:xfrm flipV="1">
              <a:off x="1010" y="912"/>
              <a:ext cx="526" cy="21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Line 38"/>
            <p:cNvSpPr>
              <a:spLocks noChangeShapeType="1"/>
            </p:cNvSpPr>
            <p:nvPr/>
          </p:nvSpPr>
          <p:spPr bwMode="auto">
            <a:xfrm flipV="1">
              <a:off x="384" y="1125"/>
              <a:ext cx="256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Line 39"/>
            <p:cNvSpPr>
              <a:spLocks noChangeShapeType="1"/>
            </p:cNvSpPr>
            <p:nvPr/>
          </p:nvSpPr>
          <p:spPr bwMode="auto">
            <a:xfrm flipH="1" flipV="1">
              <a:off x="539" y="809"/>
              <a:ext cx="101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Text Box 40"/>
            <p:cNvSpPr txBox="1">
              <a:spLocks noChangeArrowheads="1"/>
            </p:cNvSpPr>
            <p:nvPr/>
          </p:nvSpPr>
          <p:spPr bwMode="auto">
            <a:xfrm>
              <a:off x="432" y="163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33832" name="Text Box 41"/>
            <p:cNvSpPr txBox="1">
              <a:spLocks noChangeArrowheads="1"/>
            </p:cNvSpPr>
            <p:nvPr/>
          </p:nvSpPr>
          <p:spPr bwMode="auto">
            <a:xfrm>
              <a:off x="1440" y="1632"/>
              <a:ext cx="1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33833" name="Text Box 42"/>
            <p:cNvSpPr txBox="1">
              <a:spLocks noChangeArrowheads="1"/>
            </p:cNvSpPr>
            <p:nvPr/>
          </p:nvSpPr>
          <p:spPr bwMode="auto">
            <a:xfrm>
              <a:off x="969" y="1235"/>
              <a:ext cx="2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Symbol" pitchFamily="18" charset="2"/>
                  <a:cs typeface="Arial" charset="0"/>
                </a:rPr>
                <a:t>p</a:t>
              </a:r>
              <a:r>
                <a:rPr lang="en-US" altLang="en-US" b="1" baseline="30000">
                  <a:latin typeface="Arial" charset="0"/>
                  <a:cs typeface="Arial" charset="0"/>
                </a:rPr>
                <a:t>+</a:t>
              </a:r>
              <a:endParaRPr lang="en-US" altLang="en-US" b="1">
                <a:latin typeface="Symbol" pitchFamily="18" charset="2"/>
                <a:cs typeface="Arial" charset="0"/>
              </a:endParaRPr>
            </a:p>
          </p:txBody>
        </p:sp>
        <p:sp>
          <p:nvSpPr>
            <p:cNvPr id="33834" name="Text Box 43"/>
            <p:cNvSpPr txBox="1">
              <a:spLocks noChangeArrowheads="1"/>
            </p:cNvSpPr>
            <p:nvPr/>
          </p:nvSpPr>
          <p:spPr bwMode="auto">
            <a:xfrm>
              <a:off x="192" y="124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33835" name="Text Box 44"/>
            <p:cNvSpPr txBox="1">
              <a:spLocks noChangeArrowheads="1"/>
            </p:cNvSpPr>
            <p:nvPr/>
          </p:nvSpPr>
          <p:spPr bwMode="auto">
            <a:xfrm>
              <a:off x="288" y="672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e’</a:t>
              </a:r>
            </a:p>
          </p:txBody>
        </p:sp>
        <p:sp>
          <p:nvSpPr>
            <p:cNvPr id="33836" name="Text Box 45"/>
            <p:cNvSpPr txBox="1">
              <a:spLocks noChangeArrowheads="1"/>
            </p:cNvSpPr>
            <p:nvPr/>
          </p:nvSpPr>
          <p:spPr bwMode="auto">
            <a:xfrm>
              <a:off x="720" y="816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Symbol" pitchFamily="18" charset="2"/>
                  <a:cs typeface="Arial" charset="0"/>
                </a:rPr>
                <a:t>g</a:t>
              </a:r>
            </a:p>
          </p:txBody>
        </p:sp>
        <p:sp>
          <p:nvSpPr>
            <p:cNvPr id="33837" name="Text Box 46"/>
            <p:cNvSpPr txBox="1">
              <a:spLocks noChangeArrowheads="1"/>
            </p:cNvSpPr>
            <p:nvPr/>
          </p:nvSpPr>
          <p:spPr bwMode="auto">
            <a:xfrm>
              <a:off x="720" y="1104"/>
              <a:ext cx="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altLang="en-US">
                <a:latin typeface="Arial" charset="0"/>
                <a:cs typeface="Arial" charset="0"/>
              </a:endParaRPr>
            </a:p>
          </p:txBody>
        </p:sp>
        <p:sp>
          <p:nvSpPr>
            <p:cNvPr id="33838" name="Rectangle 47"/>
            <p:cNvSpPr>
              <a:spLocks noChangeArrowheads="1"/>
            </p:cNvSpPr>
            <p:nvPr/>
          </p:nvSpPr>
          <p:spPr bwMode="auto">
            <a:xfrm>
              <a:off x="1440" y="910"/>
              <a:ext cx="2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latin typeface="Symbol" pitchFamily="18" charset="2"/>
                </a:rPr>
                <a:t>p</a:t>
              </a:r>
              <a:r>
                <a:rPr lang="en-US" altLang="en-US" sz="2000" b="1" baseline="30000"/>
                <a:t>+</a:t>
              </a:r>
            </a:p>
          </p:txBody>
        </p:sp>
      </p:grpSp>
      <p:grpSp>
        <p:nvGrpSpPr>
          <p:cNvPr id="33797" name="Group 63"/>
          <p:cNvGrpSpPr>
            <a:grpSpLocks/>
          </p:cNvGrpSpPr>
          <p:nvPr/>
        </p:nvGrpSpPr>
        <p:grpSpPr bwMode="auto">
          <a:xfrm>
            <a:off x="304800" y="1981200"/>
            <a:ext cx="2554288" cy="1285875"/>
            <a:chOff x="192" y="1248"/>
            <a:chExt cx="1609" cy="810"/>
          </a:xfrm>
        </p:grpSpPr>
        <p:pic>
          <p:nvPicPr>
            <p:cNvPr id="33814" name="Picture 49" descr="RH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680"/>
              <a:ext cx="388" cy="3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33815" name="Line 51"/>
            <p:cNvSpPr>
              <a:spLocks noChangeShapeType="1"/>
            </p:cNvSpPr>
            <p:nvPr/>
          </p:nvSpPr>
          <p:spPr bwMode="auto">
            <a:xfrm flipH="1" flipV="1">
              <a:off x="1010" y="1701"/>
              <a:ext cx="478" cy="26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Line 52"/>
            <p:cNvSpPr>
              <a:spLocks noChangeShapeType="1"/>
            </p:cNvSpPr>
            <p:nvPr/>
          </p:nvSpPr>
          <p:spPr bwMode="auto">
            <a:xfrm flipV="1">
              <a:off x="1010" y="1488"/>
              <a:ext cx="526" cy="21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Line 53"/>
            <p:cNvSpPr>
              <a:spLocks noChangeShapeType="1"/>
            </p:cNvSpPr>
            <p:nvPr/>
          </p:nvSpPr>
          <p:spPr bwMode="auto">
            <a:xfrm flipV="1">
              <a:off x="384" y="1701"/>
              <a:ext cx="256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Line 54"/>
            <p:cNvSpPr>
              <a:spLocks noChangeShapeType="1"/>
            </p:cNvSpPr>
            <p:nvPr/>
          </p:nvSpPr>
          <p:spPr bwMode="auto">
            <a:xfrm flipH="1" flipV="1">
              <a:off x="336" y="1488"/>
              <a:ext cx="304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Text Box 57"/>
            <p:cNvSpPr txBox="1">
              <a:spLocks noChangeArrowheads="1"/>
            </p:cNvSpPr>
            <p:nvPr/>
          </p:nvSpPr>
          <p:spPr bwMode="auto">
            <a:xfrm>
              <a:off x="1536" y="1808"/>
              <a:ext cx="2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latin typeface="Symbol" pitchFamily="18" charset="2"/>
                  <a:cs typeface="Arial" charset="0"/>
                </a:rPr>
                <a:t>p</a:t>
              </a:r>
              <a:r>
                <a:rPr lang="en-US" altLang="en-US" sz="2000" b="1" baseline="30000">
                  <a:latin typeface="Arial" charset="0"/>
                  <a:cs typeface="Arial" charset="0"/>
                </a:rPr>
                <a:t>-</a:t>
              </a:r>
              <a:endParaRPr lang="en-US" altLang="en-US" sz="2000" b="1">
                <a:latin typeface="Symbol" pitchFamily="18" charset="2"/>
                <a:cs typeface="Arial" charset="0"/>
              </a:endParaRPr>
            </a:p>
          </p:txBody>
        </p:sp>
        <p:sp>
          <p:nvSpPr>
            <p:cNvPr id="33820" name="Text Box 58"/>
            <p:cNvSpPr txBox="1">
              <a:spLocks noChangeArrowheads="1"/>
            </p:cNvSpPr>
            <p:nvPr/>
          </p:nvSpPr>
          <p:spPr bwMode="auto">
            <a:xfrm>
              <a:off x="192" y="1824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e</a:t>
              </a:r>
              <a:r>
                <a:rPr lang="en-US" altLang="en-US" baseline="30000"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33821" name="Text Box 59"/>
            <p:cNvSpPr txBox="1">
              <a:spLocks noChangeArrowheads="1"/>
            </p:cNvSpPr>
            <p:nvPr/>
          </p:nvSpPr>
          <p:spPr bwMode="auto">
            <a:xfrm>
              <a:off x="288" y="1248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e</a:t>
              </a:r>
              <a:r>
                <a:rPr lang="en-US" altLang="en-US" baseline="30000">
                  <a:latin typeface="Arial" charset="0"/>
                  <a:cs typeface="Arial" charset="0"/>
                </a:rPr>
                <a:t>+</a:t>
              </a:r>
            </a:p>
          </p:txBody>
        </p:sp>
        <p:sp>
          <p:nvSpPr>
            <p:cNvPr id="33822" name="Text Box 60"/>
            <p:cNvSpPr txBox="1">
              <a:spLocks noChangeArrowheads="1"/>
            </p:cNvSpPr>
            <p:nvPr/>
          </p:nvSpPr>
          <p:spPr bwMode="auto">
            <a:xfrm>
              <a:off x="768" y="1440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Symbol" pitchFamily="18" charset="2"/>
                  <a:cs typeface="Arial" charset="0"/>
                </a:rPr>
                <a:t>g</a:t>
              </a:r>
            </a:p>
          </p:txBody>
        </p:sp>
        <p:sp>
          <p:nvSpPr>
            <p:cNvPr id="33823" name="Text Box 61"/>
            <p:cNvSpPr txBox="1">
              <a:spLocks noChangeArrowheads="1"/>
            </p:cNvSpPr>
            <p:nvPr/>
          </p:nvSpPr>
          <p:spPr bwMode="auto">
            <a:xfrm>
              <a:off x="720" y="1680"/>
              <a:ext cx="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altLang="en-US">
                <a:latin typeface="Arial" charset="0"/>
                <a:cs typeface="Arial" charset="0"/>
              </a:endParaRPr>
            </a:p>
          </p:txBody>
        </p:sp>
        <p:sp>
          <p:nvSpPr>
            <p:cNvPr id="33824" name="Rectangle 62"/>
            <p:cNvSpPr>
              <a:spLocks noChangeArrowheads="1"/>
            </p:cNvSpPr>
            <p:nvPr/>
          </p:nvSpPr>
          <p:spPr bwMode="auto">
            <a:xfrm>
              <a:off x="1536" y="1344"/>
              <a:ext cx="2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en-US" sz="2000" b="1">
                  <a:latin typeface="Symbol" pitchFamily="18" charset="2"/>
                </a:rPr>
                <a:t>p</a:t>
              </a:r>
              <a:r>
                <a:rPr lang="en-US" altLang="en-US" sz="2000" b="1" baseline="30000"/>
                <a:t>+</a:t>
              </a:r>
            </a:p>
          </p:txBody>
        </p:sp>
      </p:grpSp>
      <p:sp>
        <p:nvSpPr>
          <p:cNvPr id="33798" name="Text Box 64"/>
          <p:cNvSpPr txBox="1">
            <a:spLocks noChangeArrowheads="1"/>
          </p:cNvSpPr>
          <p:nvPr/>
        </p:nvSpPr>
        <p:spPr bwMode="auto">
          <a:xfrm>
            <a:off x="304800" y="1600200"/>
            <a:ext cx="2012950" cy="36671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b="1">
                <a:latin typeface="Arial" charset="0"/>
                <a:cs typeface="Arial" charset="0"/>
              </a:rPr>
              <a:t>Time-like region:</a:t>
            </a:r>
          </a:p>
        </p:txBody>
      </p:sp>
      <p:sp>
        <p:nvSpPr>
          <p:cNvPr id="33799" name="Text Box 65"/>
          <p:cNvSpPr txBox="1">
            <a:spLocks noChangeArrowheads="1"/>
          </p:cNvSpPr>
          <p:nvPr/>
        </p:nvSpPr>
        <p:spPr bwMode="auto">
          <a:xfrm>
            <a:off x="381000" y="3759200"/>
            <a:ext cx="2152650" cy="36671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b="1">
                <a:latin typeface="Arial" charset="0"/>
                <a:cs typeface="Arial" charset="0"/>
              </a:rPr>
              <a:t>Space-like region:</a:t>
            </a:r>
          </a:p>
        </p:txBody>
      </p:sp>
      <p:sp>
        <p:nvSpPr>
          <p:cNvPr id="33800" name="Text Box 66"/>
          <p:cNvSpPr txBox="1">
            <a:spLocks noChangeArrowheads="1"/>
          </p:cNvSpPr>
          <p:nvPr/>
        </p:nvSpPr>
        <p:spPr bwMode="auto">
          <a:xfrm>
            <a:off x="2286000" y="64008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altLang="en-US" sz="1400">
              <a:latin typeface="Arial" charset="0"/>
              <a:cs typeface="Arial" charset="0"/>
            </a:endParaRPr>
          </a:p>
        </p:txBody>
      </p:sp>
      <p:grpSp>
        <p:nvGrpSpPr>
          <p:cNvPr id="33801" name="Group 84"/>
          <p:cNvGrpSpPr>
            <a:grpSpLocks/>
          </p:cNvGrpSpPr>
          <p:nvPr/>
        </p:nvGrpSpPr>
        <p:grpSpPr bwMode="auto">
          <a:xfrm>
            <a:off x="2933700" y="1219200"/>
            <a:ext cx="6019800" cy="4724400"/>
            <a:chOff x="1728" y="624"/>
            <a:chExt cx="4224" cy="3265"/>
          </a:xfrm>
        </p:grpSpPr>
        <p:graphicFrame>
          <p:nvGraphicFramePr>
            <p:cNvPr id="33803" name="Object 69"/>
            <p:cNvGraphicFramePr>
              <a:graphicFrameLocks noChangeAspect="1"/>
            </p:cNvGraphicFramePr>
            <p:nvPr/>
          </p:nvGraphicFramePr>
          <p:xfrm>
            <a:off x="1728" y="624"/>
            <a:ext cx="4224" cy="32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13" name="Acrobat Document" r:id="rId4" imgW="8910000" imgH="6885000" progId="AcroExch.Document.11">
                    <p:embed/>
                  </p:oleObj>
                </mc:Choice>
                <mc:Fallback>
                  <p:oleObj name="Acrobat Document" r:id="rId4" imgW="8910000" imgH="6885000" progId="AcroExch.Document.11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624"/>
                          <a:ext cx="4224" cy="32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4" name="Oval 71"/>
            <p:cNvSpPr>
              <a:spLocks noChangeArrowheads="1"/>
            </p:cNvSpPr>
            <p:nvPr/>
          </p:nvSpPr>
          <p:spPr bwMode="auto">
            <a:xfrm>
              <a:off x="3360" y="1152"/>
              <a:ext cx="1968" cy="120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en-US"/>
                <a:t>DSE</a:t>
              </a:r>
            </a:p>
          </p:txBody>
        </p:sp>
        <p:sp>
          <p:nvSpPr>
            <p:cNvPr id="33805" name="Rectangle 72"/>
            <p:cNvSpPr>
              <a:spLocks noChangeArrowheads="1"/>
            </p:cNvSpPr>
            <p:nvPr/>
          </p:nvSpPr>
          <p:spPr bwMode="auto">
            <a:xfrm>
              <a:off x="3936" y="1200"/>
              <a:ext cx="1488" cy="1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3806" name="Rectangle 73"/>
            <p:cNvSpPr>
              <a:spLocks noChangeArrowheads="1"/>
            </p:cNvSpPr>
            <p:nvPr/>
          </p:nvSpPr>
          <p:spPr bwMode="auto">
            <a:xfrm>
              <a:off x="3504" y="1200"/>
              <a:ext cx="576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3807" name="Text Box 74"/>
            <p:cNvSpPr txBox="1">
              <a:spLocks noChangeArrowheads="1"/>
            </p:cNvSpPr>
            <p:nvPr/>
          </p:nvSpPr>
          <p:spPr bwMode="auto">
            <a:xfrm>
              <a:off x="2976" y="1377"/>
              <a:ext cx="76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Arial" charset="0"/>
                  <a:cs typeface="Arial" charset="0"/>
                </a:rPr>
                <a:t>AdS/QCD</a:t>
              </a:r>
              <a:endParaRPr lang="en-US" altLang="en-US" sz="1600">
                <a:latin typeface="Arial" charset="0"/>
                <a:cs typeface="Arial" charset="0"/>
              </a:endParaRPr>
            </a:p>
          </p:txBody>
        </p:sp>
        <p:sp>
          <p:nvSpPr>
            <p:cNvPr id="33808" name="Text Box 77"/>
            <p:cNvSpPr txBox="1">
              <a:spLocks noChangeArrowheads="1"/>
            </p:cNvSpPr>
            <p:nvPr/>
          </p:nvSpPr>
          <p:spPr bwMode="auto">
            <a:xfrm>
              <a:off x="3744" y="1857"/>
              <a:ext cx="412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Arial" charset="0"/>
                  <a:cs typeface="Arial" charset="0"/>
                </a:rPr>
                <a:t>DSE</a:t>
              </a:r>
            </a:p>
          </p:txBody>
        </p:sp>
        <p:sp>
          <p:nvSpPr>
            <p:cNvPr id="33809" name="Text Box 78"/>
            <p:cNvSpPr txBox="1">
              <a:spLocks noChangeArrowheads="1"/>
            </p:cNvSpPr>
            <p:nvPr/>
          </p:nvSpPr>
          <p:spPr bwMode="auto">
            <a:xfrm>
              <a:off x="4272" y="1632"/>
              <a:ext cx="118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Arial" charset="0"/>
                  <a:cs typeface="Arial" charset="0"/>
                </a:rPr>
                <a:t>QCDSF/UKQCD</a:t>
              </a:r>
            </a:p>
          </p:txBody>
        </p:sp>
        <p:sp>
          <p:nvSpPr>
            <p:cNvPr id="33810" name="Line 79"/>
            <p:cNvSpPr>
              <a:spLocks noChangeShapeType="1"/>
            </p:cNvSpPr>
            <p:nvPr/>
          </p:nvSpPr>
          <p:spPr bwMode="auto">
            <a:xfrm flipH="1">
              <a:off x="4656" y="1872"/>
              <a:ext cx="240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80"/>
            <p:cNvSpPr>
              <a:spLocks noChangeShapeType="1"/>
            </p:cNvSpPr>
            <p:nvPr/>
          </p:nvSpPr>
          <p:spPr bwMode="auto">
            <a:xfrm>
              <a:off x="3936" y="2064"/>
              <a:ext cx="9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81"/>
            <p:cNvSpPr>
              <a:spLocks noChangeShapeType="1"/>
            </p:cNvSpPr>
            <p:nvPr/>
          </p:nvSpPr>
          <p:spPr bwMode="auto">
            <a:xfrm>
              <a:off x="3312" y="1584"/>
              <a:ext cx="288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Text Box 82"/>
            <p:cNvSpPr txBox="1">
              <a:spLocks noChangeArrowheads="1"/>
            </p:cNvSpPr>
            <p:nvPr/>
          </p:nvSpPr>
          <p:spPr bwMode="auto">
            <a:xfrm>
              <a:off x="2064" y="3648"/>
              <a:ext cx="116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altLang="en-US" sz="1600">
                <a:latin typeface="Arial" charset="0"/>
                <a:cs typeface="Arial" charset="0"/>
              </a:endParaRPr>
            </a:p>
          </p:txBody>
        </p:sp>
      </p:grpSp>
      <p:sp>
        <p:nvSpPr>
          <p:cNvPr id="33802" name="Text Box 83"/>
          <p:cNvSpPr txBox="1">
            <a:spLocks noChangeArrowheads="1"/>
          </p:cNvSpPr>
          <p:nvPr/>
        </p:nvSpPr>
        <p:spPr bwMode="auto">
          <a:xfrm>
            <a:off x="2649538" y="5913438"/>
            <a:ext cx="6343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  <a:cs typeface="Arial" charset="0"/>
              </a:rPr>
              <a:t>Form factor data can be extended by x2 in Q</a:t>
            </a:r>
            <a:r>
              <a:rPr lang="en-US" altLang="en-US" sz="1600" baseline="30000">
                <a:latin typeface="Arial" charset="0"/>
                <a:cs typeface="Arial" charset="0"/>
              </a:rPr>
              <a:t>2</a:t>
            </a:r>
            <a:r>
              <a:rPr lang="en-US" altLang="en-US" sz="1600">
                <a:latin typeface="Arial" charset="0"/>
                <a:cs typeface="Arial" charset="0"/>
              </a:rPr>
              <a:t> with 12 GeV Upgrade.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C1CC42-6FB2-43A3-88B5-4DB8C201AC10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81000"/>
            <a:ext cx="7467600" cy="417513"/>
          </a:xfrm>
        </p:spPr>
        <p:txBody>
          <a:bodyPr lIns="90488" tIns="44450" rIns="90488" bIns="44450" anchor="ctr"/>
          <a:lstStyle/>
          <a:p>
            <a:pPr eaLnBrk="1" hangingPunct="1"/>
            <a:r>
              <a:rPr lang="en-US" altLang="en-US" sz="2400" i="1" smtClean="0"/>
              <a:t>The proton form factor:  Re-wrote the textbooks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4187825" y="2735263"/>
            <a:ext cx="582613" cy="479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altLang="en-US" sz="3200" b="1">
                <a:latin typeface="Arial" charset="0"/>
                <a:cs typeface="Arial" charset="0"/>
                <a:sym typeface="Symbol" pitchFamily="18" charset="2"/>
              </a:rPr>
              <a:t>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73213"/>
            <a:ext cx="3581400" cy="2797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953000" y="931863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b="1">
                <a:latin typeface="Arial" charset="0"/>
                <a:cs typeface="Arial" charset="0"/>
              </a:rPr>
              <a:t>Polarization measurements </a:t>
            </a:r>
            <a:r>
              <a:rPr lang="en-US" altLang="en-US" b="1">
                <a:latin typeface="cmsy10" pitchFamily="34" charset="0"/>
                <a:cs typeface="Arial" charset="0"/>
              </a:rPr>
              <a:t>)</a:t>
            </a:r>
            <a:r>
              <a:rPr lang="en-US" altLang="en-US" b="1">
                <a:latin typeface="Arial" charset="0"/>
                <a:cs typeface="Arial" charset="0"/>
              </a:rPr>
              <a:t> Revolutionized our knowledge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0" y="5268913"/>
            <a:ext cx="4648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latin typeface="Arial" charset="0"/>
                <a:cs typeface="Arial" charset="0"/>
              </a:rPr>
              <a:t>	NP2010</a:t>
            </a:r>
          </a:p>
          <a:p>
            <a:pPr>
              <a:spcBef>
                <a:spcPct val="50000"/>
              </a:spcBef>
            </a:pPr>
            <a:endParaRPr lang="en-US" altLang="en-US" sz="1200"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>
                <a:latin typeface="Arial" charset="0"/>
                <a:cs typeface="Arial" charset="0"/>
              </a:rPr>
              <a:t> Two-photon experiments: OLYMPUS (DESY), JLab, Novosibirsk</a:t>
            </a:r>
          </a:p>
          <a:p>
            <a:pPr>
              <a:spcBef>
                <a:spcPct val="50000"/>
              </a:spcBef>
            </a:pPr>
            <a:endParaRPr lang="en-US" altLang="en-US" sz="1200">
              <a:latin typeface="Arial" charset="0"/>
              <a:cs typeface="Arial" charset="0"/>
            </a:endParaRPr>
          </a:p>
        </p:txBody>
      </p: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5334000" y="59436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>
            <a:off x="16002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4827" name="Picture 17" descr="C:\Documents and Settings\b22803\Desktop\GEp2-3Larry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066800"/>
            <a:ext cx="38258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4" descr="Highlights1"/>
          <p:cNvPicPr>
            <a:picLocks noChangeAspect="1" noChangeArrowheads="1"/>
          </p:cNvPicPr>
          <p:nvPr/>
        </p:nvPicPr>
        <p:blipFill>
          <a:blip r:embed="rId4" cstate="print"/>
          <a:srcRect b="52151"/>
          <a:stretch>
            <a:fillRect/>
          </a:stretch>
        </p:blipFill>
        <p:spPr bwMode="auto">
          <a:xfrm>
            <a:off x="4572000" y="4322763"/>
            <a:ext cx="4746625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9" name="Group 5"/>
          <p:cNvGrpSpPr>
            <a:grpSpLocks/>
          </p:cNvGrpSpPr>
          <p:nvPr/>
        </p:nvGrpSpPr>
        <p:grpSpPr bwMode="auto">
          <a:xfrm>
            <a:off x="5248275" y="6283325"/>
            <a:ext cx="4252913" cy="366713"/>
            <a:chOff x="4369" y="1847"/>
            <a:chExt cx="1244" cy="231"/>
          </a:xfrm>
        </p:grpSpPr>
        <p:sp>
          <p:nvSpPr>
            <p:cNvPr id="34830" name="Text Box 6"/>
            <p:cNvSpPr txBox="1">
              <a:spLocks noChangeArrowheads="1"/>
            </p:cNvSpPr>
            <p:nvPr/>
          </p:nvSpPr>
          <p:spPr bwMode="auto">
            <a:xfrm>
              <a:off x="4369" y="1847"/>
              <a:ext cx="5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b="1">
                  <a:solidFill>
                    <a:srgbClr val="FF0000"/>
                  </a:solidFill>
                  <a:latin typeface="Arial" charset="0"/>
                </a:rPr>
                <a:t>proton</a:t>
              </a:r>
            </a:p>
          </p:txBody>
        </p:sp>
        <p:sp>
          <p:nvSpPr>
            <p:cNvPr id="34831" name="Text Box 7"/>
            <p:cNvSpPr txBox="1">
              <a:spLocks noChangeArrowheads="1"/>
            </p:cNvSpPr>
            <p:nvPr/>
          </p:nvSpPr>
          <p:spPr bwMode="auto">
            <a:xfrm>
              <a:off x="4958" y="1847"/>
              <a:ext cx="6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b="1">
                  <a:solidFill>
                    <a:srgbClr val="FF0000"/>
                  </a:solidFill>
                  <a:latin typeface="Arial" charset="0"/>
                </a:rPr>
                <a:t>   neutron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95288" y="228600"/>
            <a:ext cx="8229600" cy="1143000"/>
          </a:xfrm>
        </p:spPr>
        <p:txBody>
          <a:bodyPr/>
          <a:lstStyle/>
          <a:p>
            <a:r>
              <a:rPr lang="en-US" altLang="en-US" i="1" dirty="0" smtClean="0"/>
              <a:t>Strangeness contribution to the proton form factor</a:t>
            </a:r>
          </a:p>
        </p:txBody>
      </p:sp>
      <p:sp>
        <p:nvSpPr>
          <p:cNvPr id="37891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Argonne National Laboratory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0968E4-2856-4AE4-B788-EA7A8A997969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t="854"/>
          <a:stretch>
            <a:fillRect/>
          </a:stretch>
        </p:blipFill>
        <p:spPr bwMode="auto">
          <a:xfrm>
            <a:off x="60325" y="1908175"/>
            <a:ext cx="5845175" cy="367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685800" y="5807075"/>
            <a:ext cx="2830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latin typeface="Arial" charset="0"/>
                <a:cs typeface="Arial" charset="0"/>
              </a:rPr>
              <a:t>HAPPEx-3: PRL 108 (2012) 102001</a:t>
            </a:r>
          </a:p>
          <a:p>
            <a:r>
              <a:rPr lang="en-US" altLang="en-US" sz="1200">
                <a:latin typeface="Arial" charset="0"/>
                <a:cs typeface="Arial" charset="0"/>
              </a:rPr>
              <a:t>G0-Backward: PRL 104 (2010) 012001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5865813" y="2590800"/>
            <a:ext cx="33496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Wingdings" pitchFamily="2" charset="2"/>
              <a:buChar char="à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strange quarks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appear to have a small role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in the long-range electromagnetic structure of nucleons</a:t>
            </a:r>
          </a:p>
          <a:p>
            <a:pPr marL="0" indent="0" eaLnBrk="1" hangingPunct="1">
              <a:defRPr/>
            </a:pPr>
            <a:endParaRPr lang="en-US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à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Neglect strange form factors -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Flavor separation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of the proton form factor</a:t>
            </a:r>
          </a:p>
        </p:txBody>
      </p:sp>
      <p:sp>
        <p:nvSpPr>
          <p:cNvPr id="37896" name="TextBox 1"/>
          <p:cNvSpPr txBox="1">
            <a:spLocks noChangeArrowheads="1"/>
          </p:cNvSpPr>
          <p:nvPr/>
        </p:nvSpPr>
        <p:spPr bwMode="auto">
          <a:xfrm>
            <a:off x="6934200" y="6165850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D. Beck, R. Ent</a:t>
            </a:r>
          </a:p>
        </p:txBody>
      </p:sp>
      <p:graphicFrame>
        <p:nvGraphicFramePr>
          <p:cNvPr id="37897" name="Object 1"/>
          <p:cNvGraphicFramePr>
            <a:graphicFrameLocks noChangeAspect="1"/>
          </p:cNvGraphicFramePr>
          <p:nvPr/>
        </p:nvGraphicFramePr>
        <p:xfrm>
          <a:off x="381000" y="1096963"/>
          <a:ext cx="55006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Equation" r:id="rId4" imgW="2578100" imgH="279400" progId="">
                  <p:embed/>
                </p:oleObj>
              </mc:Choice>
              <mc:Fallback>
                <p:oleObj name="Equation" r:id="rId4" imgW="2578100" imgH="2794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96963"/>
                        <a:ext cx="5500688" cy="593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914400"/>
            <a:ext cx="1214438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Text Box 17"/>
          <p:cNvSpPr txBox="1">
            <a:spLocks noChangeArrowheads="1"/>
          </p:cNvSpPr>
          <p:nvPr/>
        </p:nvSpPr>
        <p:spPr bwMode="auto">
          <a:xfrm>
            <a:off x="5410200" y="5811838"/>
            <a:ext cx="3452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660033"/>
                </a:solidFill>
                <a:latin typeface="Arial" charset="0"/>
                <a:cs typeface="Arial" charset="0"/>
              </a:rPr>
              <a:t>D. Kaplan and A. Manohar, NP </a:t>
            </a:r>
            <a:r>
              <a:rPr lang="en-US" altLang="en-US" sz="1200" b="1">
                <a:solidFill>
                  <a:srgbClr val="660033"/>
                </a:solidFill>
                <a:latin typeface="Arial" charset="0"/>
                <a:cs typeface="Arial" charset="0"/>
              </a:rPr>
              <a:t>B310</a:t>
            </a:r>
            <a:r>
              <a:rPr lang="en-US" altLang="en-US" sz="1200">
                <a:solidFill>
                  <a:srgbClr val="660033"/>
                </a:solidFill>
                <a:latin typeface="Arial" charset="0"/>
                <a:cs typeface="Arial" charset="0"/>
              </a:rPr>
              <a:t> (1988) 527</a:t>
            </a:r>
          </a:p>
        </p:txBody>
      </p:sp>
      <p:sp>
        <p:nvSpPr>
          <p:cNvPr id="37900" name="Text Box 11"/>
          <p:cNvSpPr txBox="1">
            <a:spLocks noChangeArrowheads="1"/>
          </p:cNvSpPr>
          <p:nvPr/>
        </p:nvSpPr>
        <p:spPr bwMode="auto">
          <a:xfrm>
            <a:off x="6042025" y="5278438"/>
            <a:ext cx="2962275" cy="2762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>
                <a:latin typeface="Arial" charset="0"/>
                <a:cs typeface="Arial" charset="0"/>
              </a:rPr>
              <a:t>NSAC</a:t>
            </a:r>
            <a:r>
              <a:rPr lang="en-US" altLang="en-US" sz="1200">
                <a:latin typeface="Arial" charset="0"/>
                <a:cs typeface="Arial" charset="0"/>
              </a:rPr>
              <a:t> milestone HP4 (2010)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</a:rPr>
              <a:t>Only </a:t>
            </a:r>
            <a:r>
              <a:rPr lang="en-US" sz="2000" i="1" dirty="0" err="1" smtClean="0">
                <a:solidFill>
                  <a:schemeClr val="bg2">
                    <a:lumMod val="10000"/>
                  </a:schemeClr>
                </a:solidFill>
              </a:rPr>
              <a:t>JLab</a:t>
            </a: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</a:rPr>
              <a:t> 12 </a:t>
            </a:r>
            <a:r>
              <a:rPr lang="en-US" sz="2000" i="1" dirty="0" err="1" smtClean="0">
                <a:solidFill>
                  <a:schemeClr val="bg2">
                    <a:lumMod val="10000"/>
                  </a:schemeClr>
                </a:solidFill>
              </a:rPr>
              <a:t>GeV</a:t>
            </a: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</a:rPr>
              <a:t> can access these form factors to ~10 GeV</a:t>
            </a:r>
            <a:r>
              <a:rPr lang="en-US" sz="2000" i="1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i="1" baseline="300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i="1" baseline="30000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/>
          </a:p>
        </p:txBody>
      </p:sp>
      <p:sp>
        <p:nvSpPr>
          <p:cNvPr id="38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38DB73-4219-4A5E-B8F0-16C47209E8C7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288" y="990600"/>
            <a:ext cx="7175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8" name="Oval 5"/>
          <p:cNvSpPr>
            <a:spLocks noChangeArrowheads="1"/>
          </p:cNvSpPr>
          <p:nvPr/>
        </p:nvSpPr>
        <p:spPr bwMode="auto">
          <a:xfrm>
            <a:off x="5811838" y="4600575"/>
            <a:ext cx="838200" cy="838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altLang="en-US"/>
          </a:p>
        </p:txBody>
      </p:sp>
      <p:sp>
        <p:nvSpPr>
          <p:cNvPr id="38919" name="Oval 6"/>
          <p:cNvSpPr>
            <a:spLocks noChangeArrowheads="1"/>
          </p:cNvSpPr>
          <p:nvPr/>
        </p:nvSpPr>
        <p:spPr bwMode="auto">
          <a:xfrm>
            <a:off x="6477000" y="2774950"/>
            <a:ext cx="838200" cy="838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altLang="en-US"/>
          </a:p>
        </p:txBody>
      </p:sp>
      <p:sp>
        <p:nvSpPr>
          <p:cNvPr id="38920" name="TextBox 7"/>
          <p:cNvSpPr txBox="1">
            <a:spLocks noChangeArrowheads="1"/>
          </p:cNvSpPr>
          <p:nvPr/>
        </p:nvSpPr>
        <p:spPr bwMode="auto">
          <a:xfrm>
            <a:off x="304800" y="5605463"/>
            <a:ext cx="8991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Locations of the zeroes depend on the relative probability of finding  scalar &amp; axial diquarks in proton</a:t>
            </a:r>
          </a:p>
          <a:p>
            <a:endParaRPr lang="en-US" altLang="en-US" sz="1600"/>
          </a:p>
          <a:p>
            <a:r>
              <a:rPr lang="en-US" altLang="en-US" sz="1600"/>
              <a:t>				Requires SBS</a:t>
            </a:r>
          </a:p>
          <a:p>
            <a:endParaRPr lang="en-US" altLang="en-US"/>
          </a:p>
        </p:txBody>
      </p:sp>
      <p:sp>
        <p:nvSpPr>
          <p:cNvPr id="38921" name="TextBox 2"/>
          <p:cNvSpPr txBox="1">
            <a:spLocks noChangeArrowheads="1"/>
          </p:cNvSpPr>
          <p:nvPr/>
        </p:nvSpPr>
        <p:spPr bwMode="auto">
          <a:xfrm>
            <a:off x="5943600" y="6061075"/>
            <a:ext cx="2413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Six 12-GeV experiments</a:t>
            </a:r>
          </a:p>
        </p:txBody>
      </p:sp>
      <p:sp>
        <p:nvSpPr>
          <p:cNvPr id="38922" name="TextBox 2"/>
          <p:cNvSpPr txBox="1">
            <a:spLocks noChangeArrowheads="1"/>
          </p:cNvSpPr>
          <p:nvPr/>
        </p:nvSpPr>
        <p:spPr bwMode="auto">
          <a:xfrm>
            <a:off x="457200" y="6035675"/>
            <a:ext cx="2220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Plot credit: JLab whitepaper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Hadron polarizabilities – Compton scattering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133350" y="3944938"/>
            <a:ext cx="4813300" cy="4525962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High Intensity Gamma Source (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HI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  <a:latin typeface="Symbol" pitchFamily="18" charset="2"/>
              </a:rPr>
              <a:t>g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Proton, neutron – polarized H target 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Polarized </a:t>
            </a:r>
            <a:r>
              <a:rPr lang="en-US" sz="1800" baseline="30000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He target	(9 U.S. institutions)</a:t>
            </a:r>
          </a:p>
          <a:p>
            <a:pPr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MAMI (3 U.S. institutions)</a:t>
            </a:r>
          </a:p>
          <a:p>
            <a:pPr lvl="1"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olarized hydrogen target + Crystal Ball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Complete proton in 2014, begin neutron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dirty="0" smtClean="0"/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399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6C39F2-CF91-4E83-BACE-30A95EF27FFA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  <p:sp>
        <p:nvSpPr>
          <p:cNvPr id="39942" name="TextBox 2"/>
          <p:cNvSpPr txBox="1">
            <a:spLocks noChangeArrowheads="1"/>
          </p:cNvSpPr>
          <p:nvPr/>
        </p:nvSpPr>
        <p:spPr bwMode="auto">
          <a:xfrm>
            <a:off x="-11113" y="6122988"/>
            <a:ext cx="701357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H. Gao, H. Griesshammer, D. Phillips, W. Briscoe, R. Miskimen, B. Norum, E. Downie </a:t>
            </a:r>
          </a:p>
        </p:txBody>
      </p:sp>
      <p:pic>
        <p:nvPicPr>
          <p:cNvPr id="3994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885825"/>
            <a:ext cx="8731250" cy="314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994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075" y="1663700"/>
            <a:ext cx="3043238" cy="1897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132638" y="2647950"/>
            <a:ext cx="1343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latin typeface="+mj-lt"/>
                <a:ea typeface="ＭＳ Ｐゴシック" charset="-128"/>
                <a:cs typeface="ＭＳ Ｐゴシック" charset="-128"/>
                <a:sym typeface="Comic Sans MS" charset="0"/>
              </a:rPr>
              <a:t>D. </a:t>
            </a:r>
            <a:r>
              <a:rPr lang="en-US" sz="900" dirty="0" err="1">
                <a:latin typeface="+mj-lt"/>
                <a:ea typeface="ＭＳ Ｐゴシック" charset="-128"/>
                <a:cs typeface="ＭＳ Ｐゴシック" charset="-128"/>
                <a:sym typeface="Comic Sans MS" charset="0"/>
              </a:rPr>
              <a:t>Shukla</a:t>
            </a:r>
            <a:r>
              <a:rPr lang="en-US" sz="900" dirty="0">
                <a:latin typeface="+mj-lt"/>
                <a:ea typeface="ＭＳ Ｐゴシック" charset="-128"/>
                <a:cs typeface="ＭＳ Ｐゴシック" charset="-128"/>
                <a:sym typeface="Comic Sans MS" charset="0"/>
              </a:rPr>
              <a:t>, A. </a:t>
            </a:r>
            <a:r>
              <a:rPr lang="en-US" sz="900" dirty="0" err="1">
                <a:latin typeface="+mj-lt"/>
                <a:ea typeface="ＭＳ Ｐゴシック" charset="-128"/>
                <a:cs typeface="ＭＳ Ｐゴシック" charset="-128"/>
                <a:sym typeface="Comic Sans MS" charset="0"/>
              </a:rPr>
              <a:t>Nogga</a:t>
            </a:r>
            <a:r>
              <a:rPr lang="en-US" sz="900" dirty="0">
                <a:latin typeface="+mj-lt"/>
                <a:ea typeface="ＭＳ Ｐゴシック" charset="-128"/>
                <a:cs typeface="ＭＳ Ｐゴシック" charset="-128"/>
                <a:sym typeface="Comic Sans MS" charset="0"/>
              </a:rPr>
              <a:t>, D. Phillips, PRL (2007)</a:t>
            </a:r>
          </a:p>
        </p:txBody>
      </p:sp>
      <p:pic>
        <p:nvPicPr>
          <p:cNvPr id="3994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475" y="1765300"/>
            <a:ext cx="1600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7" name="TextBox 5"/>
          <p:cNvSpPr txBox="1">
            <a:spLocks noChangeArrowheads="1"/>
          </p:cNvSpPr>
          <p:nvPr/>
        </p:nvSpPr>
        <p:spPr bwMode="auto">
          <a:xfrm>
            <a:off x="6086475" y="2235200"/>
            <a:ext cx="11366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HI</a:t>
            </a:r>
            <a:r>
              <a:rPr lang="en-US" altLang="en-US" sz="1200">
                <a:latin typeface="Symbol" pitchFamily="18" charset="2"/>
              </a:rPr>
              <a:t>g</a:t>
            </a:r>
            <a:r>
              <a:rPr lang="en-US" altLang="en-US" sz="1200"/>
              <a:t>S projection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32500" y="3690938"/>
            <a:ext cx="3041650" cy="26400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Lattice calculations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Chiral perturbation theory</a:t>
            </a:r>
          </a:p>
          <a:p>
            <a:pPr eaLnBrk="0" hangingPunct="0"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Interplay of “pion cloud” and shorter distance effects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Pion </a:t>
            </a:r>
            <a:r>
              <a:rPr lang="en-US" kern="0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polarizability</a:t>
            </a:r>
            <a:endParaRPr lang="en-US" kern="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1F497D"/>
              </a:buClr>
              <a:buFontTx/>
              <a:buChar char="–"/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COMPASS –II (CERN)</a:t>
            </a:r>
          </a:p>
          <a:p>
            <a:pPr lvl="1" eaLnBrk="0" hangingPunct="0"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kern="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(UIUC)</a:t>
            </a:r>
          </a:p>
        </p:txBody>
      </p:sp>
      <p:sp>
        <p:nvSpPr>
          <p:cNvPr id="39949" name="TextBox 2"/>
          <p:cNvSpPr txBox="1">
            <a:spLocks noChangeArrowheads="1"/>
          </p:cNvSpPr>
          <p:nvPr/>
        </p:nvSpPr>
        <p:spPr bwMode="auto">
          <a:xfrm>
            <a:off x="2743200" y="2124075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“Faraday effect”</a:t>
            </a:r>
          </a:p>
        </p:txBody>
      </p:sp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3138" y="4873625"/>
            <a:ext cx="958850" cy="121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Electron/positron scattering from the proton</a:t>
            </a:r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331B69-6EA9-4FA7-81FC-C1E984E0F064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775" y="838200"/>
            <a:ext cx="4067175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2492375"/>
            <a:ext cx="49530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7" name="TextBox 4"/>
          <p:cNvSpPr txBox="1">
            <a:spLocks noChangeArrowheads="1"/>
          </p:cNvSpPr>
          <p:nvPr/>
        </p:nvSpPr>
        <p:spPr bwMode="auto">
          <a:xfrm>
            <a:off x="5562600" y="5105400"/>
            <a:ext cx="322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D. Nikolenko, priv. comm. (2012)</a:t>
            </a:r>
          </a:p>
        </p:txBody>
      </p:sp>
      <p:sp>
        <p:nvSpPr>
          <p:cNvPr id="40968" name="TextBox 5"/>
          <p:cNvSpPr txBox="1">
            <a:spLocks noChangeArrowheads="1"/>
          </p:cNvSpPr>
          <p:nvPr/>
        </p:nvSpPr>
        <p:spPr bwMode="auto">
          <a:xfrm>
            <a:off x="609600" y="1447800"/>
            <a:ext cx="3209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VEPP-3 storage ring, Novosibirsk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6575" y="241300"/>
            <a:ext cx="3527425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6672263" y="935038"/>
            <a:ext cx="850900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00B05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00B050"/>
                </a:solidFill>
                <a:latin typeface="Calibri" panose="020F0502020204030204"/>
              </a:rPr>
              <a:t>σ</a:t>
            </a:r>
            <a:r>
              <a:rPr lang="en-US" sz="1814" b="1" baseline="30000" dirty="0">
                <a:solidFill>
                  <a:srgbClr val="00B050"/>
                </a:solidFill>
                <a:latin typeface="Calibri" panose="020F0502020204030204"/>
              </a:rPr>
              <a:t>C</a:t>
            </a:r>
            <a:r>
              <a:rPr lang="en-US" sz="1814" b="1" dirty="0">
                <a:solidFill>
                  <a:srgbClr val="00B05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6700" y="1223963"/>
            <a:ext cx="1000125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  <a:latin typeface="Calibri" panose="020F0502020204030204"/>
              </a:rPr>
              <a:t>CH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FFC000"/>
              </a:solidFill>
              <a:latin typeface="Calibri" panose="020F0502020204030204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6700838" y="1258888"/>
            <a:ext cx="747712" cy="79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602413" y="2979738"/>
            <a:ext cx="914400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FF000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FF0000"/>
                </a:solidFill>
                <a:latin typeface="Calibri" panose="020F0502020204030204"/>
              </a:rPr>
              <a:t>σ</a:t>
            </a:r>
            <a:r>
              <a:rPr lang="en-US" sz="1814" b="1" baseline="30000" dirty="0">
                <a:solidFill>
                  <a:srgbClr val="FF0000"/>
                </a:solidFill>
                <a:latin typeface="Calibri" panose="020F0502020204030204"/>
              </a:rPr>
              <a:t>Fe</a:t>
            </a:r>
            <a:r>
              <a:rPr lang="en-US" sz="1814" b="1" dirty="0">
                <a:solidFill>
                  <a:srgbClr val="FF000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8600" y="3268663"/>
            <a:ext cx="1000125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  <a:latin typeface="Calibri" panose="020F0502020204030204"/>
              </a:rPr>
              <a:t>CH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FFC000"/>
              </a:solidFill>
              <a:latin typeface="Calibri" panose="020F0502020204030204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6688138" y="3303588"/>
            <a:ext cx="749300" cy="79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65900" y="4989513"/>
            <a:ext cx="933450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0070C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0070C0"/>
                </a:solidFill>
                <a:latin typeface="Calibri" panose="020F0502020204030204"/>
              </a:rPr>
              <a:t>σ</a:t>
            </a:r>
            <a:r>
              <a:rPr lang="en-US" sz="1814" b="1" baseline="30000" dirty="0" err="1">
                <a:solidFill>
                  <a:srgbClr val="0070C0"/>
                </a:solidFill>
                <a:latin typeface="Calibri" panose="020F0502020204030204"/>
              </a:rPr>
              <a:t>Pb</a:t>
            </a:r>
            <a:r>
              <a:rPr lang="en-US" sz="1814" b="1" dirty="0">
                <a:solidFill>
                  <a:srgbClr val="0070C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543675" y="5278438"/>
            <a:ext cx="1000125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d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  <a:latin typeface="Calibri" panose="020F0502020204030204"/>
              </a:rPr>
              <a:t>CH</a:t>
            </a:r>
            <a:r>
              <a:rPr lang="el-GR" sz="1814" b="1" dirty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1814" b="1" dirty="0">
                <a:solidFill>
                  <a:srgbClr val="FFC000"/>
                </a:solidFill>
                <a:latin typeface="Calibri" panose="020F0502020204030204"/>
              </a:rPr>
              <a:t>/dx</a:t>
            </a:r>
            <a:endParaRPr lang="en-US" sz="1814" b="1" baseline="30000" dirty="0">
              <a:solidFill>
                <a:srgbClr val="FFC000"/>
              </a:solidFill>
              <a:latin typeface="Calibri" panose="020F0502020204030204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669088" y="5314950"/>
            <a:ext cx="749300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7678738" y="646113"/>
            <a:ext cx="1169987" cy="5616575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313488" y="6350"/>
            <a:ext cx="2730500" cy="307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</a:rPr>
              <a:t>Phys. Rev. </a:t>
            </a:r>
            <a:r>
              <a:rPr lang="en-US" sz="14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Lett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</a:rPr>
              <a:t>. </a:t>
            </a:r>
            <a:r>
              <a:rPr lang="en-US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112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231801 (2014)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2475" y="2663825"/>
            <a:ext cx="3657600" cy="307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cs typeface="Times New Roman"/>
              </a:rPr>
              <a:t>Phys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Rev. </a:t>
            </a:r>
            <a:r>
              <a:rPr lang="en-US" sz="1400" dirty="0" err="1">
                <a:solidFill>
                  <a:prstClr val="black"/>
                </a:solidFill>
                <a:cs typeface="Times New Roman"/>
              </a:rPr>
              <a:t>Lett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. </a:t>
            </a:r>
            <a:r>
              <a:rPr lang="en-US" sz="1400" b="1" dirty="0">
                <a:solidFill>
                  <a:prstClr val="black"/>
                </a:solidFill>
                <a:cs typeface="Times New Roman"/>
              </a:rPr>
              <a:t>111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, 002051 and 002052 (2013)</a:t>
            </a:r>
          </a:p>
        </p:txBody>
      </p:sp>
      <p:sp>
        <p:nvSpPr>
          <p:cNvPr id="41999" name="TextBox 122"/>
          <p:cNvSpPr txBox="1">
            <a:spLocks noChangeArrowheads="1"/>
          </p:cNvSpPr>
          <p:nvPr/>
        </p:nvSpPr>
        <p:spPr bwMode="auto">
          <a:xfrm>
            <a:off x="-82550" y="2963863"/>
            <a:ext cx="54848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0000"/>
                </a:solidFill>
              </a:rPr>
              <a:t>Charged-current quasielastic (CCQE) </a:t>
            </a:r>
            <a:r>
              <a:rPr lang="el-GR" altLang="en-US">
                <a:solidFill>
                  <a:srgbClr val="000000"/>
                </a:solidFill>
              </a:rPr>
              <a:t>ν</a:t>
            </a:r>
            <a:r>
              <a:rPr lang="el-GR" altLang="en-US" baseline="-25000">
                <a:solidFill>
                  <a:srgbClr val="000000"/>
                </a:solidFill>
              </a:rPr>
              <a:t>μ </a:t>
            </a:r>
            <a:r>
              <a:rPr lang="en-US" altLang="en-US">
                <a:solidFill>
                  <a:srgbClr val="000000"/>
                </a:solidFill>
              </a:rPr>
              <a:t>cross section probes axial structure and nucleon-nucleon correlations.</a:t>
            </a:r>
          </a:p>
          <a:p>
            <a:pPr algn="ctr"/>
            <a:endParaRPr lang="en-US" altLang="en-US">
              <a:solidFill>
                <a:srgbClr val="000000"/>
              </a:solidFill>
            </a:endParaRPr>
          </a:p>
          <a:p>
            <a:pPr algn="ctr"/>
            <a:r>
              <a:rPr lang="en-US" altLang="en-US">
                <a:solidFill>
                  <a:srgbClr val="000000"/>
                </a:solidFill>
              </a:rPr>
              <a:t>CCQE essential to oscillation experiments but sensitive to nuclear models.</a:t>
            </a:r>
          </a:p>
        </p:txBody>
      </p:sp>
      <p:pic>
        <p:nvPicPr>
          <p:cNvPr id="42000" name="Picture 1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4395788"/>
            <a:ext cx="302418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TextBox 123"/>
          <p:cNvSpPr txBox="1"/>
          <p:nvPr/>
        </p:nvSpPr>
        <p:spPr>
          <a:xfrm>
            <a:off x="2738438" y="4840288"/>
            <a:ext cx="2486025" cy="147796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Energy near vertex suggests 25% of events have additional proton in final state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sym typeface="Wingdings" panose="05000000000000000000" pitchFamily="2" charset="2"/>
              </a:rPr>
              <a:t>np pairs in initial state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2002" name="Picture 124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5640388"/>
            <a:ext cx="11144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1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0" y="6488113"/>
            <a:ext cx="233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12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75" y="4743450"/>
            <a:ext cx="30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Rounded Rectangle 130"/>
          <p:cNvSpPr/>
          <p:nvPr/>
        </p:nvSpPr>
        <p:spPr>
          <a:xfrm>
            <a:off x="6230938" y="1185863"/>
            <a:ext cx="304800" cy="4970462"/>
          </a:xfrm>
          <a:prstGeom prst="round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42006" name="TextBox 131"/>
          <p:cNvSpPr txBox="1">
            <a:spLocks noChangeArrowheads="1"/>
          </p:cNvSpPr>
          <p:nvPr/>
        </p:nvSpPr>
        <p:spPr bwMode="auto">
          <a:xfrm>
            <a:off x="2249488" y="-49213"/>
            <a:ext cx="3279775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0000"/>
                </a:solidFill>
              </a:rPr>
              <a:t>Charged-current inclusive </a:t>
            </a:r>
            <a:r>
              <a:rPr lang="el-GR" altLang="en-US">
                <a:solidFill>
                  <a:srgbClr val="000000"/>
                </a:solidFill>
              </a:rPr>
              <a:t>ν</a:t>
            </a:r>
            <a:r>
              <a:rPr lang="el-GR" altLang="en-US" baseline="-25000">
                <a:solidFill>
                  <a:srgbClr val="000000"/>
                </a:solidFill>
              </a:rPr>
              <a:t>μ</a:t>
            </a:r>
            <a:r>
              <a:rPr lang="en-US" altLang="en-US">
                <a:solidFill>
                  <a:srgbClr val="000000"/>
                </a:solidFill>
              </a:rPr>
              <a:t> cross section ratios per nucleon </a:t>
            </a:r>
            <a:r>
              <a:rPr lang="en-US" altLang="en-US" b="1">
                <a:solidFill>
                  <a:srgbClr val="00B050"/>
                </a:solidFill>
              </a:rPr>
              <a:t>C</a:t>
            </a:r>
            <a:r>
              <a:rPr lang="en-US" altLang="en-US">
                <a:solidFill>
                  <a:srgbClr val="000000"/>
                </a:solidFill>
              </a:rPr>
              <a:t>, </a:t>
            </a:r>
            <a:r>
              <a:rPr lang="en-US" altLang="en-US" b="1">
                <a:solidFill>
                  <a:srgbClr val="FF0000"/>
                </a:solidFill>
              </a:rPr>
              <a:t>Fe</a:t>
            </a:r>
            <a:r>
              <a:rPr lang="en-US" altLang="en-US">
                <a:solidFill>
                  <a:srgbClr val="000000"/>
                </a:solidFill>
              </a:rPr>
              <a:t>, </a:t>
            </a:r>
            <a:r>
              <a:rPr lang="en-US" altLang="en-US" b="1">
                <a:solidFill>
                  <a:srgbClr val="0070C0"/>
                </a:solidFill>
              </a:rPr>
              <a:t>Pb</a:t>
            </a:r>
            <a:r>
              <a:rPr lang="en-US" altLang="en-US">
                <a:solidFill>
                  <a:srgbClr val="000000"/>
                </a:solidFill>
              </a:rPr>
              <a:t> to </a:t>
            </a:r>
            <a:r>
              <a:rPr lang="en-US" altLang="en-US" b="1">
                <a:solidFill>
                  <a:srgbClr val="FFC000"/>
                </a:solidFill>
              </a:rPr>
              <a:t>CH </a:t>
            </a:r>
            <a:r>
              <a:rPr lang="en-US" altLang="en-US">
                <a:solidFill>
                  <a:srgbClr val="000000"/>
                </a:solidFill>
              </a:rPr>
              <a:t>show unexpected </a:t>
            </a:r>
            <a:r>
              <a:rPr lang="en-US" altLang="en-US" b="1">
                <a:solidFill>
                  <a:srgbClr val="0070C0"/>
                </a:solidFill>
              </a:rPr>
              <a:t>deficit at low x</a:t>
            </a:r>
            <a:r>
              <a:rPr lang="en-US" altLang="en-US">
                <a:solidFill>
                  <a:srgbClr val="000000"/>
                </a:solidFill>
              </a:rPr>
              <a:t>, </a:t>
            </a:r>
            <a:r>
              <a:rPr lang="en-US" altLang="en-US" b="1">
                <a:solidFill>
                  <a:srgbClr val="FF0000"/>
                </a:solidFill>
              </a:rPr>
              <a:t>excess at high x</a:t>
            </a:r>
            <a:r>
              <a:rPr lang="en-US" altLang="en-US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2007" name="TextBox 135"/>
          <p:cNvSpPr txBox="1">
            <a:spLocks noChangeArrowheads="1"/>
          </p:cNvSpPr>
          <p:nvPr/>
        </p:nvSpPr>
        <p:spPr bwMode="auto">
          <a:xfrm>
            <a:off x="-82550" y="-74613"/>
            <a:ext cx="1970088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rgbClr val="000000"/>
                </a:solidFill>
                <a:latin typeface="Calibri Light" pitchFamily="34" charset="0"/>
              </a:rPr>
              <a:t>MINER</a:t>
            </a:r>
            <a:r>
              <a:rPr lang="el-GR" altLang="en-US" sz="3600">
                <a:solidFill>
                  <a:srgbClr val="000000"/>
                </a:solidFill>
                <a:latin typeface="Calibri Light" pitchFamily="34" charset="0"/>
              </a:rPr>
              <a:t>ν</a:t>
            </a:r>
            <a:r>
              <a:rPr lang="en-US" altLang="en-US" sz="3600">
                <a:solidFill>
                  <a:srgbClr val="000000"/>
                </a:solidFill>
                <a:latin typeface="Calibri Light" pitchFamily="34" charset="0"/>
              </a:rPr>
              <a:t>A</a:t>
            </a:r>
          </a:p>
          <a:p>
            <a:pPr algn="ctr"/>
            <a:r>
              <a:rPr lang="en-US" altLang="en-US" sz="2000">
                <a:solidFill>
                  <a:srgbClr val="000000"/>
                </a:solidFill>
              </a:rPr>
              <a:t>A 1-20 GeV neutrino-nucleus experiment at Fermilab</a:t>
            </a:r>
          </a:p>
          <a:p>
            <a:pPr algn="ctr"/>
            <a:endParaRPr lang="en-US" altLang="en-US" sz="2000">
              <a:solidFill>
                <a:srgbClr val="000000"/>
              </a:solidFill>
            </a:endParaRPr>
          </a:p>
          <a:p>
            <a:pPr algn="ctr"/>
            <a:r>
              <a:rPr lang="en-US" altLang="en-US" sz="2000">
                <a:solidFill>
                  <a:srgbClr val="000000"/>
                </a:solidFill>
              </a:rPr>
              <a:t>Selected Results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-390525" y="-592138"/>
            <a:ext cx="2251075" cy="3109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42888" y="2517775"/>
            <a:ext cx="5467351" cy="4556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9663" y="1223963"/>
            <a:ext cx="3233737" cy="11271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Neutrinos nuclear dependence different from electrons.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A problem for PDF extraction and oscillation experiments.</a:t>
            </a:r>
          </a:p>
        </p:txBody>
      </p:sp>
      <p:sp>
        <p:nvSpPr>
          <p:cNvPr id="42011" name="TextBox 2"/>
          <p:cNvSpPr txBox="1">
            <a:spLocks noChangeArrowheads="1"/>
          </p:cNvSpPr>
          <p:nvPr/>
        </p:nvSpPr>
        <p:spPr bwMode="auto">
          <a:xfrm>
            <a:off x="6205538" y="6534150"/>
            <a:ext cx="1411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B. 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 bwMode="auto">
          <a:xfrm>
            <a:off x="5174958" y="1828800"/>
            <a:ext cx="3969041" cy="457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Addresses DOE Nuclear Science Performance Measure HP6: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“Measure the lowest moments of 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unpolarized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nucleon structure functions (both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longitudinal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transverse) to 4 GeV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the proton….”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Moments are x-weighted: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Needed (largely Jefferson Lab) longitudinal/transverse separated data at large x for global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F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6" y="677701"/>
            <a:ext cx="5351477" cy="5799299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7954963" cy="374650"/>
          </a:xfrm>
        </p:spPr>
        <p:txBody>
          <a:bodyPr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Moments of the Proton F</a:t>
            </a:r>
            <a:r>
              <a:rPr lang="en-US" sz="2400" i="1" baseline="-25000" dirty="0" smtClean="0">
                <a:solidFill>
                  <a:schemeClr val="tx1"/>
                </a:solidFill>
              </a:rPr>
              <a:t>L</a:t>
            </a:r>
            <a:r>
              <a:rPr lang="en-US" sz="2400" i="1" dirty="0" smtClean="0">
                <a:solidFill>
                  <a:schemeClr val="tx1"/>
                </a:solidFill>
              </a:rPr>
              <a:t> Structure Function</a:t>
            </a:r>
            <a:endParaRPr lang="en-US" altLang="en-US" sz="2400" i="1" dirty="0" smtClean="0">
              <a:solidFill>
                <a:schemeClr val="tx1"/>
              </a:solidFill>
            </a:endParaRPr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6248400" y="6172200"/>
            <a:ext cx="1832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Thanks to </a:t>
            </a:r>
            <a:r>
              <a:rPr lang="en-US" altLang="en-US" sz="1400" dirty="0" smtClean="0"/>
              <a:t>C.E. Keppel,</a:t>
            </a:r>
            <a:endParaRPr lang="en-US" altLang="en-US" sz="1400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Argonne National Laboratory</a:t>
            </a:r>
          </a:p>
        </p:txBody>
      </p:sp>
      <p:pic>
        <p:nvPicPr>
          <p:cNvPr id="13" name="Picture 12" descr="M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47" y="685800"/>
            <a:ext cx="4066153" cy="11631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621268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Phys.</a:t>
            </a:r>
            <a:r>
              <a:rPr lang="en-US" i="1" dirty="0" smtClean="0"/>
              <a:t> </a:t>
            </a:r>
            <a:r>
              <a:rPr lang="hu-HU" i="1" dirty="0" smtClean="0"/>
              <a:t>Rev.</a:t>
            </a:r>
            <a:r>
              <a:rPr lang="en-US" i="1" dirty="0" smtClean="0"/>
              <a:t> </a:t>
            </a:r>
            <a:r>
              <a:rPr lang="hu-HU" i="1" dirty="0" smtClean="0"/>
              <a:t>Lett. 110 (2013) 15, 152002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" y="1660525"/>
            <a:ext cx="4679950" cy="275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190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000" i="1" smtClean="0"/>
              <a:t>Unpolarized and Longitudinally Polarized Structure Functions</a:t>
            </a:r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33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8C3E5-48EB-4722-95D8-42D584AB194F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03275" y="598488"/>
            <a:ext cx="2073275" cy="976312"/>
            <a:chOff x="4635499" y="1440493"/>
            <a:chExt cx="2073494" cy="976298"/>
          </a:xfrm>
        </p:grpSpPr>
        <p:pic>
          <p:nvPicPr>
            <p:cNvPr id="13331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13952" y="1905616"/>
              <a:ext cx="1795041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332" name="Text Box 43"/>
            <p:cNvSpPr txBox="1">
              <a:spLocks noChangeArrowheads="1"/>
            </p:cNvSpPr>
            <p:nvPr/>
          </p:nvSpPr>
          <p:spPr bwMode="auto">
            <a:xfrm>
              <a:off x="4635499" y="1440493"/>
              <a:ext cx="1687513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/>
                <a:t>Parton model -&gt;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528154" y="5105400"/>
            <a:ext cx="2311046" cy="838200"/>
            <a:chOff x="4406" y="1863"/>
            <a:chExt cx="1489" cy="537"/>
          </a:xfrm>
        </p:grpSpPr>
        <p:sp>
          <p:nvSpPr>
            <p:cNvPr id="13329" name="Rectangle 9"/>
            <p:cNvSpPr>
              <a:spLocks noChangeArrowheads="1"/>
            </p:cNvSpPr>
            <p:nvPr/>
          </p:nvSpPr>
          <p:spPr bwMode="auto">
            <a:xfrm>
              <a:off x="4416" y="1872"/>
              <a:ext cx="912" cy="52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altLang="en-US" b="1"/>
            </a:p>
          </p:txBody>
        </p:sp>
        <p:sp>
          <p:nvSpPr>
            <p:cNvPr id="13330" name="Text Box 10"/>
            <p:cNvSpPr txBox="1">
              <a:spLocks noChangeArrowheads="1"/>
            </p:cNvSpPr>
            <p:nvPr/>
          </p:nvSpPr>
          <p:spPr bwMode="auto">
            <a:xfrm>
              <a:off x="4406" y="1863"/>
              <a:ext cx="1489" cy="532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600" dirty="0">
                  <a:latin typeface="Times New Roman" pitchFamily="18" charset="0"/>
                  <a:cs typeface="Arial" charset="0"/>
                </a:rPr>
                <a:t>Upgraded </a:t>
              </a:r>
              <a:r>
                <a:rPr lang="en-US" altLang="en-US" sz="1600" dirty="0" err="1">
                  <a:latin typeface="Times New Roman" pitchFamily="18" charset="0"/>
                  <a:cs typeface="Arial" charset="0"/>
                </a:rPr>
                <a:t>JLab</a:t>
              </a:r>
              <a:r>
                <a:rPr lang="en-US" altLang="en-US" sz="1600" dirty="0">
                  <a:latin typeface="Times New Roman" pitchFamily="18" charset="0"/>
                  <a:cs typeface="Arial" charset="0"/>
                </a:rPr>
                <a:t> has</a:t>
              </a:r>
            </a:p>
            <a:p>
              <a:r>
                <a:rPr lang="en-US" altLang="en-US" sz="1600" dirty="0">
                  <a:latin typeface="Times New Roman" pitchFamily="18" charset="0"/>
                  <a:cs typeface="Arial" charset="0"/>
                </a:rPr>
                <a:t>unique capability to</a:t>
              </a:r>
            </a:p>
            <a:p>
              <a:r>
                <a:rPr lang="en-US" altLang="en-US" sz="1600" dirty="0">
                  <a:latin typeface="Times New Roman" pitchFamily="18" charset="0"/>
                  <a:cs typeface="Arial" charset="0"/>
                </a:rPr>
                <a:t>define the </a:t>
              </a:r>
              <a:r>
                <a:rPr lang="en-US" altLang="en-US" sz="1600" b="1" dirty="0">
                  <a:latin typeface="Times New Roman" pitchFamily="18" charset="0"/>
                  <a:cs typeface="Arial" charset="0"/>
                </a:rPr>
                <a:t>valence region</a:t>
              </a:r>
            </a:p>
          </p:txBody>
        </p:sp>
      </p:grp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449263" y="5329535"/>
            <a:ext cx="2903537" cy="46166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200" dirty="0">
                <a:latin typeface="Arial" charset="0"/>
                <a:cs typeface="Arial" charset="0"/>
              </a:rPr>
              <a:t> milestone HP6 (2011) completed,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steps toward HP14 </a:t>
            </a:r>
            <a:r>
              <a:rPr lang="en-US" altLang="en-US" sz="1200" dirty="0">
                <a:latin typeface="Arial" charset="0"/>
                <a:cs typeface="Arial" charset="0"/>
              </a:rPr>
              <a:t>(2018)</a:t>
            </a:r>
          </a:p>
        </p:txBody>
      </p:sp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309563" y="6038850"/>
            <a:ext cx="589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C. Keppel, K. Kumar,  G. Petratos, C. D. Roberts, S. Kuhn, Z.-E. Meziani</a:t>
            </a:r>
          </a:p>
        </p:txBody>
      </p:sp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6400800" y="6019800"/>
            <a:ext cx="2552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/>
              <a:t>Six </a:t>
            </a:r>
            <a:r>
              <a:rPr lang="en-US" altLang="en-US" sz="1600" dirty="0" err="1"/>
              <a:t>JLab</a:t>
            </a:r>
            <a:r>
              <a:rPr lang="en-US" altLang="en-US" sz="1600" dirty="0"/>
              <a:t> 12 GeV experiments</a:t>
            </a:r>
          </a:p>
        </p:txBody>
      </p:sp>
      <p:pic>
        <p:nvPicPr>
          <p:cNvPr id="13323" name="Picture 15"/>
          <p:cNvPicPr>
            <a:picLocks noChangeAspect="1" noChangeArrowheads="1"/>
          </p:cNvPicPr>
          <p:nvPr/>
        </p:nvPicPr>
        <p:blipFill>
          <a:blip r:embed="rId6" cstate="print"/>
          <a:srcRect t="78604" r="14784"/>
          <a:stretch>
            <a:fillRect/>
          </a:stretch>
        </p:blipFill>
        <p:spPr bwMode="auto">
          <a:xfrm>
            <a:off x="5105400" y="903287"/>
            <a:ext cx="3997325" cy="773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4022186" cy="303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7543800" y="3886200"/>
            <a:ext cx="1245317" cy="508263"/>
          </a:xfrm>
          <a:custGeom>
            <a:avLst/>
            <a:gdLst>
              <a:gd name="G0" fmla="*/ 8980 1 2"/>
              <a:gd name="G1" fmla="*/ 1014 1 2"/>
              <a:gd name="G2" fmla="+- 1014 0 0"/>
              <a:gd name="G3" fmla="+- 89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980" y="0"/>
                </a:lnTo>
                <a:lnTo>
                  <a:pt x="8980" y="1014"/>
                </a:lnTo>
                <a:lnTo>
                  <a:pt x="0" y="1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Parno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et al., </a:t>
            </a:r>
            <a:endParaRPr lang="en-US" sz="1200" i="1" dirty="0" smtClean="0">
              <a:solidFill>
                <a:srgbClr val="000000"/>
              </a:solidFill>
              <a:latin typeface="Arial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arXiv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:1406.1207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755287"/>
          <a:ext cx="8869052" cy="5715077"/>
        </p:xfrm>
        <a:graphic>
          <a:graphicData uri="http://schemas.openxmlformats.org/drawingml/2006/table">
            <a:tbl>
              <a:tblPr/>
              <a:tblGrid>
                <a:gridCol w="490227"/>
                <a:gridCol w="512640"/>
                <a:gridCol w="7866185"/>
              </a:tblGrid>
              <a:tr h="2006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Milestone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CECE"/>
                    </a:solidFill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HP3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Complete the combined analysis of available data on single  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mbria"/>
                        </a:rPr>
                        <a:t>, 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and K photo-production of nucleon resonances and incorporate the analysis of two-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pion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final states into the coupled-channel analysis of resonances.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Determine the four electromagnetic form factors of the nucleons to a momentum-transfer squared, Q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of 3.5 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and separate the electroweak form factors into contributions from the u, d and s-quarks for Q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&lt; 1 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HP5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Characterize high-momentum components induced by correlations in the few-body nuclear wave functions via (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e,e'N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(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e,e'NN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knock-out processes in nuclei and compare free proton and bound proton properties via measurement of polarization transfer in the  </a:t>
                      </a:r>
                      <a:r>
                        <a:rPr lang="en-US" sz="1100" b="0" i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1100" b="0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lang="en-US" sz="1100" b="0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e,e’p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reaction.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HP6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lowest moments of the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unpolarized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nucleon structure functions (both longitudinal and transverse) to 4 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for the proton, and the neutron, and the deep inelastic scattering polarized structure functions g</a:t>
                      </a:r>
                      <a:r>
                        <a:rPr lang="en-US" sz="11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(x,Q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g</a:t>
                      </a:r>
                      <a:r>
                        <a:rPr lang="en-US" sz="11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(x,Q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for x=0.2-0.6, and 1 &lt; Q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&lt; 5 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for both protons and neutrons.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HP7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electromagnetic excitations of low-lying baryon states (&lt;2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GeV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and their transition form factors over the range 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</a:t>
                      </a:r>
                      <a:r>
                        <a:rPr lang="en-US" sz="1100" b="0" baseline="30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=0.1–7 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and measure the electro- and photo-production of final states with one and two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pseudoscalar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mesons.   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HP11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Measure the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helicity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-dependent and target-polarization-dependent cross-section differences for Deeply Virtual Compton Scattering (DVCS) off the proton and the neutron in order to extract accurate information on generalized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distributions for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momentum fractions, x, of 0.1 – 0.4, and squared momentum transfer, t, less than 0.5 GeV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HP8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Measure flavor-identified q and</a:t>
                      </a:r>
                      <a:r>
                        <a:rPr lang="en-US" sz="1100" kern="120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 contributions to the spin of the proton via</a:t>
                      </a:r>
                      <a:r>
                        <a:rPr lang="en-US" sz="1100" kern="120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 longitudinal-spin asymmetry of W production.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HP12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Utilize polarized proton collisions at</a:t>
                      </a:r>
                      <a:r>
                        <a:rPr lang="en-US" sz="1100" kern="120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center of mass energies of 200 and 500 GeV, in combination with global QCD analyses, to determine if gluons have appreciable polarization over any range of momentum fraction between 1 and 30% of the </a:t>
                      </a:r>
                      <a:r>
                        <a:rPr lang="en-US" sz="1100" kern="120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momentum of a polarized proton.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HP9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Perform lattice calculations in full QCD of nucleon form factors, low moments of nucleon structure functions and low moments of generalized </a:t>
                      </a:r>
                      <a:r>
                        <a:rPr lang="en-US" sz="1100" b="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parton</a:t>
                      </a: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distributions including flavor and spin dependence.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HP10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Carry out </a:t>
                      </a:r>
                      <a:r>
                        <a:rPr lang="en-US" sz="1100" b="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</a:t>
                      </a: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initio microscopic studies of the structure and dynamics of light nuclei based on two-nucleon and many-nucleon forces and lattice QCD calculations of hadron interaction mechanisms relevant to the origin of the </a:t>
                      </a:r>
                      <a:r>
                        <a:rPr lang="en-US" sz="1100" b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N-N </a:t>
                      </a:r>
                      <a:r>
                        <a:rPr lang="en-US" sz="1100" b="0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interaction.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HP13</a:t>
                      </a:r>
                      <a:endParaRPr lang="en-US" sz="1100" b="0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Test unique QCD predictions for relations between single-transverse spin phenomena in p-p scattering and those observed in deep-inelastic lepton scattering.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HP14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Extract accurate information on spin-dependent and spin-averaged valence quark distributions to momentum fractions x above 60% of the full nucleon momentum 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</a:t>
                      </a:r>
                    </a:p>
                  </a:txBody>
                  <a:tcPr marL="45662" marR="4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HP15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 first results on the search for exotic mesons using photon beams will be completed. </a:t>
                      </a:r>
                    </a:p>
                  </a:txBody>
                  <a:tcPr marL="45662" marR="45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-24766"/>
            <a:ext cx="88392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13 SC Milestones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in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Hadronic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Physics –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3 related to BNL/RHIC-Spin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, and 10 related to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JLab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 for 12 GeV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 for Theory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201185" y="3921551"/>
            <a:ext cx="754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7954963" cy="374650"/>
          </a:xfrm>
        </p:spPr>
        <p:txBody>
          <a:bodyPr/>
          <a:lstStyle/>
          <a:p>
            <a:r>
              <a:rPr lang="en-US" altLang="en-US" sz="2400" i="1" smtClean="0"/>
              <a:t>Spin Structure of the neutron – valence region</a:t>
            </a:r>
          </a:p>
        </p:txBody>
      </p:sp>
      <p:sp>
        <p:nvSpPr>
          <p:cNvPr id="43011" name="Text Box 11"/>
          <p:cNvSpPr txBox="1">
            <a:spLocks noChangeArrowheads="1"/>
          </p:cNvSpPr>
          <p:nvPr/>
        </p:nvSpPr>
        <p:spPr bwMode="auto">
          <a:xfrm>
            <a:off x="423863" y="5715000"/>
            <a:ext cx="2962275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latin typeface="Arial" charset="0"/>
                <a:cs typeface="Arial" charset="0"/>
              </a:rPr>
              <a:t>NSAC</a:t>
            </a:r>
            <a:r>
              <a:rPr lang="en-US" altLang="en-US" sz="1600">
                <a:latin typeface="Arial" charset="0"/>
                <a:cs typeface="Arial" charset="0"/>
              </a:rPr>
              <a:t> milestone HP14 (2018)</a:t>
            </a:r>
          </a:p>
        </p:txBody>
      </p:sp>
      <p:pic>
        <p:nvPicPr>
          <p:cNvPr id="43012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06563"/>
            <a:ext cx="3908425" cy="3017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-96838" y="1706563"/>
            <a:ext cx="858838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3014" name="TextBox 3"/>
          <p:cNvSpPr txBox="1">
            <a:spLocks noChangeArrowheads="1"/>
          </p:cNvSpPr>
          <p:nvPr/>
        </p:nvSpPr>
        <p:spPr bwMode="auto">
          <a:xfrm>
            <a:off x="0" y="1143000"/>
            <a:ext cx="4670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/>
              <a:t>Polarized electron scattering from a polarized nucleon</a:t>
            </a:r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400050" y="6167438"/>
            <a:ext cx="433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N. Makins, Z.-E. Meziani, S. Kuhn, C. D. Roberts</a:t>
            </a:r>
          </a:p>
        </p:txBody>
      </p:sp>
      <p:sp>
        <p:nvSpPr>
          <p:cNvPr id="43016" name="TextBox 1"/>
          <p:cNvSpPr txBox="1">
            <a:spLocks noChangeArrowheads="1"/>
          </p:cNvSpPr>
          <p:nvPr/>
        </p:nvSpPr>
        <p:spPr bwMode="auto">
          <a:xfrm>
            <a:off x="762000" y="4968875"/>
            <a:ext cx="269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Three 12-GeV experiments</a:t>
            </a:r>
          </a:p>
          <a:p>
            <a:r>
              <a:rPr lang="en-US" altLang="en-US"/>
              <a:t>(benefits from SoLID)</a:t>
            </a:r>
          </a:p>
        </p:txBody>
      </p:sp>
      <p:pic>
        <p:nvPicPr>
          <p:cNvPr id="43017" name="Picture 6" descr="C:\Documents and Settings\b22803\Desktop\a1p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10187" y="106363"/>
            <a:ext cx="30511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1" descr="C:\Users\b22803\Desktop\a1n_2014_eps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91138" y="2952750"/>
            <a:ext cx="30289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4"/>
          <p:cNvPicPr>
            <a:picLocks noChangeAspect="1" noChangeArrowheads="1"/>
          </p:cNvPicPr>
          <p:nvPr/>
        </p:nvPicPr>
        <p:blipFill>
          <a:blip r:embed="rId11" cstate="print"/>
          <a:srcRect b="54099"/>
          <a:stretch>
            <a:fillRect/>
          </a:stretch>
        </p:blipFill>
        <p:spPr bwMode="auto">
          <a:xfrm>
            <a:off x="5416550" y="984250"/>
            <a:ext cx="3733800" cy="251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8651875" cy="374650"/>
          </a:xfrm>
        </p:spPr>
        <p:txBody>
          <a:bodyPr/>
          <a:lstStyle/>
          <a:p>
            <a:r>
              <a:rPr lang="en-US" altLang="en-US" sz="2400" i="1" smtClean="0"/>
              <a:t>Transverse Momentum Distributions: The Sivers effect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343400"/>
            <a:ext cx="4800600" cy="1905000"/>
          </a:xfrm>
          <a:solidFill>
            <a:srgbClr val="FFCC66"/>
          </a:solidFill>
        </p:spPr>
        <p:txBody>
          <a:bodyPr/>
          <a:lstStyle/>
          <a:p>
            <a:r>
              <a:rPr lang="en-US" altLang="en-US" b="1" i="1" smtClean="0"/>
              <a:t>NSAC</a:t>
            </a:r>
            <a:r>
              <a:rPr lang="en-US" altLang="en-US" smtClean="0"/>
              <a:t> Milestone HP13 (2015) “Test unique QCD predictions for relations between single-transverse spin phenomena in p-p scattering and those observed in deep-inelastic scattering.”</a:t>
            </a:r>
          </a:p>
          <a:p>
            <a:r>
              <a:rPr lang="en-US" altLang="en-US" smtClean="0"/>
              <a:t>COMPASS-II, RHIC-spin, polarized FNAL</a:t>
            </a:r>
          </a:p>
        </p:txBody>
      </p:sp>
      <p:grpSp>
        <p:nvGrpSpPr>
          <p:cNvPr id="44037" name="Group 84"/>
          <p:cNvGrpSpPr>
            <a:grpSpLocks/>
          </p:cNvGrpSpPr>
          <p:nvPr/>
        </p:nvGrpSpPr>
        <p:grpSpPr bwMode="auto">
          <a:xfrm>
            <a:off x="-52388" y="838200"/>
            <a:ext cx="5386388" cy="3200400"/>
            <a:chOff x="209" y="528"/>
            <a:chExt cx="3181" cy="1824"/>
          </a:xfrm>
        </p:grpSpPr>
        <p:pic>
          <p:nvPicPr>
            <p:cNvPr id="44044" name="Picture 2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28" y="2160"/>
              <a:ext cx="23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45" name="Picture 3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6" y="528"/>
              <a:ext cx="2190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6" name="Rectangle 37"/>
            <p:cNvSpPr>
              <a:spLocks noChangeArrowheads="1"/>
            </p:cNvSpPr>
            <p:nvPr/>
          </p:nvSpPr>
          <p:spPr bwMode="auto">
            <a:xfrm>
              <a:off x="1776" y="1632"/>
              <a:ext cx="1104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44047" name="Rectangle 36"/>
            <p:cNvSpPr>
              <a:spLocks noChangeArrowheads="1"/>
            </p:cNvSpPr>
            <p:nvPr/>
          </p:nvSpPr>
          <p:spPr bwMode="auto">
            <a:xfrm>
              <a:off x="1776" y="672"/>
              <a:ext cx="1296" cy="7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1400"/>
            </a:p>
          </p:txBody>
        </p:sp>
        <p:sp>
          <p:nvSpPr>
            <p:cNvPr id="44048" name="Rectangle 38"/>
            <p:cNvSpPr>
              <a:spLocks noChangeArrowheads="1"/>
            </p:cNvSpPr>
            <p:nvPr/>
          </p:nvSpPr>
          <p:spPr bwMode="auto">
            <a:xfrm>
              <a:off x="2352" y="1392"/>
              <a:ext cx="67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44049" name="Rectangle 49"/>
            <p:cNvSpPr>
              <a:spLocks noChangeArrowheads="1"/>
            </p:cNvSpPr>
            <p:nvPr/>
          </p:nvSpPr>
          <p:spPr bwMode="auto">
            <a:xfrm>
              <a:off x="1248" y="1488"/>
              <a:ext cx="10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altLang="en-US" sz="1400" b="1"/>
            </a:p>
          </p:txBody>
        </p:sp>
        <p:sp>
          <p:nvSpPr>
            <p:cNvPr id="44050" name="Line 56"/>
            <p:cNvSpPr>
              <a:spLocks noChangeShapeType="1"/>
            </p:cNvSpPr>
            <p:nvPr/>
          </p:nvSpPr>
          <p:spPr bwMode="auto">
            <a:xfrm flipH="1" flipV="1">
              <a:off x="1728" y="768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57"/>
            <p:cNvSpPr>
              <a:spLocks noChangeShapeType="1"/>
            </p:cNvSpPr>
            <p:nvPr/>
          </p:nvSpPr>
          <p:spPr bwMode="auto">
            <a:xfrm flipH="1" flipV="1">
              <a:off x="1632" y="1728"/>
              <a:ext cx="67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44052" name="Picture 6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76" y="864"/>
              <a:ext cx="12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3" name="Picture 64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32" y="528"/>
              <a:ext cx="9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4" name="Picture 6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08" y="864"/>
              <a:ext cx="1182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5" name="Picture 6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352" y="1728"/>
              <a:ext cx="1022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6" name="Picture 6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96" y="1632"/>
              <a:ext cx="11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7" name="Picture 6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344" y="1488"/>
              <a:ext cx="9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058" name="Picture 6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36" y="1776"/>
              <a:ext cx="9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059" name="Line 76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Rectangle 80"/>
            <p:cNvSpPr>
              <a:spLocks noChangeArrowheads="1"/>
            </p:cNvSpPr>
            <p:nvPr/>
          </p:nvSpPr>
          <p:spPr bwMode="auto">
            <a:xfrm>
              <a:off x="240" y="1575"/>
              <a:ext cx="624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44061" name="Text Box 81"/>
            <p:cNvSpPr txBox="1">
              <a:spLocks noChangeArrowheads="1"/>
            </p:cNvSpPr>
            <p:nvPr/>
          </p:nvSpPr>
          <p:spPr bwMode="auto">
            <a:xfrm>
              <a:off x="209" y="1575"/>
              <a:ext cx="73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Arial" charset="0"/>
                  <a:cs typeface="Arial" charset="0"/>
                </a:rPr>
                <a:t>Drell-Yan</a:t>
              </a:r>
            </a:p>
          </p:txBody>
        </p:sp>
        <p:sp>
          <p:nvSpPr>
            <p:cNvPr id="44062" name="Rectangle 82"/>
            <p:cNvSpPr>
              <a:spLocks noChangeArrowheads="1"/>
            </p:cNvSpPr>
            <p:nvPr/>
          </p:nvSpPr>
          <p:spPr bwMode="auto">
            <a:xfrm>
              <a:off x="528" y="768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44063" name="Line 75"/>
            <p:cNvSpPr>
              <a:spLocks noChangeShapeType="1"/>
            </p:cNvSpPr>
            <p:nvPr/>
          </p:nvSpPr>
          <p:spPr bwMode="auto">
            <a:xfrm flipV="1">
              <a:off x="864" y="76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Rectangle 83"/>
            <p:cNvSpPr>
              <a:spLocks noChangeArrowheads="1"/>
            </p:cNvSpPr>
            <p:nvPr/>
          </p:nvSpPr>
          <p:spPr bwMode="auto">
            <a:xfrm>
              <a:off x="480" y="724"/>
              <a:ext cx="35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DIS</a:t>
              </a:r>
            </a:p>
          </p:txBody>
        </p:sp>
      </p:grp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6654800" y="2092325"/>
            <a:ext cx="1754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altLang="en-US" sz="1400" b="1">
              <a:latin typeface="Arial" charset="0"/>
              <a:cs typeface="Arial" charset="0"/>
            </a:endParaRPr>
          </a:p>
          <a:p>
            <a:pPr algn="ctr"/>
            <a:r>
              <a:rPr lang="en-US" altLang="en-US" sz="1400" b="1">
                <a:latin typeface="Arial" charset="0"/>
                <a:cs typeface="Arial" charset="0"/>
              </a:rPr>
              <a:t>HERMES</a:t>
            </a:r>
          </a:p>
        </p:txBody>
      </p:sp>
      <p:sp>
        <p:nvSpPr>
          <p:cNvPr id="44039" name="Rectangle 115"/>
          <p:cNvSpPr>
            <a:spLocks noChangeArrowheads="1"/>
          </p:cNvSpPr>
          <p:nvPr/>
        </p:nvSpPr>
        <p:spPr bwMode="auto">
          <a:xfrm flipV="1">
            <a:off x="5416550" y="3076575"/>
            <a:ext cx="4445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4040" name="Rectangle 115"/>
          <p:cNvSpPr>
            <a:spLocks noChangeArrowheads="1"/>
          </p:cNvSpPr>
          <p:nvPr/>
        </p:nvSpPr>
        <p:spPr bwMode="auto">
          <a:xfrm>
            <a:off x="5410200" y="5959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4041" name="TextBox 1"/>
          <p:cNvSpPr txBox="1">
            <a:spLocks noChangeArrowheads="1"/>
          </p:cNvSpPr>
          <p:nvPr/>
        </p:nvSpPr>
        <p:spPr bwMode="auto">
          <a:xfrm>
            <a:off x="2809875" y="6264275"/>
            <a:ext cx="274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H. Jackson, M. Burkhardt</a:t>
            </a:r>
          </a:p>
        </p:txBody>
      </p:sp>
      <p:pic>
        <p:nvPicPr>
          <p:cNvPr id="44042" name="Picture 3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699125" y="3521075"/>
            <a:ext cx="3446463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4043" name="Picture 20"/>
          <p:cNvPicPr>
            <a:picLocks noChangeAspect="1" noChangeArrowheads="1"/>
          </p:cNvPicPr>
          <p:nvPr/>
        </p:nvPicPr>
        <p:blipFill>
          <a:blip r:embed="rId20" cstate="print"/>
          <a:srcRect r="59344"/>
          <a:stretch>
            <a:fillRect/>
          </a:stretch>
        </p:blipFill>
        <p:spPr bwMode="auto">
          <a:xfrm>
            <a:off x="6430963" y="4160838"/>
            <a:ext cx="1981200" cy="2046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33388" y="381000"/>
            <a:ext cx="8229600" cy="609600"/>
          </a:xfrm>
        </p:spPr>
        <p:txBody>
          <a:bodyPr/>
          <a:lstStyle/>
          <a:p>
            <a:r>
              <a:rPr lang="en-US" altLang="en-US" i="1" smtClean="0"/>
              <a:t>DVCS measurements and imaging</a:t>
            </a:r>
          </a:p>
        </p:txBody>
      </p:sp>
      <p:sp>
        <p:nvSpPr>
          <p:cNvPr id="4505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Argonne National Laboratory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2F8B24-3739-4C3B-B42F-21FE597891DA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512888"/>
            <a:ext cx="8388350" cy="458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267200" y="6232525"/>
            <a:ext cx="314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Z.-E. Meziani, JLab whitepaper</a:t>
            </a:r>
          </a:p>
        </p:txBody>
      </p:sp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3027363"/>
            <a:ext cx="2133600" cy="347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064" name="Rectangle 1"/>
          <p:cNvSpPr>
            <a:spLocks noChangeArrowheads="1"/>
          </p:cNvSpPr>
          <p:nvPr/>
        </p:nvSpPr>
        <p:spPr bwMode="auto">
          <a:xfrm>
            <a:off x="2427288" y="1627188"/>
            <a:ext cx="4343400" cy="156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45065" name="f5427875-f2d0-4857-9fbd-9a358ed3612c" descr="1CFCA8E9-D787-41B4-886E-40AE925603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1238" y="1192213"/>
            <a:ext cx="4576762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50" y="1447800"/>
            <a:ext cx="1457325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79425"/>
          </a:xfrm>
        </p:spPr>
        <p:txBody>
          <a:bodyPr/>
          <a:lstStyle/>
          <a:p>
            <a:r>
              <a:rPr lang="en-US" altLang="en-US" sz="2400" i="1" smtClean="0"/>
              <a:t>Drell-Yan is the best way to measure anti-quark distributions</a:t>
            </a:r>
          </a:p>
        </p:txBody>
      </p:sp>
      <p:sp>
        <p:nvSpPr>
          <p:cNvPr id="46083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BC1892-C07D-4797-9C41-97E0AD10ED1E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  <p:pic>
        <p:nvPicPr>
          <p:cNvPr id="46085" name="Picture 9" descr="dbub_e906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87525"/>
            <a:ext cx="310673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6" descr="C:\Documents and Settings\b22803\My Documents\My Pictures\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025" y="5156200"/>
            <a:ext cx="64611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C:\Documents and Settings\b22803\My Documents\My Pictures\nobel laureates\yukaw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3025" y="5067300"/>
            <a:ext cx="60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40263" y="1079500"/>
            <a:ext cx="4575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What is the A dependence of antiquarks?</a:t>
            </a:r>
          </a:p>
        </p:txBody>
      </p:sp>
      <p:pic>
        <p:nvPicPr>
          <p:cNvPr id="460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1828800"/>
            <a:ext cx="3065462" cy="3060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7693025" y="1608138"/>
            <a:ext cx="460375" cy="1287462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6091" name="Picture 4" descr="d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82638"/>
            <a:ext cx="231457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58800" y="5473700"/>
            <a:ext cx="66960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Longer term: Polarized FNAL, J-PARC at 50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(beyond 2017)?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988" y="2801938"/>
            <a:ext cx="2563812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Experiment E906 FNAL: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 national labs, 7 U. S. universities, 3 off-shore national labs, 4 off-shore universities</a:t>
            </a:r>
          </a:p>
        </p:txBody>
      </p:sp>
      <p:sp>
        <p:nvSpPr>
          <p:cNvPr id="46094" name="TextBox 11"/>
          <p:cNvSpPr txBox="1">
            <a:spLocks noChangeArrowheads="1"/>
          </p:cNvSpPr>
          <p:nvPr/>
        </p:nvSpPr>
        <p:spPr bwMode="auto">
          <a:xfrm>
            <a:off x="2728913" y="6089650"/>
            <a:ext cx="3424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D. Geesaman, P. Reimer, J.-C. Peng</a:t>
            </a:r>
          </a:p>
        </p:txBody>
      </p:sp>
      <p:sp>
        <p:nvSpPr>
          <p:cNvPr id="46095" name="TextBox 2"/>
          <p:cNvSpPr txBox="1">
            <a:spLocks noChangeArrowheads="1"/>
          </p:cNvSpPr>
          <p:nvPr/>
        </p:nvSpPr>
        <p:spPr bwMode="auto">
          <a:xfrm>
            <a:off x="26988" y="4249738"/>
            <a:ext cx="2522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/>
          </a:p>
          <a:p>
            <a:r>
              <a:rPr lang="en-US" altLang="en-US"/>
              <a:t>Experiment is underway!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2" descr="anapow_w_minu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2188" y="639763"/>
            <a:ext cx="21463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altLang="en-US" i="1" smtClean="0"/>
              <a:t>Polarized Drell-Yan and W production (2014+)</a:t>
            </a:r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4710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D3B1D7-2CC4-4A23-8387-1B4A7EE941DE}" type="slidenum">
              <a:rPr lang="en-US" altLang="en-US" smtClean="0"/>
              <a:pPr/>
              <a:t>44</a:t>
            </a:fld>
            <a:endParaRPr lang="en-US" altLang="en-US" smtClean="0"/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638175"/>
            <a:ext cx="1820863" cy="103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029325" y="4946650"/>
            <a:ext cx="2847975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COMPASS-II  (2014, if upgraded)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1 U. S. institution</a:t>
            </a:r>
          </a:p>
        </p:txBody>
      </p:sp>
      <p:pic>
        <p:nvPicPr>
          <p:cNvPr id="47112" name="Picture 7" descr="comparison_75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9500"/>
            <a:ext cx="34369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2713" y="4900613"/>
            <a:ext cx="3213100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FNAL Polarized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SeaQuest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 (&gt;2017)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8 U.S. institutions, 4 off-shore institutions</a:t>
            </a:r>
            <a:endParaRPr lang="en-US" sz="1400" dirty="0"/>
          </a:p>
          <a:p>
            <a:pPr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114" name="TextBox 3"/>
          <p:cNvSpPr txBox="1">
            <a:spLocks noChangeArrowheads="1"/>
          </p:cNvSpPr>
          <p:nvPr/>
        </p:nvSpPr>
        <p:spPr bwMode="auto">
          <a:xfrm>
            <a:off x="4059238" y="4167188"/>
            <a:ext cx="887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PHENIX</a:t>
            </a:r>
          </a:p>
        </p:txBody>
      </p:sp>
      <p:sp>
        <p:nvSpPr>
          <p:cNvPr id="47115" name="TextBox 3"/>
          <p:cNvSpPr txBox="1">
            <a:spLocks noChangeArrowheads="1"/>
          </p:cNvSpPr>
          <p:nvPr/>
        </p:nvSpPr>
        <p:spPr bwMode="auto">
          <a:xfrm>
            <a:off x="6991350" y="5783263"/>
            <a:ext cx="2133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Thanks to E. Aschenauer, W. Lorenzon, M. Liu, M. Grosse-Perdekamp</a:t>
            </a:r>
          </a:p>
        </p:txBody>
      </p:sp>
      <p:pic>
        <p:nvPicPr>
          <p:cNvPr id="47116" name="Picture 4" descr="d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890588"/>
            <a:ext cx="19113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TextBox 4"/>
          <p:cNvSpPr txBox="1">
            <a:spLocks noChangeArrowheads="1"/>
          </p:cNvSpPr>
          <p:nvPr/>
        </p:nvSpPr>
        <p:spPr bwMode="auto">
          <a:xfrm>
            <a:off x="477838" y="196850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/>
              <a:t>polarized</a:t>
            </a:r>
          </a:p>
        </p:txBody>
      </p:sp>
      <p:sp>
        <p:nvSpPr>
          <p:cNvPr id="47118" name="TextBox 5"/>
          <p:cNvSpPr txBox="1">
            <a:spLocks noChangeArrowheads="1"/>
          </p:cNvSpPr>
          <p:nvPr/>
        </p:nvSpPr>
        <p:spPr bwMode="auto">
          <a:xfrm>
            <a:off x="3976688" y="3462338"/>
            <a:ext cx="152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Delivered 500 pb</a:t>
            </a:r>
            <a:r>
              <a:rPr lang="en-US" altLang="en-US" sz="1400" baseline="30000"/>
              <a:t>-1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444875" y="890588"/>
            <a:ext cx="0" cy="4724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5913438" y="881063"/>
            <a:ext cx="0" cy="4724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121" name="TextBox 3"/>
          <p:cNvSpPr txBox="1">
            <a:spLocks noChangeArrowheads="1"/>
          </p:cNvSpPr>
          <p:nvPr/>
        </p:nvSpPr>
        <p:spPr bwMode="auto">
          <a:xfrm>
            <a:off x="2836863" y="6200775"/>
            <a:ext cx="3803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Forward upgrades -&gt; transverse spin asymmetries</a:t>
            </a:r>
          </a:p>
        </p:txBody>
      </p:sp>
      <p:grpSp>
        <p:nvGrpSpPr>
          <p:cNvPr id="47122" name="Group 22"/>
          <p:cNvGrpSpPr>
            <a:grpSpLocks/>
          </p:cNvGrpSpPr>
          <p:nvPr/>
        </p:nvGrpSpPr>
        <p:grpSpPr bwMode="auto">
          <a:xfrm>
            <a:off x="3509963" y="3754438"/>
            <a:ext cx="2289175" cy="2482850"/>
            <a:chOff x="508001" y="1899920"/>
            <a:chExt cx="3096234" cy="3889172"/>
          </a:xfrm>
        </p:grpSpPr>
        <p:pic>
          <p:nvPicPr>
            <p:cNvPr id="47126" name="Picture 23" descr="HighMass80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8001" y="1899920"/>
              <a:ext cx="3096234" cy="388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7" name="Rectangle 24"/>
            <p:cNvSpPr>
              <a:spLocks noChangeArrowheads="1"/>
            </p:cNvSpPr>
            <p:nvPr/>
          </p:nvSpPr>
          <p:spPr bwMode="auto">
            <a:xfrm>
              <a:off x="2143760" y="4714240"/>
              <a:ext cx="284480" cy="1625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800"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47123" name="TextBox 3"/>
          <p:cNvSpPr txBox="1">
            <a:spLocks noChangeArrowheads="1"/>
          </p:cNvSpPr>
          <p:nvPr/>
        </p:nvSpPr>
        <p:spPr bwMode="auto">
          <a:xfrm>
            <a:off x="4908550" y="1052513"/>
            <a:ext cx="641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STAR</a:t>
            </a:r>
          </a:p>
        </p:txBody>
      </p:sp>
      <p:pic>
        <p:nvPicPr>
          <p:cNvPr id="47124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9325" y="1857375"/>
            <a:ext cx="3095625" cy="304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25" name="TextBox 3"/>
          <p:cNvSpPr txBox="1">
            <a:spLocks noChangeArrowheads="1"/>
          </p:cNvSpPr>
          <p:nvPr/>
        </p:nvSpPr>
        <p:spPr bwMode="auto">
          <a:xfrm>
            <a:off x="6640513" y="2784475"/>
            <a:ext cx="727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Sivers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Polarized Drell-Yan</a:t>
            </a:r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E13C23-622B-4FF0-AC30-686A139296F1}" type="slidenum">
              <a:rPr lang="en-US" altLang="en-US" smtClean="0"/>
              <a:pPr/>
              <a:t>45</a:t>
            </a:fld>
            <a:endParaRPr lang="en-US" altLang="en-US" smtClean="0"/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7813"/>
            <a:ext cx="4648200" cy="587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1295400"/>
            <a:ext cx="3962400" cy="4475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Transversity and tensor charge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>
          <a:xfrm>
            <a:off x="457200" y="879475"/>
            <a:ext cx="6553200" cy="43291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/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Quark transverse polarization in a transversely polarized nucleon: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buFont typeface="Arial" pitchFamily="-109" charset="0"/>
              <a:buNone/>
              <a:defRPr/>
            </a:pPr>
            <a:endParaRPr lang="en-US" sz="1800" dirty="0" smtClean="0"/>
          </a:p>
          <a:p>
            <a:pPr lvl="1">
              <a:buFont typeface="Arial" pitchFamily="-109" charset="0"/>
              <a:buNone/>
              <a:defRPr/>
            </a:pPr>
            <a:endParaRPr lang="en-US" sz="1800" dirty="0" smtClean="0"/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Can be probed in Semi-Inclusive DIS,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Drell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-Yan processes.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Does not mix with gluons, has valence like behavior.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Nucleon tensor charge can be extracted from the lowest moment of </a:t>
            </a:r>
            <a:r>
              <a:rPr lang="en-US" sz="1800" i="1" dirty="0" smtClean="0">
                <a:solidFill>
                  <a:schemeClr val="tx2">
                    <a:lumMod val="50000"/>
                  </a:schemeClr>
                </a:solidFill>
              </a:rPr>
              <a:t>h</a:t>
            </a:r>
            <a:r>
              <a:rPr lang="en-US" sz="1800" baseline="-250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and compared to LQCD calculations</a:t>
            </a:r>
          </a:p>
          <a:p>
            <a:pPr lvl="2">
              <a:defRPr/>
            </a:pPr>
            <a:endParaRPr lang="en-US" sz="1900" dirty="0">
              <a:latin typeface="Symbol" pitchFamily="-109" charset="2"/>
            </a:endParaRPr>
          </a:p>
        </p:txBody>
      </p:sp>
      <p:grpSp>
        <p:nvGrpSpPr>
          <p:cNvPr id="49156" name="Group 14"/>
          <p:cNvGrpSpPr>
            <a:grpSpLocks/>
          </p:cNvGrpSpPr>
          <p:nvPr/>
        </p:nvGrpSpPr>
        <p:grpSpPr bwMode="auto">
          <a:xfrm>
            <a:off x="4951413" y="1741488"/>
            <a:ext cx="2171700" cy="660400"/>
            <a:chOff x="6273800" y="1889125"/>
            <a:chExt cx="2171700" cy="660400"/>
          </a:xfrm>
        </p:grpSpPr>
        <p:sp>
          <p:nvSpPr>
            <p:cNvPr id="14" name="Rectangle 13"/>
            <p:cNvSpPr/>
            <p:nvPr/>
          </p:nvSpPr>
          <p:spPr>
            <a:xfrm>
              <a:off x="6273800" y="1889125"/>
              <a:ext cx="2171700" cy="660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164" name="TextBox 18"/>
            <p:cNvSpPr txBox="1">
              <a:spLocks noChangeArrowheads="1"/>
            </p:cNvSpPr>
            <p:nvPr/>
          </p:nvSpPr>
          <p:spPr bwMode="auto">
            <a:xfrm>
              <a:off x="6826250" y="1894681"/>
              <a:ext cx="1420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/>
                <a:t>Nucleon Spin</a:t>
              </a:r>
            </a:p>
          </p:txBody>
        </p:sp>
        <p:sp>
          <p:nvSpPr>
            <p:cNvPr id="49165" name="TextBox 19"/>
            <p:cNvSpPr txBox="1">
              <a:spLocks noChangeArrowheads="1"/>
            </p:cNvSpPr>
            <p:nvPr/>
          </p:nvSpPr>
          <p:spPr bwMode="auto">
            <a:xfrm>
              <a:off x="6826250" y="2181225"/>
              <a:ext cx="1211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</a:rPr>
                <a:t>Quark Spin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484937" y="2079625"/>
              <a:ext cx="266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484937" y="2346325"/>
              <a:ext cx="2667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57" name="Group 15"/>
          <p:cNvGrpSpPr>
            <a:grpSpLocks/>
          </p:cNvGrpSpPr>
          <p:nvPr/>
        </p:nvGrpSpPr>
        <p:grpSpPr bwMode="auto">
          <a:xfrm>
            <a:off x="1341438" y="1627188"/>
            <a:ext cx="3124200" cy="814387"/>
            <a:chOff x="2590800" y="1717675"/>
            <a:chExt cx="3124200" cy="814387"/>
          </a:xfrm>
        </p:grpSpPr>
        <p:sp>
          <p:nvSpPr>
            <p:cNvPr id="49161" name="TextBox 20"/>
            <p:cNvSpPr txBox="1">
              <a:spLocks noChangeArrowheads="1"/>
            </p:cNvSpPr>
            <p:nvPr/>
          </p:nvSpPr>
          <p:spPr bwMode="auto">
            <a:xfrm>
              <a:off x="2590800" y="1822450"/>
              <a:ext cx="90468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800" b="1" i="1">
                  <a:solidFill>
                    <a:srgbClr val="FF00FF"/>
                  </a:solidFill>
                </a:rPr>
                <a:t>h</a:t>
              </a:r>
              <a:r>
                <a:rPr lang="en-US" altLang="en-US" sz="2800" b="1" baseline="-25000">
                  <a:solidFill>
                    <a:srgbClr val="FF00FF"/>
                  </a:solidFill>
                </a:rPr>
                <a:t>1T</a:t>
              </a:r>
              <a:r>
                <a:rPr lang="en-US" altLang="en-US" sz="2800" b="1"/>
                <a:t> =</a:t>
              </a:r>
              <a:endParaRPr lang="en-US" altLang="en-US" sz="2800"/>
            </a:p>
          </p:txBody>
        </p:sp>
        <p:pic>
          <p:nvPicPr>
            <p:cNvPr id="49162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8063" y="1717675"/>
              <a:ext cx="2166937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0563" y="4449763"/>
            <a:ext cx="4737100" cy="704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mpd="sng">
            <a:solidFill>
              <a:srgbClr val="FF66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69863" y="4419600"/>
            <a:ext cx="24892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Tensor Charge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Intrinsic property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Like axial or vector charge</a:t>
            </a:r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6418263" y="5791200"/>
            <a:ext cx="2343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Thanks to Z.-E. Meziani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152400"/>
            <a:ext cx="8458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err="1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Transversity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Projected Data -12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GeV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JLab</a:t>
            </a:r>
            <a:endParaRPr lang="en-US" i="1" dirty="0">
              <a:solidFill>
                <a:schemeClr val="tx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613" y="1060450"/>
            <a:ext cx="61483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176213" y="4129088"/>
            <a:ext cx="2505075" cy="1533525"/>
            <a:chOff x="133223" y="3150110"/>
            <a:chExt cx="2506662" cy="1533174"/>
          </a:xfrm>
        </p:grpSpPr>
        <p:grpSp>
          <p:nvGrpSpPr>
            <p:cNvPr id="50185" name="Group 15"/>
            <p:cNvGrpSpPr>
              <a:grpSpLocks/>
            </p:cNvGrpSpPr>
            <p:nvPr/>
          </p:nvGrpSpPr>
          <p:grpSpPr bwMode="auto">
            <a:xfrm>
              <a:off x="133223" y="3150110"/>
              <a:ext cx="2506662" cy="709613"/>
              <a:chOff x="2590800" y="1717675"/>
              <a:chExt cx="3124200" cy="814387"/>
            </a:xfrm>
          </p:grpSpPr>
          <p:sp>
            <p:nvSpPr>
              <p:cNvPr id="50192" name="TextBox 20"/>
              <p:cNvSpPr txBox="1">
                <a:spLocks noChangeArrowheads="1"/>
              </p:cNvSpPr>
              <p:nvPr/>
            </p:nvSpPr>
            <p:spPr bwMode="auto">
              <a:xfrm>
                <a:off x="2590800" y="1822450"/>
                <a:ext cx="90468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2800" b="1" i="1">
                    <a:solidFill>
                      <a:srgbClr val="FF00FF"/>
                    </a:solidFill>
                  </a:rPr>
                  <a:t>h</a:t>
                </a:r>
                <a:r>
                  <a:rPr lang="en-US" altLang="en-US" sz="2800" b="1" baseline="-25000">
                    <a:solidFill>
                      <a:srgbClr val="FF00FF"/>
                    </a:solidFill>
                  </a:rPr>
                  <a:t>1T</a:t>
                </a:r>
                <a:r>
                  <a:rPr lang="en-US" altLang="en-US" sz="2800" b="1"/>
                  <a:t> =</a:t>
                </a:r>
                <a:endParaRPr lang="en-US" altLang="en-US" sz="2800"/>
              </a:p>
            </p:txBody>
          </p:sp>
          <p:pic>
            <p:nvPicPr>
              <p:cNvPr id="5019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48063" y="1717675"/>
                <a:ext cx="2166937" cy="814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0186" name="Group 14"/>
            <p:cNvGrpSpPr>
              <a:grpSpLocks/>
            </p:cNvGrpSpPr>
            <p:nvPr/>
          </p:nvGrpSpPr>
          <p:grpSpPr bwMode="auto">
            <a:xfrm>
              <a:off x="356331" y="4022884"/>
              <a:ext cx="2171700" cy="660400"/>
              <a:chOff x="6273800" y="1889125"/>
              <a:chExt cx="2171700" cy="6604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273083" y="1889276"/>
                <a:ext cx="2173076" cy="66024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188" name="TextBox 18"/>
              <p:cNvSpPr txBox="1">
                <a:spLocks noChangeArrowheads="1"/>
              </p:cNvSpPr>
              <p:nvPr/>
            </p:nvSpPr>
            <p:spPr bwMode="auto">
              <a:xfrm>
                <a:off x="6826250" y="1894681"/>
                <a:ext cx="1420813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Nucleon Spin</a:t>
                </a:r>
              </a:p>
            </p:txBody>
          </p:sp>
          <p:sp>
            <p:nvSpPr>
              <p:cNvPr id="50189" name="TextBox 19"/>
              <p:cNvSpPr txBox="1">
                <a:spLocks noChangeArrowheads="1"/>
              </p:cNvSpPr>
              <p:nvPr/>
            </p:nvSpPr>
            <p:spPr bwMode="auto">
              <a:xfrm>
                <a:off x="6826250" y="2181225"/>
                <a:ext cx="121126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0000"/>
                    </a:solidFill>
                  </a:rPr>
                  <a:t>Quark Spin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6484353" y="2079732"/>
                <a:ext cx="26686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484353" y="2346371"/>
                <a:ext cx="26686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181" name="TextBox 16"/>
          <p:cNvSpPr txBox="1">
            <a:spLocks noChangeArrowheads="1"/>
          </p:cNvSpPr>
          <p:nvPr/>
        </p:nvSpPr>
        <p:spPr bwMode="auto">
          <a:xfrm>
            <a:off x="4648200" y="5662613"/>
            <a:ext cx="2525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Polarized </a:t>
            </a:r>
            <a:r>
              <a:rPr lang="en-US" altLang="en-US" baseline="30000"/>
              <a:t>3</a:t>
            </a:r>
            <a:r>
              <a:rPr lang="en-US" altLang="en-US"/>
              <a:t>He with SoLID</a:t>
            </a:r>
          </a:p>
        </p:txBody>
      </p:sp>
      <p:pic>
        <p:nvPicPr>
          <p:cNvPr id="50182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1447800"/>
            <a:ext cx="2743200" cy="1260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018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3" y="3124200"/>
            <a:ext cx="2695575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0184" name="TextBox 2"/>
          <p:cNvSpPr txBox="1">
            <a:spLocks noChangeArrowheads="1"/>
          </p:cNvSpPr>
          <p:nvPr/>
        </p:nvSpPr>
        <p:spPr bwMode="auto">
          <a:xfrm>
            <a:off x="5029200" y="6234113"/>
            <a:ext cx="1841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R. McKeown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188" y="1492250"/>
            <a:ext cx="6580187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16"/>
          <p:cNvSpPr txBox="1">
            <a:spLocks noChangeArrowheads="1"/>
          </p:cNvSpPr>
          <p:nvPr/>
        </p:nvSpPr>
        <p:spPr bwMode="auto">
          <a:xfrm>
            <a:off x="-792163" y="35274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4" name="Title 1"/>
          <p:cNvSpPr>
            <a:spLocks noGrp="1"/>
          </p:cNvSpPr>
          <p:nvPr>
            <p:ph type="title"/>
          </p:nvPr>
        </p:nvSpPr>
        <p:spPr>
          <a:xfrm>
            <a:off x="38100" y="0"/>
            <a:ext cx="9047163" cy="7874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0090"/>
                </a:solidFill>
              </a:rPr>
              <a:t>PDG 2012/13 - Partial N/Δ spectrum</a:t>
            </a:r>
          </a:p>
        </p:txBody>
      </p:sp>
      <p:pic>
        <p:nvPicPr>
          <p:cNvPr id="51205" name="Picture 24"/>
          <p:cNvPicPr>
            <a:picLocks noChangeAspect="1"/>
          </p:cNvPicPr>
          <p:nvPr/>
        </p:nvPicPr>
        <p:blipFill>
          <a:blip r:embed="rId4" cstate="print"/>
          <a:srcRect l="33739" r="36359" b="90063"/>
          <a:stretch>
            <a:fillRect/>
          </a:stretch>
        </p:blipFill>
        <p:spPr bwMode="auto">
          <a:xfrm>
            <a:off x="3465513" y="1023938"/>
            <a:ext cx="19939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>
            <a:spLocks noChangeAspect="1"/>
          </p:cNvSpPr>
          <p:nvPr/>
        </p:nvSpPr>
        <p:spPr>
          <a:xfrm>
            <a:off x="1612900" y="2801938"/>
            <a:ext cx="2755900" cy="322262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7" name="Footer Placeholder 2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ECT*, Trento,June 30 - July 4, 2014</a:t>
            </a:r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4513263" y="2786063"/>
            <a:ext cx="3127375" cy="338137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9" name="TextBox 26"/>
          <p:cNvSpPr txBox="1">
            <a:spLocks noChangeArrowheads="1"/>
          </p:cNvSpPr>
          <p:nvPr/>
        </p:nvSpPr>
        <p:spPr bwMode="auto">
          <a:xfrm>
            <a:off x="203200" y="5487988"/>
            <a:ext cx="8805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000">
                <a:solidFill>
                  <a:srgbClr val="000000"/>
                </a:solidFill>
              </a:rPr>
              <a:t> Clustering of states near 1.9 GeV leads to “spin multiplets” or “parity doublets”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2000">
                <a:solidFill>
                  <a:srgbClr val="000000"/>
                </a:solidFill>
              </a:rPr>
              <a:t> Parity doublets could indicate “restoration of chiral symmetry” at high masses.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1031875"/>
          </a:xfrm>
        </p:spPr>
        <p:txBody>
          <a:bodyPr/>
          <a:lstStyle/>
          <a:p>
            <a:r>
              <a:rPr lang="en-US" altLang="en-US" smtClean="0">
                <a:solidFill>
                  <a:srgbClr val="000090"/>
                </a:solidFill>
              </a:rPr>
              <a:t>New Baryons and Decays from JLab KY photoproduction data</a:t>
            </a:r>
          </a:p>
        </p:txBody>
      </p:sp>
      <p:sp>
        <p:nvSpPr>
          <p:cNvPr id="52227" name="Date Placeholder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5E0DA2-869D-4F8E-B6CC-424694F96AD3}" type="datetime1">
              <a:rPr lang="en-US" altLang="en-US" smtClean="0">
                <a:solidFill>
                  <a:srgbClr val="898989"/>
                </a:solidFill>
              </a:rPr>
              <a:pPr/>
              <a:t>9/13/2014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sp>
        <p:nvSpPr>
          <p:cNvPr id="522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solidFill>
                  <a:srgbClr val="898989"/>
                </a:solidFill>
              </a:rPr>
              <a:t>V. Burkert, MESON 2012  June 1, 2012</a:t>
            </a:r>
          </a:p>
        </p:txBody>
      </p:sp>
      <p:sp>
        <p:nvSpPr>
          <p:cNvPr id="52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B797EE-DED6-4BFE-9C8F-F2597721DCBB}" type="slidenum">
              <a:rPr lang="en-US" altLang="en-US" smtClean="0">
                <a:solidFill>
                  <a:srgbClr val="898989"/>
                </a:solidFill>
              </a:rPr>
              <a:pPr/>
              <a:t>49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50938" y="1754188"/>
          <a:ext cx="6615113" cy="34607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8017"/>
                <a:gridCol w="1234381"/>
                <a:gridCol w="1123876"/>
                <a:gridCol w="919928"/>
                <a:gridCol w="993948"/>
                <a:gridCol w="1084963"/>
              </a:tblGrid>
              <a:tr h="6400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State</a:t>
                      </a:r>
                    </a:p>
                    <a:p>
                      <a:r>
                        <a:rPr lang="en-US" sz="1800" dirty="0" err="1" smtClean="0"/>
                        <a:t>N((mass)J</a:t>
                      </a:r>
                      <a:r>
                        <a:rPr lang="en-US" sz="1800" baseline="30000" dirty="0" err="1" smtClean="0"/>
                        <a:t>P</a:t>
                      </a:r>
                      <a:endParaRPr lang="en-US" sz="1800" baseline="30000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PDG 2010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PDG</a:t>
                      </a:r>
                      <a:r>
                        <a:rPr lang="en-US" sz="1800" baseline="0" dirty="0" smtClean="0"/>
                        <a:t> 2012</a:t>
                      </a:r>
                      <a:endParaRPr lang="en-US" sz="1800" dirty="0" smtClean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KΛ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KΣ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Nγ</a:t>
                      </a:r>
                    </a:p>
                  </a:txBody>
                  <a:tcPr marL="91436" marR="91436" marT="45708" marB="45708"/>
                </a:tc>
              </a:tr>
              <a:tr h="4738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N(1880)1/2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4738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N(1895)1/2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4738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N(1900)3/2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**</a:t>
                      </a:r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4738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N(1875)3/2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4738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N(2150)3/2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  <a:tr h="4515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N(2060)5/2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 marT="45708" marB="45708"/>
                </a:tc>
              </a:tr>
            </a:tbl>
          </a:graphicData>
        </a:graphic>
      </p:graphicFrame>
      <p:sp>
        <p:nvSpPr>
          <p:cNvPr id="52288" name="TextBox 7"/>
          <p:cNvSpPr txBox="1">
            <a:spLocks noChangeArrowheads="1"/>
          </p:cNvSpPr>
          <p:nvPr/>
        </p:nvSpPr>
        <p:spPr bwMode="auto">
          <a:xfrm>
            <a:off x="1470025" y="5783263"/>
            <a:ext cx="61658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rgbClr val="000000"/>
                </a:solidFill>
              </a:rPr>
              <a:t>Bonn-Gatchina Analysis – A.V. Anisovich et al., EPJ A48, 15 (2012)</a:t>
            </a:r>
          </a:p>
          <a:p>
            <a:pPr algn="ctr"/>
            <a:r>
              <a:rPr lang="en-US" altLang="en-US" sz="1400">
                <a:solidFill>
                  <a:srgbClr val="000000"/>
                </a:solidFill>
              </a:rPr>
              <a:t>(First coupled-channel analysis that includes nearly all new photoproduction data)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1888" y="1754188"/>
            <a:ext cx="1063625" cy="3460750"/>
          </a:xfrm>
          <a:prstGeom prst="rect">
            <a:avLst/>
          </a:prstGeom>
          <a:noFill/>
          <a:ln w="28575" cap="flat" cmpd="sng" algn="ctr">
            <a:solidFill>
              <a:srgbClr val="4CE44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0" y="9842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+mj-lt"/>
                <a:cs typeface="Arial" charset="0"/>
              </a:rPr>
              <a:t>Strangeness Contribution to Nucleon Form Factors</a:t>
            </a:r>
          </a:p>
        </p:txBody>
      </p:sp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5332411" y="1501676"/>
            <a:ext cx="381158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i="1" dirty="0">
                <a:latin typeface="+mn-lt"/>
                <a:cs typeface="Arial" charset="0"/>
              </a:rPr>
              <a:t>Purple line represents 3% of the proton form factors</a:t>
            </a:r>
            <a:endParaRPr lang="en-US" altLang="en-US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à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Arial" charset="0"/>
              </a:rPr>
              <a:t> Strange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Arial" charset="0"/>
              </a:rPr>
              <a:t>quarks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Arial" charset="0"/>
              </a:rPr>
              <a:t>do not play a substantial role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Arial" charset="0"/>
              </a:rPr>
              <a:t> in the long-range electromagnetic structure of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Arial" charset="0"/>
              </a:rPr>
              <a:t>nucleons</a:t>
            </a:r>
            <a:endParaRPr lang="en-US" altLang="en-US" dirty="0" smtClean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à"/>
            </a:pPr>
            <a:r>
              <a:rPr lang="en-US" altLang="en-US" dirty="0">
                <a:latin typeface="+mn-lt"/>
                <a:cs typeface="Arial" charset="0"/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Arial" pitchFamily="34" charset="0"/>
              </a:rPr>
              <a:t>Neglect strange form factors -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Arial" pitchFamily="34" charset="0"/>
              </a:rPr>
              <a:t>Flavor separation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Arial" pitchFamily="34" charset="0"/>
              </a:rPr>
              <a:t>of the proton form factor</a:t>
            </a:r>
          </a:p>
        </p:txBody>
      </p:sp>
      <p:sp>
        <p:nvSpPr>
          <p:cNvPr id="35845" name="TextBox 15"/>
          <p:cNvSpPr txBox="1">
            <a:spLocks noChangeArrowheads="1"/>
          </p:cNvSpPr>
          <p:nvPr/>
        </p:nvSpPr>
        <p:spPr bwMode="auto">
          <a:xfrm>
            <a:off x="6067017" y="609600"/>
            <a:ext cx="2924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+mn-lt"/>
                <a:cs typeface="Arial" charset="0"/>
              </a:rPr>
              <a:t>HAPPEx-3: PRL 108 (2012) 102001</a:t>
            </a:r>
          </a:p>
          <a:p>
            <a:r>
              <a:rPr lang="en-US" altLang="en-US" sz="1400" dirty="0">
                <a:latin typeface="+mn-lt"/>
                <a:cs typeface="Arial" charset="0"/>
              </a:rPr>
              <a:t>G0-Backward: PRL 104 (2010) 012001</a:t>
            </a:r>
          </a:p>
        </p:txBody>
      </p:sp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4" cstate="print"/>
          <a:srcRect t="854"/>
          <a:stretch>
            <a:fillRect/>
          </a:stretch>
        </p:blipFill>
        <p:spPr bwMode="auto">
          <a:xfrm>
            <a:off x="623888" y="1295400"/>
            <a:ext cx="4537075" cy="285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7" name="Oval 12"/>
          <p:cNvSpPr>
            <a:spLocks noChangeArrowheads="1"/>
          </p:cNvSpPr>
          <p:nvPr/>
        </p:nvSpPr>
        <p:spPr bwMode="auto">
          <a:xfrm>
            <a:off x="1519238" y="3663950"/>
            <a:ext cx="152400" cy="1524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400">
              <a:latin typeface="Times" pitchFamily="18" charset="0"/>
            </a:endParaRPr>
          </a:p>
        </p:txBody>
      </p:sp>
      <p:sp>
        <p:nvSpPr>
          <p:cNvPr id="35848" name="Oval 13"/>
          <p:cNvSpPr>
            <a:spLocks noChangeArrowheads="1"/>
          </p:cNvSpPr>
          <p:nvPr/>
        </p:nvSpPr>
        <p:spPr bwMode="auto">
          <a:xfrm>
            <a:off x="1962150" y="3657600"/>
            <a:ext cx="152400" cy="153988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400">
              <a:latin typeface="Times" pitchFamily="18" charset="0"/>
            </a:endParaRPr>
          </a:p>
        </p:txBody>
      </p:sp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3454400" y="3652838"/>
            <a:ext cx="152400" cy="1524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400">
              <a:latin typeface="Times" pitchFamily="18" charset="0"/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456113"/>
            <a:ext cx="2295525" cy="221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7838" y="4460875"/>
            <a:ext cx="2303462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7688" y="4486275"/>
            <a:ext cx="2295525" cy="220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853" name="Straight Arrow Connector 20"/>
          <p:cNvCxnSpPr>
            <a:cxnSpLocks noChangeShapeType="1"/>
            <a:endCxn id="35849" idx="5"/>
          </p:cNvCxnSpPr>
          <p:nvPr/>
        </p:nvCxnSpPr>
        <p:spPr bwMode="auto">
          <a:xfrm flipH="1" flipV="1">
            <a:off x="3584575" y="3783013"/>
            <a:ext cx="1216025" cy="50165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35854" name="Straight Arrow Connector 18"/>
          <p:cNvCxnSpPr>
            <a:cxnSpLocks noChangeShapeType="1"/>
            <a:endCxn id="35848" idx="5"/>
          </p:cNvCxnSpPr>
          <p:nvPr/>
        </p:nvCxnSpPr>
        <p:spPr bwMode="auto">
          <a:xfrm flipH="1" flipV="1">
            <a:off x="2092325" y="3789363"/>
            <a:ext cx="1362075" cy="67945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35855" name="Straight Arrow Connector 17"/>
          <p:cNvCxnSpPr>
            <a:cxnSpLocks noChangeShapeType="1"/>
            <a:endCxn id="35847" idx="4"/>
          </p:cNvCxnSpPr>
          <p:nvPr/>
        </p:nvCxnSpPr>
        <p:spPr bwMode="auto">
          <a:xfrm flipV="1">
            <a:off x="1354138" y="3816350"/>
            <a:ext cx="241300" cy="652463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35856" name="Straight Arrow Connector 31"/>
          <p:cNvCxnSpPr>
            <a:cxnSpLocks noChangeShapeType="1"/>
          </p:cNvCxnSpPr>
          <p:nvPr/>
        </p:nvCxnSpPr>
        <p:spPr bwMode="auto">
          <a:xfrm flipH="1" flipV="1">
            <a:off x="4800600" y="4284663"/>
            <a:ext cx="1063625" cy="31115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19800" y="3838575"/>
            <a:ext cx="2962275" cy="2762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200" dirty="0">
                <a:latin typeface="Arial" charset="0"/>
                <a:cs typeface="Arial" charset="0"/>
              </a:rPr>
              <a:t> milestone HP4 (2010) completed</a:t>
            </a:r>
          </a:p>
        </p:txBody>
      </p:sp>
      <p:graphicFrame>
        <p:nvGraphicFramePr>
          <p:cNvPr id="35857" name="Object 1"/>
          <p:cNvGraphicFramePr>
            <a:graphicFrameLocks noChangeAspect="1"/>
          </p:cNvGraphicFramePr>
          <p:nvPr/>
        </p:nvGraphicFramePr>
        <p:xfrm>
          <a:off x="304800" y="609600"/>
          <a:ext cx="55006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Equation" r:id="rId8" imgW="2578100" imgH="279400" progId="">
                  <p:embed/>
                </p:oleObj>
              </mc:Choice>
              <mc:Fallback>
                <p:oleObj name="Equation" r:id="rId8" imgW="2578100" imgH="2794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5500688" cy="593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34200" y="4191000"/>
            <a:ext cx="20574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1200" dirty="0" smtClean="0"/>
              <a:t>Thanks to D. Beck, K. </a:t>
            </a:r>
            <a:r>
              <a:rPr lang="en-US" altLang="en-US" sz="1200" dirty="0" err="1" smtClean="0"/>
              <a:t>Paschke</a:t>
            </a:r>
            <a:endParaRPr lang="en-US" alt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74650"/>
          </a:xfrm>
        </p:spPr>
        <p:txBody>
          <a:bodyPr/>
          <a:lstStyle/>
          <a:p>
            <a:r>
              <a:rPr lang="en-US" altLang="en-US" sz="2400" i="1" smtClean="0"/>
              <a:t>Illuminating nuclei at JLab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4800600" cy="695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b="1" smtClean="0"/>
              <a:t>Triple coincidence experiment at JLab </a:t>
            </a:r>
          </a:p>
          <a:p>
            <a:pPr>
              <a:buFont typeface="Wingdings" pitchFamily="2" charset="2"/>
              <a:buNone/>
            </a:pPr>
            <a:r>
              <a:rPr lang="en-US" altLang="en-US" b="1" smtClean="0"/>
              <a:t>     -&gt;  strong short range tensor force</a:t>
            </a:r>
          </a:p>
        </p:txBody>
      </p:sp>
      <p:pic>
        <p:nvPicPr>
          <p:cNvPr id="53252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343400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441325" y="5821363"/>
            <a:ext cx="389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Subedi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320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(2008) 1476</a:t>
            </a:r>
          </a:p>
        </p:txBody>
      </p:sp>
      <p:grpSp>
        <p:nvGrpSpPr>
          <p:cNvPr id="53254" name="Group 24"/>
          <p:cNvGrpSpPr>
            <a:grpSpLocks/>
          </p:cNvGrpSpPr>
          <p:nvPr/>
        </p:nvGrpSpPr>
        <p:grpSpPr bwMode="auto">
          <a:xfrm>
            <a:off x="609600" y="1676400"/>
            <a:ext cx="3886200" cy="2057400"/>
            <a:chOff x="720" y="1200"/>
            <a:chExt cx="2256" cy="1181"/>
          </a:xfrm>
        </p:grpSpPr>
        <p:graphicFrame>
          <p:nvGraphicFramePr>
            <p:cNvPr id="53266" name="Object 15"/>
            <p:cNvGraphicFramePr>
              <a:graphicFrameLocks noChangeAspect="1"/>
            </p:cNvGraphicFramePr>
            <p:nvPr/>
          </p:nvGraphicFramePr>
          <p:xfrm>
            <a:off x="960" y="1248"/>
            <a:ext cx="1584" cy="1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6" name="Bitmap Image" r:id="rId5" imgW="4420217" imgH="3161905" progId="PBrush">
                    <p:embed/>
                  </p:oleObj>
                </mc:Choice>
                <mc:Fallback>
                  <p:oleObj name="Bitmap Image" r:id="rId5" imgW="4420217" imgH="316190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248"/>
                          <a:ext cx="1584" cy="1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67" name="Freeform 16"/>
            <p:cNvSpPr>
              <a:spLocks/>
            </p:cNvSpPr>
            <p:nvPr/>
          </p:nvSpPr>
          <p:spPr bwMode="auto">
            <a:xfrm rot="-637676">
              <a:off x="960" y="1200"/>
              <a:ext cx="528" cy="408"/>
            </a:xfrm>
            <a:custGeom>
              <a:avLst/>
              <a:gdLst>
                <a:gd name="T0" fmla="*/ 0 w 528"/>
                <a:gd name="T1" fmla="*/ 72 h 408"/>
                <a:gd name="T2" fmla="*/ 144 w 528"/>
                <a:gd name="T3" fmla="*/ 24 h 408"/>
                <a:gd name="T4" fmla="*/ 144 w 528"/>
                <a:gd name="T5" fmla="*/ 216 h 408"/>
                <a:gd name="T6" fmla="*/ 336 w 528"/>
                <a:gd name="T7" fmla="*/ 168 h 408"/>
                <a:gd name="T8" fmla="*/ 336 w 528"/>
                <a:gd name="T9" fmla="*/ 360 h 408"/>
                <a:gd name="T10" fmla="*/ 432 w 528"/>
                <a:gd name="T11" fmla="*/ 312 h 408"/>
                <a:gd name="T12" fmla="*/ 528 w 528"/>
                <a:gd name="T13" fmla="*/ 408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8" h="408">
                  <a:moveTo>
                    <a:pt x="0" y="72"/>
                  </a:moveTo>
                  <a:cubicBezTo>
                    <a:pt x="60" y="36"/>
                    <a:pt x="120" y="0"/>
                    <a:pt x="144" y="24"/>
                  </a:cubicBezTo>
                  <a:cubicBezTo>
                    <a:pt x="168" y="48"/>
                    <a:pt x="112" y="192"/>
                    <a:pt x="144" y="216"/>
                  </a:cubicBezTo>
                  <a:cubicBezTo>
                    <a:pt x="176" y="240"/>
                    <a:pt x="304" y="144"/>
                    <a:pt x="336" y="168"/>
                  </a:cubicBezTo>
                  <a:cubicBezTo>
                    <a:pt x="368" y="192"/>
                    <a:pt x="320" y="336"/>
                    <a:pt x="336" y="360"/>
                  </a:cubicBezTo>
                  <a:cubicBezTo>
                    <a:pt x="352" y="384"/>
                    <a:pt x="400" y="304"/>
                    <a:pt x="432" y="312"/>
                  </a:cubicBezTo>
                  <a:cubicBezTo>
                    <a:pt x="464" y="320"/>
                    <a:pt x="520" y="392"/>
                    <a:pt x="528" y="40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Line 17"/>
            <p:cNvSpPr>
              <a:spLocks noChangeShapeType="1"/>
            </p:cNvSpPr>
            <p:nvPr/>
          </p:nvSpPr>
          <p:spPr bwMode="auto">
            <a:xfrm flipV="1">
              <a:off x="1728" y="1296"/>
              <a:ext cx="624" cy="28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Line 18"/>
            <p:cNvSpPr>
              <a:spLocks noChangeShapeType="1"/>
            </p:cNvSpPr>
            <p:nvPr/>
          </p:nvSpPr>
          <p:spPr bwMode="auto">
            <a:xfrm flipH="1">
              <a:off x="1104" y="1824"/>
              <a:ext cx="432" cy="336"/>
            </a:xfrm>
            <a:prstGeom prst="line">
              <a:avLst/>
            </a:prstGeom>
            <a:noFill/>
            <a:ln w="57150">
              <a:solidFill>
                <a:srgbClr val="D42D0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Text Box 19"/>
            <p:cNvSpPr txBox="1">
              <a:spLocks noChangeArrowheads="1"/>
            </p:cNvSpPr>
            <p:nvPr/>
          </p:nvSpPr>
          <p:spPr bwMode="auto">
            <a:xfrm>
              <a:off x="2400" y="1248"/>
              <a:ext cx="57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53271" name="Rectangle 21"/>
            <p:cNvSpPr>
              <a:spLocks noChangeArrowheads="1"/>
            </p:cNvSpPr>
            <p:nvPr/>
          </p:nvSpPr>
          <p:spPr bwMode="auto">
            <a:xfrm>
              <a:off x="720" y="2016"/>
              <a:ext cx="33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/>
                <a:t>n(p)</a:t>
              </a:r>
            </a:p>
          </p:txBody>
        </p:sp>
      </p:grpSp>
      <p:sp>
        <p:nvSpPr>
          <p:cNvPr id="53255" name="Text Box 25"/>
          <p:cNvSpPr txBox="1">
            <a:spLocks noChangeArrowheads="1"/>
          </p:cNvSpPr>
          <p:nvPr/>
        </p:nvSpPr>
        <p:spPr bwMode="auto">
          <a:xfrm>
            <a:off x="5105400" y="60198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>
              <a:latin typeface="Arial" charset="0"/>
              <a:cs typeface="Arial" charset="0"/>
            </a:endParaRPr>
          </a:p>
        </p:txBody>
      </p:sp>
      <p:sp>
        <p:nvSpPr>
          <p:cNvPr id="53256" name="Text Box 27"/>
          <p:cNvSpPr txBox="1">
            <a:spLocks noChangeArrowheads="1"/>
          </p:cNvSpPr>
          <p:nvPr/>
        </p:nvSpPr>
        <p:spPr bwMode="auto">
          <a:xfrm>
            <a:off x="4987925" y="5684838"/>
            <a:ext cx="3657600" cy="3048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Arial" charset="0"/>
                <a:cs typeface="Arial" charset="0"/>
              </a:rPr>
              <a:t>NSAC milestones HP5 (2010), HP10 (2014)</a:t>
            </a:r>
          </a:p>
        </p:txBody>
      </p:sp>
      <p:sp>
        <p:nvSpPr>
          <p:cNvPr id="36875" name="Text Box 4"/>
          <p:cNvSpPr txBox="1">
            <a:spLocks noChangeArrowheads="1"/>
          </p:cNvSpPr>
          <p:nvPr/>
        </p:nvSpPr>
        <p:spPr bwMode="auto">
          <a:xfrm>
            <a:off x="5251450" y="4941888"/>
            <a:ext cx="3436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Schiavilla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PRL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98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(2007) 132501</a:t>
            </a:r>
          </a:p>
        </p:txBody>
      </p:sp>
      <p:sp>
        <p:nvSpPr>
          <p:cNvPr id="53258" name="Text Box 22"/>
          <p:cNvSpPr txBox="1">
            <a:spLocks noChangeArrowheads="1"/>
          </p:cNvSpPr>
          <p:nvPr/>
        </p:nvSpPr>
        <p:spPr bwMode="auto">
          <a:xfrm>
            <a:off x="4991100" y="1143000"/>
            <a:ext cx="4152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  <a:cs typeface="Arial" charset="0"/>
              </a:rPr>
              <a:t>Probability of finding two nucleons with a relative momentum q </a:t>
            </a:r>
          </a:p>
        </p:txBody>
      </p:sp>
      <p:pic>
        <p:nvPicPr>
          <p:cNvPr id="53259" name="Picture 31" descr="r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828800"/>
            <a:ext cx="43434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60" name="Group 32"/>
          <p:cNvGrpSpPr>
            <a:grpSpLocks/>
          </p:cNvGrpSpPr>
          <p:nvPr/>
        </p:nvGrpSpPr>
        <p:grpSpPr bwMode="auto">
          <a:xfrm>
            <a:off x="5400675" y="2335213"/>
            <a:ext cx="1500188" cy="1454150"/>
            <a:chOff x="3402" y="1471"/>
            <a:chExt cx="945" cy="916"/>
          </a:xfrm>
        </p:grpSpPr>
        <p:sp>
          <p:nvSpPr>
            <p:cNvPr id="53262" name="Text Box 10"/>
            <p:cNvSpPr txBox="1">
              <a:spLocks noChangeArrowheads="1"/>
            </p:cNvSpPr>
            <p:nvPr/>
          </p:nvSpPr>
          <p:spPr bwMode="auto">
            <a:xfrm>
              <a:off x="3969" y="1471"/>
              <a:ext cx="3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  <a:cs typeface="Arial" charset="0"/>
                </a:rPr>
                <a:t>np</a:t>
              </a:r>
            </a:p>
          </p:txBody>
        </p:sp>
        <p:sp>
          <p:nvSpPr>
            <p:cNvPr id="53263" name="Rectangle 12"/>
            <p:cNvSpPr>
              <a:spLocks noChangeArrowheads="1"/>
            </p:cNvSpPr>
            <p:nvPr/>
          </p:nvSpPr>
          <p:spPr bwMode="auto">
            <a:xfrm>
              <a:off x="3402" y="2175"/>
              <a:ext cx="2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/>
                <a:t>pp</a:t>
              </a:r>
            </a:p>
          </p:txBody>
        </p:sp>
        <p:sp>
          <p:nvSpPr>
            <p:cNvPr id="53264" name="Line 13"/>
            <p:cNvSpPr>
              <a:spLocks noChangeShapeType="1"/>
            </p:cNvSpPr>
            <p:nvPr/>
          </p:nvSpPr>
          <p:spPr bwMode="auto">
            <a:xfrm flipH="1">
              <a:off x="4064" y="1706"/>
              <a:ext cx="47" cy="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Line 14"/>
            <p:cNvSpPr>
              <a:spLocks noChangeShapeType="1"/>
            </p:cNvSpPr>
            <p:nvPr/>
          </p:nvSpPr>
          <p:spPr bwMode="auto">
            <a:xfrm flipV="1">
              <a:off x="3639" y="2175"/>
              <a:ext cx="189" cy="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TextBox 1"/>
          <p:cNvSpPr txBox="1">
            <a:spLocks noChangeArrowheads="1"/>
          </p:cNvSpPr>
          <p:nvPr/>
        </p:nvSpPr>
        <p:spPr bwMode="auto">
          <a:xfrm>
            <a:off x="111125" y="5314950"/>
            <a:ext cx="455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NN tensor correlations are preserved in nuclei.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noFill/>
        </p:spPr>
        <p:txBody>
          <a:bodyPr/>
          <a:lstStyle/>
          <a:p>
            <a:pPr eaLnBrk="1" hangingPunct="1"/>
            <a:r>
              <a:rPr lang="en-US" altLang="en-US" i="1" smtClean="0"/>
              <a:t>EMC effect and short range N-N interaction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31C3EF-E465-402C-8F3C-431179852395}" type="slidenum">
              <a:rPr lang="en-US" altLang="en-US" smtClean="0"/>
              <a:pPr/>
              <a:t>51</a:t>
            </a:fld>
            <a:endParaRPr lang="en-US" altLang="en-US" smtClean="0"/>
          </a:p>
        </p:txBody>
      </p:sp>
      <p:sp>
        <p:nvSpPr>
          <p:cNvPr id="2" name="Rectangle 1"/>
          <p:cNvSpPr/>
          <p:nvPr/>
        </p:nvSpPr>
        <p:spPr>
          <a:xfrm>
            <a:off x="5162550" y="4154488"/>
            <a:ext cx="3867150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EMC effect is correlated with short range N-N interaction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– L. Weinstein et al, PRL  106, 052301 (2011) , J. Arrington et al, arXiv:1206.6343</a:t>
            </a:r>
          </a:p>
          <a:p>
            <a:pPr>
              <a:defRPr/>
            </a:pPr>
            <a:endParaRPr lang="en-US" dirty="0">
              <a:ea typeface="Arial Unicode MS" pitchFamily="34" charset="-128"/>
              <a:cs typeface="Arial Unicode MS" pitchFamily="34" charset="-128"/>
            </a:endParaRPr>
          </a:p>
          <a:p>
            <a:pPr marL="0" lvl="1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Flavor,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isospin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spin dependence of EMC effect?   JLab@12,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Drell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-Yan,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MINERvA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n-US" dirty="0"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en-US" sz="1400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                       Plot credit: </a:t>
            </a:r>
            <a:r>
              <a:rPr lang="en-US" sz="1400" dirty="0" err="1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JLab</a:t>
            </a:r>
            <a:r>
              <a:rPr lang="en-US" sz="1400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 whitepaper</a:t>
            </a:r>
          </a:p>
        </p:txBody>
      </p:sp>
      <p:pic>
        <p:nvPicPr>
          <p:cNvPr id="5427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990600"/>
            <a:ext cx="4302125" cy="297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/>
          <a:srcRect l="6122" t="13899" r="23624" b="8122"/>
          <a:stretch>
            <a:fillRect/>
          </a:stretch>
        </p:blipFill>
        <p:spPr bwMode="auto">
          <a:xfrm>
            <a:off x="215900" y="990600"/>
            <a:ext cx="433546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9" name="Rectangle 1040"/>
          <p:cNvSpPr>
            <a:spLocks noChangeArrowheads="1"/>
          </p:cNvSpPr>
          <p:nvPr/>
        </p:nvSpPr>
        <p:spPr bwMode="auto">
          <a:xfrm>
            <a:off x="434975" y="5384800"/>
            <a:ext cx="3544888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N. Fomin et al, PRL 108, 092502 (2012)</a:t>
            </a:r>
          </a:p>
        </p:txBody>
      </p:sp>
      <p:sp>
        <p:nvSpPr>
          <p:cNvPr id="54280" name="Text Box 6"/>
          <p:cNvSpPr txBox="1">
            <a:spLocks noChangeArrowheads="1"/>
          </p:cNvSpPr>
          <p:nvPr/>
        </p:nvSpPr>
        <p:spPr bwMode="auto">
          <a:xfrm>
            <a:off x="434975" y="4483100"/>
            <a:ext cx="426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altLang="en-US" sz="1600" b="1">
                <a:solidFill>
                  <a:srgbClr val="000000"/>
                </a:solidFill>
                <a:latin typeface="Arial" charset="0"/>
                <a:cs typeface="Arial" charset="0"/>
              </a:rPr>
              <a:t>SRC </a:t>
            </a:r>
            <a:r>
              <a:rPr lang="en-US" alt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Scaling factors x</a:t>
            </a:r>
            <a:r>
              <a:rPr lang="en-US" altLang="en-US" sz="1600" baseline="-25000">
                <a:solidFill>
                  <a:srgbClr val="000000"/>
                </a:solidFill>
                <a:latin typeface="Arial" charset="0"/>
                <a:cs typeface="Arial" charset="0"/>
              </a:rPr>
              <a:t>B </a:t>
            </a:r>
            <a:r>
              <a:rPr lang="en-US" alt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≥ 1.5</a:t>
            </a:r>
          </a:p>
        </p:txBody>
      </p:sp>
      <p:sp>
        <p:nvSpPr>
          <p:cNvPr id="54281" name="TextBox 2"/>
          <p:cNvSpPr txBox="1">
            <a:spLocks noChangeArrowheads="1"/>
          </p:cNvSpPr>
          <p:nvPr/>
        </p:nvSpPr>
        <p:spPr bwMode="auto">
          <a:xfrm>
            <a:off x="1828800" y="5916613"/>
            <a:ext cx="3021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Four JLab 12 GeV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7463" y="228600"/>
            <a:ext cx="8229600" cy="1143000"/>
          </a:xfrm>
        </p:spPr>
        <p:txBody>
          <a:bodyPr/>
          <a:lstStyle/>
          <a:p>
            <a:r>
              <a:rPr lang="en-US" altLang="en-US" i="1" smtClean="0"/>
              <a:t>Probing the nucleon-nucleon interaction in nuclei</a:t>
            </a:r>
          </a:p>
        </p:txBody>
      </p:sp>
      <p:sp>
        <p:nvSpPr>
          <p:cNvPr id="55299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3274E5-D6B3-4ACE-98BD-7BFCA8F03A1B}" type="slidenum">
              <a:rPr lang="en-US" altLang="en-US" smtClean="0"/>
              <a:pPr/>
              <a:t>52</a:t>
            </a:fld>
            <a:endParaRPr lang="en-US" altLang="en-US" smtClean="0"/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988" y="815975"/>
            <a:ext cx="4562475" cy="473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43438" y="5607050"/>
            <a:ext cx="440848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Subedi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320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(2008) 1476</a:t>
            </a:r>
          </a:p>
          <a:p>
            <a:pPr>
              <a:defRPr/>
            </a:pPr>
            <a:r>
              <a:rPr lang="en-US" dirty="0"/>
              <a:t>I. </a:t>
            </a:r>
            <a:r>
              <a:rPr lang="en-US" dirty="0" err="1"/>
              <a:t>Korover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: 1401.6138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Schiavilla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PRL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98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(2007) 132501</a:t>
            </a:r>
          </a:p>
          <a:p>
            <a:pPr marL="400050" indent="-400050">
              <a:buFontTx/>
              <a:buAutoNum type="romanUcPeriod"/>
              <a:defRPr/>
            </a:pPr>
            <a:endParaRPr lang="en-US" dirty="0"/>
          </a:p>
        </p:txBody>
      </p:sp>
      <p:pic>
        <p:nvPicPr>
          <p:cNvPr id="55303" name="Picture 31" descr="ro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3067050"/>
            <a:ext cx="43434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4" name="Group 24"/>
          <p:cNvGrpSpPr>
            <a:grpSpLocks/>
          </p:cNvGrpSpPr>
          <p:nvPr/>
        </p:nvGrpSpPr>
        <p:grpSpPr bwMode="auto">
          <a:xfrm>
            <a:off x="457200" y="896938"/>
            <a:ext cx="3886200" cy="2057400"/>
            <a:chOff x="720" y="1200"/>
            <a:chExt cx="2256" cy="1181"/>
          </a:xfrm>
        </p:grpSpPr>
        <p:graphicFrame>
          <p:nvGraphicFramePr>
            <p:cNvPr id="55305" name="Object 15"/>
            <p:cNvGraphicFramePr>
              <a:graphicFrameLocks noChangeAspect="1"/>
            </p:cNvGraphicFramePr>
            <p:nvPr/>
          </p:nvGraphicFramePr>
          <p:xfrm>
            <a:off x="960" y="1248"/>
            <a:ext cx="1584" cy="1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5" name="Bitmap Image" r:id="rId5" imgW="4420217" imgH="3161905" progId="PBrush">
                    <p:embed/>
                  </p:oleObj>
                </mc:Choice>
                <mc:Fallback>
                  <p:oleObj name="Bitmap Image" r:id="rId5" imgW="4420217" imgH="316190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248"/>
                          <a:ext cx="1584" cy="1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06" name="Freeform 16"/>
            <p:cNvSpPr>
              <a:spLocks/>
            </p:cNvSpPr>
            <p:nvPr/>
          </p:nvSpPr>
          <p:spPr bwMode="auto">
            <a:xfrm rot="-637676">
              <a:off x="960" y="1200"/>
              <a:ext cx="528" cy="408"/>
            </a:xfrm>
            <a:custGeom>
              <a:avLst/>
              <a:gdLst>
                <a:gd name="T0" fmla="*/ 0 w 528"/>
                <a:gd name="T1" fmla="*/ 72 h 408"/>
                <a:gd name="T2" fmla="*/ 144 w 528"/>
                <a:gd name="T3" fmla="*/ 24 h 408"/>
                <a:gd name="T4" fmla="*/ 144 w 528"/>
                <a:gd name="T5" fmla="*/ 216 h 408"/>
                <a:gd name="T6" fmla="*/ 336 w 528"/>
                <a:gd name="T7" fmla="*/ 168 h 408"/>
                <a:gd name="T8" fmla="*/ 336 w 528"/>
                <a:gd name="T9" fmla="*/ 360 h 408"/>
                <a:gd name="T10" fmla="*/ 432 w 528"/>
                <a:gd name="T11" fmla="*/ 312 h 408"/>
                <a:gd name="T12" fmla="*/ 528 w 528"/>
                <a:gd name="T13" fmla="*/ 408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8" h="408">
                  <a:moveTo>
                    <a:pt x="0" y="72"/>
                  </a:moveTo>
                  <a:cubicBezTo>
                    <a:pt x="60" y="36"/>
                    <a:pt x="120" y="0"/>
                    <a:pt x="144" y="24"/>
                  </a:cubicBezTo>
                  <a:cubicBezTo>
                    <a:pt x="168" y="48"/>
                    <a:pt x="112" y="192"/>
                    <a:pt x="144" y="216"/>
                  </a:cubicBezTo>
                  <a:cubicBezTo>
                    <a:pt x="176" y="240"/>
                    <a:pt x="304" y="144"/>
                    <a:pt x="336" y="168"/>
                  </a:cubicBezTo>
                  <a:cubicBezTo>
                    <a:pt x="368" y="192"/>
                    <a:pt x="320" y="336"/>
                    <a:pt x="336" y="360"/>
                  </a:cubicBezTo>
                  <a:cubicBezTo>
                    <a:pt x="352" y="384"/>
                    <a:pt x="400" y="304"/>
                    <a:pt x="432" y="312"/>
                  </a:cubicBezTo>
                  <a:cubicBezTo>
                    <a:pt x="464" y="320"/>
                    <a:pt x="520" y="392"/>
                    <a:pt x="528" y="40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Line 17"/>
            <p:cNvSpPr>
              <a:spLocks noChangeShapeType="1"/>
            </p:cNvSpPr>
            <p:nvPr/>
          </p:nvSpPr>
          <p:spPr bwMode="auto">
            <a:xfrm flipV="1">
              <a:off x="1728" y="1296"/>
              <a:ext cx="624" cy="28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Line 18"/>
            <p:cNvSpPr>
              <a:spLocks noChangeShapeType="1"/>
            </p:cNvSpPr>
            <p:nvPr/>
          </p:nvSpPr>
          <p:spPr bwMode="auto">
            <a:xfrm flipH="1">
              <a:off x="1104" y="1824"/>
              <a:ext cx="432" cy="336"/>
            </a:xfrm>
            <a:prstGeom prst="line">
              <a:avLst/>
            </a:prstGeom>
            <a:noFill/>
            <a:ln w="57150">
              <a:solidFill>
                <a:srgbClr val="D42D0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Text Box 19"/>
            <p:cNvSpPr txBox="1">
              <a:spLocks noChangeArrowheads="1"/>
            </p:cNvSpPr>
            <p:nvPr/>
          </p:nvSpPr>
          <p:spPr bwMode="auto">
            <a:xfrm>
              <a:off x="2400" y="1248"/>
              <a:ext cx="57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55310" name="Rectangle 21"/>
            <p:cNvSpPr>
              <a:spLocks noChangeArrowheads="1"/>
            </p:cNvSpPr>
            <p:nvPr/>
          </p:nvSpPr>
          <p:spPr bwMode="auto">
            <a:xfrm>
              <a:off x="720" y="2016"/>
              <a:ext cx="33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/>
                <a:t>n(p)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i="1" smtClean="0"/>
              <a:t>Determining the neutron radius of </a:t>
            </a:r>
            <a:r>
              <a:rPr lang="en-US" altLang="en-US" sz="2800" i="1" baseline="30000" smtClean="0"/>
              <a:t>208</a:t>
            </a:r>
            <a:r>
              <a:rPr lang="en-US" altLang="en-US" sz="2800" i="1" smtClean="0"/>
              <a:t>Pb</a:t>
            </a:r>
          </a:p>
        </p:txBody>
      </p:sp>
      <p:sp>
        <p:nvSpPr>
          <p:cNvPr id="56323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62C260-67C5-4271-A3F3-6A57C3DA792B}" type="slidenum">
              <a:rPr lang="en-US" altLang="en-US" smtClean="0"/>
              <a:pPr/>
              <a:t>53</a:t>
            </a:fld>
            <a:endParaRPr lang="en-US" altLang="en-US" smtClean="0"/>
          </a:p>
        </p:txBody>
      </p:sp>
      <p:pic>
        <p:nvPicPr>
          <p:cNvPr id="56325" name="Picture 8" descr="prex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0" y="1438275"/>
            <a:ext cx="5943600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26" name="Object 5"/>
          <p:cNvGraphicFramePr>
            <a:graphicFrameLocks noChangeAspect="1"/>
          </p:cNvGraphicFramePr>
          <p:nvPr/>
        </p:nvGraphicFramePr>
        <p:xfrm>
          <a:off x="169863" y="2489200"/>
          <a:ext cx="36083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4" name="Equation" r:id="rId4" imgW="2641600" imgH="482600" progId="Equation.3">
                  <p:embed/>
                </p:oleObj>
              </mc:Choice>
              <mc:Fallback>
                <p:oleObj name="Equation" r:id="rId4" imgW="26416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2489200"/>
                        <a:ext cx="3608387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7" name="TextBox 10"/>
          <p:cNvSpPr txBox="1">
            <a:spLocks noChangeArrowheads="1"/>
          </p:cNvSpPr>
          <p:nvPr/>
        </p:nvSpPr>
        <p:spPr bwMode="auto">
          <a:xfrm>
            <a:off x="5911850" y="2314575"/>
            <a:ext cx="35401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rgbClr val="00B050"/>
                </a:solidFill>
                <a:latin typeface="Georgia" pitchFamily="18" charset="0"/>
                <a:ea typeface="MS PGothic" pitchFamily="34" charset="-128"/>
              </a:rPr>
              <a:t>S. Abrahamyan et al, PRL </a:t>
            </a:r>
            <a:r>
              <a:rPr lang="en-US" altLang="en-US" sz="1200">
                <a:solidFill>
                  <a:srgbClr val="00B050"/>
                </a:solidFill>
                <a:latin typeface="Arial" charset="0"/>
                <a:ea typeface="MS PGothic" pitchFamily="34" charset="-128"/>
                <a:cs typeface="Arial" charset="0"/>
              </a:rPr>
              <a:t>108 (2012) 112502</a:t>
            </a:r>
          </a:p>
        </p:txBody>
      </p:sp>
      <p:pic>
        <p:nvPicPr>
          <p:cNvPr id="56328" name="Picture 2" descr="NStarI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114800"/>
            <a:ext cx="2667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29" name="Object 29"/>
          <p:cNvGraphicFramePr>
            <a:graphicFrameLocks noChangeAspect="1"/>
          </p:cNvGraphicFramePr>
          <p:nvPr/>
        </p:nvGraphicFramePr>
        <p:xfrm>
          <a:off x="6616700" y="2224088"/>
          <a:ext cx="101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5" name="Equation" r:id="rId7" imgW="101512" imgH="253780" progId="Equation.3">
                  <p:embed/>
                </p:oleObj>
              </mc:Choice>
              <mc:Fallback>
                <p:oleObj name="Equation" r:id="rId7" imgW="101512" imgH="2537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2224088"/>
                        <a:ext cx="1016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5165725" y="1203325"/>
            <a:ext cx="3352800" cy="646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R</a:t>
            </a:r>
            <a:r>
              <a:rPr lang="en-US" altLang="en-US" baseline="-25000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N</a:t>
            </a:r>
            <a:r>
              <a:rPr lang="en-US" altLang="en-US">
                <a:solidFill>
                  <a:srgbClr val="008000"/>
                </a:solidFill>
                <a:latin typeface="Arial" charset="0"/>
                <a:ea typeface="MS PGothic" pitchFamily="34" charset="-128"/>
              </a:rPr>
              <a:t> calibrates equation of state of Neutron Rich Matter</a:t>
            </a:r>
          </a:p>
        </p:txBody>
      </p:sp>
      <p:sp>
        <p:nvSpPr>
          <p:cNvPr id="56331" name="TextBox 1"/>
          <p:cNvSpPr txBox="1">
            <a:spLocks noChangeArrowheads="1"/>
          </p:cNvSpPr>
          <p:nvPr/>
        </p:nvSpPr>
        <p:spPr bwMode="auto">
          <a:xfrm>
            <a:off x="457200" y="8032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/>
              <a:t>Parity violating electron scattering</a:t>
            </a:r>
          </a:p>
        </p:txBody>
      </p:sp>
      <p:sp>
        <p:nvSpPr>
          <p:cNvPr id="56332" name="TextBox 2"/>
          <p:cNvSpPr txBox="1">
            <a:spLocks noChangeArrowheads="1"/>
          </p:cNvSpPr>
          <p:nvPr/>
        </p:nvSpPr>
        <p:spPr bwMode="auto">
          <a:xfrm>
            <a:off x="5461000" y="6027738"/>
            <a:ext cx="2220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Thanks to R. Michaels</a:t>
            </a:r>
          </a:p>
        </p:txBody>
      </p:sp>
      <p:grpSp>
        <p:nvGrpSpPr>
          <p:cNvPr id="56333" name="Group 24"/>
          <p:cNvGrpSpPr>
            <a:grpSpLocks/>
          </p:cNvGrpSpPr>
          <p:nvPr/>
        </p:nvGrpSpPr>
        <p:grpSpPr bwMode="auto">
          <a:xfrm>
            <a:off x="38100" y="1147763"/>
            <a:ext cx="3821113" cy="1217612"/>
            <a:chOff x="381000" y="1420813"/>
            <a:chExt cx="4746625" cy="1401762"/>
          </a:xfrm>
        </p:grpSpPr>
        <p:sp>
          <p:nvSpPr>
            <p:cNvPr id="56335" name="Text Box 23"/>
            <p:cNvSpPr txBox="1">
              <a:spLocks noChangeArrowheads="1"/>
            </p:cNvSpPr>
            <p:nvPr/>
          </p:nvSpPr>
          <p:spPr bwMode="auto">
            <a:xfrm>
              <a:off x="4926013" y="1420813"/>
              <a:ext cx="201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ea typeface="MS PGothic" pitchFamily="34" charset="-128"/>
                </a:rPr>
                <a:t>2</a:t>
              </a:r>
            </a:p>
          </p:txBody>
        </p:sp>
        <p:grpSp>
          <p:nvGrpSpPr>
            <p:cNvPr id="56336" name="Group 26"/>
            <p:cNvGrpSpPr>
              <a:grpSpLocks/>
            </p:cNvGrpSpPr>
            <p:nvPr/>
          </p:nvGrpSpPr>
          <p:grpSpPr bwMode="auto">
            <a:xfrm>
              <a:off x="381000" y="1501775"/>
              <a:ext cx="4572000" cy="1320800"/>
              <a:chOff x="381000" y="1501775"/>
              <a:chExt cx="4572000" cy="1320800"/>
            </a:xfrm>
          </p:grpSpPr>
          <p:sp>
            <p:nvSpPr>
              <p:cNvPr id="56337" name="Freeform 4"/>
              <p:cNvSpPr>
                <a:spLocks/>
              </p:cNvSpPr>
              <p:nvPr/>
            </p:nvSpPr>
            <p:spPr bwMode="auto">
              <a:xfrm>
                <a:off x="1836738" y="1931988"/>
                <a:ext cx="533400" cy="131762"/>
              </a:xfrm>
              <a:custGeom>
                <a:avLst/>
                <a:gdLst>
                  <a:gd name="T0" fmla="*/ 0 w 816"/>
                  <a:gd name="T1" fmla="*/ 2147483647 h 352"/>
                  <a:gd name="T2" fmla="*/ 2147483647 w 816"/>
                  <a:gd name="T3" fmla="*/ 2147483647 h 352"/>
                  <a:gd name="T4" fmla="*/ 2147483647 w 816"/>
                  <a:gd name="T5" fmla="*/ 2147483647 h 352"/>
                  <a:gd name="T6" fmla="*/ 2147483647 w 816"/>
                  <a:gd name="T7" fmla="*/ 2147483647 h 352"/>
                  <a:gd name="T8" fmla="*/ 2147483647 w 816"/>
                  <a:gd name="T9" fmla="*/ 2147483647 h 352"/>
                  <a:gd name="T10" fmla="*/ 2147483647 w 816"/>
                  <a:gd name="T11" fmla="*/ 2147483647 h 352"/>
                  <a:gd name="T12" fmla="*/ 2147483647 w 816"/>
                  <a:gd name="T13" fmla="*/ 2147483647 h 352"/>
                  <a:gd name="T14" fmla="*/ 2147483647 w 816"/>
                  <a:gd name="T15" fmla="*/ 2147483647 h 352"/>
                  <a:gd name="T16" fmla="*/ 2147483647 w 816"/>
                  <a:gd name="T17" fmla="*/ 2147483647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6"/>
                  <a:gd name="T28" fmla="*/ 0 h 352"/>
                  <a:gd name="T29" fmla="*/ 816 w 816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6" h="352">
                    <a:moveTo>
                      <a:pt x="0" y="152"/>
                    </a:moveTo>
                    <a:cubicBezTo>
                      <a:pt x="32" y="76"/>
                      <a:pt x="64" y="0"/>
                      <a:pt x="96" y="8"/>
                    </a:cubicBezTo>
                    <a:cubicBezTo>
                      <a:pt x="128" y="16"/>
                      <a:pt x="160" y="144"/>
                      <a:pt x="192" y="200"/>
                    </a:cubicBezTo>
                    <a:cubicBezTo>
                      <a:pt x="224" y="256"/>
                      <a:pt x="248" y="352"/>
                      <a:pt x="288" y="344"/>
                    </a:cubicBezTo>
                    <a:cubicBezTo>
                      <a:pt x="328" y="336"/>
                      <a:pt x="392" y="208"/>
                      <a:pt x="432" y="152"/>
                    </a:cubicBezTo>
                    <a:cubicBezTo>
                      <a:pt x="472" y="96"/>
                      <a:pt x="496" y="8"/>
                      <a:pt x="528" y="8"/>
                    </a:cubicBezTo>
                    <a:cubicBezTo>
                      <a:pt x="560" y="8"/>
                      <a:pt x="592" y="96"/>
                      <a:pt x="624" y="152"/>
                    </a:cubicBezTo>
                    <a:cubicBezTo>
                      <a:pt x="656" y="208"/>
                      <a:pt x="688" y="344"/>
                      <a:pt x="720" y="344"/>
                    </a:cubicBezTo>
                    <a:cubicBezTo>
                      <a:pt x="752" y="344"/>
                      <a:pt x="800" y="184"/>
                      <a:pt x="816" y="152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Line 5"/>
              <p:cNvSpPr>
                <a:spLocks noChangeShapeType="1"/>
              </p:cNvSpPr>
              <p:nvPr/>
            </p:nvSpPr>
            <p:spPr bwMode="auto">
              <a:xfrm flipV="1">
                <a:off x="1600200" y="1981200"/>
                <a:ext cx="228600" cy="3683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Line 6"/>
              <p:cNvSpPr>
                <a:spLocks noChangeShapeType="1"/>
              </p:cNvSpPr>
              <p:nvPr/>
            </p:nvSpPr>
            <p:spPr bwMode="auto">
              <a:xfrm flipH="1" flipV="1">
                <a:off x="1608138" y="1676400"/>
                <a:ext cx="228600" cy="3175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Line 7"/>
              <p:cNvSpPr>
                <a:spLocks noChangeShapeType="1"/>
              </p:cNvSpPr>
              <p:nvPr/>
            </p:nvSpPr>
            <p:spPr bwMode="auto">
              <a:xfrm flipV="1">
                <a:off x="2335213" y="1670050"/>
                <a:ext cx="228600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Line 8"/>
              <p:cNvSpPr>
                <a:spLocks noChangeShapeType="1"/>
              </p:cNvSpPr>
              <p:nvPr/>
            </p:nvSpPr>
            <p:spPr bwMode="auto">
              <a:xfrm>
                <a:off x="2376488" y="2084388"/>
                <a:ext cx="123825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Line 13"/>
              <p:cNvSpPr>
                <a:spLocks noChangeShapeType="1"/>
              </p:cNvSpPr>
              <p:nvPr/>
            </p:nvSpPr>
            <p:spPr bwMode="auto">
              <a:xfrm>
                <a:off x="3657600" y="1981200"/>
                <a:ext cx="609600" cy="762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6343" name="Object 3"/>
              <p:cNvGraphicFramePr>
                <a:graphicFrameLocks noChangeAspect="1"/>
              </p:cNvGraphicFramePr>
              <p:nvPr/>
            </p:nvGraphicFramePr>
            <p:xfrm>
              <a:off x="1905000" y="2209800"/>
              <a:ext cx="274638" cy="357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26" name="Equation" r:id="rId9" imgW="126780" imgH="164814" progId="Equation.3">
                      <p:embed/>
                    </p:oleObj>
                  </mc:Choice>
                  <mc:Fallback>
                    <p:oleObj name="Equation" r:id="rId9" imgW="126780" imgH="164814" progId="Equation.3">
                      <p:embed/>
                      <p:pic>
                        <p:nvPicPr>
                          <p:cNvPr id="0" name="Picture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5000" y="2209800"/>
                            <a:ext cx="274638" cy="357188"/>
                          </a:xfrm>
                          <a:prstGeom prst="rect">
                            <a:avLst/>
                          </a:prstGeom>
                          <a:solidFill>
                            <a:srgbClr val="CCFF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344" name="Object 4"/>
              <p:cNvGraphicFramePr>
                <a:graphicFrameLocks noChangeAspect="1"/>
              </p:cNvGraphicFramePr>
              <p:nvPr/>
            </p:nvGraphicFramePr>
            <p:xfrm>
              <a:off x="3810000" y="2286000"/>
              <a:ext cx="320675" cy="300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27" name="Equation" r:id="rId11" imgW="203112" imgH="190417" progId="Equation.3">
                      <p:embed/>
                    </p:oleObj>
                  </mc:Choice>
                  <mc:Fallback>
                    <p:oleObj name="Equation" r:id="rId11" imgW="203112" imgH="190417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0000" y="2286000"/>
                            <a:ext cx="320675" cy="300038"/>
                          </a:xfrm>
                          <a:prstGeom prst="rect">
                            <a:avLst/>
                          </a:prstGeom>
                          <a:solidFill>
                            <a:srgbClr val="FF99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345" name="Object 5"/>
              <p:cNvGraphicFramePr>
                <a:graphicFrameLocks noChangeAspect="1"/>
              </p:cNvGraphicFramePr>
              <p:nvPr/>
            </p:nvGraphicFramePr>
            <p:xfrm>
              <a:off x="1295400" y="2057400"/>
              <a:ext cx="357188" cy="407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28" name="Equation" r:id="rId13" imgW="177569" imgH="202936" progId="Equation.3">
                      <p:embed/>
                    </p:oleObj>
                  </mc:Choice>
                  <mc:Fallback>
                    <p:oleObj name="Equation" r:id="rId13" imgW="177569" imgH="202936" progId="Equation.3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5400" y="2057400"/>
                            <a:ext cx="357188" cy="4079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346" name="Object 6"/>
              <p:cNvGraphicFramePr>
                <a:graphicFrameLocks noChangeAspect="1"/>
              </p:cNvGraphicFramePr>
              <p:nvPr/>
            </p:nvGraphicFramePr>
            <p:xfrm>
              <a:off x="3048000" y="2209800"/>
              <a:ext cx="357188" cy="407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29" name="Equation" r:id="rId15" imgW="177569" imgH="202936" progId="Equation.3">
                      <p:embed/>
                    </p:oleObj>
                  </mc:Choice>
                  <mc:Fallback>
                    <p:oleObj name="Equation" r:id="rId15" imgW="177569" imgH="202936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8000" y="2209800"/>
                            <a:ext cx="357188" cy="4079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347" name="Oval 18"/>
              <p:cNvSpPr>
                <a:spLocks noChangeArrowheads="1"/>
              </p:cNvSpPr>
              <p:nvPr/>
            </p:nvSpPr>
            <p:spPr bwMode="auto">
              <a:xfrm>
                <a:off x="2286000" y="1981200"/>
                <a:ext cx="152400" cy="1524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 sz="1600" b="1">
                  <a:latin typeface="Georgia" pitchFamily="18" charset="0"/>
                  <a:ea typeface="MS PGothic" pitchFamily="34" charset="-128"/>
                </a:endParaRPr>
              </a:p>
            </p:txBody>
          </p:sp>
          <p:sp>
            <p:nvSpPr>
              <p:cNvPr id="56348" name="Oval 19"/>
              <p:cNvSpPr>
                <a:spLocks noChangeArrowheads="1"/>
              </p:cNvSpPr>
              <p:nvPr/>
            </p:nvSpPr>
            <p:spPr bwMode="auto">
              <a:xfrm>
                <a:off x="4191000" y="1981200"/>
                <a:ext cx="152400" cy="1524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 sz="1600" b="1">
                  <a:latin typeface="Georgia" pitchFamily="18" charset="0"/>
                  <a:ea typeface="MS PGothic" pitchFamily="34" charset="-128"/>
                </a:endParaRPr>
              </a:p>
            </p:txBody>
          </p:sp>
          <p:sp>
            <p:nvSpPr>
              <p:cNvPr id="56349" name="Text Box 20"/>
              <p:cNvSpPr txBox="1">
                <a:spLocks noChangeArrowheads="1"/>
              </p:cNvSpPr>
              <p:nvPr/>
            </p:nvSpPr>
            <p:spPr bwMode="auto">
              <a:xfrm>
                <a:off x="2743200" y="1793875"/>
                <a:ext cx="6096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latin typeface="Arial" charset="0"/>
                    <a:ea typeface="MS PGothic" pitchFamily="34" charset="-128"/>
                  </a:rPr>
                  <a:t>+</a:t>
                </a:r>
              </a:p>
            </p:txBody>
          </p:sp>
          <p:sp>
            <p:nvSpPr>
              <p:cNvPr id="56350" name="Line 21"/>
              <p:cNvSpPr>
                <a:spLocks noChangeShapeType="1"/>
              </p:cNvSpPr>
              <p:nvPr/>
            </p:nvSpPr>
            <p:spPr bwMode="auto">
              <a:xfrm>
                <a:off x="1143000" y="1524000"/>
                <a:ext cx="0" cy="12954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6351" name="Object 7"/>
              <p:cNvGraphicFramePr>
                <a:graphicFrameLocks noChangeAspect="1"/>
              </p:cNvGraphicFramePr>
              <p:nvPr/>
            </p:nvGraphicFramePr>
            <p:xfrm>
              <a:off x="381000" y="1905000"/>
              <a:ext cx="603250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430" name="Equation" r:id="rId17" imgW="279279" imgH="165028" progId="Equation.3">
                      <p:embed/>
                    </p:oleObj>
                  </mc:Choice>
                  <mc:Fallback>
                    <p:oleObj name="Equation" r:id="rId17" imgW="279279" imgH="165028" progId="Equation.3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000" y="1905000"/>
                            <a:ext cx="603250" cy="355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352" name="Line 6"/>
              <p:cNvSpPr>
                <a:spLocks noChangeShapeType="1"/>
              </p:cNvSpPr>
              <p:nvPr/>
            </p:nvSpPr>
            <p:spPr bwMode="auto">
              <a:xfrm flipH="1" flipV="1">
                <a:off x="3429000" y="1676400"/>
                <a:ext cx="228600" cy="3175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Line 5"/>
              <p:cNvSpPr>
                <a:spLocks noChangeShapeType="1"/>
              </p:cNvSpPr>
              <p:nvPr/>
            </p:nvSpPr>
            <p:spPr bwMode="auto">
              <a:xfrm flipV="1">
                <a:off x="3435350" y="1966913"/>
                <a:ext cx="228600" cy="3683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4" name="Line 7"/>
              <p:cNvSpPr>
                <a:spLocks noChangeShapeType="1"/>
              </p:cNvSpPr>
              <p:nvPr/>
            </p:nvSpPr>
            <p:spPr bwMode="auto">
              <a:xfrm flipV="1">
                <a:off x="4267200" y="1662113"/>
                <a:ext cx="228600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Line 21"/>
              <p:cNvSpPr>
                <a:spLocks noChangeShapeType="1"/>
              </p:cNvSpPr>
              <p:nvPr/>
            </p:nvSpPr>
            <p:spPr bwMode="auto">
              <a:xfrm>
                <a:off x="4876800" y="1501775"/>
                <a:ext cx="0" cy="12954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Line 8"/>
              <p:cNvSpPr>
                <a:spLocks noChangeShapeType="1"/>
              </p:cNvSpPr>
              <p:nvPr/>
            </p:nvSpPr>
            <p:spPr bwMode="auto">
              <a:xfrm>
                <a:off x="4281488" y="2084388"/>
                <a:ext cx="123825" cy="3810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7" name="TextBox 36"/>
              <p:cNvSpPr txBox="1">
                <a:spLocks noChangeArrowheads="1"/>
              </p:cNvSpPr>
              <p:nvPr/>
            </p:nvSpPr>
            <p:spPr bwMode="auto">
              <a:xfrm>
                <a:off x="2362200" y="2514600"/>
                <a:ext cx="762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400" b="1" baseline="30000">
                    <a:latin typeface="Arial" charset="0"/>
                    <a:ea typeface="MS PGothic" pitchFamily="34" charset="-128"/>
                    <a:cs typeface="Arial" charset="0"/>
                  </a:rPr>
                  <a:t>208</a:t>
                </a:r>
                <a:r>
                  <a:rPr lang="en-US" altLang="en-US" sz="1400" b="1">
                    <a:latin typeface="Arial" charset="0"/>
                    <a:ea typeface="MS PGothic" pitchFamily="34" charset="-128"/>
                    <a:cs typeface="Arial" charset="0"/>
                  </a:rPr>
                  <a:t>Pb</a:t>
                </a:r>
              </a:p>
            </p:txBody>
          </p:sp>
          <p:sp>
            <p:nvSpPr>
              <p:cNvPr id="56358" name="TextBox 38"/>
              <p:cNvSpPr txBox="1">
                <a:spLocks noChangeArrowheads="1"/>
              </p:cNvSpPr>
              <p:nvPr/>
            </p:nvSpPr>
            <p:spPr bwMode="auto">
              <a:xfrm>
                <a:off x="4191000" y="2479675"/>
                <a:ext cx="762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400" b="1" baseline="30000">
                    <a:latin typeface="Arial" charset="0"/>
                    <a:ea typeface="MS PGothic" pitchFamily="34" charset="-128"/>
                    <a:cs typeface="Arial" charset="0"/>
                  </a:rPr>
                  <a:t>208</a:t>
                </a:r>
                <a:r>
                  <a:rPr lang="en-US" altLang="en-US" sz="1400" b="1">
                    <a:latin typeface="Arial" charset="0"/>
                    <a:ea typeface="MS PGothic" pitchFamily="34" charset="-128"/>
                    <a:cs typeface="Arial" charset="0"/>
                  </a:rPr>
                  <a:t>Pb</a:t>
                </a:r>
              </a:p>
            </p:txBody>
          </p:sp>
        </p:grpSp>
      </p:grpSp>
      <p:graphicFrame>
        <p:nvGraphicFramePr>
          <p:cNvPr id="56334" name="Object 3"/>
          <p:cNvGraphicFramePr>
            <a:graphicFrameLocks noChangeAspect="1"/>
          </p:cNvGraphicFramePr>
          <p:nvPr/>
        </p:nvGraphicFramePr>
        <p:xfrm>
          <a:off x="623888" y="3503613"/>
          <a:ext cx="2836862" cy="247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1" name="Image" r:id="rId19" imgW="9454289" imgH="8234381" progId="">
                  <p:embed/>
                </p:oleObj>
              </mc:Choice>
              <mc:Fallback>
                <p:oleObj name="Image" r:id="rId19" imgW="9454289" imgH="823438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3503613"/>
                        <a:ext cx="2836862" cy="247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42900" y="149225"/>
            <a:ext cx="8229600" cy="563563"/>
          </a:xfrm>
        </p:spPr>
        <p:txBody>
          <a:bodyPr/>
          <a:lstStyle/>
          <a:p>
            <a:r>
              <a:rPr lang="en-US" altLang="en-US" i="1" smtClean="0"/>
              <a:t>Nuclei as laboratories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DB9D04-82C9-4810-AA17-F5EA64A60F14}" type="slidenum">
              <a:rPr lang="en-US" altLang="en-US" smtClean="0"/>
              <a:pPr/>
              <a:t>54</a:t>
            </a:fld>
            <a:endParaRPr lang="en-US" altLang="en-US" smtClean="0"/>
          </a:p>
        </p:txBody>
      </p:sp>
      <p:pic>
        <p:nvPicPr>
          <p:cNvPr id="57349" name="Picture 7" descr="diffractive_rho_cartoon.jpg"/>
          <p:cNvPicPr>
            <a:picLocks noChangeAspect="1"/>
          </p:cNvPicPr>
          <p:nvPr/>
        </p:nvPicPr>
        <p:blipFill>
          <a:blip r:embed="rId2" cstate="print"/>
          <a:srcRect l="5556" r="3217" b="18135"/>
          <a:stretch>
            <a:fillRect/>
          </a:stretch>
        </p:blipFill>
        <p:spPr bwMode="auto">
          <a:xfrm>
            <a:off x="5410200" y="292100"/>
            <a:ext cx="3259138" cy="2325688"/>
          </a:xfrm>
          <a:prstGeom prst="rect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0188" y="712788"/>
            <a:ext cx="47005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Prehadron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: small object with a smaller cross section than that of quark-N or hadron-N interaction</a:t>
            </a:r>
          </a:p>
        </p:txBody>
      </p:sp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6618288" y="5813425"/>
            <a:ext cx="234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Future: 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at 12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3" cstate="print"/>
          <a:srcRect r="10234"/>
          <a:stretch>
            <a:fillRect/>
          </a:stretch>
        </p:blipFill>
        <p:spPr bwMode="auto">
          <a:xfrm>
            <a:off x="4370388" y="2717800"/>
            <a:ext cx="4495800" cy="311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7353" name="TextBox 2"/>
          <p:cNvSpPr txBox="1">
            <a:spLocks noChangeArrowheads="1"/>
          </p:cNvSpPr>
          <p:nvPr/>
        </p:nvSpPr>
        <p:spPr bwMode="auto">
          <a:xfrm>
            <a:off x="2287588" y="2717800"/>
            <a:ext cx="1154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1"/>
                </a:solidFill>
              </a:rPr>
              <a:t>Credit:  J. Rubin</a:t>
            </a:r>
          </a:p>
        </p:txBody>
      </p:sp>
      <p:sp>
        <p:nvSpPr>
          <p:cNvPr id="57354" name="TextBox 2"/>
          <p:cNvSpPr txBox="1">
            <a:spLocks noChangeArrowheads="1"/>
          </p:cNvSpPr>
          <p:nvPr/>
        </p:nvSpPr>
        <p:spPr bwMode="auto">
          <a:xfrm>
            <a:off x="5313363" y="6135688"/>
            <a:ext cx="2611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Plot credit: JLab whitepaper</a:t>
            </a:r>
          </a:p>
        </p:txBody>
      </p:sp>
      <p:pic>
        <p:nvPicPr>
          <p:cNvPr id="57355" name="Picture 11" descr="ct_np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335088"/>
            <a:ext cx="2901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6" name="Rectangle 3"/>
          <p:cNvSpPr>
            <a:spLocks noChangeArrowheads="1"/>
          </p:cNvSpPr>
          <p:nvPr/>
        </p:nvSpPr>
        <p:spPr bwMode="auto">
          <a:xfrm>
            <a:off x="733425" y="5643563"/>
            <a:ext cx="3108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en-US" sz="1200" i="1">
                <a:solidFill>
                  <a:srgbClr val="000000"/>
                </a:solidFill>
                <a:latin typeface="Arial" charset="0"/>
                <a:cs typeface="Arial" charset="0"/>
              </a:rPr>
              <a:t>X. Qian et al., PRC81:055209 (2010);</a:t>
            </a:r>
          </a:p>
          <a:p>
            <a:pPr defTabSz="457200"/>
            <a:r>
              <a:rPr lang="en-US" altLang="en-US" sz="1200" i="1">
                <a:solidFill>
                  <a:srgbClr val="000000"/>
                </a:solidFill>
                <a:latin typeface="Arial" charset="0"/>
                <a:cs typeface="Arial" charset="0"/>
              </a:rPr>
              <a:t>B. Clasie et al, PRL99:242502 (2007) ;</a:t>
            </a:r>
          </a:p>
          <a:p>
            <a:pPr defTabSz="457200"/>
            <a:r>
              <a:rPr lang="en-US" altLang="en-US" sz="1200" i="1">
                <a:solidFill>
                  <a:srgbClr val="000000"/>
                </a:solidFill>
                <a:latin typeface="Arial" charset="0"/>
                <a:cs typeface="Arial" charset="0"/>
              </a:rPr>
              <a:t>L. El Fassi et al, PLB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r>
              <a:rPr lang="en-US" altLang="en-US" i="1" smtClean="0"/>
              <a:t>Heavy flavor energy loss</a:t>
            </a:r>
          </a:p>
        </p:txBody>
      </p:sp>
      <p:sp>
        <p:nvSpPr>
          <p:cNvPr id="58371" name="TextBox 6"/>
          <p:cNvSpPr txBox="1">
            <a:spLocks noChangeArrowheads="1"/>
          </p:cNvSpPr>
          <p:nvPr/>
        </p:nvSpPr>
        <p:spPr bwMode="auto">
          <a:xfrm>
            <a:off x="457200" y="1338263"/>
            <a:ext cx="8229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Strong Suppression of Open Charm at P</a:t>
            </a:r>
            <a:r>
              <a:rPr lang="en-US" altLang="en-US" sz="2400" baseline="-25000"/>
              <a:t>t</a:t>
            </a:r>
            <a:r>
              <a:rPr lang="en-US" altLang="en-US" sz="2400"/>
              <a:t>&gt; 2 GeV in central collisions indicative of significant energy loss of charm quarks in the hot dense medium.</a:t>
            </a:r>
          </a:p>
          <a:p>
            <a:endParaRPr lang="en-US" altLang="en-US" sz="2400"/>
          </a:p>
          <a:p>
            <a:endParaRPr lang="en-US" altLang="en-US" sz="2400"/>
          </a:p>
          <a:p>
            <a:r>
              <a:rPr lang="en-US" altLang="en-US" sz="2400"/>
              <a:t>STAR arXiv 1404.6185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 r="2220"/>
          <a:stretch>
            <a:fillRect/>
          </a:stretch>
        </p:blipFill>
        <p:spPr bwMode="auto">
          <a:xfrm>
            <a:off x="4648200" y="2406650"/>
            <a:ext cx="369093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254000"/>
            <a:ext cx="8677275" cy="374650"/>
          </a:xfrm>
        </p:spPr>
        <p:txBody>
          <a:bodyPr/>
          <a:lstStyle/>
          <a:p>
            <a:r>
              <a:rPr lang="en-US" altLang="en-US" sz="2400" i="1" smtClean="0"/>
              <a:t>Hadronization and quark propagation in nuclear matter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418263" y="2408238"/>
            <a:ext cx="2209800" cy="1574800"/>
          </a:xfrm>
          <a:solidFill>
            <a:schemeClr val="bg1"/>
          </a:solidFill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Production length</a:t>
            </a:r>
          </a:p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Parton energy loss</a:t>
            </a:r>
          </a:p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Formation length</a:t>
            </a:r>
          </a:p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Color transparency</a:t>
            </a:r>
          </a:p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Hadron multiplicity</a:t>
            </a:r>
          </a:p>
          <a:p>
            <a:pPr>
              <a:buClr>
                <a:srgbClr val="FF0000"/>
              </a:buClr>
            </a:pPr>
            <a:r>
              <a:rPr lang="en-US" altLang="en-US" sz="1400" b="1" smtClean="0">
                <a:solidFill>
                  <a:srgbClr val="040406"/>
                </a:solidFill>
              </a:rPr>
              <a:t>p</a:t>
            </a:r>
            <a:r>
              <a:rPr lang="en-US" altLang="en-US" sz="1400" b="1" baseline="-25000" smtClean="0">
                <a:solidFill>
                  <a:srgbClr val="040406"/>
                </a:solidFill>
              </a:rPr>
              <a:t>T</a:t>
            </a:r>
            <a:r>
              <a:rPr lang="en-US" altLang="en-US" sz="1400" b="1" smtClean="0">
                <a:solidFill>
                  <a:srgbClr val="040406"/>
                </a:solidFill>
              </a:rPr>
              <a:t> broadening</a:t>
            </a:r>
          </a:p>
          <a:p>
            <a:pPr>
              <a:buClr>
                <a:srgbClr val="FF0000"/>
              </a:buClr>
            </a:pPr>
            <a:endParaRPr lang="en-US" altLang="en-US" sz="1400" b="1" smtClean="0">
              <a:solidFill>
                <a:srgbClr val="040406"/>
              </a:solidFill>
            </a:endParaRP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79400" y="1600200"/>
            <a:ext cx="5588000" cy="4614863"/>
            <a:chOff x="176" y="1008"/>
            <a:chExt cx="3520" cy="2907"/>
          </a:xfrm>
        </p:grpSpPr>
        <p:pic>
          <p:nvPicPr>
            <p:cNvPr id="59402" name="Picture 5" descr="a"/>
            <p:cNvPicPr>
              <a:picLocks noChangeAspect="1" noChangeArrowheads="1"/>
            </p:cNvPicPr>
            <p:nvPr/>
          </p:nvPicPr>
          <p:blipFill>
            <a:blip r:embed="rId4" cstate="print"/>
            <a:srcRect b="4979"/>
            <a:stretch>
              <a:fillRect/>
            </a:stretch>
          </p:blipFill>
          <p:spPr bwMode="auto">
            <a:xfrm>
              <a:off x="192" y="1008"/>
              <a:ext cx="3504" cy="2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3" name="Text Box 6"/>
            <p:cNvSpPr txBox="1">
              <a:spLocks noChangeArrowheads="1"/>
            </p:cNvSpPr>
            <p:nvPr/>
          </p:nvSpPr>
          <p:spPr bwMode="auto">
            <a:xfrm>
              <a:off x="176" y="3665"/>
              <a:ext cx="3504" cy="25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12 GeV Anticipated Data:  </a:t>
              </a:r>
              <a:r>
                <a:rPr lang="en-US" altLang="en-US" sz="2000" b="1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10</a:t>
              </a:r>
              <a:r>
                <a:rPr lang="en-US" altLang="en-US" sz="2000" b="1" baseline="30000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35</a:t>
              </a:r>
              <a:r>
                <a:rPr lang="en-US" altLang="en-US" sz="2000" b="1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 cm</a:t>
              </a:r>
              <a:r>
                <a:rPr lang="en-US" altLang="en-US" sz="2000" b="1" baseline="30000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-2</a:t>
              </a:r>
              <a:r>
                <a:rPr lang="en-US" altLang="en-US" sz="2000" b="1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s</a:t>
              </a:r>
              <a:r>
                <a:rPr lang="en-US" altLang="en-US" sz="2000" b="1" baseline="30000">
                  <a:solidFill>
                    <a:schemeClr val="bg1"/>
                  </a:solidFill>
                  <a:latin typeface="Verdana" pitchFamily="34" charset="0"/>
                  <a:ea typeface="MS PGothic" pitchFamily="34" charset="-128"/>
                  <a:cs typeface="Arial" charset="0"/>
                </a:rPr>
                <a:t>-1</a:t>
              </a:r>
            </a:p>
          </p:txBody>
        </p:sp>
      </p:grp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927725" y="4191000"/>
            <a:ext cx="3048000" cy="8255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40406"/>
                </a:solidFill>
                <a:ea typeface="MS PGothic" pitchFamily="34" charset="-128"/>
                <a:cs typeface="Arial" charset="0"/>
              </a:rPr>
              <a:t>CEBAF @ 12 GeV + CLAS12: ideal facility to study light quark hadronization:</a:t>
            </a:r>
          </a:p>
        </p:txBody>
      </p:sp>
      <p:graphicFrame>
        <p:nvGraphicFramePr>
          <p:cNvPr id="59398" name="Object 2"/>
          <p:cNvGraphicFramePr>
            <a:graphicFrameLocks noChangeAspect="1"/>
          </p:cNvGraphicFramePr>
          <p:nvPr/>
        </p:nvGraphicFramePr>
        <p:xfrm>
          <a:off x="6232525" y="5116513"/>
          <a:ext cx="24384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Equation" r:id="rId5" imgW="1587500" imgH="457200" progId="Equation.3">
                  <p:embed/>
                </p:oleObj>
              </mc:Choice>
              <mc:Fallback>
                <p:oleObj name="Equation" r:id="rId5" imgW="15875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5116513"/>
                        <a:ext cx="2438400" cy="701675"/>
                      </a:xfrm>
                      <a:prstGeom prst="rect">
                        <a:avLst/>
                      </a:prstGeom>
                      <a:solidFill>
                        <a:srgbClr val="66FF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Rectangle 10"/>
          <p:cNvSpPr>
            <a:spLocks noChangeArrowheads="1"/>
          </p:cNvSpPr>
          <p:nvPr/>
        </p:nvSpPr>
        <p:spPr bwMode="auto">
          <a:xfrm>
            <a:off x="355600" y="838200"/>
            <a:ext cx="5410200" cy="6413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en-US" altLang="en-US" b="1">
                <a:solidFill>
                  <a:srgbClr val="040406"/>
                </a:solidFill>
                <a:cs typeface="Arial" charset="0"/>
              </a:rPr>
              <a:t>    What governs the transition of quarks and gluons into pions and nucleons?  NSAC 2007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6096000" y="6007100"/>
            <a:ext cx="2854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40406"/>
                </a:solidFill>
                <a:ea typeface="MS PGothic" pitchFamily="34" charset="-128"/>
              </a:rPr>
              <a:t>W. Brooks, K. Hafidi, K. Joo </a:t>
            </a:r>
            <a:r>
              <a:rPr lang="en-US" altLang="en-US" sz="1600" i="1">
                <a:solidFill>
                  <a:srgbClr val="040406"/>
                </a:solidFill>
                <a:ea typeface="MS PGothic" pitchFamily="34" charset="-128"/>
              </a:rPr>
              <a:t>et al</a:t>
            </a:r>
            <a:r>
              <a:rPr lang="en-US" altLang="en-US" sz="1600">
                <a:solidFill>
                  <a:srgbClr val="040406"/>
                </a:solidFill>
                <a:ea typeface="MS PGothic" pitchFamily="34" charset="-128"/>
              </a:rPr>
              <a:t>.</a:t>
            </a:r>
          </a:p>
        </p:txBody>
      </p:sp>
      <p:pic>
        <p:nvPicPr>
          <p:cNvPr id="59401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0825" y="668338"/>
            <a:ext cx="1776413" cy="1693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04800" y="192088"/>
            <a:ext cx="8229600" cy="1143000"/>
          </a:xfrm>
        </p:spPr>
        <p:txBody>
          <a:bodyPr/>
          <a:lstStyle/>
          <a:p>
            <a:pPr algn="ctr"/>
            <a:r>
              <a:rPr lang="en-US" altLang="en-US" sz="2800" i="1" dirty="0" smtClean="0"/>
              <a:t>Flavor separation of nucleon form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8800"/>
            <a:ext cx="7258050" cy="2362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spcAft>
                <a:spcPts val="600"/>
              </a:spcAft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spcBef>
                <a:spcPts val="1200"/>
              </a:spcBef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Very different behavior for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u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&amp;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quarks </a:t>
            </a:r>
          </a:p>
          <a:p>
            <a:pPr>
              <a:spcBef>
                <a:spcPts val="1200"/>
              </a:spcBef>
              <a:defRPr/>
            </a:pP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Evidence for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diquark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correlations – axial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diquark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-&gt; soft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f.f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Six 12-GeV experiments to extend Q</a:t>
            </a:r>
            <a:r>
              <a:rPr lang="en-US" i="1" baseline="30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2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range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None/>
              <a:defRPr/>
            </a:pPr>
            <a:endParaRPr lang="en-US" i="1" baseline="300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48400"/>
            <a:ext cx="5942013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1200" dirty="0" smtClean="0"/>
              <a:t>Thanks to Craig Roberts</a:t>
            </a:r>
          </a:p>
        </p:txBody>
      </p:sp>
      <p:sp>
        <p:nvSpPr>
          <p:cNvPr id="92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D9DDE6-15A3-4AA0-97BA-0C25BED767D2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pic>
        <p:nvPicPr>
          <p:cNvPr id="7" name="Picture 6" descr="Bogdan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914400"/>
            <a:ext cx="4603750" cy="3941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-296863" y="2881313"/>
            <a:ext cx="3200401" cy="685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1400">
                <a:latin typeface="Century Gothic" pitchFamily="34" charset="0"/>
              </a:rPr>
              <a:t>Cates, de Jager, </a:t>
            </a:r>
          </a:p>
          <a:p>
            <a:pPr algn="ctr"/>
            <a:r>
              <a:rPr lang="en-US" altLang="en-US" sz="1400">
                <a:latin typeface="Century Gothic" pitchFamily="34" charset="0"/>
              </a:rPr>
              <a:t>Riordan, Wojtsekhowski, </a:t>
            </a:r>
          </a:p>
          <a:p>
            <a:pPr algn="ctr"/>
            <a:r>
              <a:rPr lang="en-US" altLang="en-US" sz="1400">
                <a:latin typeface="Century Gothic" pitchFamily="34" charset="0"/>
              </a:rPr>
              <a:t>PRL 106 (2011) 252003</a:t>
            </a: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2908300" y="3373438"/>
            <a:ext cx="1177925" cy="49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2600" b="1">
                <a:latin typeface="Arial" charset="0"/>
              </a:rPr>
              <a:t>Q</a:t>
            </a:r>
            <a:r>
              <a:rPr lang="en-US" altLang="en-US" sz="2600" b="1" baseline="30000">
                <a:latin typeface="Arial" charset="0"/>
              </a:rPr>
              <a:t>4 </a:t>
            </a:r>
            <a:r>
              <a:rPr lang="en-US" altLang="en-US" sz="2600" b="1">
                <a:latin typeface="Arial" charset="0"/>
              </a:rPr>
              <a:t>F</a:t>
            </a:r>
            <a:r>
              <a:rPr lang="en-US" altLang="en-US" sz="2600" b="1" baseline="-25000">
                <a:latin typeface="Arial" charset="0"/>
              </a:rPr>
              <a:t>1</a:t>
            </a:r>
            <a:r>
              <a:rPr lang="en-US" altLang="en-US" sz="2600" b="1" baseline="30000">
                <a:latin typeface="Arial" charset="0"/>
              </a:rPr>
              <a:t>q</a:t>
            </a:r>
            <a:endParaRPr lang="en-US" altLang="en-US" sz="2600" b="1">
              <a:latin typeface="Arial" charset="0"/>
            </a:endParaRP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2844800" y="1600200"/>
            <a:ext cx="1298575" cy="493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2600" b="1">
                <a:latin typeface="Arial" charset="0"/>
              </a:rPr>
              <a:t>Q</a:t>
            </a:r>
            <a:r>
              <a:rPr lang="en-US" altLang="en-US" sz="2600" b="1" baseline="30000">
                <a:latin typeface="Arial" charset="0"/>
              </a:rPr>
              <a:t>4</a:t>
            </a:r>
            <a:r>
              <a:rPr lang="en-US" altLang="en-US" sz="2600" b="1">
                <a:latin typeface="Arial" charset="0"/>
              </a:rPr>
              <a:t>F</a:t>
            </a:r>
            <a:r>
              <a:rPr lang="en-US" altLang="en-US" sz="2600" b="1" baseline="-25000">
                <a:latin typeface="Arial" charset="0"/>
              </a:rPr>
              <a:t>2</a:t>
            </a:r>
            <a:r>
              <a:rPr lang="en-US" altLang="en-US" sz="2600" b="1" baseline="30000">
                <a:latin typeface="Arial" charset="0"/>
              </a:rPr>
              <a:t>q</a:t>
            </a:r>
            <a:r>
              <a:rPr lang="en-US" altLang="en-US" sz="2600" b="1">
                <a:latin typeface="Arial" charset="0"/>
              </a:rPr>
              <a:t>/</a:t>
            </a:r>
            <a:r>
              <a:rPr lang="en-US" altLang="en-US" sz="2600" b="1">
                <a:latin typeface="Symbol" pitchFamily="18" charset="2"/>
              </a:rPr>
              <a:t>k</a:t>
            </a:r>
            <a:endParaRPr lang="en-US" altLang="en-US" sz="2600" b="1">
              <a:latin typeface="Arial" charset="0"/>
            </a:endParaRPr>
          </a:p>
        </p:txBody>
      </p:sp>
      <p:pic>
        <p:nvPicPr>
          <p:cNvPr id="92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1912938"/>
            <a:ext cx="2416175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22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2362200"/>
            <a:ext cx="2162175" cy="417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29" name="TextBox 1"/>
          <p:cNvSpPr txBox="1">
            <a:spLocks noChangeArrowheads="1"/>
          </p:cNvSpPr>
          <p:nvPr/>
        </p:nvSpPr>
        <p:spPr bwMode="auto">
          <a:xfrm>
            <a:off x="328613" y="954088"/>
            <a:ext cx="2209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HAPPEx, G0, A4  </a:t>
            </a:r>
            <a:r>
              <a:rPr lang="en-US" altLang="en-US">
                <a:sym typeface="Wingdings" pitchFamily="2" charset="2"/>
              </a:rPr>
              <a:t></a:t>
            </a:r>
            <a:endParaRPr lang="en-US" altLang="en-US"/>
          </a:p>
          <a:p>
            <a:r>
              <a:rPr lang="en-US" altLang="en-US"/>
              <a:t>G</a:t>
            </a:r>
            <a:r>
              <a:rPr lang="en-US" altLang="en-US" baseline="-25000"/>
              <a:t>E</a:t>
            </a:r>
            <a:r>
              <a:rPr lang="en-US" altLang="en-US" baseline="30000"/>
              <a:t>s</a:t>
            </a:r>
            <a:r>
              <a:rPr lang="en-US" altLang="en-US"/>
              <a:t> = G</a:t>
            </a:r>
            <a:r>
              <a:rPr lang="en-US" altLang="en-US" baseline="-25000"/>
              <a:t>M</a:t>
            </a:r>
            <a:r>
              <a:rPr lang="en-US" altLang="en-US" baseline="30000"/>
              <a:t>s</a:t>
            </a:r>
            <a:r>
              <a:rPr lang="en-US" altLang="en-US"/>
              <a:t> = 0</a:t>
            </a:r>
          </a:p>
        </p:txBody>
      </p:sp>
      <p:sp>
        <p:nvSpPr>
          <p:cNvPr id="9230" name="TextBox 1"/>
          <p:cNvSpPr txBox="1">
            <a:spLocks noChangeArrowheads="1"/>
          </p:cNvSpPr>
          <p:nvPr/>
        </p:nvSpPr>
        <p:spPr bwMode="auto">
          <a:xfrm>
            <a:off x="5715001" y="6135688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/>
              <a:t>See Ron </a:t>
            </a:r>
            <a:r>
              <a:rPr lang="en-US" altLang="en-US" sz="1400" dirty="0" smtClean="0"/>
              <a:t>Gilman talk, and </a:t>
            </a:r>
            <a:r>
              <a:rPr lang="en-US" altLang="en-US" sz="1400" dirty="0"/>
              <a:t>Tanja Horn’s  </a:t>
            </a:r>
            <a:r>
              <a:rPr lang="en-US" altLang="en-US" sz="1400" dirty="0" smtClean="0"/>
              <a:t>talk for progress on pion form factor</a:t>
            </a:r>
            <a:endParaRPr lang="en-US" altLang="en-US" sz="1400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28600" y="4572000"/>
            <a:ext cx="2962275" cy="2762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1" dirty="0">
                <a:latin typeface="Arial" charset="0"/>
                <a:cs typeface="Arial" charset="0"/>
              </a:rPr>
              <a:t>NSAC</a:t>
            </a:r>
            <a:r>
              <a:rPr lang="en-US" altLang="en-US" sz="1200" dirty="0">
                <a:latin typeface="Arial" charset="0"/>
                <a:cs typeface="Arial" charset="0"/>
              </a:rPr>
              <a:t> milestone HP4 (2010)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988" y="381000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Proton Radius Puzzle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AE35D3-E569-45AE-82EB-F73836C43FAD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19464" name="Rectangle 2"/>
          <p:cNvSpPr>
            <a:spLocks noChangeArrowheads="1"/>
          </p:cNvSpPr>
          <p:nvPr/>
        </p:nvSpPr>
        <p:spPr bwMode="auto">
          <a:xfrm>
            <a:off x="231775" y="5029200"/>
            <a:ext cx="3802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b="1" baseline="-250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≅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0.8768(69)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fm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   (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ep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atom)</a:t>
            </a:r>
          </a:p>
          <a:p>
            <a:pPr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b="1" baseline="-250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≅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0.8772(46)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fm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   (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ep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scattering)</a:t>
            </a:r>
          </a:p>
          <a:p>
            <a:pPr>
              <a:defRPr/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b="1" baseline="-250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=0.84184(67)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fm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  (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</a:rPr>
              <a:t>μ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 atom)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4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825" y="609600"/>
            <a:ext cx="1735138" cy="2403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238625" y="5030788"/>
            <a:ext cx="500221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Future sub 1% measurements: 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(1)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elastic scattering at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JLab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(2)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μp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elastic scattering  at PSI - 16 U.S. institutions!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(3) Follow up experiments at Mainz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3109913"/>
            <a:ext cx="3048000" cy="1754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PSAS 2012 Symposium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ECT* Workshop - Nov. 2012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MITP Workshop – June 2014</a:t>
            </a:r>
          </a:p>
          <a:p>
            <a:pPr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b="1" baseline="30000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He charge radii from electron</a:t>
            </a:r>
          </a:p>
          <a:p>
            <a:pPr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scattering and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-</a:t>
            </a:r>
            <a:r>
              <a:rPr lang="en-US" b="1" baseline="30000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He agree!</a:t>
            </a:r>
          </a:p>
        </p:txBody>
      </p:sp>
      <p:sp>
        <p:nvSpPr>
          <p:cNvPr id="10249" name="TextBox 3"/>
          <p:cNvSpPr txBox="1">
            <a:spLocks noChangeArrowheads="1"/>
          </p:cNvSpPr>
          <p:nvPr/>
        </p:nvSpPr>
        <p:spPr bwMode="auto">
          <a:xfrm>
            <a:off x="2705100" y="838200"/>
            <a:ext cx="661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1"/>
              <a:t>~7</a:t>
            </a:r>
            <a:r>
              <a:rPr lang="en-US" altLang="en-US" sz="2000" b="1">
                <a:latin typeface="Symbol" pitchFamily="18" charset="2"/>
              </a:rPr>
              <a:t> s</a:t>
            </a:r>
          </a:p>
        </p:txBody>
      </p:sp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96975"/>
            <a:ext cx="4886325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1" name="TextBox 3"/>
          <p:cNvSpPr txBox="1">
            <a:spLocks noChangeArrowheads="1"/>
          </p:cNvSpPr>
          <p:nvPr/>
        </p:nvSpPr>
        <p:spPr bwMode="auto">
          <a:xfrm>
            <a:off x="1314450" y="6076950"/>
            <a:ext cx="2481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X. Zhan et al, PLB 705 (2011) 59</a:t>
            </a:r>
          </a:p>
        </p:txBody>
      </p:sp>
      <p:sp>
        <p:nvSpPr>
          <p:cNvPr id="10252" name="TextBox 3"/>
          <p:cNvSpPr txBox="1">
            <a:spLocks noChangeArrowheads="1"/>
          </p:cNvSpPr>
          <p:nvPr/>
        </p:nvSpPr>
        <p:spPr bwMode="auto">
          <a:xfrm>
            <a:off x="5276850" y="6326188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Thanks to R. Gilman, H. Gao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675" y="855663"/>
            <a:ext cx="108267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1288" y="949325"/>
            <a:ext cx="26574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Hadron polarizabilities – Compton scattering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119063" y="1982788"/>
            <a:ext cx="8829675" cy="4525962"/>
          </a:xfrm>
        </p:spPr>
        <p:txBody>
          <a:bodyPr/>
          <a:lstStyle/>
          <a:p>
            <a:r>
              <a:rPr lang="en-US" altLang="en-US" sz="1700" b="1" dirty="0" smtClean="0">
                <a:solidFill>
                  <a:srgbClr val="000000"/>
                </a:solidFill>
              </a:rPr>
              <a:t>Fundamental: uncertainty in proton radius, EM nucleon self energy </a:t>
            </a:r>
          </a:p>
          <a:p>
            <a:r>
              <a:rPr lang="en-US" altLang="en-US" sz="1700" b="1" dirty="0" smtClean="0">
                <a:solidFill>
                  <a:srgbClr val="000000"/>
                </a:solidFill>
              </a:rPr>
              <a:t>High Intensity Gamma Source (</a:t>
            </a:r>
            <a:r>
              <a:rPr lang="en-US" altLang="en-US" sz="1700" b="1" dirty="0" err="1" smtClean="0">
                <a:solidFill>
                  <a:srgbClr val="000000"/>
                </a:solidFill>
              </a:rPr>
              <a:t>HI</a:t>
            </a:r>
            <a:r>
              <a:rPr lang="en-US" altLang="en-US" sz="1700" b="1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en-US" sz="1700" b="1" dirty="0" err="1" smtClean="0">
                <a:solidFill>
                  <a:srgbClr val="000000"/>
                </a:solidFill>
              </a:rPr>
              <a:t>S</a:t>
            </a:r>
            <a:r>
              <a:rPr lang="en-US" altLang="en-US" sz="1700" b="1" dirty="0" smtClean="0">
                <a:solidFill>
                  <a:srgbClr val="000000"/>
                </a:solidFill>
              </a:rPr>
              <a:t>)</a:t>
            </a:r>
            <a:r>
              <a:rPr lang="en-US" altLang="en-US" sz="1700" dirty="0" smtClean="0">
                <a:solidFill>
                  <a:srgbClr val="000000"/>
                </a:solidFill>
              </a:rPr>
              <a:t> </a:t>
            </a:r>
            <a:r>
              <a:rPr lang="en-US" altLang="en-US" sz="1700" b="1" dirty="0" smtClean="0">
                <a:solidFill>
                  <a:srgbClr val="000000"/>
                </a:solidFill>
              </a:rPr>
              <a:t>(7 U.S. institutions)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Polarized </a:t>
            </a:r>
            <a:r>
              <a:rPr lang="en-US" altLang="en-US" sz="1700" baseline="30000" dirty="0" smtClean="0">
                <a:solidFill>
                  <a:srgbClr val="000000"/>
                </a:solidFill>
              </a:rPr>
              <a:t>3</a:t>
            </a:r>
            <a:r>
              <a:rPr lang="en-US" altLang="en-US" sz="1700" dirty="0" smtClean="0">
                <a:solidFill>
                  <a:srgbClr val="000000"/>
                </a:solidFill>
              </a:rPr>
              <a:t>He, H, D (HIFROST) targets almost ready</a:t>
            </a:r>
          </a:p>
          <a:p>
            <a:r>
              <a:rPr lang="en-US" altLang="en-US" sz="1700" b="1" dirty="0" smtClean="0">
                <a:solidFill>
                  <a:srgbClr val="000000"/>
                </a:solidFill>
              </a:rPr>
              <a:t>MAMI (3 U.S. institutions)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World’s first measurements of double pol. </a:t>
            </a:r>
            <a:r>
              <a:rPr lang="en-US" altLang="en-US" sz="17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altLang="en-US" sz="1700" dirty="0" smtClean="0">
                <a:solidFill>
                  <a:srgbClr val="000000"/>
                </a:solidFill>
              </a:rPr>
              <a:t>2x, </a:t>
            </a:r>
            <a:r>
              <a:rPr lang="en-US" altLang="en-US" sz="17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altLang="en-US" sz="1700" dirty="0" smtClean="0">
                <a:solidFill>
                  <a:srgbClr val="000000"/>
                </a:solidFill>
              </a:rPr>
              <a:t>2z (</a:t>
            </a:r>
            <a:r>
              <a:rPr lang="en-US" altLang="en-US" sz="1700" dirty="0" smtClean="0"/>
              <a:t>arXiv:1408.1576)</a:t>
            </a:r>
            <a:endParaRPr lang="en-US" altLang="en-US" sz="1700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New measurements of beam asymmetry </a:t>
            </a:r>
            <a:r>
              <a:rPr lang="en-US" altLang="en-US" sz="17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altLang="en-US" sz="1700" dirty="0" smtClean="0">
                <a:solidFill>
                  <a:srgbClr val="000000"/>
                </a:solidFill>
              </a:rPr>
              <a:t>3, first below pion threshold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World’s first extraction of individual spin pol., new scalar pol. extraction in progress</a:t>
            </a:r>
          </a:p>
          <a:p>
            <a:r>
              <a:rPr lang="en-US" altLang="en-US" sz="1700" b="1" dirty="0" smtClean="0">
                <a:solidFill>
                  <a:srgbClr val="000000"/>
                </a:solidFill>
              </a:rPr>
              <a:t>LUND (3 U.S. institutions)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Deuteron RCS, doubled world data set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altLang="en-US" sz="1700" dirty="0" err="1" smtClean="0">
                <a:solidFill>
                  <a:srgbClr val="000000"/>
                </a:solidFill>
              </a:rPr>
              <a:t>EFT</a:t>
            </a:r>
            <a:r>
              <a:rPr lang="en-US" altLang="en-US" sz="1700" dirty="0" smtClean="0">
                <a:solidFill>
                  <a:srgbClr val="000000"/>
                </a:solidFill>
              </a:rPr>
              <a:t> fit</a:t>
            </a:r>
            <a:endParaRPr lang="en-US" altLang="en-US" sz="1700" b="1" dirty="0" smtClean="0">
              <a:solidFill>
                <a:srgbClr val="000000"/>
              </a:solidFill>
            </a:endParaRPr>
          </a:p>
          <a:p>
            <a:r>
              <a:rPr lang="en-US" altLang="en-US" sz="1700" b="1" dirty="0" smtClean="0">
                <a:solidFill>
                  <a:srgbClr val="000000"/>
                </a:solidFill>
              </a:rPr>
              <a:t>THEORY (7 U.S. institutions)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LQCD </a:t>
            </a:r>
            <a:r>
              <a:rPr lang="en-US" altLang="en-US" sz="1700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altLang="en-US" sz="1700" baseline="-25000" dirty="0" smtClean="0">
                <a:solidFill>
                  <a:srgbClr val="000000"/>
                </a:solidFill>
              </a:rPr>
              <a:t>n</a:t>
            </a:r>
            <a:r>
              <a:rPr lang="en-US" altLang="en-US" sz="1700" dirty="0" smtClean="0">
                <a:solidFill>
                  <a:srgbClr val="000000"/>
                </a:solidFill>
              </a:rPr>
              <a:t>,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en-US" sz="1700" baseline="-25000" dirty="0" err="1" smtClean="0">
                <a:solidFill>
                  <a:srgbClr val="000000"/>
                </a:solidFill>
              </a:rPr>
              <a:t>n</a:t>
            </a:r>
            <a:r>
              <a:rPr lang="en-US" altLang="en-US" sz="1700" dirty="0" smtClean="0">
                <a:solidFill>
                  <a:srgbClr val="000000"/>
                </a:solidFill>
              </a:rPr>
              <a:t>  with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altLang="en-US" sz="1700" dirty="0" err="1" smtClean="0">
                <a:solidFill>
                  <a:srgbClr val="000000"/>
                </a:solidFill>
              </a:rPr>
              <a:t>EFT</a:t>
            </a:r>
            <a:r>
              <a:rPr lang="en-US" altLang="en-US" sz="1700" dirty="0" smtClean="0">
                <a:solidFill>
                  <a:srgbClr val="000000"/>
                </a:solidFill>
              </a:rPr>
              <a:t> extrapolation fits </a:t>
            </a:r>
            <a:r>
              <a:rPr lang="en-US" altLang="en-US" sz="1700" dirty="0" err="1" smtClean="0">
                <a:solidFill>
                  <a:srgbClr val="000000"/>
                </a:solidFill>
              </a:rPr>
              <a:t>exp’t</a:t>
            </a:r>
            <a:endParaRPr lang="en-US" altLang="en-US" sz="1700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Construction of statistically coherent database</a:t>
            </a:r>
          </a:p>
          <a:p>
            <a:pPr lvl="1"/>
            <a:r>
              <a:rPr lang="en-US" altLang="en-US" sz="1700" dirty="0" smtClean="0">
                <a:solidFill>
                  <a:srgbClr val="000000"/>
                </a:solidFill>
              </a:rPr>
              <a:t>New results changed PDG values of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altLang="en-US" sz="1700" baseline="-25000" dirty="0" err="1" smtClean="0">
                <a:solidFill>
                  <a:srgbClr val="000000"/>
                </a:solidFill>
              </a:rPr>
              <a:t>p</a:t>
            </a:r>
            <a:r>
              <a:rPr lang="en-US" altLang="en-US" sz="1700" dirty="0" smtClean="0">
                <a:solidFill>
                  <a:srgbClr val="000000"/>
                </a:solidFill>
              </a:rPr>
              <a:t>,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en-US" sz="1700" baseline="-25000" dirty="0" err="1" smtClean="0">
                <a:solidFill>
                  <a:srgbClr val="000000"/>
                </a:solidFill>
              </a:rPr>
              <a:t>p</a:t>
            </a:r>
            <a:endParaRPr lang="en-US" altLang="en-US" sz="1700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sz="1700" dirty="0" smtClean="0"/>
              <a:t>Ongoing </a:t>
            </a:r>
            <a:r>
              <a:rPr lang="en-US" altLang="en-US" sz="1700" dirty="0" err="1" smtClean="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altLang="en-US" sz="1700" dirty="0" err="1" smtClean="0">
                <a:solidFill>
                  <a:srgbClr val="000000"/>
                </a:solidFill>
              </a:rPr>
              <a:t>EFT</a:t>
            </a:r>
            <a:r>
              <a:rPr lang="en-US" altLang="en-US" sz="1700" dirty="0" smtClean="0"/>
              <a:t> work on p, n, D, </a:t>
            </a:r>
            <a:r>
              <a:rPr lang="en-US" altLang="en-US" sz="1700" baseline="30000" dirty="0" smtClean="0"/>
              <a:t>3,4</a:t>
            </a:r>
            <a:r>
              <a:rPr lang="en-US" altLang="en-US" sz="1700" dirty="0" smtClean="0"/>
              <a:t>He, </a:t>
            </a:r>
            <a:r>
              <a:rPr lang="en-US" altLang="en-US" sz="1700" baseline="30000" dirty="0" smtClean="0"/>
              <a:t>6</a:t>
            </a:r>
            <a:r>
              <a:rPr lang="en-US" altLang="en-US" sz="1700" dirty="0" smtClean="0"/>
              <a:t>Li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72088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2E3FCFC-AE14-4411-A312-499573B5903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1271" name="TextBox 2"/>
          <p:cNvSpPr txBox="1">
            <a:spLocks noChangeArrowheads="1"/>
          </p:cNvSpPr>
          <p:nvPr/>
        </p:nvSpPr>
        <p:spPr bwMode="auto">
          <a:xfrm>
            <a:off x="2927350" y="1057275"/>
            <a:ext cx="3592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>
                <a:ea typeface="MS PGothic" pitchFamily="34" charset="-128"/>
              </a:rPr>
              <a:t>Thanks to: A. Alexandru, H. Gao, H. Griesshammer, </a:t>
            </a:r>
          </a:p>
          <a:p>
            <a:pPr algn="ctr"/>
            <a:r>
              <a:rPr lang="en-US" altLang="en-US" sz="1200">
                <a:ea typeface="MS PGothic" pitchFamily="34" charset="-128"/>
              </a:rPr>
              <a:t>W. Briscoe, R. Miskimen, B. Norum, G. Feldman, </a:t>
            </a:r>
          </a:p>
          <a:p>
            <a:pPr algn="ctr"/>
            <a:r>
              <a:rPr lang="en-US" altLang="en-US" sz="1200">
                <a:ea typeface="MS PGothic" pitchFamily="34" charset="-128"/>
              </a:rPr>
              <a:t>P. Martel, G. O’Rielly, E. J. Downie</a:t>
            </a:r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846138"/>
            <a:ext cx="108585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98425" y="1008063"/>
            <a:ext cx="47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 altLang="en-US" sz="3600"/>
          </a:p>
        </p:txBody>
      </p:sp>
      <p:sp>
        <p:nvSpPr>
          <p:cNvPr id="11274" name="Rectangle 17"/>
          <p:cNvSpPr>
            <a:spLocks noChangeArrowheads="1"/>
          </p:cNvSpPr>
          <p:nvPr/>
        </p:nvSpPr>
        <p:spPr bwMode="auto">
          <a:xfrm>
            <a:off x="1443038" y="1101725"/>
            <a:ext cx="381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 altLang="en-US" sz="2800"/>
          </a:p>
        </p:txBody>
      </p:sp>
      <p:sp>
        <p:nvSpPr>
          <p:cNvPr id="11275" name="TextBox 1"/>
          <p:cNvSpPr txBox="1">
            <a:spLocks noChangeArrowheads="1"/>
          </p:cNvSpPr>
          <p:nvPr/>
        </p:nvSpPr>
        <p:spPr bwMode="auto">
          <a:xfrm>
            <a:off x="6794500" y="2736850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Sokhoyan, Downie et al</a:t>
            </a:r>
          </a:p>
        </p:txBody>
      </p:sp>
      <p:pic>
        <p:nvPicPr>
          <p:cNvPr id="11276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229100"/>
            <a:ext cx="364331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Box 13"/>
          <p:cNvSpPr txBox="1">
            <a:spLocks noChangeArrowheads="1"/>
          </p:cNvSpPr>
          <p:nvPr/>
        </p:nvSpPr>
        <p:spPr bwMode="auto">
          <a:xfrm>
            <a:off x="6021388" y="4262438"/>
            <a:ext cx="11223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Alexandru et al</a:t>
            </a:r>
          </a:p>
        </p:txBody>
      </p: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3733800" y="6376988"/>
            <a:ext cx="248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See D. Phillips, C. Howell’s talks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7"/>
          <p:cNvPicPr>
            <a:picLocks noChangeAspect="1" noChangeArrowheads="1"/>
          </p:cNvPicPr>
          <p:nvPr/>
        </p:nvPicPr>
        <p:blipFill>
          <a:blip r:embed="rId12" cstate="print"/>
          <a:srcRect r="11427"/>
          <a:stretch>
            <a:fillRect/>
          </a:stretch>
        </p:blipFill>
        <p:spPr bwMode="auto">
          <a:xfrm>
            <a:off x="5711825" y="319088"/>
            <a:ext cx="3011488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Argonne National Laboratory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61B4A1-7C29-4454-8D4F-9C4256A5F52F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pic>
        <p:nvPicPr>
          <p:cNvPr id="12293" name="46520c56-7d40-4edd-93f5-395fb872d2a5" descr="0E09630B-35CA-467E-950A-58EBD3A5CEC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84700" y="3657600"/>
            <a:ext cx="45148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4" name="Group 2"/>
          <p:cNvGrpSpPr>
            <a:grpSpLocks/>
          </p:cNvGrpSpPr>
          <p:nvPr/>
        </p:nvGrpSpPr>
        <p:grpSpPr bwMode="auto">
          <a:xfrm>
            <a:off x="533400" y="3048000"/>
            <a:ext cx="3944938" cy="3113088"/>
            <a:chOff x="336" y="1824"/>
            <a:chExt cx="2582" cy="1930"/>
          </a:xfrm>
        </p:grpSpPr>
        <p:pic>
          <p:nvPicPr>
            <p:cNvPr id="12324" name="Picture 3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20" y="2112"/>
              <a:ext cx="153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325" name="Line 4"/>
            <p:cNvSpPr>
              <a:spLocks noChangeShapeType="1"/>
            </p:cNvSpPr>
            <p:nvPr/>
          </p:nvSpPr>
          <p:spPr bwMode="auto">
            <a:xfrm>
              <a:off x="1488" y="2448"/>
              <a:ext cx="0" cy="24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Text Box 5"/>
            <p:cNvSpPr txBox="1">
              <a:spLocks noChangeArrowheads="1"/>
            </p:cNvSpPr>
            <p:nvPr/>
          </p:nvSpPr>
          <p:spPr bwMode="auto">
            <a:xfrm>
              <a:off x="1824" y="2448"/>
              <a:ext cx="101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Parton model</a:t>
              </a:r>
            </a:p>
          </p:txBody>
        </p:sp>
        <p:sp>
          <p:nvSpPr>
            <p:cNvPr id="12327" name="Line 6"/>
            <p:cNvSpPr>
              <a:spLocks noChangeShapeType="1"/>
            </p:cNvSpPr>
            <p:nvPr/>
          </p:nvSpPr>
          <p:spPr bwMode="auto">
            <a:xfrm flipV="1">
              <a:off x="1104" y="3120"/>
              <a:ext cx="384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Text Box 7"/>
            <p:cNvSpPr txBox="1">
              <a:spLocks noChangeArrowheads="1"/>
            </p:cNvSpPr>
            <p:nvPr/>
          </p:nvSpPr>
          <p:spPr bwMode="auto">
            <a:xfrm>
              <a:off x="624" y="3312"/>
              <a:ext cx="102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Quark charge</a:t>
              </a:r>
            </a:p>
          </p:txBody>
        </p:sp>
        <p:sp>
          <p:nvSpPr>
            <p:cNvPr id="12329" name="Line 8"/>
            <p:cNvSpPr>
              <a:spLocks noChangeShapeType="1"/>
            </p:cNvSpPr>
            <p:nvPr/>
          </p:nvSpPr>
          <p:spPr bwMode="auto">
            <a:xfrm flipH="1" flipV="1">
              <a:off x="1824" y="3168"/>
              <a:ext cx="336" cy="33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Text Box 9"/>
            <p:cNvSpPr txBox="1">
              <a:spLocks noChangeArrowheads="1"/>
            </p:cNvSpPr>
            <p:nvPr/>
          </p:nvSpPr>
          <p:spPr bwMode="auto">
            <a:xfrm>
              <a:off x="1526" y="3527"/>
              <a:ext cx="139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Prob. of q in proton</a:t>
              </a:r>
            </a:p>
          </p:txBody>
        </p:sp>
        <p:sp>
          <p:nvSpPr>
            <p:cNvPr id="12331" name="Text Box 10"/>
            <p:cNvSpPr txBox="1">
              <a:spLocks noChangeArrowheads="1"/>
            </p:cNvSpPr>
            <p:nvPr/>
          </p:nvSpPr>
          <p:spPr bwMode="auto">
            <a:xfrm>
              <a:off x="384" y="1824"/>
              <a:ext cx="129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  <a:cs typeface="Arial" charset="0"/>
                </a:rPr>
                <a:t>Structure function</a:t>
              </a:r>
            </a:p>
          </p:txBody>
        </p:sp>
        <p:pic>
          <p:nvPicPr>
            <p:cNvPr id="12332" name="Picture 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6" y="2832"/>
              <a:ext cx="254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295" name="Group 41"/>
          <p:cNvGrpSpPr>
            <a:grpSpLocks/>
          </p:cNvGrpSpPr>
          <p:nvPr/>
        </p:nvGrpSpPr>
        <p:grpSpPr bwMode="auto">
          <a:xfrm>
            <a:off x="685800" y="762000"/>
            <a:ext cx="3438525" cy="1981200"/>
            <a:chOff x="432" y="480"/>
            <a:chExt cx="2166" cy="1248"/>
          </a:xfrm>
        </p:grpSpPr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1087" y="648"/>
              <a:ext cx="201" cy="4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 flipH="1">
              <a:off x="1125" y="1103"/>
              <a:ext cx="163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 rot="-2304922">
              <a:off x="1303" y="897"/>
              <a:ext cx="443" cy="334"/>
            </a:xfrm>
            <a:custGeom>
              <a:avLst/>
              <a:gdLst>
                <a:gd name="T0" fmla="*/ 0 w 528"/>
                <a:gd name="T1" fmla="*/ 2 h 408"/>
                <a:gd name="T2" fmla="*/ 3 w 528"/>
                <a:gd name="T3" fmla="*/ 2 h 408"/>
                <a:gd name="T4" fmla="*/ 3 w 528"/>
                <a:gd name="T5" fmla="*/ 2 h 408"/>
                <a:gd name="T6" fmla="*/ 3 w 528"/>
                <a:gd name="T7" fmla="*/ 2 h 408"/>
                <a:gd name="T8" fmla="*/ 3 w 528"/>
                <a:gd name="T9" fmla="*/ 2 h 408"/>
                <a:gd name="T10" fmla="*/ 3 w 528"/>
                <a:gd name="T11" fmla="*/ 2 h 408"/>
                <a:gd name="T12" fmla="*/ 3 w 528"/>
                <a:gd name="T13" fmla="*/ 2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8" h="408">
                  <a:moveTo>
                    <a:pt x="0" y="72"/>
                  </a:moveTo>
                  <a:cubicBezTo>
                    <a:pt x="60" y="36"/>
                    <a:pt x="120" y="0"/>
                    <a:pt x="144" y="24"/>
                  </a:cubicBezTo>
                  <a:cubicBezTo>
                    <a:pt x="168" y="48"/>
                    <a:pt x="112" y="192"/>
                    <a:pt x="144" y="216"/>
                  </a:cubicBezTo>
                  <a:cubicBezTo>
                    <a:pt x="176" y="240"/>
                    <a:pt x="304" y="144"/>
                    <a:pt x="336" y="168"/>
                  </a:cubicBezTo>
                  <a:cubicBezTo>
                    <a:pt x="368" y="192"/>
                    <a:pt x="320" y="336"/>
                    <a:pt x="336" y="360"/>
                  </a:cubicBezTo>
                  <a:cubicBezTo>
                    <a:pt x="352" y="384"/>
                    <a:pt x="400" y="304"/>
                    <a:pt x="432" y="312"/>
                  </a:cubicBezTo>
                  <a:cubicBezTo>
                    <a:pt x="464" y="320"/>
                    <a:pt x="520" y="392"/>
                    <a:pt x="528" y="40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>
              <a:off x="1797" y="1072"/>
              <a:ext cx="150" cy="4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>
              <a:off x="1828" y="1037"/>
              <a:ext cx="151" cy="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V="1">
              <a:off x="1797" y="611"/>
              <a:ext cx="182" cy="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 flipV="1">
              <a:off x="1827" y="641"/>
              <a:ext cx="226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 flipV="1">
              <a:off x="1821" y="731"/>
              <a:ext cx="326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Oval 21"/>
            <p:cNvSpPr>
              <a:spLocks noChangeArrowheads="1"/>
            </p:cNvSpPr>
            <p:nvPr/>
          </p:nvSpPr>
          <p:spPr bwMode="auto">
            <a:xfrm>
              <a:off x="1765" y="1019"/>
              <a:ext cx="79" cy="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2310" name="Oval 22"/>
            <p:cNvSpPr>
              <a:spLocks noChangeArrowheads="1"/>
            </p:cNvSpPr>
            <p:nvPr/>
          </p:nvSpPr>
          <p:spPr bwMode="auto">
            <a:xfrm>
              <a:off x="1248" y="1048"/>
              <a:ext cx="79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pic>
          <p:nvPicPr>
            <p:cNvPr id="12311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86" y="1185"/>
              <a:ext cx="378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312" name="Picture 2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04" y="864"/>
              <a:ext cx="22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313" name="Picture 2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880" y="1605"/>
              <a:ext cx="502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314" name="Picture 26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85" y="1594"/>
              <a:ext cx="53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315" name="Picture 2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32" y="530"/>
              <a:ext cx="579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316" name="Line 28"/>
            <p:cNvSpPr>
              <a:spLocks noChangeShapeType="1"/>
            </p:cNvSpPr>
            <p:nvPr/>
          </p:nvSpPr>
          <p:spPr bwMode="auto">
            <a:xfrm flipV="1">
              <a:off x="1168" y="1316"/>
              <a:ext cx="38" cy="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9"/>
            <p:cNvSpPr>
              <a:spLocks noChangeShapeType="1"/>
            </p:cNvSpPr>
            <p:nvPr/>
          </p:nvSpPr>
          <p:spPr bwMode="auto">
            <a:xfrm flipH="1" flipV="1">
              <a:off x="1167" y="823"/>
              <a:ext cx="46" cy="1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flipH="1" flipV="1">
              <a:off x="1860" y="1201"/>
              <a:ext cx="45" cy="13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2319" name="Picture 31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900" y="480"/>
              <a:ext cx="500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609" y="986"/>
              <a:ext cx="6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600" b="1">
                  <a:latin typeface="Arial" charset="0"/>
                  <a:ea typeface="Arial Unicode MS" pitchFamily="34" charset="-128"/>
                  <a:cs typeface="Arial" charset="0"/>
                </a:rPr>
                <a:t>leptonic</a:t>
              </a:r>
            </a:p>
          </p:txBody>
        </p:sp>
        <p:sp>
          <p:nvSpPr>
            <p:cNvPr id="12321" name="Text Box 33"/>
            <p:cNvSpPr txBox="1">
              <a:spLocks noChangeArrowheads="1"/>
            </p:cNvSpPr>
            <p:nvPr/>
          </p:nvSpPr>
          <p:spPr bwMode="auto">
            <a:xfrm>
              <a:off x="1942" y="968"/>
              <a:ext cx="6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600" b="1">
                  <a:latin typeface="Arial" charset="0"/>
                  <a:ea typeface="Arial Unicode MS" pitchFamily="34" charset="-128"/>
                  <a:cs typeface="Arial" charset="0"/>
                </a:rPr>
                <a:t>hadronic</a:t>
              </a:r>
            </a:p>
          </p:txBody>
        </p:sp>
        <p:sp>
          <p:nvSpPr>
            <p:cNvPr id="12322" name="Picture 34" descr="txp_fig"/>
            <p:cNvSpPr>
              <a:spLocks noChangeAspect="1"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64" y="1416"/>
              <a:ext cx="17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12323" name="Picture 35" descr="txp_fig"/>
            <p:cNvSpPr>
              <a:spLocks noChangeAspect="1"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02" y="705"/>
              <a:ext cx="218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altLang="en-US"/>
            </a:p>
          </p:txBody>
        </p:sp>
      </p:grpSp>
      <p:sp>
        <p:nvSpPr>
          <p:cNvPr id="12296" name="Line 36"/>
          <p:cNvSpPr>
            <a:spLocks noChangeShapeType="1"/>
          </p:cNvSpPr>
          <p:nvPr/>
        </p:nvSpPr>
        <p:spPr bwMode="auto">
          <a:xfrm>
            <a:off x="304800" y="2971800"/>
            <a:ext cx="449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7" name="Rectangle 39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954963" cy="374650"/>
          </a:xfrm>
        </p:spPr>
        <p:txBody>
          <a:bodyPr/>
          <a:lstStyle/>
          <a:p>
            <a:pPr eaLnBrk="1" hangingPunct="1"/>
            <a:r>
              <a:rPr lang="en-US" altLang="en-US" sz="2800" i="1" smtClean="0"/>
              <a:t>Partonic structure of the nucleon</a:t>
            </a:r>
          </a:p>
        </p:txBody>
      </p: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065838" y="6251575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EIC whitepaper</a:t>
            </a:r>
          </a:p>
        </p:txBody>
      </p:sp>
      <p:sp>
        <p:nvSpPr>
          <p:cNvPr id="12299" name="Oval 2"/>
          <p:cNvSpPr>
            <a:spLocks noChangeArrowheads="1"/>
          </p:cNvSpPr>
          <p:nvPr/>
        </p:nvSpPr>
        <p:spPr bwMode="auto">
          <a:xfrm rot="1026803">
            <a:off x="4968875" y="4819650"/>
            <a:ext cx="4221163" cy="6302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altLang="en-US"/>
          </a:p>
        </p:txBody>
      </p:sp>
      <p:sp>
        <p:nvSpPr>
          <p:cNvPr id="12300" name="Oval 46"/>
          <p:cNvSpPr>
            <a:spLocks noChangeArrowheads="1"/>
          </p:cNvSpPr>
          <p:nvPr/>
        </p:nvSpPr>
        <p:spPr bwMode="auto">
          <a:xfrm>
            <a:off x="5114925" y="5445125"/>
            <a:ext cx="1320800" cy="6318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e', \nu'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41"/>
  <p:tag name="PICTUREFILESIZE" val="23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\propto F_2(x,Q^2) 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81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F_2(x) = x\Sigma e_i^2 (q_i(x)+\overline{q}_i(x))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277"/>
  <p:tag name="PICTUREFILESIZE" val="162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\frac{F_2^n}{F_2^p} = \frac{\left[1+4(d/u)\right]}&#10;{\left[4+(d/u)\right]} 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13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frac{d \sigma}{d \Omega } = \left(\frac{d \sigma}&#10;{d \Omega}\right)_{Mott} \left(G_E^2+&#10;\frac{\tau}{\epsilon}G_M^2\right)/(1+\tau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6"/>
  <p:tag name="BOXFONT" val="10"/>
  <p:tag name="BOXWRAP" val="False"/>
  <p:tag name="WORKAROUNDTRANSPARENCYBUG" val="False"/>
  <p:tag name="ALLOWFONTSUBSTITUTION" val="False"/>
  <p:tag name="BITMAPFORMAT" val="pngmono"/>
  <p:tag name="ORIGWIDTH" val="359"/>
  <p:tag name="PICTUREFILESIZE" val="24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\frac{F_2^n}{F_2^p} = \frac{\left[1+4(d/u)\right]}&#10;{\left[4+(d/u)\right]} 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13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Sivers|_{DIS}   =  - Sivers|_{DY}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6"/>
  <p:tag name="PICTUREFILESIZE" val="126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ar{r}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r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5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r \bar{r}$  \ attractive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56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eminar}&#10;&#10;\usepackage{craycol}&#10;\pagestyle{empty}&#10;\textwidth =160mm&#10;\oddsidemargin = 0mm&#10;\evensidemargin =0mm&#10;\topmargin =10mm&#10;\textheight = 100mm&#10;&#10;\begin{document}&#10;\begin{eqnarray} &#10;\RawSienna \frac{G_{Ep}}{G_{Mp}}\BlueViolet =-\RawSienna\frac{P_t}{P_{\ell}}\BlueViolet\frac{(E_e+E_{e'})}{2M}\tan(\frac{\theta_e}{2})&#10;\nonumber&#10;\end{eqnarray}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MAGNIFICATION" val="2000"/>
  <p:tag name="ORIGWIDTH" val="287"/>
  <p:tag name="PICTUREFILESIZE" val="3986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r r$ \ repulsive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4"/>
  <p:tag name="PICTUREFILESIZE" val="549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ar{r}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3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r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5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r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5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^{12}C(e,e'pn)}{^{12}C(e,e'pp)} = 9.1 \pm 2.5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212"/>
  <p:tag name="PICTUREFILESIZE" val="161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 q = (\nu,\vec{q})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44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 \gamma, Z^\circ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46"/>
  <p:tag name="PICTUREFILESIZE" val="25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p = (M,\vec{0})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04"/>
  <p:tag name="PICTUREFILESIZE" val="56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k = (E,\vec{k}) 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k' = (E',\vec{k'})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13"/>
  <p:tag name="PICTUREFILESIZE" val="64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p' = p + q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36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 e, \nu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30"/>
  <p:tag name="PICTUREFILESIZE" val="1629"/>
</p:tagLst>
</file>

<file path=ppt/theme/theme1.xml><?xml version="1.0" encoding="utf-8"?>
<a:theme xmlns:a="http://schemas.openxmlformats.org/drawingml/2006/main" name="gray_2003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ray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gray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13176</TotalTime>
  <Words>5074</Words>
  <Application>Microsoft Office PowerPoint</Application>
  <PresentationFormat>On-screen Show (4:3)</PresentationFormat>
  <Paragraphs>1010</Paragraphs>
  <Slides>56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gray_2003</vt:lpstr>
      <vt:lpstr>Office Theme</vt:lpstr>
      <vt:lpstr>Equation</vt:lpstr>
      <vt:lpstr>Acrobat Document</vt:lpstr>
      <vt:lpstr>Bitmap Image</vt:lpstr>
      <vt:lpstr>Image</vt:lpstr>
      <vt:lpstr>Some Highlights from Cold QCD since 2007   Roy J. Holt (presented by Rolf Ent)   QCD Town Meeting</vt:lpstr>
      <vt:lpstr>Key questions in hadron physics</vt:lpstr>
      <vt:lpstr>Tremendous advances in electron scattering</vt:lpstr>
      <vt:lpstr>PowerPoint Presentation</vt:lpstr>
      <vt:lpstr>PowerPoint Presentation</vt:lpstr>
      <vt:lpstr>Flavor separation of nucleon form factors</vt:lpstr>
      <vt:lpstr>Proton Radius Puzzle</vt:lpstr>
      <vt:lpstr>Hadron polarizabilities – Compton scattering</vt:lpstr>
      <vt:lpstr>Partonic structure of the nucleon</vt:lpstr>
      <vt:lpstr>Unpolarized and Polarized Structure Functions – measure the lowest moments of (separated, p and n) structure functions</vt:lpstr>
      <vt:lpstr>Unpolarized and Longitudinally Polarized Structure Functions</vt:lpstr>
      <vt:lpstr>Tensor charge from transversity measurements at JLab</vt:lpstr>
      <vt:lpstr>Worldwide quest: spin structure of the nucleon</vt:lpstr>
      <vt:lpstr>Measurement of the gluon polarization Dg at RHIC</vt:lpstr>
      <vt:lpstr>W production expected from RHIC runs 12+13</vt:lpstr>
      <vt:lpstr>Multidimensional parton distribution functions</vt:lpstr>
      <vt:lpstr>The Sivers function</vt:lpstr>
      <vt:lpstr>PowerPoint Presentation</vt:lpstr>
      <vt:lpstr>Extraction of quark total angular momentum </vt:lpstr>
      <vt:lpstr>Fundamental properties of hadrons   p0 lifetime          JP of the L(1405)</vt:lpstr>
      <vt:lpstr>Mesons and exotic hybrid mesons</vt:lpstr>
      <vt:lpstr>Baryon resonances – JLab Physics Analysis Center</vt:lpstr>
      <vt:lpstr>Quarks in the nucleus: the EMC effect and short range N-N interactions</vt:lpstr>
      <vt:lpstr>Parity-violating electron scattering</vt:lpstr>
      <vt:lpstr>Determining the neutron radius of 208Pb</vt:lpstr>
      <vt:lpstr>Non-JLab, non-RHIC cold-QCD experiments</vt:lpstr>
      <vt:lpstr>Many thanks to</vt:lpstr>
      <vt:lpstr>Extra Slides</vt:lpstr>
      <vt:lpstr>Concluding statement</vt:lpstr>
      <vt:lpstr> Elastic electron scattering from a nucleon</vt:lpstr>
      <vt:lpstr>Pion form factor</vt:lpstr>
      <vt:lpstr>The proton form factor:  Re-wrote the textbooks</vt:lpstr>
      <vt:lpstr>Strangeness contribution to the proton form factor</vt:lpstr>
      <vt:lpstr>Only JLab 12 GeV can access these form factors to ~10 GeV2 </vt:lpstr>
      <vt:lpstr>Hadron polarizabilities – Compton scattering</vt:lpstr>
      <vt:lpstr>Electron/positron scattering from the proton</vt:lpstr>
      <vt:lpstr>PowerPoint Presentation</vt:lpstr>
      <vt:lpstr>Moments of the Proton FL Structure Function</vt:lpstr>
      <vt:lpstr>Unpolarized and Longitudinally Polarized Structure Functions</vt:lpstr>
      <vt:lpstr>Spin Structure of the neutron – valence region</vt:lpstr>
      <vt:lpstr>Transverse Momentum Distributions: The Sivers effect</vt:lpstr>
      <vt:lpstr>DVCS measurements and imaging</vt:lpstr>
      <vt:lpstr>Drell-Yan is the best way to measure anti-quark distributions</vt:lpstr>
      <vt:lpstr>Polarized Drell-Yan and W production (2014+)</vt:lpstr>
      <vt:lpstr>Polarized Drell-Yan</vt:lpstr>
      <vt:lpstr>Transversity and tensor charge</vt:lpstr>
      <vt:lpstr>Transversity Projected Data -12 GeV JLab</vt:lpstr>
      <vt:lpstr>PDG 2012/13 - Partial N/Δ spectrum</vt:lpstr>
      <vt:lpstr>New Baryons and Decays from JLab KY photoproduction data</vt:lpstr>
      <vt:lpstr>Illuminating nuclei at JLab</vt:lpstr>
      <vt:lpstr>EMC effect and short range N-N interaction</vt:lpstr>
      <vt:lpstr>Probing the nucleon-nucleon interaction in nuclei</vt:lpstr>
      <vt:lpstr>Determining the neutron radius of 208Pb</vt:lpstr>
      <vt:lpstr>Nuclei as laboratories</vt:lpstr>
      <vt:lpstr>Heavy flavor energy loss</vt:lpstr>
      <vt:lpstr>Hadronization and quark propagation in nuclear matter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nucleus to the quarks  Roy J. Holt</dc:title>
  <dc:creator>Roy Holt</dc:creator>
  <cp:lastModifiedBy>ent</cp:lastModifiedBy>
  <cp:revision>848</cp:revision>
  <dcterms:created xsi:type="dcterms:W3CDTF">2010-01-22T14:33:53Z</dcterms:created>
  <dcterms:modified xsi:type="dcterms:W3CDTF">2014-09-13T13:58:26Z</dcterms:modified>
</cp:coreProperties>
</file>