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61" r:id="rId3"/>
    <p:sldId id="259" r:id="rId4"/>
    <p:sldId id="262" r:id="rId5"/>
    <p:sldId id="263" r:id="rId6"/>
    <p:sldId id="264" r:id="rId7"/>
    <p:sldId id="265" r:id="rId8"/>
    <p:sldId id="267" r:id="rId9"/>
    <p:sldId id="258" r:id="rId10"/>
    <p:sldId id="1379" r:id="rId11"/>
    <p:sldId id="266" r:id="rId12"/>
    <p:sldId id="1380" r:id="rId13"/>
    <p:sldId id="1378" r:id="rId14"/>
    <p:sldId id="1381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08"/>
    <p:restoredTop sz="94694"/>
  </p:normalViewPr>
  <p:slideViewPr>
    <p:cSldViewPr snapToGrid="0" snapToObjects="1">
      <p:cViewPr varScale="1">
        <p:scale>
          <a:sx n="99" d="100"/>
          <a:sy n="99" d="100"/>
        </p:scale>
        <p:origin x="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45523-E394-B343-BCB6-57006FF28677}" type="datetimeFigureOut">
              <a:rPr lang="en-US" smtClean="0"/>
              <a:t>6/12/20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10DBD-0EEB-A346-A0AD-1A9CCFED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61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0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7" y="987611"/>
            <a:ext cx="11118573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827" y="3467286"/>
            <a:ext cx="11118573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45504"/>
            <a:ext cx="10972800" cy="39206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857500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365125"/>
            <a:ext cx="7962900" cy="52849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73" y="1709740"/>
            <a:ext cx="1113182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573" y="4589465"/>
            <a:ext cx="11131827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079" y="1825625"/>
            <a:ext cx="5486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486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79" y="365127"/>
            <a:ext cx="1087830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079" y="1681163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079" y="2505075"/>
            <a:ext cx="54864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4864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7" y="457200"/>
            <a:ext cx="43081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987427"/>
            <a:ext cx="63992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7" y="2057400"/>
            <a:ext cx="43081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987427"/>
            <a:ext cx="639921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3827" y="457200"/>
            <a:ext cx="43081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7" y="2057400"/>
            <a:ext cx="43081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7080" y="365127"/>
            <a:ext cx="1110532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080" y="1825625"/>
            <a:ext cx="1110532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371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tiff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nytimes.com/2001/01/28/weekinreview/28GLAN.html?pagewanted=al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RHIC at Twenty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Berndt Mueller</a:t>
            </a:r>
          </a:p>
          <a:p>
            <a:r>
              <a:rPr lang="en-US" dirty="0"/>
              <a:t>June 12,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0EEE0-0BA8-8A41-A4BA-3FDC6033A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515" y="470986"/>
            <a:ext cx="3254009" cy="408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22327-EA5A-364B-A7EB-6547FD450EEC}"/>
              </a:ext>
            </a:extLst>
          </p:cNvPr>
          <p:cNvSpPr txBox="1"/>
          <p:nvPr/>
        </p:nvSpPr>
        <p:spPr>
          <a:xfrm>
            <a:off x="8942452" y="66684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Satoshi Ozaki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4"/>
          <p:cNvSpPr txBox="1">
            <a:spLocks noGrp="1"/>
          </p:cNvSpPr>
          <p:nvPr>
            <p:ph type="title"/>
          </p:nvPr>
        </p:nvSpPr>
        <p:spPr>
          <a:xfrm>
            <a:off x="477080" y="365127"/>
            <a:ext cx="11105321" cy="7951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sz="3600" dirty="0"/>
              <a:t>More to come: </a:t>
            </a:r>
            <a:r>
              <a:rPr sz="3600" dirty="0"/>
              <a:t>2018 Isobar</a:t>
            </a:r>
            <a:r>
              <a:rPr lang="en-US" sz="3600" dirty="0"/>
              <a:t> Comparison</a:t>
            </a:r>
            <a:r>
              <a:rPr sz="3600" dirty="0"/>
              <a:t> Run</a:t>
            </a:r>
          </a:p>
        </p:txBody>
      </p:sp>
      <p:sp>
        <p:nvSpPr>
          <p:cNvPr id="109" name="Slide Number Placeholder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99" name="TextBox 23"/>
          <p:cNvSpPr txBox="1"/>
          <p:nvPr/>
        </p:nvSpPr>
        <p:spPr>
          <a:xfrm>
            <a:off x="713191" y="5242557"/>
            <a:ext cx="10617417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The isobar comparison run </a:t>
            </a:r>
            <a:r>
              <a:rPr lang="en-US" sz="2000" dirty="0"/>
              <a:t>will</a:t>
            </a:r>
            <a:r>
              <a:rPr sz="2000" dirty="0"/>
              <a:t> tell us to with +/- 6% precision</a:t>
            </a:r>
            <a:r>
              <a:rPr lang="en-US" sz="2000" dirty="0"/>
              <a:t> </a:t>
            </a:r>
            <a:r>
              <a:rPr sz="2000" dirty="0"/>
              <a:t>what fraction of the observed charge separation is due to the CME.</a:t>
            </a:r>
            <a:r>
              <a:rPr lang="en-US" sz="2000" dirty="0"/>
              <a:t> Double blind analysis of several observables is in its final phase – results expected in late 2020 – unprecedented in heavy ion physics.</a:t>
            </a:r>
            <a:endParaRPr sz="2000" dirty="0"/>
          </a:p>
        </p:txBody>
      </p:sp>
      <p:pic>
        <p:nvPicPr>
          <p:cNvPr id="101" name="Picture 31" descr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795" y="1281897"/>
            <a:ext cx="5441480" cy="37431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" name="Group"/>
          <p:cNvGrpSpPr/>
          <p:nvPr/>
        </p:nvGrpSpPr>
        <p:grpSpPr>
          <a:xfrm>
            <a:off x="721688" y="1490981"/>
            <a:ext cx="4346268" cy="3425785"/>
            <a:chOff x="0" y="0"/>
            <a:chExt cx="3232954" cy="2683348"/>
          </a:xfrm>
        </p:grpSpPr>
        <p:pic>
          <p:nvPicPr>
            <p:cNvPr id="102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27164"/>
              <a:ext cx="3079275" cy="23561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3" name="Rounded Rectangle 25"/>
            <p:cNvSpPr/>
            <p:nvPr/>
          </p:nvSpPr>
          <p:spPr>
            <a:xfrm rot="18900000">
              <a:off x="2425232" y="518206"/>
              <a:ext cx="191574" cy="517439"/>
            </a:xfrm>
            <a:prstGeom prst="roundRect">
              <a:avLst>
                <a:gd name="adj" fmla="val 16667"/>
              </a:avLst>
            </a:prstGeom>
            <a:noFill/>
            <a:ln w="19050" cap="flat">
              <a:noFill/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0"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" name="Rounded Rectangle 26"/>
            <p:cNvSpPr/>
            <p:nvPr/>
          </p:nvSpPr>
          <p:spPr>
            <a:xfrm rot="18900000">
              <a:off x="2354619" y="633605"/>
              <a:ext cx="115067" cy="112166"/>
            </a:xfrm>
            <a:prstGeom prst="roundRect">
              <a:avLst>
                <a:gd name="adj" fmla="val 16667"/>
              </a:avLst>
            </a:prstGeom>
            <a:noFill/>
            <a:ln w="19050" cap="flat">
              <a:noFill/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0"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5" name="Rounded Rectangle 27"/>
            <p:cNvSpPr/>
            <p:nvPr/>
          </p:nvSpPr>
          <p:spPr>
            <a:xfrm rot="18900000">
              <a:off x="2559529" y="837968"/>
              <a:ext cx="115067" cy="112166"/>
            </a:xfrm>
            <a:prstGeom prst="roundRect">
              <a:avLst>
                <a:gd name="adj" fmla="val 16667"/>
              </a:avLst>
            </a:prstGeom>
            <a:noFill/>
            <a:ln w="19050" cap="flat">
              <a:noFill/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0"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pic>
          <p:nvPicPr>
            <p:cNvPr id="106" name="Object 1" descr="Object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797" y="0"/>
              <a:ext cx="2854875" cy="3580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Object 6" descr="Object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2976" y="1750971"/>
              <a:ext cx="1139979" cy="709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0" name="3B events recorded!"/>
          <p:cNvSpPr txBox="1"/>
          <p:nvPr/>
        </p:nvSpPr>
        <p:spPr>
          <a:xfrm>
            <a:off x="7138929" y="2919449"/>
            <a:ext cx="1929372" cy="33855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942192"/>
                </a:solidFill>
              </a:defRPr>
            </a:lvl1pPr>
          </a:lstStyle>
          <a:p>
            <a:r>
              <a:rPr dirty="0"/>
              <a:t>3B events recorded!</a:t>
            </a:r>
          </a:p>
        </p:txBody>
      </p:sp>
    </p:spTree>
    <p:extLst>
      <p:ext uri="{BB962C8B-B14F-4D97-AF65-F5344CB8AC3E}">
        <p14:creationId xmlns:p14="http://schemas.microsoft.com/office/powerpoint/2010/main" val="3650767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30DF0A-9120-4A43-9D2D-79C0336CD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9" y="187990"/>
            <a:ext cx="11105321" cy="946838"/>
          </a:xfrm>
        </p:spPr>
        <p:txBody>
          <a:bodyPr/>
          <a:lstStyle/>
          <a:p>
            <a:r>
              <a:rPr lang="en-US" dirty="0"/>
              <a:t>More to come: Beam Energy Scan II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311B584-C10F-2D4A-BFC1-5AA7CED37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7075" y="6527605"/>
            <a:ext cx="2057400" cy="365125"/>
          </a:xfrm>
        </p:spPr>
        <p:txBody>
          <a:bodyPr anchor="b" anchorCtr="0"/>
          <a:lstStyle/>
          <a:p>
            <a:pPr algn="r"/>
            <a:fld id="{70A30E63-49D5-CE49-A525-92AE33EFA3F6}" type="slidenum">
              <a:rPr lang="en-US"/>
              <a:pPr algn="r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5DF7D9-2138-5045-AF6D-A0E9896CC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74" y="976501"/>
            <a:ext cx="4605252" cy="30304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DC0518-CDD0-BD4E-8FFF-89A36A68EA49}"/>
              </a:ext>
            </a:extLst>
          </p:cNvPr>
          <p:cNvSpPr/>
          <p:nvPr/>
        </p:nvSpPr>
        <p:spPr>
          <a:xfrm>
            <a:off x="1010674" y="4122683"/>
            <a:ext cx="4605253" cy="2616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000000"/>
                </a:solidFill>
              </a:rPr>
              <a:t>Beam Energy Scan Goals</a:t>
            </a:r>
            <a:r>
              <a:rPr lang="en-US" sz="1600" dirty="0">
                <a:solidFill>
                  <a:srgbClr val="000000"/>
                </a:solidFill>
              </a:rPr>
              <a:t>:</a:t>
            </a:r>
          </a:p>
          <a:p>
            <a:pPr marL="233363" indent="-23336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What is the phase boundary of ordinary nuclear matter, i.e. matter composed of baryons and mesons?</a:t>
            </a:r>
          </a:p>
          <a:p>
            <a:pPr marL="233363" indent="-23336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Is there a critical point in the QCD phase diagram and, if so, where is it located?</a:t>
            </a:r>
          </a:p>
          <a:p>
            <a:pPr lvl="1" indent="-2286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−"/>
            </a:pPr>
            <a:r>
              <a:rPr lang="en-US" sz="1600" dirty="0"/>
              <a:t>3-year run program: 12 energies</a:t>
            </a:r>
          </a:p>
          <a:p>
            <a:pPr lvl="1" indent="-2286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−"/>
            </a:pPr>
            <a:r>
              <a:rPr lang="en-US" sz="1600" dirty="0"/>
              <a:t>7 energies new (fixed target)</a:t>
            </a:r>
          </a:p>
          <a:p>
            <a:pPr lvl="1" indent="-2286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−"/>
            </a:pPr>
            <a:r>
              <a:rPr lang="en-US" sz="1600" dirty="0"/>
              <a:t>&gt;10-fold statistics for all energies</a:t>
            </a:r>
          </a:p>
          <a:p>
            <a:pPr lvl="1" indent="-2286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−"/>
            </a:pPr>
            <a:r>
              <a:rPr lang="en-US" sz="1600" dirty="0">
                <a:solidFill>
                  <a:srgbClr val="FF0000"/>
                </a:solidFill>
              </a:rPr>
              <a:t>10.5 energy runs complete!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5A8248-51EB-FB4D-ACAA-1DF1ADCCC9C8}"/>
              </a:ext>
            </a:extLst>
          </p:cNvPr>
          <p:cNvGrpSpPr/>
          <p:nvPr/>
        </p:nvGrpSpPr>
        <p:grpSpPr>
          <a:xfrm>
            <a:off x="6384639" y="1192697"/>
            <a:ext cx="4796687" cy="1891180"/>
            <a:chOff x="4864147" y="4679961"/>
            <a:chExt cx="4272785" cy="18911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5972F2-C33A-654C-AA9A-DF6DF1731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4147" y="4679961"/>
              <a:ext cx="4178347" cy="189118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14DEDCD-6C9C-4A40-B2BB-DC86A1F5F022}"/>
                </a:ext>
              </a:extLst>
            </p:cNvPr>
            <p:cNvSpPr/>
            <p:nvPr/>
          </p:nvSpPr>
          <p:spPr>
            <a:xfrm>
              <a:off x="4958585" y="5740144"/>
              <a:ext cx="417834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LEReC</a:t>
              </a:r>
              <a:r>
                <a:rPr lang="en-US" sz="1600" dirty="0">
                  <a:solidFill>
                    <a:schemeClr val="bg1"/>
                  </a:solidFill>
                </a:rPr>
                <a:t> = Low Energy RHIC electron Cooling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First-ever electron cooling with bunched beams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Test case for electron cooling at EIC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F304B02-33E0-AB44-A3DC-D69C34DB2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075" y="3281167"/>
            <a:ext cx="44867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69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42156-744A-5F4A-A753-F144309C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0" y="365127"/>
            <a:ext cx="11105321" cy="880577"/>
          </a:xfrm>
        </p:spPr>
        <p:txBody>
          <a:bodyPr/>
          <a:lstStyle/>
          <a:p>
            <a:r>
              <a:rPr lang="en-US" dirty="0"/>
              <a:t>More to come: </a:t>
            </a:r>
            <a:r>
              <a:rPr lang="en-US" dirty="0" err="1"/>
              <a:t>sPHENIX</a:t>
            </a:r>
            <a:r>
              <a:rPr lang="en-US" dirty="0"/>
              <a:t> &amp; Forward STAR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7E558-577F-AB49-A96A-D25BB50956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4041" y="1736035"/>
            <a:ext cx="6384434" cy="47883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FDF36-5778-E04B-B10B-A029945A8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25" y="2810931"/>
            <a:ext cx="3687038" cy="2638536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EC5C304E-B9AE-3B41-8F56-4D6B02E58565}"/>
              </a:ext>
            </a:extLst>
          </p:cNvPr>
          <p:cNvSpPr/>
          <p:nvPr/>
        </p:nvSpPr>
        <p:spPr>
          <a:xfrm>
            <a:off x="403525" y="5545637"/>
            <a:ext cx="3687038" cy="97872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marL="233363" indent="-2333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rgbClr val="FF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New STAR forward detector systems in construction for FY 2022 RHIC run will enable measurements of physics important for EIC science program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5219E1-77B3-C64D-93B7-6DCCCB3AA9C5}"/>
              </a:ext>
            </a:extLst>
          </p:cNvPr>
          <p:cNvSpPr txBox="1"/>
          <p:nvPr/>
        </p:nvSpPr>
        <p:spPr>
          <a:xfrm>
            <a:off x="1656523" y="1368776"/>
            <a:ext cx="6559825" cy="10556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3363" indent="-2333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rgbClr val="FF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High energy jets probe the structure of the QGP on different length scales and determine where and how it changes from particle-like quarks and gluons to a structureless “perfect” liquid</a:t>
            </a:r>
          </a:p>
          <a:p>
            <a:pPr marL="233363" indent="-2333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rgbClr val="FF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Heavy quark atoms probe the QGP structure at different scales</a:t>
            </a:r>
          </a:p>
        </p:txBody>
      </p:sp>
    </p:spTree>
    <p:extLst>
      <p:ext uri="{BB962C8B-B14F-4D97-AF65-F5344CB8AC3E}">
        <p14:creationId xmlns:p14="http://schemas.microsoft.com/office/powerpoint/2010/main" val="3180296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CA8FEF-902B-48CC-BCB6-A9822E406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59" y="1257449"/>
            <a:ext cx="4025787" cy="52462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F38F1-648D-4B7D-B26E-D4DDB15A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77408" y="6172589"/>
            <a:ext cx="27432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20561-4C92-F649-8E6A-2BC39F3B59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4094" y="164513"/>
            <a:ext cx="8945217" cy="696913"/>
          </a:xfrm>
        </p:spPr>
        <p:txBody>
          <a:bodyPr>
            <a:normAutofit fontScale="90000"/>
          </a:bodyPr>
          <a:lstStyle/>
          <a:p>
            <a:r>
              <a:rPr lang="en-US" dirty="0"/>
              <a:t>RHIC’s Future “Reincarnation” as EIC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DB25BF-E885-1547-87ED-440A3720E5CE}"/>
              </a:ext>
            </a:extLst>
          </p:cNvPr>
          <p:cNvGrpSpPr/>
          <p:nvPr/>
        </p:nvGrpSpPr>
        <p:grpSpPr>
          <a:xfrm>
            <a:off x="6149008" y="1233162"/>
            <a:ext cx="4410667" cy="2031325"/>
            <a:chOff x="5160155" y="1167590"/>
            <a:chExt cx="3810764" cy="203132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D83B05-D3A1-4892-ABAE-4E4D5F1CEB04}"/>
                </a:ext>
              </a:extLst>
            </p:cNvPr>
            <p:cNvSpPr txBox="1"/>
            <p:nvPr/>
          </p:nvSpPr>
          <p:spPr>
            <a:xfrm>
              <a:off x="5354769" y="1167590"/>
              <a:ext cx="361615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    Hadron Storage Ring</a:t>
              </a:r>
            </a:p>
            <a:p>
              <a:r>
                <a:rPr lang="en-US" dirty="0"/>
                <a:t>          Electron Storage Ring</a:t>
              </a:r>
            </a:p>
            <a:p>
              <a:r>
                <a:rPr lang="en-US" dirty="0"/>
                <a:t>          Electron Injector Synchrotron</a:t>
              </a:r>
            </a:p>
            <a:p>
              <a:r>
                <a:rPr lang="en-US" dirty="0"/>
                <a:t>          Possible on-energy Hadron </a:t>
              </a:r>
            </a:p>
            <a:p>
              <a:r>
                <a:rPr lang="en-US" dirty="0"/>
                <a:t>          injector ring</a:t>
              </a:r>
            </a:p>
            <a:p>
              <a:r>
                <a:rPr lang="en-US" dirty="0"/>
                <a:t>          Hadron injector complex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E2E4ACC-29F9-4E42-83A0-5FF32B1F0E67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76200">
              <a:solidFill>
                <a:srgbClr val="A6A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97D772F-B492-41D7-B760-01338D7283D0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4073C75-28B2-475E-8AD1-0121DDB2093A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28422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947241-0517-4859-A111-EB118CF1BFC2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19232" cy="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B091C82-4153-49B5-8399-608B9BDA6DED}"/>
                </a:ext>
              </a:extLst>
            </p:cNvPr>
            <p:cNvCxnSpPr>
              <a:cxnSpLocks/>
            </p:cNvCxnSpPr>
            <p:nvPr/>
          </p:nvCxnSpPr>
          <p:spPr>
            <a:xfrm>
              <a:off x="5173941" y="1925759"/>
              <a:ext cx="528422" cy="0"/>
            </a:xfrm>
            <a:prstGeom prst="line">
              <a:avLst/>
            </a:prstGeom>
            <a:ln w="57150">
              <a:solidFill>
                <a:srgbClr val="A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3B6BD81-8104-485B-8383-DE1A70A80712}"/>
                </a:ext>
              </a:extLst>
            </p:cNvPr>
            <p:cNvCxnSpPr/>
            <p:nvPr/>
          </p:nvCxnSpPr>
          <p:spPr>
            <a:xfrm>
              <a:off x="5173942" y="1928053"/>
              <a:ext cx="52842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F62290E-CE5D-411A-B3D6-96EBFDBE6DEE}"/>
                </a:ext>
              </a:extLst>
            </p:cNvPr>
            <p:cNvCxnSpPr>
              <a:cxnSpLocks/>
            </p:cNvCxnSpPr>
            <p:nvPr/>
          </p:nvCxnSpPr>
          <p:spPr>
            <a:xfrm>
              <a:off x="5177003" y="2202223"/>
              <a:ext cx="528422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6A0902C-D074-467D-BF05-D8A0674AB893}"/>
                </a:ext>
              </a:extLst>
            </p:cNvPr>
            <p:cNvCxnSpPr>
              <a:cxnSpLocks/>
            </p:cNvCxnSpPr>
            <p:nvPr/>
          </p:nvCxnSpPr>
          <p:spPr>
            <a:xfrm>
              <a:off x="5181598" y="2198397"/>
              <a:ext cx="519233" cy="612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CE9F24-90EF-4C99-97E0-8A668751073C}"/>
                </a:ext>
              </a:extLst>
            </p:cNvPr>
            <p:cNvCxnSpPr>
              <a:cxnSpLocks/>
            </p:cNvCxnSpPr>
            <p:nvPr/>
          </p:nvCxnSpPr>
          <p:spPr>
            <a:xfrm>
              <a:off x="5160155" y="2712197"/>
              <a:ext cx="528422" cy="0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68B5E45-EA78-4525-B0E4-81A04F11D223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0" y="2708372"/>
              <a:ext cx="523827" cy="382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F15EA3-0109-42D9-99D2-33CFCF67DC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57" y="1178411"/>
            <a:ext cx="4025786" cy="5115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9DEA57-2DAF-466C-9436-C83281884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84" y="1088933"/>
            <a:ext cx="4766358" cy="5522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F9FF82-937E-495E-8DC9-7835AF4306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8" y="1075139"/>
            <a:ext cx="5146157" cy="5522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790E0C-FE5E-4FEF-B36E-98F5FAF536C1}"/>
              </a:ext>
            </a:extLst>
          </p:cNvPr>
          <p:cNvSpPr txBox="1"/>
          <p:nvPr/>
        </p:nvSpPr>
        <p:spPr>
          <a:xfrm>
            <a:off x="2571432" y="2753231"/>
            <a:ext cx="111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BNL-EIC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99D485-BD02-5448-AC5C-64B382D404FE}"/>
              </a:ext>
            </a:extLst>
          </p:cNvPr>
          <p:cNvGrpSpPr/>
          <p:nvPr/>
        </p:nvGrpSpPr>
        <p:grpSpPr>
          <a:xfrm>
            <a:off x="6774799" y="3307917"/>
            <a:ext cx="4529227" cy="3550083"/>
            <a:chOff x="5513592" y="1274085"/>
            <a:chExt cx="3630408" cy="267664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C03294F-4EEA-A643-A3D1-41CE962E7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35040" y="1274085"/>
              <a:ext cx="3108960" cy="23134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2B54E9D-09B6-EE47-87D6-204A016BAD44}"/>
                </a:ext>
              </a:extLst>
            </p:cNvPr>
            <p:cNvSpPr txBox="1"/>
            <p:nvPr/>
          </p:nvSpPr>
          <p:spPr>
            <a:xfrm>
              <a:off x="7382625" y="3581400"/>
              <a:ext cx="844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Quarks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3D6EF3-D69C-454C-B8D7-9B5977154C93}"/>
                </a:ext>
              </a:extLst>
            </p:cNvPr>
            <p:cNvSpPr txBox="1"/>
            <p:nvPr/>
          </p:nvSpPr>
          <p:spPr>
            <a:xfrm>
              <a:off x="5513592" y="2209800"/>
              <a:ext cx="838691" cy="369332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Gluons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313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BAC0F-1C6F-084F-AC61-743BEA8BC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Powered by the world’s most impactful accelerator: </a:t>
            </a:r>
            <a:br>
              <a:rPr lang="en-US" sz="3200" dirty="0"/>
            </a:br>
            <a:r>
              <a:rPr lang="en-US" sz="3200" dirty="0"/>
              <a:t>The AGS turns 60 on July 29, 1960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DECCE-16D8-5642-B142-D56D2A02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80" y="2011429"/>
            <a:ext cx="3810000" cy="4216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802ED-7ECB-2340-97CA-9CDE2DD2C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269" y="2011429"/>
            <a:ext cx="2427461" cy="228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7404D-9105-234D-94BE-8E865DE2A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1845" y="1963661"/>
            <a:ext cx="2376299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C7C333-8612-AB46-A5A3-8D0C7963F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044" y="3475168"/>
            <a:ext cx="2297487" cy="228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CA7982-AEFF-144F-8445-B40867387A99}"/>
              </a:ext>
            </a:extLst>
          </p:cNvPr>
          <p:cNvSpPr txBox="1"/>
          <p:nvPr/>
        </p:nvSpPr>
        <p:spPr>
          <a:xfrm>
            <a:off x="4882269" y="4481711"/>
            <a:ext cx="165942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Muon neutrino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1FF26-BA3B-7A46-AD1C-B5FF90BFD7F2}"/>
              </a:ext>
            </a:extLst>
          </p:cNvPr>
          <p:cNvSpPr txBox="1"/>
          <p:nvPr/>
        </p:nvSpPr>
        <p:spPr>
          <a:xfrm>
            <a:off x="7414984" y="5929244"/>
            <a:ext cx="1411605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CP violation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46A0AD-0939-814D-98CE-F5E8155175A3}"/>
              </a:ext>
            </a:extLst>
          </p:cNvPr>
          <p:cNvSpPr txBox="1"/>
          <p:nvPr/>
        </p:nvSpPr>
        <p:spPr>
          <a:xfrm>
            <a:off x="10778832" y="4433502"/>
            <a:ext cx="52931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J/</a:t>
            </a:r>
            <a:r>
              <a:rPr lang="el-GR" dirty="0"/>
              <a:t>ψ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507371-B7D7-924A-AFEE-76297F40C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8982" y="1981645"/>
            <a:ext cx="1516859" cy="149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89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C93B0-626B-B843-B4E8-30AC50BD8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80" y="2002971"/>
            <a:ext cx="6635172" cy="411933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82F0D4E-7D65-A049-AC46-420AEDCF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0" y="365127"/>
            <a:ext cx="6591377" cy="1325563"/>
          </a:xfrm>
        </p:spPr>
        <p:txBody>
          <a:bodyPr/>
          <a:lstStyle/>
          <a:p>
            <a:r>
              <a:rPr lang="en-US" dirty="0"/>
              <a:t>Satoshi Ozaki</a:t>
            </a:r>
            <a:br>
              <a:rPr lang="en-US" dirty="0"/>
            </a:br>
            <a:r>
              <a:rPr lang="en-US" i="1" dirty="0"/>
              <a:t>RHIC Project Leader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35AAD-B3FD-F149-9C25-C69F7B39B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146" y="458107"/>
            <a:ext cx="45085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87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043716-26B0-FE42-9B50-9870A6259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409" y="0"/>
            <a:ext cx="9605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3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26EF4-445C-C344-A16D-04D9D1A8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94" y="365127"/>
            <a:ext cx="5384105" cy="941617"/>
          </a:xfrm>
        </p:spPr>
        <p:txBody>
          <a:bodyPr/>
          <a:lstStyle/>
          <a:p>
            <a:pPr algn="ctr"/>
            <a:r>
              <a:rPr lang="en-US" dirty="0"/>
              <a:t>June 12,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9A587-DE1A-1C42-9384-6EB0CDF4C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94" y="1562940"/>
            <a:ext cx="5384105" cy="4143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7A44C8-2B22-2F4E-935F-C0F80D861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83" y="1306744"/>
            <a:ext cx="4724676" cy="46556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E269BA-BE4F-8D48-B53C-AEC154F53863}"/>
              </a:ext>
            </a:extLst>
          </p:cNvPr>
          <p:cNvSpPr txBox="1">
            <a:spLocks/>
          </p:cNvSpPr>
          <p:nvPr/>
        </p:nvSpPr>
        <p:spPr>
          <a:xfrm>
            <a:off x="6599583" y="424817"/>
            <a:ext cx="4724676" cy="94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July 19, 2020</a:t>
            </a:r>
          </a:p>
        </p:txBody>
      </p:sp>
    </p:spTree>
    <p:extLst>
      <p:ext uri="{BB962C8B-B14F-4D97-AF65-F5344CB8AC3E}">
        <p14:creationId xmlns:p14="http://schemas.microsoft.com/office/powerpoint/2010/main" val="186806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687254-EA66-3B4F-BA0D-62CA50463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68" y="341363"/>
            <a:ext cx="3328730" cy="1329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B480E-1C80-4B4F-8A59-E668B81A3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68" y="2064931"/>
            <a:ext cx="5143898" cy="39227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C42DE6-F66A-A243-B6F7-FB1F1D8B8014}"/>
              </a:ext>
            </a:extLst>
          </p:cNvPr>
          <p:cNvSpPr/>
          <p:nvPr/>
        </p:nvSpPr>
        <p:spPr>
          <a:xfrm>
            <a:off x="4285132" y="363412"/>
            <a:ext cx="3921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A conference remembered as much for its science as for its food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4156DD-22D8-0347-95B9-7121CAF64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285" y="2064931"/>
            <a:ext cx="5120647" cy="392289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B43EC3F-8C56-DB46-86CE-8963A41DA765}"/>
              </a:ext>
            </a:extLst>
          </p:cNvPr>
          <p:cNvSpPr/>
          <p:nvPr/>
        </p:nvSpPr>
        <p:spPr>
          <a:xfrm>
            <a:off x="8974608" y="467583"/>
            <a:ext cx="25603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Jet Quenching</a:t>
            </a:r>
          </a:p>
        </p:txBody>
      </p:sp>
    </p:spTree>
    <p:extLst>
      <p:ext uri="{BB962C8B-B14F-4D97-AF65-F5344CB8AC3E}">
        <p14:creationId xmlns:p14="http://schemas.microsoft.com/office/powerpoint/2010/main" val="69665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1DB5E1-D65D-E448-B520-D4725064C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459" y="391889"/>
            <a:ext cx="4708557" cy="3914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C04F74-3ABF-554A-8F92-B8369E307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84" y="391889"/>
            <a:ext cx="5148214" cy="3914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1D2A889D-70C4-9D43-9ABF-EC3860811FA7}"/>
              </a:ext>
            </a:extLst>
          </p:cNvPr>
          <p:cNvSpPr txBox="1">
            <a:spLocks/>
          </p:cNvSpPr>
          <p:nvPr/>
        </p:nvSpPr>
        <p:spPr>
          <a:xfrm>
            <a:off x="1079392" y="4802298"/>
            <a:ext cx="10033216" cy="12927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b="0" dirty="0">
                <a:hlinkClick r:id="rId4"/>
              </a:rPr>
              <a:t>On the Verge of Re-Creating Creation. Then What?</a:t>
            </a:r>
            <a:endParaRPr lang="en-US" b="0" dirty="0"/>
          </a:p>
          <a:p>
            <a:pPr algn="ctr">
              <a:lnSpc>
                <a:spcPct val="120000"/>
              </a:lnSpc>
            </a:pPr>
            <a:r>
              <a:rPr lang="en-US" b="0" i="1" dirty="0"/>
              <a:t>New York Times - Week In Review, Jan. 28,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26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13E2-C1E3-AE43-B5DE-0075BA333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0" y="365128"/>
            <a:ext cx="11105321" cy="912130"/>
          </a:xfrm>
        </p:spPr>
        <p:txBody>
          <a:bodyPr/>
          <a:lstStyle/>
          <a:p>
            <a:r>
              <a:rPr lang="en-US" dirty="0"/>
              <a:t>RHIC’s Answer (2005)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D80D2-B784-134D-895F-F0548C77A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644" y="1262745"/>
            <a:ext cx="9088711" cy="491399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06319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CCC7-B29B-FD4A-9E3C-F32EFA118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0" y="365127"/>
            <a:ext cx="11105321" cy="854073"/>
          </a:xfrm>
        </p:spPr>
        <p:txBody>
          <a:bodyPr/>
          <a:lstStyle/>
          <a:p>
            <a:r>
              <a:rPr lang="en-US" dirty="0"/>
              <a:t>Breaking Records (again and again)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DFFAC-7989-614B-9C9E-A3295C157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618" y="1416451"/>
            <a:ext cx="4470400" cy="4495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920432-584D-9C4D-BAE8-81AA441E2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3" y="1593696"/>
            <a:ext cx="6072606" cy="4495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23743-9294-8948-84C7-52EE019DF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55" y="1416451"/>
            <a:ext cx="6072606" cy="449580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48317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Picture 14">
            <a:extLst>
              <a:ext uri="{FF2B5EF4-FFF2-40B4-BE49-F238E27FC236}">
                <a16:creationId xmlns:a16="http://schemas.microsoft.com/office/drawing/2014/main" id="{0DD224EE-2754-0E43-AB40-232042CF3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924" y="4109921"/>
            <a:ext cx="2270842" cy="246410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CB3D400F-873E-2249-90D2-85E8662920A5}"/>
              </a:ext>
            </a:extLst>
          </p:cNvPr>
          <p:cNvSpPr/>
          <p:nvPr/>
        </p:nvSpPr>
        <p:spPr>
          <a:xfrm>
            <a:off x="1324826" y="5413288"/>
            <a:ext cx="2137755" cy="775486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v</a:t>
            </a:r>
            <a:r>
              <a:rPr baseline="-25000"/>
              <a:t>2</a:t>
            </a:r>
            <a:r>
              <a:t>(d,</a:t>
            </a:r>
            <a:r>
              <a:rPr baseline="30000"/>
              <a:t>3</a:t>
            </a:r>
            <a:r>
              <a:t>He+Au) &gt; v</a:t>
            </a:r>
            <a:r>
              <a:rPr baseline="-25000"/>
              <a:t>2</a:t>
            </a:r>
            <a:r>
              <a:t>(p+Au)</a:t>
            </a:r>
            <a:endParaRPr sz="1200"/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v</a:t>
            </a:r>
            <a:r>
              <a:rPr baseline="-25000"/>
              <a:t>3</a:t>
            </a:r>
            <a:r>
              <a:t>(</a:t>
            </a:r>
            <a:r>
              <a:rPr baseline="30000"/>
              <a:t>3</a:t>
            </a:r>
            <a:r>
              <a:t>He+Au) &gt; v</a:t>
            </a:r>
            <a:r>
              <a:rPr baseline="-25000"/>
              <a:t>3</a:t>
            </a:r>
            <a:r>
              <a:t>(p,d+Au)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056F767A-3EC6-D948-B1D5-81228C84380A}"/>
              </a:ext>
            </a:extLst>
          </p:cNvPr>
          <p:cNvSpPr txBox="1"/>
          <p:nvPr/>
        </p:nvSpPr>
        <p:spPr>
          <a:xfrm>
            <a:off x="1324826" y="4372611"/>
            <a:ext cx="2137755" cy="830993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The ordering of flows follows the ordering of shapes (ε</a:t>
            </a:r>
            <a:r>
              <a:rPr baseline="-25000" dirty="0"/>
              <a:t>2</a:t>
            </a:r>
            <a:r>
              <a:rPr dirty="0"/>
              <a:t>, ε</a:t>
            </a:r>
            <a:r>
              <a:rPr baseline="-25000" dirty="0"/>
              <a:t>3</a:t>
            </a:r>
            <a:r>
              <a:rPr dirty="0"/>
              <a:t>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39EAB3-C8EE-5046-A1E8-BFCE05FF936A}"/>
              </a:ext>
            </a:extLst>
          </p:cNvPr>
          <p:cNvGrpSpPr/>
          <p:nvPr/>
        </p:nvGrpSpPr>
        <p:grpSpPr>
          <a:xfrm>
            <a:off x="1130483" y="1025367"/>
            <a:ext cx="4664196" cy="3063484"/>
            <a:chOff x="375697" y="942338"/>
            <a:chExt cx="4110952" cy="2795160"/>
          </a:xfrm>
        </p:grpSpPr>
        <p:pic>
          <p:nvPicPr>
            <p:cNvPr id="3" name="図 4" descr="図 4">
              <a:extLst>
                <a:ext uri="{FF2B5EF4-FFF2-40B4-BE49-F238E27FC236}">
                  <a16:creationId xmlns:a16="http://schemas.microsoft.com/office/drawing/2014/main" id="{D418CDF1-666B-9A43-AC09-BFF609022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427" y="942338"/>
              <a:ext cx="3904615" cy="206657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" name="TextBox 9">
              <a:extLst>
                <a:ext uri="{FF2B5EF4-FFF2-40B4-BE49-F238E27FC236}">
                  <a16:creationId xmlns:a16="http://schemas.microsoft.com/office/drawing/2014/main" id="{4BC09784-5EE3-B941-A45E-905AF7784EB7}"/>
                </a:ext>
              </a:extLst>
            </p:cNvPr>
            <p:cNvSpPr txBox="1"/>
            <p:nvPr/>
          </p:nvSpPr>
          <p:spPr>
            <a:xfrm>
              <a:off x="375697" y="3152219"/>
              <a:ext cx="4110952" cy="5852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The QGP droplets created in collisions of </a:t>
              </a:r>
              <a:r>
                <a:rPr dirty="0" err="1"/>
                <a:t>p+Au</a:t>
              </a:r>
              <a:r>
                <a:rPr dirty="0"/>
                <a:t>, </a:t>
              </a:r>
              <a:r>
                <a:rPr dirty="0" err="1"/>
                <a:t>d+Au</a:t>
              </a:r>
              <a:r>
                <a:rPr dirty="0"/>
                <a:t>, </a:t>
              </a:r>
              <a:r>
                <a:rPr baseline="30000" dirty="0"/>
                <a:t>3</a:t>
              </a:r>
              <a:r>
                <a:rPr dirty="0"/>
                <a:t>He+Au have characteristically different shapes resulting in different emission patterns.</a:t>
              </a:r>
            </a:p>
          </p:txBody>
        </p:sp>
        <p:sp>
          <p:nvSpPr>
            <p:cNvPr id="8" name="TextBox 1">
              <a:extLst>
                <a:ext uri="{FF2B5EF4-FFF2-40B4-BE49-F238E27FC236}">
                  <a16:creationId xmlns:a16="http://schemas.microsoft.com/office/drawing/2014/main" id="{896B03CD-A2BD-3643-A0CF-BF7DAB206E96}"/>
                </a:ext>
              </a:extLst>
            </p:cNvPr>
            <p:cNvSpPr txBox="1"/>
            <p:nvPr/>
          </p:nvSpPr>
          <p:spPr>
            <a:xfrm>
              <a:off x="1215019" y="1825254"/>
              <a:ext cx="2285238" cy="2682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>
              <a:lvl1pPr algn="l">
                <a:defRPr sz="1600" b="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dirty="0"/>
                <a:t>Nature Physics 15 (2019) 214</a:t>
              </a:r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8F12E07E-9ED7-3140-AF00-E3B60406BFC7}"/>
              </a:ext>
            </a:extLst>
          </p:cNvPr>
          <p:cNvGrpSpPr/>
          <p:nvPr/>
        </p:nvGrpSpPr>
        <p:grpSpPr>
          <a:xfrm>
            <a:off x="6246254" y="1025367"/>
            <a:ext cx="5593119" cy="5832634"/>
            <a:chOff x="0" y="0"/>
            <a:chExt cx="4362754" cy="5775713"/>
          </a:xfrm>
        </p:grpSpPr>
        <p:grpSp>
          <p:nvGrpSpPr>
            <p:cNvPr id="10" name="Group 14">
              <a:extLst>
                <a:ext uri="{FF2B5EF4-FFF2-40B4-BE49-F238E27FC236}">
                  <a16:creationId xmlns:a16="http://schemas.microsoft.com/office/drawing/2014/main" id="{7E71FA1F-17B6-FE4E-BB6D-A44B95D46BBA}"/>
                </a:ext>
              </a:extLst>
            </p:cNvPr>
            <p:cNvGrpSpPr/>
            <p:nvPr/>
          </p:nvGrpSpPr>
          <p:grpSpPr>
            <a:xfrm>
              <a:off x="0" y="0"/>
              <a:ext cx="3661644" cy="5775713"/>
              <a:chOff x="0" y="0"/>
              <a:chExt cx="3661643" cy="5775712"/>
            </a:xfrm>
          </p:grpSpPr>
          <p:grpSp>
            <p:nvGrpSpPr>
              <p:cNvPr id="17" name="Picture 2">
                <a:extLst>
                  <a:ext uri="{FF2B5EF4-FFF2-40B4-BE49-F238E27FC236}">
                    <a16:creationId xmlns:a16="http://schemas.microsoft.com/office/drawing/2014/main" id="{B0BCDFEF-A745-6D42-AB1F-065940F00FA7}"/>
                  </a:ext>
                </a:extLst>
              </p:cNvPr>
              <p:cNvGrpSpPr/>
              <p:nvPr/>
            </p:nvGrpSpPr>
            <p:grpSpPr>
              <a:xfrm>
                <a:off x="0" y="0"/>
                <a:ext cx="3661644" cy="5775713"/>
                <a:chOff x="0" y="0"/>
                <a:chExt cx="3661643" cy="5775712"/>
              </a:xfrm>
            </p:grpSpPr>
            <p:sp>
              <p:nvSpPr>
                <p:cNvPr id="20" name="Rectangle">
                  <a:extLst>
                    <a:ext uri="{FF2B5EF4-FFF2-40B4-BE49-F238E27FC236}">
                      <a16:creationId xmlns:a16="http://schemas.microsoft.com/office/drawing/2014/main" id="{4A80F1F1-5A50-6F4B-A8DA-9AC04CC4001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661644" cy="5775713"/>
                </a:xfrm>
                <a:prstGeom prst="rect">
                  <a:avLst/>
                </a:pr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l">
                    <a:defRPr sz="1800" b="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pic>
              <p:nvPicPr>
                <p:cNvPr id="21" name="image6.tif" descr="image6.tif">
                  <a:extLst>
                    <a:ext uri="{FF2B5EF4-FFF2-40B4-BE49-F238E27FC236}">
                      <a16:creationId xmlns:a16="http://schemas.microsoft.com/office/drawing/2014/main" id="{E94452C4-389B-D343-9A99-DEE9C1EC45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3661644" cy="57757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8" name="Rectangle 10">
                <a:extLst>
                  <a:ext uri="{FF2B5EF4-FFF2-40B4-BE49-F238E27FC236}">
                    <a16:creationId xmlns:a16="http://schemas.microsoft.com/office/drawing/2014/main" id="{8680A5D5-E703-C047-BC7E-5AE4E82CC8F8}"/>
                  </a:ext>
                </a:extLst>
              </p:cNvPr>
              <p:cNvSpPr txBox="1"/>
              <p:nvPr/>
            </p:nvSpPr>
            <p:spPr>
              <a:xfrm>
                <a:off x="1409431" y="1902533"/>
                <a:ext cx="386665" cy="4949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v</a:t>
                </a:r>
                <a:r>
                  <a:rPr baseline="-25000" dirty="0"/>
                  <a:t>2</a:t>
                </a: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52223444-5901-AB4A-A95A-F711196682C9}"/>
                  </a:ext>
                </a:extLst>
              </p:cNvPr>
              <p:cNvSpPr txBox="1"/>
              <p:nvPr/>
            </p:nvSpPr>
            <p:spPr>
              <a:xfrm>
                <a:off x="1950014" y="2619954"/>
                <a:ext cx="386664" cy="4949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v</a:t>
                </a:r>
                <a:r>
                  <a:rPr baseline="-25000"/>
                  <a:t>3</a:t>
                </a:r>
              </a:p>
            </p:txBody>
          </p:sp>
        </p:grpSp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FAF8F719-264E-F44B-8D8B-3D23BE6F1494}"/>
                </a:ext>
              </a:extLst>
            </p:cNvPr>
            <p:cNvSpPr txBox="1"/>
            <p:nvPr/>
          </p:nvSpPr>
          <p:spPr>
            <a:xfrm>
              <a:off x="3549113" y="3387538"/>
              <a:ext cx="806445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l">
                <a:defRPr sz="1600" b="0" baseline="30000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3</a:t>
              </a:r>
              <a:r>
                <a:rPr baseline="0" dirty="0"/>
                <a:t>He+Au</a:t>
              </a:r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ACDE7648-1541-CC48-888D-F615ADD2D6F1}"/>
                </a:ext>
              </a:extLst>
            </p:cNvPr>
            <p:cNvSpPr txBox="1"/>
            <p:nvPr/>
          </p:nvSpPr>
          <p:spPr>
            <a:xfrm>
              <a:off x="3556310" y="258075"/>
              <a:ext cx="806444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l">
                <a:defRPr sz="1600" b="0" baseline="30000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3</a:t>
              </a:r>
              <a:r>
                <a:rPr baseline="0" dirty="0"/>
                <a:t>He+Au</a:t>
              </a:r>
            </a:p>
          </p:txBody>
        </p: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85BE603B-201B-3B40-B3B1-4FDE57C14BC4}"/>
                </a:ext>
              </a:extLst>
            </p:cNvPr>
            <p:cNvSpPr txBox="1"/>
            <p:nvPr/>
          </p:nvSpPr>
          <p:spPr>
            <a:xfrm>
              <a:off x="3556311" y="4533576"/>
              <a:ext cx="584359" cy="313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l">
                <a:defRPr sz="1600" b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d+Au</a:t>
              </a:r>
              <a:endParaRPr dirty="0"/>
            </a:p>
          </p:txBody>
        </p: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E0828364-6B3A-174C-A165-9D80B3363FC5}"/>
                </a:ext>
              </a:extLst>
            </p:cNvPr>
            <p:cNvSpPr txBox="1"/>
            <p:nvPr/>
          </p:nvSpPr>
          <p:spPr>
            <a:xfrm>
              <a:off x="3571920" y="473942"/>
              <a:ext cx="584359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l">
                <a:defRPr sz="1600" b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d+Au</a:t>
              </a:r>
              <a:endParaRPr dirty="0"/>
            </a:p>
          </p:txBody>
        </p:sp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507B5AFA-EA59-7441-9FFA-E6ACA4DF29AD}"/>
                </a:ext>
              </a:extLst>
            </p:cNvPr>
            <p:cNvSpPr txBox="1"/>
            <p:nvPr/>
          </p:nvSpPr>
          <p:spPr>
            <a:xfrm>
              <a:off x="3556310" y="4274480"/>
              <a:ext cx="584360" cy="313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l">
                <a:defRPr sz="1600" b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p+Au</a:t>
              </a:r>
              <a:endParaRPr dirty="0"/>
            </a:p>
          </p:txBody>
        </p: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90748B48-246D-3F46-B722-304800230FA2}"/>
                </a:ext>
              </a:extLst>
            </p:cNvPr>
            <p:cNvSpPr txBox="1"/>
            <p:nvPr/>
          </p:nvSpPr>
          <p:spPr>
            <a:xfrm>
              <a:off x="3559272" y="890228"/>
              <a:ext cx="584359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l">
                <a:defRPr sz="1600" b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p+Au</a:t>
              </a:r>
              <a:endParaRPr dirty="0"/>
            </a:p>
          </p:txBody>
        </p:sp>
      </p:grpSp>
      <p:sp>
        <p:nvSpPr>
          <p:cNvPr id="22" name="Straight Connector 4">
            <a:extLst>
              <a:ext uri="{FF2B5EF4-FFF2-40B4-BE49-F238E27FC236}">
                <a16:creationId xmlns:a16="http://schemas.microsoft.com/office/drawing/2014/main" id="{A2F42850-3419-2643-BDB3-037BF7A06A8F}"/>
              </a:ext>
            </a:extLst>
          </p:cNvPr>
          <p:cNvSpPr/>
          <p:nvPr/>
        </p:nvSpPr>
        <p:spPr>
          <a:xfrm flipV="1">
            <a:off x="4584200" y="3155326"/>
            <a:ext cx="2785452" cy="1782331"/>
          </a:xfrm>
          <a:prstGeom prst="line">
            <a:avLst/>
          </a:prstGeom>
          <a:ln w="22225">
            <a:solidFill>
              <a:srgbClr val="7030A0"/>
            </a:solidFill>
            <a:miter/>
            <a:tailEnd type="stealth"/>
          </a:ln>
        </p:spPr>
        <p:txBody>
          <a:bodyPr lIns="45719" rIns="45719"/>
          <a:lstStyle/>
          <a:p>
            <a:pPr algn="l"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" name="Straight Connector 27">
            <a:extLst>
              <a:ext uri="{FF2B5EF4-FFF2-40B4-BE49-F238E27FC236}">
                <a16:creationId xmlns:a16="http://schemas.microsoft.com/office/drawing/2014/main" id="{532658AF-7113-B040-8DE2-6FA181AE012E}"/>
              </a:ext>
            </a:extLst>
          </p:cNvPr>
          <p:cNvSpPr/>
          <p:nvPr/>
        </p:nvSpPr>
        <p:spPr>
          <a:xfrm>
            <a:off x="5562739" y="5623731"/>
            <a:ext cx="1806913" cy="288"/>
          </a:xfrm>
          <a:prstGeom prst="line">
            <a:avLst/>
          </a:prstGeom>
          <a:ln w="22225">
            <a:solidFill>
              <a:srgbClr val="7030A0"/>
            </a:solidFill>
            <a:miter/>
            <a:tailEnd type="stealth"/>
          </a:ln>
        </p:spPr>
        <p:txBody>
          <a:bodyPr lIns="45719" rIns="45719"/>
          <a:lstStyle/>
          <a:p>
            <a:pPr algn="l"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DC58A7E3-CC7B-4040-9CDA-F27962C7C816}"/>
              </a:ext>
            </a:extLst>
          </p:cNvPr>
          <p:cNvSpPr txBox="1"/>
          <p:nvPr/>
        </p:nvSpPr>
        <p:spPr>
          <a:xfrm>
            <a:off x="5587567" y="6616167"/>
            <a:ext cx="263979" cy="26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 algn="r">
              <a:defRPr sz="1200" b="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B7A6C476-05CE-444C-95DF-337E7AB22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0" y="195717"/>
            <a:ext cx="11105321" cy="936363"/>
          </a:xfrm>
        </p:spPr>
        <p:txBody>
          <a:bodyPr/>
          <a:lstStyle/>
          <a:p>
            <a:r>
              <a:rPr lang="en-US" dirty="0"/>
              <a:t>Surprises keep coming</a:t>
            </a:r>
          </a:p>
        </p:txBody>
      </p:sp>
    </p:spTree>
    <p:extLst>
      <p:ext uri="{BB962C8B-B14F-4D97-AF65-F5344CB8AC3E}">
        <p14:creationId xmlns:p14="http://schemas.microsoft.com/office/powerpoint/2010/main" val="4266438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B80D90-96A2-9549-A0D2-60B732EAF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20" y="1383684"/>
            <a:ext cx="5195893" cy="51844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AB1E76-47EE-584B-9FAF-390544CCA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857" y="1383684"/>
            <a:ext cx="5346048" cy="51844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C2A62F-3A8F-744D-BCDE-D52618697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9" y="289893"/>
            <a:ext cx="11105321" cy="942559"/>
          </a:xfrm>
        </p:spPr>
        <p:txBody>
          <a:bodyPr>
            <a:normAutofit/>
          </a:bodyPr>
          <a:lstStyle/>
          <a:p>
            <a:r>
              <a:rPr lang="en-US" dirty="0"/>
              <a:t>RHIC Spin Program: </a:t>
            </a:r>
            <a:r>
              <a:rPr lang="en-US" sz="3200" i="1" dirty="0"/>
              <a:t>An amazing success story</a:t>
            </a:r>
          </a:p>
        </p:txBody>
      </p:sp>
    </p:spTree>
    <p:extLst>
      <p:ext uri="{BB962C8B-B14F-4D97-AF65-F5344CB8AC3E}">
        <p14:creationId xmlns:p14="http://schemas.microsoft.com/office/powerpoint/2010/main" val="1543211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D4E2B23D-D681-414F-BD9D-CE95C48FD558}" vid="{FEF45D51-3242-644C-956A-B7F5DCC137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</TotalTime>
  <Words>477</Words>
  <Application>Microsoft Macintosh PowerPoint</Application>
  <PresentationFormat>Widescreen</PresentationFormat>
  <Paragraphs>66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Trebuchet MS</vt:lpstr>
      <vt:lpstr>Office Theme</vt:lpstr>
      <vt:lpstr>RHIC at Twenty</vt:lpstr>
      <vt:lpstr>PowerPoint Presentation</vt:lpstr>
      <vt:lpstr>June 12, 2020</vt:lpstr>
      <vt:lpstr>PowerPoint Presentation</vt:lpstr>
      <vt:lpstr>PowerPoint Presentation</vt:lpstr>
      <vt:lpstr>RHIC’s Answer (2005)</vt:lpstr>
      <vt:lpstr>Breaking Records (again and again)</vt:lpstr>
      <vt:lpstr>Surprises keep coming</vt:lpstr>
      <vt:lpstr>RHIC Spin Program: An amazing success story</vt:lpstr>
      <vt:lpstr>More to come: 2018 Isobar Comparison Run</vt:lpstr>
      <vt:lpstr>More to come: Beam Energy Scan II</vt:lpstr>
      <vt:lpstr>More to come: sPHENIX &amp; Forward STAR </vt:lpstr>
      <vt:lpstr>RHIC’s Future “Reincarnation” as EIC</vt:lpstr>
      <vt:lpstr>Powered by the world’s most impactful accelerator:  The AGS turns 60 on July 29, 1960</vt:lpstr>
      <vt:lpstr>Satoshi Ozaki RHIC Project Leader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Mueller, Berndt</dc:creator>
  <cp:keywords/>
  <dc:description/>
  <cp:lastModifiedBy>Mueller, Berndt</cp:lastModifiedBy>
  <cp:revision>20</cp:revision>
  <dcterms:created xsi:type="dcterms:W3CDTF">2020-06-12T11:19:11Z</dcterms:created>
  <dcterms:modified xsi:type="dcterms:W3CDTF">2020-06-12T14:05:30Z</dcterms:modified>
  <cp:category/>
</cp:coreProperties>
</file>