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9" r:id="rId2"/>
    <p:sldId id="281" r:id="rId3"/>
    <p:sldId id="282" r:id="rId4"/>
    <p:sldId id="280" r:id="rId5"/>
    <p:sldId id="284" r:id="rId6"/>
    <p:sldId id="285" r:id="rId7"/>
    <p:sldId id="286" r:id="rId8"/>
    <p:sldId id="287" r:id="rId9"/>
    <p:sldId id="288" r:id="rId10"/>
    <p:sldId id="290" r:id="rId11"/>
    <p:sldId id="292" r:id="rId12"/>
    <p:sldId id="289" r:id="rId13"/>
    <p:sldId id="296" r:id="rId14"/>
    <p:sldId id="297" r:id="rId15"/>
    <p:sldId id="291" r:id="rId16"/>
    <p:sldId id="295" r:id="rId17"/>
    <p:sldId id="299" r:id="rId18"/>
    <p:sldId id="308" r:id="rId19"/>
    <p:sldId id="309" r:id="rId20"/>
    <p:sldId id="311" r:id="rId21"/>
    <p:sldId id="293" r:id="rId22"/>
    <p:sldId id="302" r:id="rId23"/>
    <p:sldId id="294" r:id="rId24"/>
    <p:sldId id="303" r:id="rId25"/>
    <p:sldId id="305" r:id="rId26"/>
    <p:sldId id="298" r:id="rId27"/>
    <p:sldId id="306" r:id="rId28"/>
    <p:sldId id="310" r:id="rId29"/>
    <p:sldId id="316" r:id="rId30"/>
    <p:sldId id="317" r:id="rId31"/>
    <p:sldId id="314" r:id="rId32"/>
    <p:sldId id="307" r:id="rId33"/>
    <p:sldId id="312" r:id="rId34"/>
    <p:sldId id="313" r:id="rId35"/>
    <p:sldId id="283" r:id="rId36"/>
    <p:sldId id="278" r:id="rId37"/>
    <p:sldId id="264" r:id="rId38"/>
    <p:sldId id="266" r:id="rId39"/>
    <p:sldId id="265" r:id="rId40"/>
    <p:sldId id="268" r:id="rId41"/>
    <p:sldId id="269" r:id="rId42"/>
    <p:sldId id="267" r:id="rId43"/>
    <p:sldId id="270" r:id="rId44"/>
    <p:sldId id="271" r:id="rId45"/>
    <p:sldId id="256" r:id="rId46"/>
    <p:sldId id="257" r:id="rId47"/>
    <p:sldId id="261" r:id="rId48"/>
    <p:sldId id="260" r:id="rId49"/>
    <p:sldId id="258" r:id="rId50"/>
    <p:sldId id="259" r:id="rId51"/>
    <p:sldId id="26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0" autoAdjust="0"/>
    <p:restoredTop sz="94675" autoAdjust="0"/>
  </p:normalViewPr>
  <p:slideViewPr>
    <p:cSldViewPr>
      <p:cViewPr varScale="1">
        <p:scale>
          <a:sx n="124" d="100"/>
          <a:sy n="124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B6983-945C-4A00-AAD1-F83790D4B98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1C41-BADF-4C44-813D-E7B36DDE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1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71F5-DAA7-4364-A01B-2CBD6078077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C37E-E9D9-4213-ADB8-B5B69CDEA670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12B5-7941-4324-8BA7-EDDE3D32E44A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9E13-BFCD-47B3-A70F-D33330808195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EF2C-F5A3-49F4-9FB9-24A1AF199F46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E502-D6F8-43CA-913A-381970E5288A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FD29-A9DA-41F1-BC78-8ECBCF9A9CCB}" type="datetime1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0A03-8571-4FD0-9923-C6B546C15A82}" type="datetime1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0C1F-ED3B-45A3-9D75-736D70514C7A}" type="datetime1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C8D1-F8D5-4954-B3ED-8F0B4B7285C4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1C9-BA71-4A23-BABB-78EB54D66996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F297-2D30-453B-B84C-DA44006510E9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LBNE vs. LBNO Sensitivity Check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Mary Flux (III)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406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42582" y="1371600"/>
            <a:ext cx="4346602" cy="217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LBNE 2010 beam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5863"/>
            <a:ext cx="3657600" cy="2475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3643464"/>
            <a:ext cx="6733073" cy="32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 the &gt;1</a:t>
            </a:r>
            <a:r>
              <a:rPr lang="en-US" baseline="30000" dirty="0" smtClean="0"/>
              <a:t>st</a:t>
            </a:r>
            <a:r>
              <a:rPr lang="en-US" dirty="0" smtClean="0"/>
              <a:t> oscillation maxima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229600" cy="3929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0292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CPV</a:t>
            </a:r>
          </a:p>
          <a:p>
            <a:r>
              <a:rPr lang="en-US" sz="2000" b="1" dirty="0" smtClean="0"/>
              <a:t>(&gt;=)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oscillation maxima has relative large impact in LBNO</a:t>
            </a:r>
          </a:p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oscillation maxima is not as important in LBNE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746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LBNE enhanced by 100 </a:t>
            </a:r>
            <a:r>
              <a:rPr lang="en-US" dirty="0" err="1" smtClean="0"/>
              <a:t>kT</a:t>
            </a:r>
            <a:r>
              <a:rPr lang="en-US" dirty="0" smtClean="0"/>
              <a:t> off-axis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229600" cy="3929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486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is with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 contribution (100 </a:t>
            </a:r>
            <a:r>
              <a:rPr lang="en-US" dirty="0" err="1" smtClean="0"/>
              <a:t>kT</a:t>
            </a:r>
            <a:r>
              <a:rPr lang="en-US" dirty="0" smtClean="0"/>
              <a:t> WC)</a:t>
            </a:r>
          </a:p>
          <a:p>
            <a:r>
              <a:rPr lang="en-US" dirty="0" smtClean="0"/>
              <a:t>Effect on CPV is not as large as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Spectrum Comparison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59876"/>
            <a:ext cx="3995742" cy="28662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4038600" cy="28970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47800" y="25908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19600"/>
            <a:ext cx="38862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Signal: 117.3</a:t>
            </a:r>
          </a:p>
          <a:p>
            <a:r>
              <a:rPr lang="en-US" dirty="0" smtClean="0"/>
              <a:t>Background: 136.6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4571999"/>
            <a:ext cx="38862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Signal: 117</a:t>
            </a:r>
          </a:p>
          <a:p>
            <a:r>
              <a:rPr lang="en-US" dirty="0" smtClean="0"/>
              <a:t>Background: 168.2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0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Antineutrino Spectrum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3886200" cy="1706563"/>
          </a:xfrm>
        </p:spPr>
        <p:txBody>
          <a:bodyPr>
            <a:normAutofit/>
          </a:bodyPr>
          <a:lstStyle/>
          <a:p>
            <a:r>
              <a:rPr lang="en-US" dirty="0" smtClean="0"/>
              <a:t>Signal: 36</a:t>
            </a:r>
          </a:p>
          <a:p>
            <a:pPr lvl="1"/>
            <a:r>
              <a:rPr lang="en-US" dirty="0" smtClean="0"/>
              <a:t>Neutrino 2.3</a:t>
            </a:r>
          </a:p>
          <a:p>
            <a:r>
              <a:rPr lang="en-US" dirty="0" smtClean="0"/>
              <a:t>Background: 19.8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5" y="1171339"/>
            <a:ext cx="4142825" cy="2971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59765" y="27432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4572000"/>
            <a:ext cx="38862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Signal: 76.3</a:t>
            </a:r>
          </a:p>
          <a:p>
            <a:pPr lvl="1"/>
            <a:r>
              <a:rPr lang="en-US" dirty="0" smtClean="0"/>
              <a:t>Neutrino: 16</a:t>
            </a:r>
          </a:p>
          <a:p>
            <a:r>
              <a:rPr lang="en-US" dirty="0" smtClean="0"/>
              <a:t>Background: 106.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52" y="1171339"/>
            <a:ext cx="4199094" cy="30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Oscillation Probability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02081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 covers more than 2</a:t>
            </a:r>
            <a:r>
              <a:rPr lang="en-US" baseline="30000" dirty="0" smtClean="0"/>
              <a:t>nd</a:t>
            </a:r>
            <a:r>
              <a:rPr lang="en-US" dirty="0" smtClean="0"/>
              <a:t> oscillation (3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) (0.5 </a:t>
            </a:r>
            <a:r>
              <a:rPr lang="en-US" dirty="0" smtClean="0">
                <a:sym typeface="Wingdings" panose="05000000000000000000" pitchFamily="2" charset="2"/>
              </a:rPr>
              <a:t> 2.5 </a:t>
            </a:r>
            <a:r>
              <a:rPr lang="en-US" dirty="0" err="1" smtClean="0">
                <a:sym typeface="Wingdings" panose="05000000000000000000" pitchFamily="2" charset="2"/>
              </a:rPr>
              <a:t>GeV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r>
              <a:rPr lang="en-US" dirty="0" smtClean="0"/>
              <a:t>LBNE just covers the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 (0.5</a:t>
            </a:r>
            <a:r>
              <a:rPr lang="en-US" dirty="0" smtClean="0">
                <a:sym typeface="Wingdings" panose="05000000000000000000" pitchFamily="2" charset="2"/>
              </a:rPr>
              <a:t>1.2 </a:t>
            </a:r>
            <a:r>
              <a:rPr lang="en-US" dirty="0" err="1" smtClean="0">
                <a:sym typeface="Wingdings" panose="05000000000000000000" pitchFamily="2" charset="2"/>
              </a:rPr>
              <a:t>GeV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There are shape information as well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b="1" u="sng" dirty="0" smtClean="0">
                <a:sym typeface="Wingdings" panose="05000000000000000000" pitchFamily="2" charset="2"/>
              </a:rPr>
              <a:t>Thanks Brett to point this out for VLBE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7029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52" y="1154906"/>
            <a:ext cx="3945803" cy="2830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99" y="4075097"/>
            <a:ext cx="3619500" cy="259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7071" y="2667000"/>
            <a:ext cx="120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1449" y="5029200"/>
            <a:ext cx="175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Antineutrino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985375"/>
            <a:ext cx="3638550" cy="2610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4" y="1295400"/>
            <a:ext cx="3472272" cy="24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26693"/>
            <a:ext cx="3467100" cy="2487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02" y="1193006"/>
            <a:ext cx="3860662" cy="2769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= pi/2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27071" y="2667000"/>
            <a:ext cx="120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5713" y="5289442"/>
            <a:ext cx="175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Antineutrino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4134436"/>
            <a:ext cx="3611880" cy="2590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07306"/>
            <a:ext cx="3790949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6491"/>
            <a:ext cx="3897177" cy="2795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23883"/>
            <a:ext cx="3638550" cy="261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= 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7071" y="2667000"/>
            <a:ext cx="120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1449" y="5029200"/>
            <a:ext cx="175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Antineutrino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36491"/>
            <a:ext cx="4038600" cy="2897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4023883"/>
            <a:ext cx="3665220" cy="26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48160"/>
            <a:ext cx="3486150" cy="2500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62116"/>
            <a:ext cx="3807548" cy="2731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= -pi/2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27071" y="2667000"/>
            <a:ext cx="120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1449" y="5029200"/>
            <a:ext cx="175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Antineutrino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295400"/>
            <a:ext cx="3714750" cy="2664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8" y="3960126"/>
            <a:ext cx="3562350" cy="25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Cross Check LBNO HPPS LE Sensitivity</a:t>
            </a:r>
          </a:p>
          <a:p>
            <a:pPr lvl="1"/>
            <a:r>
              <a:rPr lang="en-US" dirty="0"/>
              <a:t>Comparison with LBNE Sensitivity</a:t>
            </a:r>
          </a:p>
          <a:p>
            <a:r>
              <a:rPr lang="en-US" dirty="0" smtClean="0"/>
              <a:t>Comparison of LBNO HPPS LE vs. Mary’s fluxes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Understand the impact of &gt;1</a:t>
            </a:r>
            <a:r>
              <a:rPr lang="en-US" sz="3200" baseline="30000" dirty="0"/>
              <a:t>st</a:t>
            </a:r>
            <a:r>
              <a:rPr lang="en-US" sz="3200" dirty="0"/>
              <a:t> </a:t>
            </a:r>
            <a:r>
              <a:rPr lang="en-US" sz="3200" dirty="0" smtClean="0"/>
              <a:t>maxima in LBNO vs. LBNE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Understand the impact of </a:t>
            </a:r>
            <a:r>
              <a:rPr lang="el-GR" sz="3200" dirty="0" smtClean="0">
                <a:latin typeface="Calibri"/>
              </a:rPr>
              <a:t>θ</a:t>
            </a:r>
            <a:r>
              <a:rPr lang="en-US" sz="3200" baseline="-25000" dirty="0" smtClean="0"/>
              <a:t>13</a:t>
            </a:r>
            <a:r>
              <a:rPr lang="en-US" sz="3200" dirty="0" smtClean="0"/>
              <a:t> constraint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Inverted MH Case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Off-axis detector has slightly larger signal to noise ratio due to WC detector</a:t>
            </a:r>
          </a:p>
          <a:p>
            <a:pPr lvl="1"/>
            <a:r>
              <a:rPr lang="en-US" dirty="0" smtClean="0"/>
              <a:t>Can try to go to lower threshold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LBNO &gt;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 has some spectral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 impact of the theta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20% constraint of sin^2 theta13 instead of 3%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80882"/>
            <a:ext cx="8305800" cy="39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 the &gt;1</a:t>
            </a:r>
            <a:r>
              <a:rPr lang="en-US" baseline="30000" dirty="0" smtClean="0"/>
              <a:t>st</a:t>
            </a:r>
            <a:r>
              <a:rPr lang="en-US" dirty="0" smtClean="0"/>
              <a:t> oscillation maxima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229600" cy="3929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0292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CPV</a:t>
            </a:r>
          </a:p>
          <a:p>
            <a:r>
              <a:rPr lang="en-US" sz="2000" b="1" dirty="0" smtClean="0"/>
              <a:t>(&gt;=)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oscillation maxima has relative large impact in LBNO</a:t>
            </a:r>
          </a:p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oscillation maxima is not as important in LBNE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912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Inverted Case 3% theta13 constraint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3875"/>
            <a:ext cx="7315200" cy="34924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 case: 50 </a:t>
            </a:r>
            <a:r>
              <a:rPr lang="en-US" dirty="0" err="1" smtClean="0"/>
              <a:t>GeV</a:t>
            </a:r>
            <a:r>
              <a:rPr lang="en-US" dirty="0" smtClean="0"/>
              <a:t> + 24 </a:t>
            </a:r>
            <a:r>
              <a:rPr lang="en-US" dirty="0" err="1" smtClean="0"/>
              <a:t>kt</a:t>
            </a:r>
            <a:r>
              <a:rPr lang="en-US" dirty="0" smtClean="0"/>
              <a:t> @ 1 MW running 8.3 years (75% vs. 25%)</a:t>
            </a:r>
          </a:p>
          <a:p>
            <a:r>
              <a:rPr lang="en-US" dirty="0"/>
              <a:t>	</a:t>
            </a:r>
            <a:r>
              <a:rPr lang="en-US" dirty="0" smtClean="0"/>
              <a:t>30e21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204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342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172.4</a:t>
            </a:r>
          </a:p>
          <a:p>
            <a:r>
              <a:rPr lang="en-US" dirty="0" smtClean="0"/>
              <a:t>Antineutrino neutrino: 4.58</a:t>
            </a:r>
            <a:endParaRPr lang="en-US" dirty="0"/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51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648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 case: 120 </a:t>
            </a:r>
            <a:r>
              <a:rPr lang="en-US" dirty="0" err="1" smtClean="0"/>
              <a:t>GeV</a:t>
            </a:r>
            <a:r>
              <a:rPr lang="en-US" dirty="0" smtClean="0"/>
              <a:t> + 34 </a:t>
            </a:r>
            <a:r>
              <a:rPr lang="en-US" dirty="0" err="1" smtClean="0"/>
              <a:t>kt</a:t>
            </a:r>
            <a:r>
              <a:rPr lang="en-US" dirty="0" smtClean="0"/>
              <a:t> @ 1 MW running 10 years (50% vs. 50%)</a:t>
            </a:r>
          </a:p>
          <a:p>
            <a:r>
              <a:rPr lang="en-US" dirty="0"/>
              <a:t>	</a:t>
            </a:r>
            <a:r>
              <a:rPr lang="en-US" dirty="0" smtClean="0"/>
              <a:t>8.3e21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 475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 673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406.3</a:t>
            </a:r>
          </a:p>
          <a:p>
            <a:r>
              <a:rPr lang="en-US" dirty="0" smtClean="0"/>
              <a:t>Antineutrino neutrino:  43</a:t>
            </a:r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400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6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Case LBNO (50% vs. 50%)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95400"/>
            <a:ext cx="6863073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4648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 case: 120 </a:t>
            </a:r>
            <a:r>
              <a:rPr lang="en-US" dirty="0" err="1" smtClean="0"/>
              <a:t>GeV</a:t>
            </a:r>
            <a:r>
              <a:rPr lang="en-US" dirty="0" smtClean="0"/>
              <a:t> + 34 </a:t>
            </a:r>
            <a:r>
              <a:rPr lang="en-US" dirty="0" err="1" smtClean="0"/>
              <a:t>kt</a:t>
            </a:r>
            <a:r>
              <a:rPr lang="en-US" dirty="0" smtClean="0"/>
              <a:t> @ 1 MW running 10 years (50% vs. 50%)</a:t>
            </a:r>
          </a:p>
          <a:p>
            <a:r>
              <a:rPr lang="en-US" dirty="0"/>
              <a:t>	</a:t>
            </a:r>
            <a:r>
              <a:rPr lang="en-US" dirty="0" smtClean="0"/>
              <a:t>8.3e21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 475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 673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406.3</a:t>
            </a:r>
          </a:p>
          <a:p>
            <a:r>
              <a:rPr lang="en-US" dirty="0" smtClean="0"/>
              <a:t>Antineutrino neutrino:  43</a:t>
            </a:r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400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 case: 50 </a:t>
            </a:r>
            <a:r>
              <a:rPr lang="en-US" dirty="0" err="1" smtClean="0"/>
              <a:t>GeV</a:t>
            </a:r>
            <a:r>
              <a:rPr lang="en-US" dirty="0" smtClean="0"/>
              <a:t> + 24 </a:t>
            </a:r>
            <a:r>
              <a:rPr lang="en-US" dirty="0" err="1" smtClean="0"/>
              <a:t>kt</a:t>
            </a:r>
            <a:r>
              <a:rPr lang="en-US" dirty="0" smtClean="0"/>
              <a:t> @ 1 MW running 8.3 years (75% vs. 25%)</a:t>
            </a:r>
          </a:p>
          <a:p>
            <a:r>
              <a:rPr lang="en-US" dirty="0"/>
              <a:t>	</a:t>
            </a:r>
            <a:r>
              <a:rPr lang="en-US" dirty="0" smtClean="0"/>
              <a:t>30e21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137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229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172.4</a:t>
            </a:r>
          </a:p>
          <a:p>
            <a:r>
              <a:rPr lang="en-US" dirty="0" smtClean="0"/>
              <a:t>Antineutrino neutrino: 7.2</a:t>
            </a:r>
            <a:endParaRPr lang="en-US" dirty="0"/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102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6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would be our events?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</a:t>
            </a:r>
            <a:r>
              <a:rPr lang="en-US" dirty="0" err="1" smtClean="0"/>
              <a:t>Sciopp</a:t>
            </a:r>
            <a:r>
              <a:rPr lang="en-US" dirty="0" smtClean="0"/>
              <a:t> document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According to Jim’s calculation, we have </a:t>
            </a:r>
            <a:r>
              <a:rPr lang="en-US" u="sng" dirty="0" smtClean="0"/>
              <a:t>4.3e25 </a:t>
            </a:r>
            <a:r>
              <a:rPr lang="en-US" u="sng" dirty="0" err="1" smtClean="0"/>
              <a:t>kt</a:t>
            </a:r>
            <a:r>
              <a:rPr lang="en-US" u="sng" dirty="0" smtClean="0"/>
              <a:t> </a:t>
            </a:r>
            <a:r>
              <a:rPr lang="en-US" u="sng" dirty="0" err="1" smtClean="0"/>
              <a:t>GeV</a:t>
            </a:r>
            <a:r>
              <a:rPr lang="en-US" u="sng" dirty="0" smtClean="0"/>
              <a:t> POT</a:t>
            </a:r>
            <a:r>
              <a:rPr lang="en-US" dirty="0" smtClean="0"/>
              <a:t> --&gt; </a:t>
            </a:r>
            <a:r>
              <a:rPr lang="en-US" b="1" dirty="0" smtClean="0">
                <a:solidFill>
                  <a:srgbClr val="0070C0"/>
                </a:solidFill>
              </a:rPr>
              <a:t>2866 events /2 ~ 1433 events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factor of 2 because only neutrino mode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u="sng" dirty="0" smtClean="0">
                <a:sym typeface="Wingdings" panose="05000000000000000000" pitchFamily="2" charset="2"/>
              </a:rPr>
              <a:t>120 </a:t>
            </a:r>
            <a:r>
              <a:rPr lang="en-US" u="sng" dirty="0" err="1" smtClean="0">
                <a:sym typeface="Wingdings" panose="05000000000000000000" pitchFamily="2" charset="2"/>
              </a:rPr>
              <a:t>GeV</a:t>
            </a:r>
            <a:r>
              <a:rPr lang="en-US" u="sng" dirty="0" smtClean="0">
                <a:sym typeface="Wingdings" panose="05000000000000000000" pitchFamily="2" charset="2"/>
              </a:rPr>
              <a:t> * 1e21 POT * 50 </a:t>
            </a:r>
            <a:r>
              <a:rPr lang="en-US" u="sng" dirty="0" err="1" smtClean="0">
                <a:sym typeface="Wingdings" panose="05000000000000000000" pitchFamily="2" charset="2"/>
              </a:rPr>
              <a:t>kT</a:t>
            </a:r>
            <a:r>
              <a:rPr lang="en-US" u="sng" dirty="0" smtClean="0">
                <a:sym typeface="Wingdings" panose="05000000000000000000" pitchFamily="2" charset="2"/>
              </a:rPr>
              <a:t> ~ 6e24</a:t>
            </a:r>
            <a:r>
              <a:rPr lang="en-US" dirty="0" smtClean="0">
                <a:sym typeface="Wingdings" panose="05000000000000000000" pitchFamily="2" charset="2"/>
              </a:rPr>
              <a:t>, we have 399 events.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7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08777" y="3276600"/>
            <a:ext cx="762000" cy="914400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Scale Up LBNE (NH)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5774"/>
            <a:ext cx="8229600" cy="3929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Scale Up LBNE (IH)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3929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 idea to check baseline impact on CPV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LBNO flux + 24 </a:t>
            </a:r>
            <a:r>
              <a:rPr lang="en-US" dirty="0" err="1"/>
              <a:t>kt</a:t>
            </a:r>
            <a:r>
              <a:rPr lang="en-US" dirty="0"/>
              <a:t> @ 1300 km vs. Pre-scale-up LBNE </a:t>
            </a:r>
            <a:r>
              <a:rPr lang="en-US" dirty="0" smtClean="0"/>
              <a:t>+ 34 </a:t>
            </a:r>
            <a:r>
              <a:rPr lang="en-US" dirty="0" err="1" smtClean="0"/>
              <a:t>kt</a:t>
            </a:r>
            <a:r>
              <a:rPr lang="en-US" dirty="0" smtClean="0"/>
              <a:t> (Mary’s </a:t>
            </a:r>
            <a:r>
              <a:rPr lang="en-US" dirty="0"/>
              <a:t>idea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Apple vs. Apple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81400"/>
            <a:ext cx="3657600" cy="24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24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LBNO 1300 </a:t>
            </a:r>
            <a:r>
              <a:rPr lang="en-US" dirty="0" err="1" smtClean="0"/>
              <a:t>kmvs</a:t>
            </a:r>
            <a:r>
              <a:rPr lang="en-US" dirty="0" smtClean="0"/>
              <a:t>. LBNE Sensitivity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 case: 50 </a:t>
            </a:r>
            <a:r>
              <a:rPr lang="en-US" dirty="0" err="1" smtClean="0"/>
              <a:t>GeV</a:t>
            </a:r>
            <a:r>
              <a:rPr lang="en-US" dirty="0" smtClean="0"/>
              <a:t> + 24 </a:t>
            </a:r>
            <a:r>
              <a:rPr lang="en-US" dirty="0" err="1" smtClean="0"/>
              <a:t>kt</a:t>
            </a:r>
            <a:r>
              <a:rPr lang="en-US" dirty="0" smtClean="0"/>
              <a:t> @ 1 MW running 8.3 years (</a:t>
            </a:r>
            <a:r>
              <a:rPr lang="en-US" b="1" u="sng" dirty="0" smtClean="0"/>
              <a:t>75% vs. 25%)</a:t>
            </a:r>
          </a:p>
          <a:p>
            <a:r>
              <a:rPr lang="en-US" dirty="0"/>
              <a:t>	</a:t>
            </a:r>
            <a:r>
              <a:rPr lang="en-US" dirty="0" smtClean="0"/>
              <a:t>30e21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1079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1008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339</a:t>
            </a:r>
          </a:p>
          <a:p>
            <a:r>
              <a:rPr lang="en-US" dirty="0" smtClean="0"/>
              <a:t>Antineutrino neutrino: 20</a:t>
            </a:r>
            <a:endParaRPr lang="en-US" dirty="0"/>
          </a:p>
          <a:p>
            <a:r>
              <a:rPr lang="en-US" dirty="0" smtClean="0"/>
              <a:t>Antineutrino background: 153.3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648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 case: 120 </a:t>
            </a:r>
            <a:r>
              <a:rPr lang="en-US" dirty="0" err="1" smtClean="0"/>
              <a:t>GeV</a:t>
            </a:r>
            <a:r>
              <a:rPr lang="en-US" dirty="0" smtClean="0"/>
              <a:t> + 34 </a:t>
            </a:r>
            <a:r>
              <a:rPr lang="en-US" dirty="0" err="1" smtClean="0"/>
              <a:t>kt</a:t>
            </a:r>
            <a:r>
              <a:rPr lang="en-US" dirty="0" smtClean="0"/>
              <a:t> @ 1 MW running 10 years (50% vs. 50%)</a:t>
            </a:r>
          </a:p>
          <a:p>
            <a:r>
              <a:rPr lang="en-US" dirty="0"/>
              <a:t>	</a:t>
            </a:r>
            <a:r>
              <a:rPr lang="en-US" dirty="0" smtClean="0"/>
              <a:t>8.3e21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1050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672.2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228.6</a:t>
            </a:r>
          </a:p>
          <a:p>
            <a:r>
              <a:rPr lang="en-US" dirty="0" smtClean="0"/>
              <a:t>Antineutrino neutrino:  87.9</a:t>
            </a:r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404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178339" cy="2949692"/>
          </a:xfrm>
        </p:spPr>
      </p:pic>
    </p:spTree>
    <p:extLst>
      <p:ext uri="{BB962C8B-B14F-4D97-AF65-F5344CB8AC3E}">
        <p14:creationId xmlns:p14="http://schemas.microsoft.com/office/powerpoint/2010/main" val="20344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HPPS LE optimization </a:t>
            </a:r>
            <a:r>
              <a:rPr lang="en-US" dirty="0" smtClean="0"/>
              <a:t>has twice CPV sensitivity than the nominal beam</a:t>
            </a:r>
          </a:p>
          <a:p>
            <a:r>
              <a:rPr lang="en-US" dirty="0" smtClean="0"/>
              <a:t>We want to understand 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2" y="76200"/>
            <a:ext cx="8534400" cy="47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546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 of LBNO @ 1300 km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0499"/>
            <a:ext cx="4271200" cy="30638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22082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4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56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LBNO 1300 km vs. LBNE Sensitivity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 case: 50 </a:t>
            </a:r>
            <a:r>
              <a:rPr lang="en-US" dirty="0" err="1" smtClean="0"/>
              <a:t>GeV</a:t>
            </a:r>
            <a:r>
              <a:rPr lang="en-US" dirty="0" smtClean="0"/>
              <a:t> + 24 </a:t>
            </a:r>
            <a:r>
              <a:rPr lang="en-US" dirty="0" err="1" smtClean="0"/>
              <a:t>kt</a:t>
            </a:r>
            <a:r>
              <a:rPr lang="en-US" dirty="0" smtClean="0"/>
              <a:t> @ 1 MW running 8.3 years </a:t>
            </a:r>
            <a:r>
              <a:rPr lang="en-US" b="1" u="sng" dirty="0" smtClean="0"/>
              <a:t>(50% vs. 50%)</a:t>
            </a:r>
          </a:p>
          <a:p>
            <a:r>
              <a:rPr lang="en-US" dirty="0"/>
              <a:t>	</a:t>
            </a:r>
            <a:r>
              <a:rPr lang="en-US" dirty="0" smtClean="0"/>
              <a:t>30e21 POT @ 1300 km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722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674.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679.</a:t>
            </a:r>
          </a:p>
          <a:p>
            <a:r>
              <a:rPr lang="en-US" dirty="0" smtClean="0"/>
              <a:t>Antineutrino neutrino: 40</a:t>
            </a:r>
            <a:endParaRPr lang="en-US" dirty="0"/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307.3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648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 case: 120 </a:t>
            </a:r>
            <a:r>
              <a:rPr lang="en-US" dirty="0" err="1" smtClean="0"/>
              <a:t>GeV</a:t>
            </a:r>
            <a:r>
              <a:rPr lang="en-US" dirty="0" smtClean="0"/>
              <a:t> + 34 </a:t>
            </a:r>
            <a:r>
              <a:rPr lang="en-US" dirty="0" err="1" smtClean="0"/>
              <a:t>kt</a:t>
            </a:r>
            <a:r>
              <a:rPr lang="en-US" dirty="0" smtClean="0"/>
              <a:t> @ 1 MW running 10 years (50% vs. 50%)</a:t>
            </a:r>
          </a:p>
          <a:p>
            <a:r>
              <a:rPr lang="en-US" dirty="0"/>
              <a:t>	</a:t>
            </a:r>
            <a:r>
              <a:rPr lang="en-US" dirty="0" smtClean="0"/>
              <a:t>8.3e21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1050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672.2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228.6</a:t>
            </a:r>
          </a:p>
          <a:p>
            <a:r>
              <a:rPr lang="en-US" dirty="0" smtClean="0"/>
              <a:t>Antineutrino neutrino:  87.9</a:t>
            </a:r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404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46213"/>
            <a:ext cx="6858000" cy="32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9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973"/>
            <a:ext cx="8229600" cy="7107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2300 km has clear advantage over 1300 km in determining the MH </a:t>
            </a:r>
          </a:p>
          <a:p>
            <a:pPr lvl="1"/>
            <a:r>
              <a:rPr lang="en-US" dirty="0" smtClean="0"/>
              <a:t>2300 km relies on 1</a:t>
            </a:r>
            <a:r>
              <a:rPr lang="en-US" baseline="30000" dirty="0" smtClean="0"/>
              <a:t>st</a:t>
            </a:r>
            <a:r>
              <a:rPr lang="en-US" dirty="0" smtClean="0"/>
              <a:t> oscillation maxima</a:t>
            </a:r>
          </a:p>
          <a:p>
            <a:pPr lvl="1"/>
            <a:r>
              <a:rPr lang="en-US" dirty="0" smtClean="0"/>
              <a:t>1300 km relies on the 2</a:t>
            </a:r>
            <a:r>
              <a:rPr lang="en-US" baseline="30000" dirty="0" smtClean="0"/>
              <a:t>nd</a:t>
            </a:r>
            <a:r>
              <a:rPr lang="en-US" dirty="0" smtClean="0"/>
              <a:t> oscillation to break the degeneracy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500 MeV threshold should be reduced in LBNE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Note: </a:t>
            </a:r>
            <a:r>
              <a:rPr lang="en-US" b="1" dirty="0" err="1" smtClean="0">
                <a:solidFill>
                  <a:srgbClr val="0070C0"/>
                </a:solidFill>
              </a:rPr>
              <a:t>uBooNE</a:t>
            </a:r>
            <a:r>
              <a:rPr lang="en-US" b="1" dirty="0" smtClean="0">
                <a:solidFill>
                  <a:srgbClr val="0070C0"/>
                </a:solidFill>
              </a:rPr>
              <a:t> is looking at 100 MeV photons …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maxima @ 1300 km clearly has advantage over 1</a:t>
            </a:r>
            <a:r>
              <a:rPr lang="en-US" baseline="30000" dirty="0" smtClean="0"/>
              <a:t>st</a:t>
            </a:r>
            <a:r>
              <a:rPr lang="en-US" dirty="0" smtClean="0"/>
              <a:t> maxima @ 2300 km in CPV 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2300 km has an imbalanced 1</a:t>
            </a:r>
            <a:r>
              <a:rPr lang="en-US" b="1" baseline="30000" dirty="0" smtClean="0">
                <a:solidFill>
                  <a:srgbClr val="0070C0"/>
                </a:solidFill>
              </a:rPr>
              <a:t>st</a:t>
            </a:r>
            <a:r>
              <a:rPr lang="en-US" b="1" dirty="0" smtClean="0">
                <a:solidFill>
                  <a:srgbClr val="0070C0"/>
                </a:solidFill>
              </a:rPr>
              <a:t> oscillation maxima</a:t>
            </a:r>
          </a:p>
          <a:p>
            <a:r>
              <a:rPr lang="en-US" dirty="0" smtClean="0"/>
              <a:t>&gt; 1</a:t>
            </a:r>
            <a:r>
              <a:rPr lang="en-US" baseline="30000" dirty="0" smtClean="0"/>
              <a:t>st</a:t>
            </a:r>
            <a:r>
              <a:rPr lang="en-US" dirty="0" smtClean="0"/>
              <a:t> maxima @ 2300 km has some advantages over 2</a:t>
            </a:r>
            <a:r>
              <a:rPr lang="en-US" baseline="30000" dirty="0" smtClean="0"/>
              <a:t>nd</a:t>
            </a:r>
            <a:r>
              <a:rPr lang="en-US" dirty="0" smtClean="0"/>
              <a:t> maxima @ 1300 km in CPV</a:t>
            </a:r>
          </a:p>
          <a:p>
            <a:pPr lvl="1"/>
            <a:r>
              <a:rPr lang="en-US" dirty="0" smtClean="0"/>
              <a:t>2300 km covers more energies, shape information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&gt;=2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oscillation maxima is more important for 2300 km for the CPV search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For IH, 1300 km has some advantages over the 2300 km for CPV search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With LBNO flux, 1300 km out-performs 2300 km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03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4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2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Rates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LBNO condition</a:t>
            </a:r>
          </a:p>
          <a:p>
            <a:pPr lvl="1"/>
            <a:r>
              <a:rPr lang="en-US" dirty="0" smtClean="0"/>
              <a:t>50 </a:t>
            </a:r>
            <a:r>
              <a:rPr lang="en-US" dirty="0" err="1" smtClean="0"/>
              <a:t>GeV</a:t>
            </a:r>
            <a:r>
              <a:rPr lang="en-US" dirty="0" smtClean="0"/>
              <a:t> beam, 24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err="1" smtClean="0"/>
              <a:t>LAr</a:t>
            </a:r>
            <a:r>
              <a:rPr lang="en-US" dirty="0" smtClean="0"/>
              <a:t>, 30e21 POT</a:t>
            </a:r>
          </a:p>
          <a:p>
            <a:r>
              <a:rPr lang="en-US" dirty="0" smtClean="0"/>
              <a:t>With LBNE case, how many years?</a:t>
            </a:r>
          </a:p>
          <a:p>
            <a:pPr lvl="1"/>
            <a:r>
              <a:rPr lang="en-US" dirty="0" smtClean="0"/>
              <a:t>1.2 MW @ 120 </a:t>
            </a:r>
            <a:r>
              <a:rPr lang="en-US" dirty="0" err="1" smtClean="0"/>
              <a:t>GeV</a:t>
            </a:r>
            <a:r>
              <a:rPr lang="en-US" dirty="0" smtClean="0"/>
              <a:t>, 34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err="1" smtClean="0"/>
              <a:t>LAr</a:t>
            </a:r>
            <a:endParaRPr lang="en-US" dirty="0" smtClean="0"/>
          </a:p>
          <a:p>
            <a:pPr lvl="1"/>
            <a:r>
              <a:rPr lang="en-US" dirty="0" smtClean="0"/>
              <a:t>1.2 MW @ 120 </a:t>
            </a:r>
            <a:r>
              <a:rPr lang="en-US" dirty="0" err="1" smtClean="0"/>
              <a:t>GeV</a:t>
            </a:r>
            <a:r>
              <a:rPr lang="en-US" dirty="0" smtClean="0"/>
              <a:t> for 1 year = 1e21 POT</a:t>
            </a:r>
          </a:p>
          <a:p>
            <a:pPr lvl="1"/>
            <a:r>
              <a:rPr lang="en-US" dirty="0" smtClean="0"/>
              <a:t>About 8.8 years of running</a:t>
            </a:r>
          </a:p>
          <a:p>
            <a:pPr lvl="2"/>
            <a:r>
              <a:rPr lang="en-US" dirty="0" smtClean="0"/>
              <a:t>6.6 years in neutrino</a:t>
            </a:r>
          </a:p>
          <a:p>
            <a:pPr lvl="2"/>
            <a:r>
              <a:rPr lang="en-US" dirty="0" smtClean="0"/>
              <a:t>2.2 years in antineutrino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5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3001" cy="35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r>
              <a:rPr lang="en-US" dirty="0" err="1" smtClean="0"/>
              <a:t>Milind</a:t>
            </a:r>
            <a:r>
              <a:rPr lang="en-US" dirty="0" smtClean="0"/>
              <a:t> pointed me to Jim’s note on the LBNE vs. LBNO CPV sensitivity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11726"/>
            <a:ext cx="8382000" cy="1323439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claim is that HPPS+LE optimization @ 30e21 POT would reach about 5-sigma CPV at 50% CP phase range!</a:t>
            </a:r>
          </a:p>
          <a:p>
            <a:r>
              <a:rPr lang="en-US" sz="2000" dirty="0" smtClean="0"/>
              <a:t>	Based on Jim’s calculation, this corresponds to 4.3x10</a:t>
            </a:r>
            <a:r>
              <a:rPr lang="en-US" sz="2000" baseline="30000" dirty="0" smtClean="0"/>
              <a:t>25</a:t>
            </a:r>
            <a:r>
              <a:rPr lang="en-US" sz="2000" dirty="0" smtClean="0"/>
              <a:t> </a:t>
            </a:r>
            <a:r>
              <a:rPr lang="en-US" sz="2000" dirty="0" err="1" smtClean="0"/>
              <a:t>kt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r>
              <a:rPr lang="en-US" sz="2000" dirty="0" smtClean="0"/>
              <a:t> POT of our configuration.       (1.2 MW 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10</a:t>
            </a:r>
            <a:r>
              <a:rPr lang="en-US" sz="2000" baseline="30000" dirty="0" smtClean="0">
                <a:sym typeface="Wingdings" panose="05000000000000000000" pitchFamily="2" charset="2"/>
              </a:rPr>
              <a:t>21</a:t>
            </a:r>
            <a:r>
              <a:rPr lang="en-US" sz="2000" dirty="0" smtClean="0">
                <a:sym typeface="Wingdings" panose="05000000000000000000" pitchFamily="2" charset="2"/>
              </a:rPr>
              <a:t> POT per year)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36" y="0"/>
            <a:ext cx="8229600" cy="838200"/>
          </a:xfrm>
        </p:spPr>
        <p:txBody>
          <a:bodyPr/>
          <a:lstStyle/>
          <a:p>
            <a:r>
              <a:rPr lang="en-US" dirty="0" smtClean="0"/>
              <a:t>What’s the weird part?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77340"/>
            <a:ext cx="8839200" cy="2773363"/>
          </a:xfrm>
        </p:spPr>
        <p:txBody>
          <a:bodyPr/>
          <a:lstStyle/>
          <a:p>
            <a:r>
              <a:rPr lang="en-US" sz="2400" dirty="0" smtClean="0"/>
              <a:t>The number of events corresponding to this sensitivity is only 922 events (according to the above plot). Similarly we can compare to SPS beam (~800 events)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38200"/>
            <a:ext cx="834967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762825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What’s the weird part?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38200"/>
            <a:ext cx="701430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773" y="6173939"/>
            <a:ext cx="7010400" cy="646331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 the similar total number of events (800 vs. 933), the sensitivity of HPPS beam is almost a factor of 3 higher than the SPS beam (24 </a:t>
            </a:r>
            <a:r>
              <a:rPr lang="en-US" dirty="0" err="1" smtClean="0"/>
              <a:t>kton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67600" y="51054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342573" y="36576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38200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Modify from </a:t>
            </a:r>
            <a:r>
              <a:rPr lang="en-US" b="1" dirty="0" smtClean="0">
                <a:solidFill>
                  <a:srgbClr val="FF0000"/>
                </a:solidFill>
              </a:rPr>
              <a:t>Mary’s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120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flux</a:t>
            </a:r>
          </a:p>
          <a:p>
            <a:r>
              <a:rPr lang="en-US" b="1" dirty="0" smtClean="0">
                <a:latin typeface="+mj-lt"/>
              </a:rPr>
              <a:t>LBNO </a:t>
            </a:r>
            <a:r>
              <a:rPr lang="el-GR" b="1" dirty="0" smtClean="0">
                <a:latin typeface="+mj-lt"/>
                <a:cs typeface="Arial"/>
              </a:rPr>
              <a:t>ν</a:t>
            </a:r>
            <a:r>
              <a:rPr lang="el-GR" b="1" baseline="-25000" dirty="0" smtClean="0">
                <a:latin typeface="+mj-lt"/>
                <a:cs typeface="Arial"/>
              </a:rPr>
              <a:t>μ</a:t>
            </a:r>
            <a:r>
              <a:rPr lang="en-US" b="1" dirty="0" smtClean="0">
                <a:latin typeface="+mj-lt"/>
                <a:cs typeface="Arial"/>
              </a:rPr>
              <a:t> flux </a:t>
            </a:r>
            <a:r>
              <a:rPr lang="en-US" dirty="0" smtClean="0">
                <a:latin typeface="+mj-lt"/>
                <a:cs typeface="Arial"/>
              </a:rPr>
              <a:t>obtained</a:t>
            </a:r>
            <a:br>
              <a:rPr lang="en-US" dirty="0" smtClean="0">
                <a:latin typeface="+mj-lt"/>
                <a:cs typeface="Arial"/>
              </a:rPr>
            </a:br>
            <a:r>
              <a:rPr lang="en-US" dirty="0" smtClean="0">
                <a:latin typeface="+mj-lt"/>
                <a:cs typeface="Arial"/>
              </a:rPr>
              <a:t>from digitization </a:t>
            </a:r>
          </a:p>
          <a:p>
            <a:r>
              <a:rPr lang="en-US" dirty="0" smtClean="0">
                <a:latin typeface="+mj-lt"/>
                <a:cs typeface="Arial"/>
              </a:rPr>
              <a:t>Scale Mary’s neutrino flux (</a:t>
            </a:r>
            <a:r>
              <a:rPr lang="el-GR" b="1" dirty="0">
                <a:cs typeface="Arial"/>
              </a:rPr>
              <a:t>ν</a:t>
            </a:r>
            <a:r>
              <a:rPr lang="el-GR" b="1" baseline="-25000" dirty="0">
                <a:cs typeface="Arial"/>
              </a:rPr>
              <a:t>μ</a:t>
            </a:r>
            <a:r>
              <a:rPr lang="en-US" b="1" dirty="0">
                <a:cs typeface="Arial"/>
              </a:rPr>
              <a:t> </a:t>
            </a:r>
            <a:r>
              <a:rPr lang="en-US" b="1" dirty="0" smtClean="0">
                <a:cs typeface="Arial"/>
              </a:rPr>
              <a:t>, </a:t>
            </a:r>
            <a:r>
              <a:rPr lang="el-GR" b="1" dirty="0" smtClean="0">
                <a:cs typeface="Arial"/>
              </a:rPr>
              <a:t>ν</a:t>
            </a:r>
            <a:r>
              <a:rPr lang="en-US" b="1" baseline="-25000" dirty="0" smtClean="0">
                <a:cs typeface="Arial"/>
              </a:rPr>
              <a:t>e</a:t>
            </a:r>
            <a:r>
              <a:rPr lang="en-US" b="1" dirty="0" smtClean="0">
                <a:cs typeface="Arial"/>
              </a:rPr>
              <a:t> , </a:t>
            </a:r>
            <a:r>
              <a:rPr lang="el-GR" b="1" dirty="0" smtClean="0">
                <a:cs typeface="Arial"/>
              </a:rPr>
              <a:t>ν</a:t>
            </a:r>
            <a:r>
              <a:rPr lang="el-GR" b="1" baseline="-25000" dirty="0" smtClean="0">
                <a:cs typeface="Arial"/>
              </a:rPr>
              <a:t>τ</a:t>
            </a:r>
            <a:r>
              <a:rPr lang="en-US" b="1" dirty="0" smtClean="0">
                <a:cs typeface="Arial"/>
              </a:rPr>
              <a:t> ) </a:t>
            </a:r>
            <a:r>
              <a:rPr lang="en-US" dirty="0" smtClean="0">
                <a:cs typeface="Arial"/>
              </a:rPr>
              <a:t>and antineutrino flux by the ratio of black/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red</a:t>
            </a:r>
          </a:p>
          <a:p>
            <a:r>
              <a:rPr lang="en-US" dirty="0" smtClean="0">
                <a:latin typeface="+mj-lt"/>
                <a:cs typeface="Arial"/>
              </a:rPr>
              <a:t>With fake LBNO flux, check the CPV and MH sensitivity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97765"/>
            <a:ext cx="3657600" cy="24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4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would be our events?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</a:t>
            </a:r>
            <a:r>
              <a:rPr lang="en-US" dirty="0" err="1" smtClean="0"/>
              <a:t>Sciopp</a:t>
            </a:r>
            <a:r>
              <a:rPr lang="en-US" dirty="0" smtClean="0"/>
              <a:t> document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According to Jim’s calculation, we have </a:t>
            </a:r>
            <a:r>
              <a:rPr lang="en-US" u="sng" dirty="0" smtClean="0"/>
              <a:t>4.3e25 </a:t>
            </a:r>
            <a:r>
              <a:rPr lang="en-US" u="sng" dirty="0" err="1" smtClean="0"/>
              <a:t>kt</a:t>
            </a:r>
            <a:r>
              <a:rPr lang="en-US" u="sng" dirty="0" smtClean="0"/>
              <a:t> </a:t>
            </a:r>
            <a:r>
              <a:rPr lang="en-US" u="sng" dirty="0" err="1" smtClean="0"/>
              <a:t>GeV</a:t>
            </a:r>
            <a:r>
              <a:rPr lang="en-US" u="sng" dirty="0" smtClean="0"/>
              <a:t> POT</a:t>
            </a:r>
            <a:r>
              <a:rPr lang="en-US" dirty="0" smtClean="0"/>
              <a:t> --&gt; </a:t>
            </a:r>
            <a:r>
              <a:rPr lang="en-US" b="1" dirty="0" smtClean="0">
                <a:solidFill>
                  <a:srgbClr val="0070C0"/>
                </a:solidFill>
              </a:rPr>
              <a:t>2866 events /2 ~ 1433 events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factor of 2 because only neutrino mode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u="sng" dirty="0" smtClean="0">
                <a:sym typeface="Wingdings" panose="05000000000000000000" pitchFamily="2" charset="2"/>
              </a:rPr>
              <a:t>120 </a:t>
            </a:r>
            <a:r>
              <a:rPr lang="en-US" u="sng" dirty="0" err="1" smtClean="0">
                <a:sym typeface="Wingdings" panose="05000000000000000000" pitchFamily="2" charset="2"/>
              </a:rPr>
              <a:t>GeV</a:t>
            </a:r>
            <a:r>
              <a:rPr lang="en-US" u="sng" dirty="0" smtClean="0">
                <a:sym typeface="Wingdings" panose="05000000000000000000" pitchFamily="2" charset="2"/>
              </a:rPr>
              <a:t> * 1e21 POT * 50 </a:t>
            </a:r>
            <a:r>
              <a:rPr lang="en-US" u="sng" dirty="0" err="1" smtClean="0">
                <a:sym typeface="Wingdings" panose="05000000000000000000" pitchFamily="2" charset="2"/>
              </a:rPr>
              <a:t>kT</a:t>
            </a:r>
            <a:r>
              <a:rPr lang="en-US" u="sng" dirty="0" smtClean="0">
                <a:sym typeface="Wingdings" panose="05000000000000000000" pitchFamily="2" charset="2"/>
              </a:rPr>
              <a:t> ~ 6e24</a:t>
            </a:r>
            <a:r>
              <a:rPr lang="en-US" dirty="0" smtClean="0">
                <a:sym typeface="Wingdings" panose="05000000000000000000" pitchFamily="2" charset="2"/>
              </a:rPr>
              <a:t>, we have 399 events.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7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08777" y="3276600"/>
            <a:ext cx="762000" cy="914400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LBNO claims?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135563"/>
          </a:xfrm>
        </p:spPr>
        <p:txBody>
          <a:bodyPr/>
          <a:lstStyle/>
          <a:p>
            <a:r>
              <a:rPr lang="en-US" dirty="0" smtClean="0"/>
              <a:t>With HPPS optimized beam (</a:t>
            </a:r>
            <a:r>
              <a:rPr lang="en-US" b="1" dirty="0" smtClean="0"/>
              <a:t>933</a:t>
            </a:r>
            <a:r>
              <a:rPr lang="en-US" dirty="0" smtClean="0"/>
              <a:t> events), the sensitivity is similar to LBNE (</a:t>
            </a:r>
            <a:r>
              <a:rPr lang="en-US" b="1" dirty="0" smtClean="0"/>
              <a:t>1433</a:t>
            </a:r>
            <a:r>
              <a:rPr lang="en-US" dirty="0" smtClean="0"/>
              <a:t> events)?</a:t>
            </a:r>
          </a:p>
          <a:p>
            <a:r>
              <a:rPr lang="en-US" dirty="0" smtClean="0"/>
              <a:t>The HPPS optimized beam (</a:t>
            </a:r>
            <a:r>
              <a:rPr lang="en-US" b="1" dirty="0" smtClean="0"/>
              <a:t>933</a:t>
            </a:r>
            <a:r>
              <a:rPr lang="en-US" dirty="0" smtClean="0"/>
              <a:t> events) would give a factor of </a:t>
            </a:r>
            <a:r>
              <a:rPr lang="en-US" b="1" dirty="0" smtClean="0"/>
              <a:t>3</a:t>
            </a:r>
            <a:r>
              <a:rPr lang="en-US" dirty="0" smtClean="0"/>
              <a:t> better sensitivity than the SPS beam (~</a:t>
            </a:r>
            <a:r>
              <a:rPr lang="en-US" b="1" dirty="0" smtClean="0"/>
              <a:t>800 events</a:t>
            </a:r>
            <a:r>
              <a:rPr lang="en-US" dirty="0" smtClean="0"/>
              <a:t>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check the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/>
          <a:lstStyle/>
          <a:p>
            <a:r>
              <a:rPr lang="en-US" dirty="0" smtClean="0"/>
              <a:t>34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err="1" smtClean="0"/>
              <a:t>LAr</a:t>
            </a:r>
            <a:r>
              <a:rPr lang="en-US" dirty="0" smtClean="0"/>
              <a:t> on-axis  wide band beam + 100 </a:t>
            </a:r>
            <a:r>
              <a:rPr lang="en-US" dirty="0" err="1" smtClean="0"/>
              <a:t>kT</a:t>
            </a:r>
            <a:r>
              <a:rPr lang="en-US" dirty="0" smtClean="0"/>
              <a:t> Water Cerenkov at off-axis focusing on the 2</a:t>
            </a:r>
            <a:r>
              <a:rPr lang="en-US" baseline="30000" dirty="0" smtClean="0"/>
              <a:t>nd</a:t>
            </a:r>
            <a:r>
              <a:rPr lang="en-US" dirty="0" smtClean="0"/>
              <a:t> oscillation peak</a:t>
            </a:r>
          </a:p>
          <a:p>
            <a:pPr lvl="1"/>
            <a:r>
              <a:rPr lang="en-US" dirty="0" smtClean="0"/>
              <a:t>1.2 MW beam running 10 years (5+5)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/>
              <a:t> </a:t>
            </a:r>
            <a:r>
              <a:rPr lang="en-US" dirty="0" smtClean="0"/>
              <a:t>neutrino: 1298 events  (total 2128)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 smtClean="0"/>
              <a:t> antineutrino:  282 events  (total 889)</a:t>
            </a:r>
          </a:p>
          <a:p>
            <a:pPr lvl="1"/>
            <a:r>
              <a:rPr lang="en-US" dirty="0" smtClean="0"/>
              <a:t>WC neutrino: 116 events   (total 275)</a:t>
            </a:r>
          </a:p>
          <a:p>
            <a:pPr lvl="1"/>
            <a:r>
              <a:rPr lang="en-US" dirty="0" smtClean="0"/>
              <a:t>WC antineutrino: 76 events   (total 182)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3935895"/>
          </a:xfrm>
        </p:spPr>
      </p:pic>
      <p:sp>
        <p:nvSpPr>
          <p:cNvPr id="5" name="TextBox 4"/>
          <p:cNvSpPr txBox="1"/>
          <p:nvPr/>
        </p:nvSpPr>
        <p:spPr>
          <a:xfrm>
            <a:off x="914400" y="5486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is with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 contribution (100 </a:t>
            </a:r>
            <a:r>
              <a:rPr lang="en-US" dirty="0" err="1" smtClean="0"/>
              <a:t>kT</a:t>
            </a:r>
            <a:r>
              <a:rPr lang="en-US" dirty="0" smtClean="0"/>
              <a:t> WC)</a:t>
            </a:r>
          </a:p>
          <a:p>
            <a:r>
              <a:rPr lang="en-US" dirty="0" smtClean="0"/>
              <a:t>Effect on CPV is not as large as expected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Wrong Guess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LBNO sensitivity of HPPS (phase-II) is obtained by adding the SPS sensitivity (phase-I) and the HPPS sensitivity (phase-II) (total events 1700 neutrino for phase I+II)</a:t>
            </a:r>
          </a:p>
          <a:p>
            <a:r>
              <a:rPr lang="en-US" dirty="0" smtClean="0"/>
              <a:t>Compared to LBNE sensitivity of 1433 neutrino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6596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Important is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 for LBNO CPV?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study, we only care the relative effect</a:t>
            </a:r>
          </a:p>
          <a:p>
            <a:pPr lvl="1"/>
            <a:r>
              <a:rPr lang="en-US" dirty="0" smtClean="0"/>
              <a:t>Add in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 vs. </a:t>
            </a:r>
            <a:br>
              <a:rPr lang="en-US" dirty="0" smtClean="0"/>
            </a:br>
            <a:r>
              <a:rPr lang="en-US" dirty="0" smtClean="0"/>
              <a:t>not adding in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</a:t>
            </a:r>
          </a:p>
          <a:p>
            <a:pPr lvl="1"/>
            <a:r>
              <a:rPr lang="en-US" dirty="0" smtClean="0"/>
              <a:t>We can simply use the LBNE setup, and change the baseline from 1300 km to 2300 km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“LBNO” Neutrino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19200"/>
            <a:ext cx="4495799" cy="3230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79" y="1219200"/>
            <a:ext cx="4495800" cy="323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8679" y="43438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 Neutrino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 setup: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maxima &gt; 2.5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maxima &lt; 2.5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LBNO tuned (Mary)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600201"/>
            <a:ext cx="4886408" cy="350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44" y="1676400"/>
            <a:ext cx="4673956" cy="3352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LBNO Inverted MH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724400" cy="33889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7" y="1371600"/>
            <a:ext cx="4641273" cy="33293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“LBNE” Neutrino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479282" cy="3218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19200"/>
            <a:ext cx="445370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8679" y="43438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 Neutrino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 setup: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maxima &gt; 1.5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maxima &lt; 1.5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Spectrum Validation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4038600" cy="28970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4724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Signal: 922</a:t>
            </a:r>
          </a:p>
          <a:p>
            <a:r>
              <a:rPr lang="en-US" dirty="0" smtClean="0"/>
              <a:t>Background: 300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02" y="1371600"/>
            <a:ext cx="4095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474784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Signal: 921</a:t>
            </a:r>
          </a:p>
          <a:p>
            <a:r>
              <a:rPr lang="en-US" dirty="0" smtClean="0"/>
              <a:t>Background: 328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15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504"/>
            <a:ext cx="8229600" cy="735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0"/>
            <a:ext cx="9157855" cy="4379844"/>
          </a:xfrm>
        </p:spPr>
      </p:pic>
      <p:sp>
        <p:nvSpPr>
          <p:cNvPr id="5" name="TextBox 4"/>
          <p:cNvSpPr txBox="1"/>
          <p:nvPr/>
        </p:nvSpPr>
        <p:spPr>
          <a:xfrm>
            <a:off x="685800" y="518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CPV,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oscillation has larger impact for LBNO setup</a:t>
            </a:r>
          </a:p>
          <a:p>
            <a:r>
              <a:rPr lang="en-US" sz="2400" dirty="0" smtClean="0"/>
              <a:t>For MH,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oscillation has larger impact for LBNE setup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LBNO tuned flux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229600" cy="3929014"/>
          </a:xfrm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LBNO tuned flux (enhanced 1</a:t>
            </a:r>
            <a:r>
              <a:rPr lang="en-US" baseline="30000" dirty="0" smtClean="0"/>
              <a:t>st</a:t>
            </a:r>
            <a:r>
              <a:rPr lang="en-US" dirty="0" smtClean="0"/>
              <a:t> oscillation maxima)</a:t>
            </a:r>
          </a:p>
          <a:p>
            <a:r>
              <a:rPr lang="en-US" dirty="0"/>
              <a:t>	</a:t>
            </a:r>
            <a:r>
              <a:rPr lang="en-US" dirty="0" smtClean="0"/>
              <a:t>The CPV is sensitivity is better</a:t>
            </a:r>
          </a:p>
          <a:p>
            <a:r>
              <a:rPr lang="en-US" dirty="0"/>
              <a:t>	</a:t>
            </a:r>
            <a:r>
              <a:rPr lang="en-US" dirty="0" smtClean="0"/>
              <a:t>The importance of 2</a:t>
            </a:r>
            <a:r>
              <a:rPr lang="en-US" baseline="30000" dirty="0" smtClean="0"/>
              <a:t>nd</a:t>
            </a:r>
            <a:r>
              <a:rPr lang="en-US" dirty="0" smtClean="0"/>
              <a:t> oscillation maxima is slightly worse</a:t>
            </a:r>
          </a:p>
          <a:p>
            <a:r>
              <a:rPr lang="en-US" dirty="0"/>
              <a:t>	</a:t>
            </a:r>
            <a:r>
              <a:rPr lang="en-US" dirty="0" smtClean="0"/>
              <a:t>Still more important than the </a:t>
            </a:r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oscillation maxima of LBNE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 smtClean="0"/>
              <a:t>Antineutrino Spectrum Validation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142825" cy="297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91" y="1371600"/>
            <a:ext cx="3952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4572000"/>
            <a:ext cx="36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Signal: 48</a:t>
            </a:r>
          </a:p>
          <a:p>
            <a:r>
              <a:rPr lang="en-US" dirty="0" smtClean="0"/>
              <a:t>Background: 30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724400"/>
            <a:ext cx="36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Signal: 68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Background: 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8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LBNO vs. LBNE Sensitivity Comparison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229600" cy="3929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 case: 50 </a:t>
            </a:r>
            <a:r>
              <a:rPr lang="en-US" dirty="0" err="1" smtClean="0"/>
              <a:t>GeV</a:t>
            </a:r>
            <a:r>
              <a:rPr lang="en-US" dirty="0" smtClean="0"/>
              <a:t> + 24 </a:t>
            </a:r>
            <a:r>
              <a:rPr lang="en-US" dirty="0" err="1" smtClean="0"/>
              <a:t>kt</a:t>
            </a:r>
            <a:r>
              <a:rPr lang="en-US" dirty="0" smtClean="0"/>
              <a:t> @ 1 MW running 8.3 years (75% vs. 25%)</a:t>
            </a:r>
          </a:p>
          <a:p>
            <a:r>
              <a:rPr lang="en-US" dirty="0"/>
              <a:t>	</a:t>
            </a:r>
            <a:r>
              <a:rPr lang="en-US" dirty="0" smtClean="0"/>
              <a:t>30e21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921</a:t>
            </a:r>
          </a:p>
          <a:p>
            <a:r>
              <a:rPr lang="en-US" dirty="0" smtClean="0"/>
              <a:t>Neutrino background</a:t>
            </a:r>
            <a:r>
              <a:rPr lang="en-US" dirty="0"/>
              <a:t>: 328 </a:t>
            </a:r>
            <a:endParaRPr lang="en-US" dirty="0" smtClean="0"/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50.6</a:t>
            </a:r>
          </a:p>
          <a:p>
            <a:r>
              <a:rPr lang="en-US" dirty="0" smtClean="0"/>
              <a:t>Antineutrino neutrino: 17.6</a:t>
            </a:r>
            <a:endParaRPr lang="en-US" dirty="0"/>
          </a:p>
          <a:p>
            <a:r>
              <a:rPr lang="en-US" dirty="0" smtClean="0"/>
              <a:t>Antineutrino background</a:t>
            </a:r>
            <a:r>
              <a:rPr lang="en-US" dirty="0"/>
              <a:t>: 52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648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 case: 120 </a:t>
            </a:r>
            <a:r>
              <a:rPr lang="en-US" dirty="0" err="1" smtClean="0"/>
              <a:t>GeV</a:t>
            </a:r>
            <a:r>
              <a:rPr lang="en-US" dirty="0" smtClean="0"/>
              <a:t> + 34 </a:t>
            </a:r>
            <a:r>
              <a:rPr lang="en-US" dirty="0" err="1" smtClean="0"/>
              <a:t>kt</a:t>
            </a:r>
            <a:r>
              <a:rPr lang="en-US" dirty="0" smtClean="0"/>
              <a:t> @ 1 MW running 10 years (50% vs. 50%)</a:t>
            </a:r>
          </a:p>
          <a:p>
            <a:r>
              <a:rPr lang="en-US" dirty="0"/>
              <a:t>	</a:t>
            </a:r>
            <a:r>
              <a:rPr lang="en-US" dirty="0" smtClean="0"/>
              <a:t>8.3e21 POT</a:t>
            </a:r>
          </a:p>
          <a:p>
            <a:r>
              <a:rPr lang="en-US" dirty="0" smtClean="0"/>
              <a:t>Neutrino signal</a:t>
            </a:r>
            <a:r>
              <a:rPr lang="en-US" dirty="0"/>
              <a:t>: </a:t>
            </a:r>
            <a:r>
              <a:rPr lang="en-US" dirty="0" smtClean="0"/>
              <a:t>1050</a:t>
            </a:r>
            <a:endParaRPr lang="en-US" dirty="0"/>
          </a:p>
          <a:p>
            <a:r>
              <a:rPr lang="en-US" dirty="0" smtClean="0"/>
              <a:t>Neutrino background</a:t>
            </a:r>
            <a:r>
              <a:rPr lang="en-US" dirty="0"/>
              <a:t>: </a:t>
            </a:r>
            <a:r>
              <a:rPr lang="en-US" dirty="0" smtClean="0"/>
              <a:t>672.2</a:t>
            </a:r>
          </a:p>
          <a:p>
            <a:r>
              <a:rPr lang="en-US" dirty="0" smtClean="0"/>
              <a:t>Antineutrino signal</a:t>
            </a:r>
            <a:r>
              <a:rPr lang="en-US" dirty="0"/>
              <a:t>: </a:t>
            </a:r>
            <a:r>
              <a:rPr lang="en-US" dirty="0" smtClean="0"/>
              <a:t>  228.6</a:t>
            </a:r>
          </a:p>
          <a:p>
            <a:r>
              <a:rPr lang="en-US" dirty="0" smtClean="0"/>
              <a:t>Antineutrino neutrino:  87.9</a:t>
            </a:r>
          </a:p>
          <a:p>
            <a:r>
              <a:rPr lang="en-US" dirty="0" smtClean="0"/>
              <a:t>Antineutrino background</a:t>
            </a:r>
            <a:r>
              <a:rPr lang="en-US" dirty="0"/>
              <a:t>: </a:t>
            </a:r>
            <a:r>
              <a:rPr lang="en-US" dirty="0" smtClean="0"/>
              <a:t>404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7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Mary’s fluxes (I)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2904"/>
            <a:ext cx="3505200" cy="23720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175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Mary quickly generated a beam with 50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beam energy with FNAL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990600"/>
            <a:ext cx="449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06976"/>
            <a:ext cx="6781800" cy="32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3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Mary’s flux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398" y="1371600"/>
            <a:ext cx="4346602" cy="217564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Mary’s flux generated with 120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2" y="1066800"/>
            <a:ext cx="3657600" cy="2480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661049"/>
            <a:ext cx="6324600" cy="30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1248</Words>
  <Application>Microsoft Office PowerPoint</Application>
  <PresentationFormat>On-screen Show (4:3)</PresentationFormat>
  <Paragraphs>302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LBNE vs. LBNO Sensitivity Check</vt:lpstr>
      <vt:lpstr>Outline</vt:lpstr>
      <vt:lpstr>PowerPoint Presentation</vt:lpstr>
      <vt:lpstr>Procedure</vt:lpstr>
      <vt:lpstr>Neutrino Spectrum Validation</vt:lpstr>
      <vt:lpstr>Antineutrino Spectrum Validation </vt:lpstr>
      <vt:lpstr>LBNO vs. LBNE Sensitivity Comparison</vt:lpstr>
      <vt:lpstr>Comparison with Mary’s fluxes (I)</vt:lpstr>
      <vt:lpstr>Comparison with Mary’s flux (II)</vt:lpstr>
      <vt:lpstr>Comparison with Mary Flux (III)</vt:lpstr>
      <vt:lpstr>Understand the &gt;1st oscillation maxima</vt:lpstr>
      <vt:lpstr>2nd LBNE enhanced by 100 kT off-axis</vt:lpstr>
      <vt:lpstr>Neutrino Spectrum Comparison</vt:lpstr>
      <vt:lpstr>Antineutrino Spectrum Comparison</vt:lpstr>
      <vt:lpstr>Oscillation Probability</vt:lpstr>
      <vt:lpstr>Delta = 0</vt:lpstr>
      <vt:lpstr>Delta = pi/2</vt:lpstr>
      <vt:lpstr>Delta = pi</vt:lpstr>
      <vt:lpstr>Delta = -pi/2</vt:lpstr>
      <vt:lpstr>Discussion</vt:lpstr>
      <vt:lpstr>Test the impact of the theta 13</vt:lpstr>
      <vt:lpstr>Understand the &gt;1st oscillation maxima</vt:lpstr>
      <vt:lpstr>Inverted Case 3% theta13 constraint</vt:lpstr>
      <vt:lpstr>Inverted Case LBNO (50% vs. 50%)</vt:lpstr>
      <vt:lpstr>What would be our events?</vt:lpstr>
      <vt:lpstr>Scale Up LBNE (NH)</vt:lpstr>
      <vt:lpstr>Scale Up LBNE (IH)</vt:lpstr>
      <vt:lpstr>Additional  idea to check baseline impact on CPV</vt:lpstr>
      <vt:lpstr>LBNO 1300 kmvs. LBNE Sensitivity Comparison</vt:lpstr>
      <vt:lpstr>Spectra of LBNO @ 1300 km</vt:lpstr>
      <vt:lpstr>LBNO 1300 km vs. LBNE Sensitivity Comparison</vt:lpstr>
      <vt:lpstr>Discussions</vt:lpstr>
      <vt:lpstr>PowerPoint Presentation</vt:lpstr>
      <vt:lpstr>PowerPoint Presentation</vt:lpstr>
      <vt:lpstr>PowerPoint Presentation</vt:lpstr>
      <vt:lpstr>Event Rates Comparison</vt:lpstr>
      <vt:lpstr>Introduction</vt:lpstr>
      <vt:lpstr>What’s the weird part?</vt:lpstr>
      <vt:lpstr>What’s the weird part?</vt:lpstr>
      <vt:lpstr>What would be our events?</vt:lpstr>
      <vt:lpstr>What are LBNO claims?</vt:lpstr>
      <vt:lpstr>Let’s check the 2nd oscillation Maxima</vt:lpstr>
      <vt:lpstr>Sensitivity </vt:lpstr>
      <vt:lpstr>My Wrong Guess</vt:lpstr>
      <vt:lpstr>How Important is 2nd oscillation maxima for LBNO CPV?</vt:lpstr>
      <vt:lpstr>“LBNO” Neutrino Spectrum</vt:lpstr>
      <vt:lpstr>LBNO tuned (Mary)</vt:lpstr>
      <vt:lpstr>LBNO Inverted MH</vt:lpstr>
      <vt:lpstr>“LBNE” Neutrino Spectrum</vt:lpstr>
      <vt:lpstr>Results</vt:lpstr>
      <vt:lpstr>LBNO tuned flux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Important is 2nd oscillation maxima for LBNO CPV?</dc:title>
  <dc:creator>xqian</dc:creator>
  <cp:lastModifiedBy>xqian</cp:lastModifiedBy>
  <cp:revision>252</cp:revision>
  <dcterms:created xsi:type="dcterms:W3CDTF">2006-08-16T00:00:00Z</dcterms:created>
  <dcterms:modified xsi:type="dcterms:W3CDTF">2014-08-06T05:58:33Z</dcterms:modified>
</cp:coreProperties>
</file>