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6" r:id="rId4"/>
    <p:sldId id="265" r:id="rId5"/>
    <p:sldId id="258" r:id="rId6"/>
    <p:sldId id="269" r:id="rId7"/>
    <p:sldId id="259" r:id="rId8"/>
    <p:sldId id="271" r:id="rId9"/>
    <p:sldId id="270" r:id="rId10"/>
    <p:sldId id="273" r:id="rId11"/>
    <p:sldId id="285" r:id="rId12"/>
    <p:sldId id="274" r:id="rId13"/>
    <p:sldId id="287" r:id="rId14"/>
    <p:sldId id="272" r:id="rId15"/>
    <p:sldId id="292" r:id="rId16"/>
    <p:sldId id="275" r:id="rId17"/>
    <p:sldId id="276" r:id="rId18"/>
    <p:sldId id="277" r:id="rId19"/>
    <p:sldId id="282" r:id="rId20"/>
    <p:sldId id="286" r:id="rId21"/>
    <p:sldId id="279" r:id="rId22"/>
    <p:sldId id="283" r:id="rId23"/>
    <p:sldId id="284" r:id="rId24"/>
    <p:sldId id="289" r:id="rId25"/>
    <p:sldId id="278" r:id="rId26"/>
    <p:sldId id="281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8" autoAdjust="0"/>
    <p:restoredTop sz="94660"/>
  </p:normalViewPr>
  <p:slideViewPr>
    <p:cSldViewPr snapToGrid="0">
      <p:cViewPr varScale="1">
        <p:scale>
          <a:sx n="58" d="100"/>
          <a:sy n="58" d="100"/>
        </p:scale>
        <p:origin x="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1EBF-DEFF-46CD-924B-A260F10C4509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23CB6-4E89-4D54-BE17-E7130F2C8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67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F0BD-B1F6-45B1-B70D-40C290BF0F15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47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75D6-B2BA-4C04-9B38-53E19CC29721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7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3936-31FF-4B77-A23A-52F79D13A6BD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1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18" y="415925"/>
            <a:ext cx="11398249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98576"/>
            <a:ext cx="11423651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064001"/>
            <a:ext cx="11423651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Gauss in General - </a:t>
            </a:r>
            <a:fld id="{70A8A526-C950-A648-AA76-EB1920309C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Gauss 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9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15C-5A7B-4E5D-9DE2-4A6EBD8FEBD4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8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73654-9834-474D-8CCB-E613DEB13261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95D9-6088-4A62-8B56-1D1963F968F8}" type="datetime1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DD32-6971-4164-9395-BA27ABEA31CC}" type="datetime1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7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D37C-3987-42A8-8BAD-0F3309A3975E}" type="datetime1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4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26C7-2212-4638-A6B5-DF78A96D7828}" type="datetime1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624F-1047-4C54-984E-62F4267416B0}" type="datetime1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3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2F96-40C7-450B-B623-ACA2EBCADA9B}" type="datetime1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9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D9C9-F127-4032-B521-0E3AB32C8F8E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EC310-C4B8-4EB3-AD5D-73CBAA078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0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audi-framework.readthedocs.io/en/latest/user_guid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577" y="498764"/>
            <a:ext cx="654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RICH Simulation experience from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4005" y="592578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Sajan Easo</a:t>
            </a:r>
          </a:p>
          <a:p>
            <a:r>
              <a:rPr lang="en-US" dirty="0" smtClean="0"/>
              <a:t>27-05-2020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49046" y="2695699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EICUG  Software seminar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8" y="6526397"/>
            <a:ext cx="926332" cy="236807"/>
          </a:xfrm>
          <a:prstGeom prst="rect">
            <a:avLst/>
          </a:prstGeom>
        </p:spPr>
      </p:pic>
      <p:pic>
        <p:nvPicPr>
          <p:cNvPr id="8" name="Picture 5" descr="L:\documents\LHCb-Talks\1004068_01-A5-at-72-dpi-LHCb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0" y="179782"/>
            <a:ext cx="956946" cy="6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1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A41786-8B12-40C4-9A3F-B86128BE8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70" y="3374613"/>
            <a:ext cx="3736594" cy="2669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0737" y="4369414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RICH software group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0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2" y="738974"/>
            <a:ext cx="5195305" cy="3615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1069" y="320634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RICH geometry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6627" y="957489"/>
            <a:ext cx="668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tools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used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geometry overlap testing: 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2099" y="198317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11170" y="1599278"/>
            <a:ext cx="51988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graphics application named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Panoramix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GEANT4 with OpenGL, DAWN etc.,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Shoot lines in different directions using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Gaudi transport service and look for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intersections at geometry boundaries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6627" y="3256220"/>
            <a:ext cx="526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twist to an old story”, after 20 years: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9433" y="3802562"/>
            <a:ext cx="63380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XML file structure for Database has some drawbacks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Move towards using DD4HEP structure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in the coming years.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0394" y="4178793"/>
            <a:ext cx="5637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perform ‘do loops’, for repeated operations</a:t>
            </a: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 the database 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interface to modern ROOT graphics structures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7671" y="5833130"/>
            <a:ext cx="492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also involve modifications to the corresponding 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detector element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269538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11</a:t>
            </a:fld>
            <a:endParaRPr lang="en-GB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56301" y="1192157"/>
            <a:ext cx="3330575" cy="4230688"/>
            <a:chOff x="262" y="875"/>
            <a:chExt cx="2561" cy="3190"/>
          </a:xfrm>
        </p:grpSpPr>
        <p:pic>
          <p:nvPicPr>
            <p:cNvPr id="6" name="Picture 4" descr="RICH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875"/>
              <a:ext cx="2561" cy="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530" y="875"/>
              <a:ext cx="91" cy="227"/>
            </a:xfrm>
            <a:prstGeom prst="rect">
              <a:avLst/>
            </a:prstGeom>
            <a:solidFill>
              <a:srgbClr val="E51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rgbClr val="003399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530" y="3506"/>
              <a:ext cx="91" cy="227"/>
            </a:xfrm>
            <a:prstGeom prst="rect">
              <a:avLst/>
            </a:prstGeom>
            <a:solidFill>
              <a:srgbClr val="E51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Ø"/>
                <a:defRPr sz="2400">
                  <a:solidFill>
                    <a:srgbClr val="003399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766" y="5817394"/>
            <a:ext cx="6138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Aerogel was removed for RUN2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C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,   n ~ 1.0014 , acceptance: 25-300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rich1"/>
          <p:cNvPicPr>
            <a:picLocks noChangeAspect="1" noChangeArrowheads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76" y="980501"/>
            <a:ext cx="3720785" cy="415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40717" y="124713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RICH1 pictures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03" y="1418344"/>
            <a:ext cx="4137607" cy="3639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4685" y="105545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RICH1 in software : RUN2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1702" y="5005589"/>
            <a:ext cx="3661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Panoramix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graphics used here.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components set as invisible or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 wireframe for illustration.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66" y="5350894"/>
            <a:ext cx="1410455" cy="1240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01254" y="6253116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Array of HPDs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7106" y="760846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RICH1 schematic figures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4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306195" y="153813"/>
            <a:ext cx="388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geometry in software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67" y="1072345"/>
            <a:ext cx="4261190" cy="3835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4697" y="5364283"/>
            <a:ext cx="4825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Panoramix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graphics used here.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components are set as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nvisible or as wireframe in graphics, for illustration.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3767" y="591590"/>
            <a:ext cx="3177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RICH1 in software : RUN3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31" y="970746"/>
            <a:ext cx="2634638" cy="2555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6220" y="733901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RICH1: spherical mirrors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54" y="952462"/>
            <a:ext cx="1868229" cy="18124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16692" y="716868"/>
            <a:ext cx="1771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RICH1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MaPMT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-Module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81" y="3328434"/>
            <a:ext cx="2285956" cy="20573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85790" y="3088669"/>
            <a:ext cx="2366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Elementary Cell with 4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MaPMTs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399" y="3833897"/>
            <a:ext cx="1370565" cy="1405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8406" y="3625083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MaPMT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2" y="4183482"/>
            <a:ext cx="2853136" cy="2404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057" y="4722750"/>
            <a:ext cx="67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468531" y="398778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RICH1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71689" y="453680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77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24836" y="167051"/>
            <a:ext cx="388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geometry in software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43" y="991518"/>
            <a:ext cx="5155939" cy="5002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4768" y="71609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RICH2 in software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12" y="1349259"/>
            <a:ext cx="4580452" cy="4644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2873" y="801792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RICH2  schematic figure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760" y="6171684"/>
            <a:ext cx="580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CF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4  ,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n ~ 1.0005,   acceptance: 15-120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0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252" y="1964831"/>
            <a:ext cx="1868805" cy="10629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9" name="Text Box 39"/>
          <p:cNvSpPr txBox="1">
            <a:spLocks noChangeArrowheads="1"/>
          </p:cNvSpPr>
          <p:nvPr/>
        </p:nvSpPr>
        <p:spPr bwMode="auto">
          <a:xfrm>
            <a:off x="4611398" y="5951683"/>
            <a:ext cx="2486354" cy="551226"/>
          </a:xfrm>
          <a:prstGeom prst="rect">
            <a:avLst/>
          </a:prstGeom>
          <a:solidFill>
            <a:srgbClr val="008000">
              <a:alpha val="8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            </a:t>
            </a:r>
            <a:r>
              <a:rPr lang="fr-FR" sz="20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Digitization</a:t>
            </a:r>
            <a:endParaRPr lang="fr-FR" sz="2000" dirty="0">
              <a:solidFill>
                <a:srgbClr val="FFFFFF"/>
              </a:solidFill>
              <a:latin typeface="Calibri"/>
              <a:ea typeface="DejaVu Sans" charset="0"/>
              <a:cs typeface="Calibri"/>
            </a:endParaRPr>
          </a:p>
        </p:txBody>
      </p:sp>
      <p:pic>
        <p:nvPicPr>
          <p:cNvPr id="173" name="Picture 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0160" y="3829127"/>
            <a:ext cx="1537716" cy="1153668"/>
          </a:xfrm>
          <a:prstGeom prst="rect">
            <a:avLst/>
          </a:prstGeom>
          <a:noFill/>
        </p:spPr>
      </p:pic>
      <p:sp>
        <p:nvSpPr>
          <p:cNvPr id="53" name="Down Arrow 52"/>
          <p:cNvSpPr/>
          <p:nvPr/>
        </p:nvSpPr>
        <p:spPr>
          <a:xfrm>
            <a:off x="7162984" y="1169142"/>
            <a:ext cx="1130300" cy="205841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6"/>
          <p:cNvSpPr>
            <a:spLocks noChangeArrowheads="1"/>
          </p:cNvSpPr>
          <p:nvPr/>
        </p:nvSpPr>
        <p:spPr bwMode="auto">
          <a:xfrm>
            <a:off x="1853498" y="859759"/>
            <a:ext cx="2199208" cy="44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9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6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Random</a:t>
            </a:r>
            <a:r>
              <a:rPr lang="fr-FR" sz="16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number</a:t>
            </a:r>
            <a:r>
              <a:rPr lang="fr-FR" sz="16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 reset</a:t>
            </a:r>
          </a:p>
        </p:txBody>
      </p:sp>
      <p:sp>
        <p:nvSpPr>
          <p:cNvPr id="105" name="Oval 12"/>
          <p:cNvSpPr>
            <a:spLocks noChangeArrowheads="1"/>
          </p:cNvSpPr>
          <p:nvPr/>
        </p:nvSpPr>
        <p:spPr bwMode="auto">
          <a:xfrm>
            <a:off x="3133297" y="1500877"/>
            <a:ext cx="891998" cy="891999"/>
          </a:xfrm>
          <a:prstGeom prst="ellipse">
            <a:avLst/>
          </a:prstGeom>
          <a:solidFill>
            <a:schemeClr val="bg1"/>
          </a:solidFill>
          <a:ln w="57150" cmpd="sng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fr-FR" sz="20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Pythia</a:t>
            </a:r>
            <a:endParaRPr lang="fr-FR" sz="2000" dirty="0">
              <a:solidFill>
                <a:srgbClr val="000000"/>
              </a:solidFill>
              <a:latin typeface="Calibri"/>
              <a:ea typeface="DejaVu Sans" charset="0"/>
              <a:cs typeface="Calibri"/>
            </a:endParaRPr>
          </a:p>
        </p:txBody>
      </p:sp>
      <p:sp>
        <p:nvSpPr>
          <p:cNvPr id="106" name="Oval 13"/>
          <p:cNvSpPr>
            <a:spLocks noChangeArrowheads="1"/>
          </p:cNvSpPr>
          <p:nvPr/>
        </p:nvSpPr>
        <p:spPr bwMode="auto">
          <a:xfrm>
            <a:off x="1878898" y="2073844"/>
            <a:ext cx="947748" cy="891998"/>
          </a:xfrm>
          <a:prstGeom prst="ellipse">
            <a:avLst/>
          </a:prstGeom>
          <a:noFill/>
          <a:ln w="57150" cmpd="sng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fr-FR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EvtGen</a:t>
            </a:r>
            <a:endParaRPr lang="fr-FR" dirty="0">
              <a:solidFill>
                <a:srgbClr val="000000"/>
              </a:solidFill>
              <a:latin typeface="Calibri"/>
              <a:ea typeface="DejaVu Sans" charset="0"/>
              <a:cs typeface="Calibri"/>
            </a:endParaRPr>
          </a:p>
        </p:txBody>
      </p:sp>
      <p:sp>
        <p:nvSpPr>
          <p:cNvPr id="107" name="Oval 14"/>
          <p:cNvSpPr>
            <a:spLocks noChangeArrowheads="1"/>
          </p:cNvSpPr>
          <p:nvPr/>
        </p:nvSpPr>
        <p:spPr bwMode="auto">
          <a:xfrm>
            <a:off x="3145997" y="4386253"/>
            <a:ext cx="891998" cy="891999"/>
          </a:xfrm>
          <a:prstGeom prst="ellipse">
            <a:avLst/>
          </a:prstGeom>
          <a:noFill/>
          <a:ln w="57150" cmpd="sng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</a:tabLst>
            </a:pPr>
            <a:r>
              <a:rPr lang="fr-FR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Geant4</a:t>
            </a:r>
          </a:p>
        </p:txBody>
      </p:sp>
      <p:sp>
        <p:nvSpPr>
          <p:cNvPr id="119" name="Rectangle 26"/>
          <p:cNvSpPr>
            <a:spLocks noChangeArrowheads="1"/>
          </p:cNvSpPr>
          <p:nvPr/>
        </p:nvSpPr>
        <p:spPr bwMode="auto">
          <a:xfrm>
            <a:off x="4600769" y="1118342"/>
            <a:ext cx="2483968" cy="6689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Pile-up</a:t>
            </a:r>
            <a:r>
              <a:rPr lang="fr-FR" sz="14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number</a:t>
            </a:r>
            <a:r>
              <a:rPr lang="fr-FR" sz="14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determination</a:t>
            </a:r>
            <a:r>
              <a:rPr lang="fr-FR" sz="14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(veto </a:t>
            </a:r>
            <a:r>
              <a:rPr lang="fr-FR" sz="14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empty</a:t>
            </a:r>
            <a:r>
              <a:rPr lang="fr-FR" sz="14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 </a:t>
            </a:r>
            <a:r>
              <a:rPr lang="fr-FR" sz="14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events</a:t>
            </a:r>
            <a:r>
              <a:rPr lang="fr-FR" sz="14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)‏</a:t>
            </a:r>
          </a:p>
        </p:txBody>
      </p:sp>
      <p:sp>
        <p:nvSpPr>
          <p:cNvPr id="120" name="Rectangle 27"/>
          <p:cNvSpPr>
            <a:spLocks noChangeArrowheads="1"/>
          </p:cNvSpPr>
          <p:nvPr/>
        </p:nvSpPr>
        <p:spPr bwMode="auto">
          <a:xfrm>
            <a:off x="4613469" y="1974737"/>
            <a:ext cx="2483968" cy="726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Signal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Generation</a:t>
            </a: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 in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/Event/</a:t>
            </a:r>
            <a:r>
              <a:rPr lang="fr-FR" sz="14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Gen/HepMCEvents</a:t>
            </a:r>
            <a:endParaRPr lang="fr-FR" sz="1400" dirty="0">
              <a:solidFill>
                <a:srgbClr val="000000"/>
              </a:solidFill>
              <a:latin typeface="Calibri"/>
              <a:ea typeface="DejaVu Sans" charset="0"/>
              <a:cs typeface="Calibri"/>
            </a:endParaRPr>
          </a:p>
        </p:txBody>
      </p:sp>
      <p:sp>
        <p:nvSpPr>
          <p:cNvPr id="121" name="Rectangle 28"/>
          <p:cNvSpPr>
            <a:spLocks noChangeArrowheads="1"/>
          </p:cNvSpPr>
          <p:nvPr/>
        </p:nvSpPr>
        <p:spPr bwMode="auto">
          <a:xfrm>
            <a:off x="4600769" y="2857762"/>
            <a:ext cx="2483968" cy="445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6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Vertex </a:t>
            </a:r>
            <a:r>
              <a:rPr lang="fr-FR" sz="16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Smearing</a:t>
            </a:r>
            <a:endParaRPr lang="fr-FR" sz="1600" dirty="0">
              <a:solidFill>
                <a:srgbClr val="000000"/>
              </a:solidFill>
              <a:latin typeface="Calibri"/>
              <a:ea typeface="DejaVu Sans" charset="0"/>
              <a:cs typeface="Calibri"/>
            </a:endParaRPr>
          </a:p>
        </p:txBody>
      </p:sp>
      <p:sp>
        <p:nvSpPr>
          <p:cNvPr id="126" name="Rectangle 33"/>
          <p:cNvSpPr>
            <a:spLocks noChangeArrowheads="1"/>
          </p:cNvSpPr>
          <p:nvPr/>
        </p:nvSpPr>
        <p:spPr bwMode="auto">
          <a:xfrm>
            <a:off x="4626169" y="3654354"/>
            <a:ext cx="2483968" cy="600860"/>
          </a:xfrm>
          <a:prstGeom prst="rect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 err="1">
                <a:solidFill>
                  <a:schemeClr val="bg1"/>
                </a:solidFill>
                <a:latin typeface="Calibri"/>
                <a:ea typeface="DejaVu Sans" charset="0"/>
                <a:cs typeface="Calibri"/>
              </a:rPr>
              <a:t>Generation</a:t>
            </a:r>
            <a:r>
              <a:rPr lang="fr-FR" sz="1400" dirty="0">
                <a:solidFill>
                  <a:schemeClr val="bg1"/>
                </a:solidFill>
                <a:latin typeface="Calibri"/>
                <a:ea typeface="DejaVu Sans" charset="0"/>
                <a:cs typeface="Calibri"/>
              </a:rPr>
              <a:t> -&gt; 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chemeClr val="bg1"/>
                </a:solidFill>
                <a:latin typeface="Calibri"/>
                <a:ea typeface="DejaVu Sans" charset="0"/>
                <a:cs typeface="Calibri"/>
              </a:rPr>
              <a:t>G4 </a:t>
            </a:r>
            <a:r>
              <a:rPr lang="fr-FR" sz="1400" dirty="0" err="1">
                <a:solidFill>
                  <a:schemeClr val="bg1"/>
                </a:solidFill>
                <a:latin typeface="Calibri"/>
                <a:ea typeface="DejaVu Sans" charset="0"/>
                <a:cs typeface="Calibri"/>
              </a:rPr>
              <a:t>Primary</a:t>
            </a:r>
            <a:r>
              <a:rPr lang="fr-FR" sz="1400" dirty="0">
                <a:solidFill>
                  <a:schemeClr val="bg1"/>
                </a:solidFill>
                <a:latin typeface="Calibri"/>
                <a:ea typeface="DejaVu Sans" charset="0"/>
                <a:cs typeface="Calibri"/>
              </a:rPr>
              <a:t> Vertex</a:t>
            </a:r>
          </a:p>
        </p:txBody>
      </p:sp>
      <p:sp>
        <p:nvSpPr>
          <p:cNvPr id="127" name="Rectangle 34"/>
          <p:cNvSpPr>
            <a:spLocks noChangeArrowheads="1"/>
          </p:cNvSpPr>
          <p:nvPr/>
        </p:nvSpPr>
        <p:spPr bwMode="auto">
          <a:xfrm>
            <a:off x="4626169" y="4384061"/>
            <a:ext cx="2483968" cy="533077"/>
          </a:xfrm>
          <a:prstGeom prst="rect">
            <a:avLst/>
          </a:prstGeom>
          <a:solidFill>
            <a:srgbClr val="FF0000">
              <a:alpha val="7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Simulation </a:t>
            </a:r>
            <a:r>
              <a:rPr lang="fr-FR" sz="14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inside</a:t>
            </a: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 the</a:t>
            </a: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detector</a:t>
            </a:r>
          </a:p>
        </p:txBody>
      </p:sp>
      <p:sp>
        <p:nvSpPr>
          <p:cNvPr id="128" name="Rectangle 35"/>
          <p:cNvSpPr>
            <a:spLocks noChangeArrowheads="1"/>
          </p:cNvSpPr>
          <p:nvPr/>
        </p:nvSpPr>
        <p:spPr bwMode="auto">
          <a:xfrm>
            <a:off x="4666316" y="5024888"/>
            <a:ext cx="2483968" cy="579179"/>
          </a:xfrm>
          <a:prstGeom prst="rect">
            <a:avLst/>
          </a:prstGeom>
          <a:solidFill>
            <a:srgbClr val="FF00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Fill</a:t>
            </a: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MCParticle/MCVertex/MCHits</a:t>
            </a:r>
            <a:endParaRPr lang="fr-FR" sz="1200" dirty="0">
              <a:solidFill>
                <a:srgbClr val="000000"/>
              </a:solidFill>
              <a:latin typeface="Calibri"/>
              <a:ea typeface="DejaVu Sans" charset="0"/>
              <a:cs typeface="Calibri"/>
            </a:endParaRPr>
          </a:p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in /Event/MC/</a:t>
            </a:r>
            <a:r>
              <a:rPr lang="fr-FR" sz="14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Particles</a:t>
            </a: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...</a:t>
            </a:r>
          </a:p>
        </p:txBody>
      </p:sp>
      <p:sp>
        <p:nvSpPr>
          <p:cNvPr id="138" name="Line 45"/>
          <p:cNvSpPr>
            <a:spLocks noChangeShapeType="1"/>
          </p:cNvSpPr>
          <p:nvPr/>
        </p:nvSpPr>
        <p:spPr bwMode="auto">
          <a:xfrm>
            <a:off x="4244947" y="5771302"/>
            <a:ext cx="3121994" cy="1549"/>
          </a:xfrm>
          <a:prstGeom prst="line">
            <a:avLst/>
          </a:prstGeom>
          <a:noFill/>
          <a:ln w="57150" cmpd="sng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Comic Sans MS"/>
            </a:endParaRPr>
          </a:p>
        </p:txBody>
      </p:sp>
      <p:sp>
        <p:nvSpPr>
          <p:cNvPr id="132" name="Text Box 39"/>
          <p:cNvSpPr txBox="1">
            <a:spLocks noChangeArrowheads="1"/>
          </p:cNvSpPr>
          <p:nvPr/>
        </p:nvSpPr>
        <p:spPr bwMode="auto">
          <a:xfrm rot="16200000">
            <a:off x="6782848" y="2087740"/>
            <a:ext cx="1886008" cy="337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r>
              <a:rPr lang="fr-FR" sz="16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Generator</a:t>
            </a:r>
            <a:r>
              <a:rPr lang="fr-FR" sz="16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Sequence</a:t>
            </a:r>
            <a:endParaRPr lang="fr-FR" sz="1400" dirty="0">
              <a:solidFill>
                <a:srgbClr val="000000"/>
              </a:solidFill>
              <a:latin typeface="Calibri"/>
              <a:ea typeface="DejaVu Sans" charset="0"/>
              <a:cs typeface="Calibri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7198055" y="3679754"/>
            <a:ext cx="1130300" cy="198133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 rot="16200000">
            <a:off x="6795551" y="4537676"/>
            <a:ext cx="1886008" cy="337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r>
              <a:rPr lang="fr-FR" sz="16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Simulation</a:t>
            </a:r>
            <a:r>
              <a:rPr lang="fr-FR" sz="1400" dirty="0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Calibri"/>
                <a:ea typeface="DejaVu Sans" charset="0"/>
                <a:cs typeface="Calibri"/>
              </a:rPr>
              <a:t>Sequence</a:t>
            </a:r>
            <a:endParaRPr lang="fr-FR" sz="1400" dirty="0">
              <a:solidFill>
                <a:srgbClr val="000000"/>
              </a:solidFill>
              <a:latin typeface="Calibri"/>
              <a:ea typeface="DejaVu Sans" charset="0"/>
              <a:cs typeface="Calibri"/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5669288" y="1800040"/>
            <a:ext cx="367460" cy="1492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0" name="Down Arrow 59"/>
          <p:cNvSpPr/>
          <p:nvPr/>
        </p:nvSpPr>
        <p:spPr>
          <a:xfrm>
            <a:off x="5656588" y="2701740"/>
            <a:ext cx="367460" cy="1492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118" name="Group 28"/>
          <p:cNvGrpSpPr>
            <a:grpSpLocks noChangeAspect="1"/>
          </p:cNvGrpSpPr>
          <p:nvPr/>
        </p:nvGrpSpPr>
        <p:grpSpPr bwMode="auto">
          <a:xfrm>
            <a:off x="8278424" y="1614352"/>
            <a:ext cx="932301" cy="440475"/>
            <a:chOff x="324" y="769"/>
            <a:chExt cx="639" cy="266"/>
          </a:xfrm>
        </p:grpSpPr>
        <p:grpSp>
          <p:nvGrpSpPr>
            <p:cNvPr id="122" name="Group 29"/>
            <p:cNvGrpSpPr>
              <a:grpSpLocks/>
            </p:cNvGrpSpPr>
            <p:nvPr/>
          </p:nvGrpSpPr>
          <p:grpSpPr bwMode="auto">
            <a:xfrm>
              <a:off x="324" y="769"/>
              <a:ext cx="348" cy="225"/>
              <a:chOff x="324" y="769"/>
              <a:chExt cx="348" cy="225"/>
            </a:xfrm>
          </p:grpSpPr>
          <p:sp>
            <p:nvSpPr>
              <p:cNvPr id="155" name="Freeform 30"/>
              <p:cNvSpPr>
                <a:spLocks/>
              </p:cNvSpPr>
              <p:nvPr/>
            </p:nvSpPr>
            <p:spPr bwMode="auto">
              <a:xfrm>
                <a:off x="485" y="925"/>
                <a:ext cx="187" cy="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87" y="20"/>
                  </a:cxn>
                  <a:cxn ang="0">
                    <a:pos x="0" y="68"/>
                  </a:cxn>
                  <a:cxn ang="0">
                    <a:pos x="108" y="0"/>
                  </a:cxn>
                </a:cxnLst>
                <a:rect l="0" t="0" r="r" b="b"/>
                <a:pathLst>
                  <a:path w="187" h="68">
                    <a:moveTo>
                      <a:pt x="108" y="0"/>
                    </a:moveTo>
                    <a:lnTo>
                      <a:pt x="187" y="20"/>
                    </a:lnTo>
                    <a:lnTo>
                      <a:pt x="0" y="6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1"/>
              <p:cNvSpPr>
                <a:spLocks/>
              </p:cNvSpPr>
              <p:nvPr/>
            </p:nvSpPr>
            <p:spPr bwMode="auto">
              <a:xfrm>
                <a:off x="324" y="820"/>
                <a:ext cx="161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30"/>
                  </a:cxn>
                  <a:cxn ang="0">
                    <a:pos x="161" y="174"/>
                  </a:cxn>
                  <a:cxn ang="0">
                    <a:pos x="1" y="141"/>
                  </a:cxn>
                  <a:cxn ang="0">
                    <a:pos x="0" y="0"/>
                  </a:cxn>
                </a:cxnLst>
                <a:rect l="0" t="0" r="r" b="b"/>
                <a:pathLst>
                  <a:path w="161" h="174">
                    <a:moveTo>
                      <a:pt x="0" y="0"/>
                    </a:moveTo>
                    <a:lnTo>
                      <a:pt x="161" y="30"/>
                    </a:lnTo>
                    <a:lnTo>
                      <a:pt x="161" y="174"/>
                    </a:lnTo>
                    <a:lnTo>
                      <a:pt x="1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2"/>
              <p:cNvSpPr>
                <a:spLocks/>
              </p:cNvSpPr>
              <p:nvPr/>
            </p:nvSpPr>
            <p:spPr bwMode="auto">
              <a:xfrm>
                <a:off x="485" y="793"/>
                <a:ext cx="109" cy="20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09" y="132"/>
                  </a:cxn>
                  <a:cxn ang="0">
                    <a:pos x="0" y="200"/>
                  </a:cxn>
                  <a:cxn ang="0">
                    <a:pos x="0" y="57"/>
                  </a:cxn>
                  <a:cxn ang="0">
                    <a:pos x="109" y="0"/>
                  </a:cxn>
                </a:cxnLst>
                <a:rect l="0" t="0" r="r" b="b"/>
                <a:pathLst>
                  <a:path w="109" h="200">
                    <a:moveTo>
                      <a:pt x="109" y="0"/>
                    </a:moveTo>
                    <a:lnTo>
                      <a:pt x="109" y="132"/>
                    </a:lnTo>
                    <a:lnTo>
                      <a:pt x="0" y="200"/>
                    </a:lnTo>
                    <a:lnTo>
                      <a:pt x="0" y="5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3"/>
              <p:cNvSpPr>
                <a:spLocks/>
              </p:cNvSpPr>
              <p:nvPr/>
            </p:nvSpPr>
            <p:spPr bwMode="auto">
              <a:xfrm>
                <a:off x="324" y="769"/>
                <a:ext cx="269" cy="8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61" y="81"/>
                  </a:cxn>
                  <a:cxn ang="0">
                    <a:pos x="269" y="25"/>
                  </a:cxn>
                  <a:cxn ang="0">
                    <a:pos x="121" y="0"/>
                  </a:cxn>
                  <a:cxn ang="0">
                    <a:pos x="0" y="51"/>
                  </a:cxn>
                </a:cxnLst>
                <a:rect l="0" t="0" r="r" b="b"/>
                <a:pathLst>
                  <a:path w="269" h="81">
                    <a:moveTo>
                      <a:pt x="0" y="51"/>
                    </a:moveTo>
                    <a:lnTo>
                      <a:pt x="161" y="81"/>
                    </a:lnTo>
                    <a:lnTo>
                      <a:pt x="269" y="25"/>
                    </a:lnTo>
                    <a:lnTo>
                      <a:pt x="12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9" name="Group 34"/>
              <p:cNvGrpSpPr>
                <a:grpSpLocks/>
              </p:cNvGrpSpPr>
              <p:nvPr/>
            </p:nvGrpSpPr>
            <p:grpSpPr bwMode="auto">
              <a:xfrm>
                <a:off x="338" y="782"/>
                <a:ext cx="248" cy="200"/>
                <a:chOff x="338" y="782"/>
                <a:chExt cx="248" cy="200"/>
              </a:xfrm>
            </p:grpSpPr>
            <p:sp>
              <p:nvSpPr>
                <p:cNvPr id="160" name="Oval 35"/>
                <p:cNvSpPr>
                  <a:spLocks noChangeArrowheads="1"/>
                </p:cNvSpPr>
                <p:nvPr/>
              </p:nvSpPr>
              <p:spPr bwMode="auto">
                <a:xfrm>
                  <a:off x="452" y="782"/>
                  <a:ext cx="25" cy="1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Oval 36"/>
                <p:cNvSpPr>
                  <a:spLocks noChangeArrowheads="1"/>
                </p:cNvSpPr>
                <p:nvPr/>
              </p:nvSpPr>
              <p:spPr bwMode="auto">
                <a:xfrm>
                  <a:off x="520" y="794"/>
                  <a:ext cx="26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Oval 37"/>
                <p:cNvSpPr>
                  <a:spLocks noChangeArrowheads="1"/>
                </p:cNvSpPr>
                <p:nvPr/>
              </p:nvSpPr>
              <p:spPr bwMode="auto">
                <a:xfrm>
                  <a:off x="487" y="809"/>
                  <a:ext cx="27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Oval 38"/>
                <p:cNvSpPr>
                  <a:spLocks noChangeArrowheads="1"/>
                </p:cNvSpPr>
                <p:nvPr/>
              </p:nvSpPr>
              <p:spPr bwMode="auto">
                <a:xfrm>
                  <a:off x="416" y="795"/>
                  <a:ext cx="25" cy="1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Oval 39"/>
                <p:cNvSpPr>
                  <a:spLocks noChangeArrowheads="1"/>
                </p:cNvSpPr>
                <p:nvPr/>
              </p:nvSpPr>
              <p:spPr bwMode="auto">
                <a:xfrm>
                  <a:off x="454" y="824"/>
                  <a:ext cx="28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Oval 40"/>
                <p:cNvSpPr>
                  <a:spLocks noChangeArrowheads="1"/>
                </p:cNvSpPr>
                <p:nvPr/>
              </p:nvSpPr>
              <p:spPr bwMode="auto">
                <a:xfrm>
                  <a:off x="379" y="810"/>
                  <a:ext cx="29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Oval 41"/>
                <p:cNvSpPr>
                  <a:spLocks noChangeArrowheads="1"/>
                </p:cNvSpPr>
                <p:nvPr/>
              </p:nvSpPr>
              <p:spPr bwMode="auto">
                <a:xfrm>
                  <a:off x="392" y="845"/>
                  <a:ext cx="31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Oval 42"/>
                <p:cNvSpPr>
                  <a:spLocks noChangeArrowheads="1"/>
                </p:cNvSpPr>
                <p:nvPr/>
              </p:nvSpPr>
              <p:spPr bwMode="auto">
                <a:xfrm>
                  <a:off x="338" y="930"/>
                  <a:ext cx="31" cy="2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Oval 43"/>
                <p:cNvSpPr>
                  <a:spLocks noChangeArrowheads="1"/>
                </p:cNvSpPr>
                <p:nvPr/>
              </p:nvSpPr>
              <p:spPr bwMode="auto">
                <a:xfrm>
                  <a:off x="446" y="954"/>
                  <a:ext cx="31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Oval 44"/>
                <p:cNvSpPr>
                  <a:spLocks noChangeArrowheads="1"/>
                </p:cNvSpPr>
                <p:nvPr/>
              </p:nvSpPr>
              <p:spPr bwMode="auto">
                <a:xfrm>
                  <a:off x="499" y="855"/>
                  <a:ext cx="26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Oval 45"/>
                <p:cNvSpPr>
                  <a:spLocks noChangeArrowheads="1"/>
                </p:cNvSpPr>
                <p:nvPr/>
              </p:nvSpPr>
              <p:spPr bwMode="auto">
                <a:xfrm>
                  <a:off x="562" y="904"/>
                  <a:ext cx="24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3" name="Group 46"/>
            <p:cNvGrpSpPr>
              <a:grpSpLocks/>
            </p:cNvGrpSpPr>
            <p:nvPr/>
          </p:nvGrpSpPr>
          <p:grpSpPr bwMode="auto">
            <a:xfrm>
              <a:off x="616" y="809"/>
              <a:ext cx="347" cy="226"/>
              <a:chOff x="616" y="809"/>
              <a:chExt cx="347" cy="226"/>
            </a:xfrm>
          </p:grpSpPr>
          <p:sp>
            <p:nvSpPr>
              <p:cNvPr id="124" name="Freeform 47"/>
              <p:cNvSpPr>
                <a:spLocks/>
              </p:cNvSpPr>
              <p:nvPr/>
            </p:nvSpPr>
            <p:spPr bwMode="auto">
              <a:xfrm>
                <a:off x="883" y="936"/>
                <a:ext cx="80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30"/>
                  </a:cxn>
                  <a:cxn ang="0">
                    <a:pos x="1" y="64"/>
                  </a:cxn>
                  <a:cxn ang="0">
                    <a:pos x="0" y="0"/>
                  </a:cxn>
                </a:cxnLst>
                <a:rect l="0" t="0" r="r" b="b"/>
                <a:pathLst>
                  <a:path w="80" h="64">
                    <a:moveTo>
                      <a:pt x="0" y="0"/>
                    </a:moveTo>
                    <a:lnTo>
                      <a:pt x="80" y="30"/>
                    </a:lnTo>
                    <a:lnTo>
                      <a:pt x="1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48"/>
              <p:cNvSpPr>
                <a:spLocks/>
              </p:cNvSpPr>
              <p:nvPr/>
            </p:nvSpPr>
            <p:spPr bwMode="auto">
              <a:xfrm>
                <a:off x="616" y="834"/>
                <a:ext cx="108" cy="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56"/>
                  </a:cxn>
                  <a:cxn ang="0">
                    <a:pos x="108" y="200"/>
                  </a:cxn>
                  <a:cxn ang="0">
                    <a:pos x="0" y="131"/>
                  </a:cxn>
                  <a:cxn ang="0">
                    <a:pos x="0" y="0"/>
                  </a:cxn>
                </a:cxnLst>
                <a:rect l="0" t="0" r="r" b="b"/>
                <a:pathLst>
                  <a:path w="108" h="200">
                    <a:moveTo>
                      <a:pt x="0" y="0"/>
                    </a:moveTo>
                    <a:lnTo>
                      <a:pt x="107" y="56"/>
                    </a:lnTo>
                    <a:lnTo>
                      <a:pt x="108" y="200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3175">
                <a:solidFill>
                  <a:srgbClr val="E0E0E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49"/>
              <p:cNvSpPr>
                <a:spLocks/>
              </p:cNvSpPr>
              <p:nvPr/>
            </p:nvSpPr>
            <p:spPr bwMode="auto">
              <a:xfrm>
                <a:off x="724" y="860"/>
                <a:ext cx="160" cy="17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175"/>
                  </a:cxn>
                  <a:cxn ang="0">
                    <a:pos x="160" y="140"/>
                  </a:cxn>
                  <a:cxn ang="0">
                    <a:pos x="160" y="0"/>
                  </a:cxn>
                  <a:cxn ang="0">
                    <a:pos x="0" y="30"/>
                  </a:cxn>
                </a:cxnLst>
                <a:rect l="0" t="0" r="r" b="b"/>
                <a:pathLst>
                  <a:path w="160" h="175">
                    <a:moveTo>
                      <a:pt x="0" y="30"/>
                    </a:moveTo>
                    <a:lnTo>
                      <a:pt x="0" y="175"/>
                    </a:lnTo>
                    <a:lnTo>
                      <a:pt x="160" y="140"/>
                    </a:lnTo>
                    <a:lnTo>
                      <a:pt x="16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50"/>
              <p:cNvSpPr>
                <a:spLocks/>
              </p:cNvSpPr>
              <p:nvPr/>
            </p:nvSpPr>
            <p:spPr bwMode="auto">
              <a:xfrm>
                <a:off x="616" y="809"/>
                <a:ext cx="269" cy="8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48" y="0"/>
                  </a:cxn>
                  <a:cxn ang="0">
                    <a:pos x="269" y="51"/>
                  </a:cxn>
                  <a:cxn ang="0">
                    <a:pos x="108" y="81"/>
                  </a:cxn>
                  <a:cxn ang="0">
                    <a:pos x="0" y="25"/>
                  </a:cxn>
                </a:cxnLst>
                <a:rect l="0" t="0" r="r" b="b"/>
                <a:pathLst>
                  <a:path w="269" h="81">
                    <a:moveTo>
                      <a:pt x="0" y="25"/>
                    </a:moveTo>
                    <a:lnTo>
                      <a:pt x="148" y="0"/>
                    </a:lnTo>
                    <a:lnTo>
                      <a:pt x="269" y="51"/>
                    </a:lnTo>
                    <a:lnTo>
                      <a:pt x="108" y="8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4" name="Group 51"/>
              <p:cNvGrpSpPr>
                <a:grpSpLocks/>
              </p:cNvGrpSpPr>
              <p:nvPr/>
            </p:nvGrpSpPr>
            <p:grpSpPr bwMode="auto">
              <a:xfrm>
                <a:off x="657" y="819"/>
                <a:ext cx="220" cy="200"/>
                <a:chOff x="657" y="819"/>
                <a:chExt cx="220" cy="200"/>
              </a:xfrm>
            </p:grpSpPr>
            <p:sp>
              <p:nvSpPr>
                <p:cNvPr id="145" name="Oval 52"/>
                <p:cNvSpPr>
                  <a:spLocks noChangeArrowheads="1"/>
                </p:cNvSpPr>
                <p:nvPr/>
              </p:nvSpPr>
              <p:spPr bwMode="auto">
                <a:xfrm>
                  <a:off x="662" y="833"/>
                  <a:ext cx="27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Oval 53"/>
                <p:cNvSpPr>
                  <a:spLocks noChangeArrowheads="1"/>
                </p:cNvSpPr>
                <p:nvPr/>
              </p:nvSpPr>
              <p:spPr bwMode="auto">
                <a:xfrm>
                  <a:off x="748" y="819"/>
                  <a:ext cx="28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Oval 54"/>
                <p:cNvSpPr>
                  <a:spLocks noChangeArrowheads="1"/>
                </p:cNvSpPr>
                <p:nvPr/>
              </p:nvSpPr>
              <p:spPr bwMode="auto">
                <a:xfrm>
                  <a:off x="719" y="861"/>
                  <a:ext cx="27" cy="1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Oval 55"/>
                <p:cNvSpPr>
                  <a:spLocks noChangeArrowheads="1"/>
                </p:cNvSpPr>
                <p:nvPr/>
              </p:nvSpPr>
              <p:spPr bwMode="auto">
                <a:xfrm>
                  <a:off x="811" y="846"/>
                  <a:ext cx="27" cy="1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Oval 56"/>
                <p:cNvSpPr>
                  <a:spLocks noChangeArrowheads="1"/>
                </p:cNvSpPr>
                <p:nvPr/>
              </p:nvSpPr>
              <p:spPr bwMode="auto">
                <a:xfrm>
                  <a:off x="743" y="900"/>
                  <a:ext cx="30" cy="2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Oval 57"/>
                <p:cNvSpPr>
                  <a:spLocks noChangeArrowheads="1"/>
                </p:cNvSpPr>
                <p:nvPr/>
              </p:nvSpPr>
              <p:spPr bwMode="auto">
                <a:xfrm>
                  <a:off x="800" y="933"/>
                  <a:ext cx="29" cy="2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Oval 58"/>
                <p:cNvSpPr>
                  <a:spLocks noChangeArrowheads="1"/>
                </p:cNvSpPr>
                <p:nvPr/>
              </p:nvSpPr>
              <p:spPr bwMode="auto">
                <a:xfrm>
                  <a:off x="845" y="970"/>
                  <a:ext cx="31" cy="2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Oval 59"/>
                <p:cNvSpPr>
                  <a:spLocks noChangeArrowheads="1"/>
                </p:cNvSpPr>
                <p:nvPr/>
              </p:nvSpPr>
              <p:spPr bwMode="auto">
                <a:xfrm>
                  <a:off x="743" y="994"/>
                  <a:ext cx="31" cy="2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Oval 60"/>
                <p:cNvSpPr>
                  <a:spLocks noChangeArrowheads="1"/>
                </p:cNvSpPr>
                <p:nvPr/>
              </p:nvSpPr>
              <p:spPr bwMode="auto">
                <a:xfrm>
                  <a:off x="847" y="875"/>
                  <a:ext cx="30" cy="2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Oval 61"/>
                <p:cNvSpPr>
                  <a:spLocks noChangeArrowheads="1"/>
                </p:cNvSpPr>
                <p:nvPr/>
              </p:nvSpPr>
              <p:spPr bwMode="auto">
                <a:xfrm>
                  <a:off x="657" y="919"/>
                  <a:ext cx="22" cy="2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2" name="TextBox 181"/>
          <p:cNvSpPr txBox="1"/>
          <p:nvPr/>
        </p:nvSpPr>
        <p:spPr>
          <a:xfrm>
            <a:off x="6530267" y="2103081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/>
                <a:cs typeface="Calibri"/>
              </a:rPr>
              <a:t>t</a:t>
            </a:r>
            <a:r>
              <a:rPr lang="en-US" dirty="0">
                <a:latin typeface="Calibri"/>
                <a:cs typeface="Calibri"/>
              </a:rPr>
              <a:t>=0</a:t>
            </a:r>
          </a:p>
        </p:txBody>
      </p:sp>
      <p:sp>
        <p:nvSpPr>
          <p:cNvPr id="188" name="Down Arrow 187"/>
          <p:cNvSpPr/>
          <p:nvPr/>
        </p:nvSpPr>
        <p:spPr>
          <a:xfrm>
            <a:off x="5675218" y="4267299"/>
            <a:ext cx="367460" cy="149296"/>
          </a:xfrm>
          <a:prstGeom prst="downArrow">
            <a:avLst/>
          </a:prstGeom>
          <a:gradFill flip="none" rotWithShape="1">
            <a:gsLst>
              <a:gs pos="80000">
                <a:srgbClr val="8000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89" name="Down Arrow 188"/>
          <p:cNvSpPr/>
          <p:nvPr/>
        </p:nvSpPr>
        <p:spPr>
          <a:xfrm>
            <a:off x="5675218" y="4914999"/>
            <a:ext cx="367460" cy="149296"/>
          </a:xfrm>
          <a:prstGeom prst="downArrow">
            <a:avLst/>
          </a:prstGeom>
          <a:gradFill flip="none" rotWithShape="1">
            <a:gsLst>
              <a:gs pos="80000">
                <a:srgbClr val="80000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2" name="Down Arrow 191"/>
          <p:cNvSpPr/>
          <p:nvPr/>
        </p:nvSpPr>
        <p:spPr>
          <a:xfrm>
            <a:off x="5669288" y="5814578"/>
            <a:ext cx="367460" cy="1492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6"/>
          <p:cNvSpPr>
            <a:spLocks noChangeArrowheads="1"/>
          </p:cNvSpPr>
          <p:nvPr/>
        </p:nvSpPr>
        <p:spPr bwMode="auto">
          <a:xfrm>
            <a:off x="1840798" y="3513156"/>
            <a:ext cx="2249662" cy="44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rgbClr val="00009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fr-FR" sz="16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Random</a:t>
            </a:r>
            <a:r>
              <a:rPr lang="fr-FR" sz="16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 </a:t>
            </a:r>
            <a:r>
              <a:rPr lang="fr-FR" sz="1600" dirty="0" err="1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number</a:t>
            </a:r>
            <a:r>
              <a:rPr lang="fr-FR" sz="1600" dirty="0">
                <a:solidFill>
                  <a:srgbClr val="FFFFFF"/>
                </a:solidFill>
                <a:latin typeface="Calibri"/>
                <a:ea typeface="DejaVu Sans" charset="0"/>
                <a:cs typeface="Calibri"/>
              </a:rPr>
              <a:t> reset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093273" y="1204157"/>
            <a:ext cx="472132" cy="10937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4004708" y="2083246"/>
            <a:ext cx="634886" cy="122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106" idx="6"/>
          </p:cNvCxnSpPr>
          <p:nvPr/>
        </p:nvCxnSpPr>
        <p:spPr>
          <a:xfrm rot="10800000">
            <a:off x="2826648" y="2519843"/>
            <a:ext cx="1822851" cy="657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126" idx="1"/>
          </p:cNvCxnSpPr>
          <p:nvPr/>
        </p:nvCxnSpPr>
        <p:spPr>
          <a:xfrm>
            <a:off x="4115861" y="3654354"/>
            <a:ext cx="510309" cy="300430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>
            <a:off x="4090460" y="4882325"/>
            <a:ext cx="520938" cy="1588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28"/>
          <p:cNvGrpSpPr>
            <a:grpSpLocks noChangeAspect="1"/>
          </p:cNvGrpSpPr>
          <p:nvPr/>
        </p:nvGrpSpPr>
        <p:grpSpPr bwMode="auto">
          <a:xfrm>
            <a:off x="8209056" y="3809987"/>
            <a:ext cx="788600" cy="372582"/>
            <a:chOff x="324" y="769"/>
            <a:chExt cx="639" cy="266"/>
          </a:xfrm>
        </p:grpSpPr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324" y="769"/>
              <a:ext cx="348" cy="225"/>
              <a:chOff x="324" y="769"/>
              <a:chExt cx="348" cy="225"/>
            </a:xfrm>
          </p:grpSpPr>
          <p:sp>
            <p:nvSpPr>
              <p:cNvPr id="125" name="Freeform 30"/>
              <p:cNvSpPr>
                <a:spLocks/>
              </p:cNvSpPr>
              <p:nvPr/>
            </p:nvSpPr>
            <p:spPr bwMode="auto">
              <a:xfrm>
                <a:off x="485" y="925"/>
                <a:ext cx="187" cy="6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87" y="20"/>
                  </a:cxn>
                  <a:cxn ang="0">
                    <a:pos x="0" y="68"/>
                  </a:cxn>
                  <a:cxn ang="0">
                    <a:pos x="108" y="0"/>
                  </a:cxn>
                </a:cxnLst>
                <a:rect l="0" t="0" r="r" b="b"/>
                <a:pathLst>
                  <a:path w="187" h="68">
                    <a:moveTo>
                      <a:pt x="108" y="0"/>
                    </a:moveTo>
                    <a:lnTo>
                      <a:pt x="187" y="20"/>
                    </a:lnTo>
                    <a:lnTo>
                      <a:pt x="0" y="68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1"/>
              <p:cNvSpPr>
                <a:spLocks/>
              </p:cNvSpPr>
              <p:nvPr/>
            </p:nvSpPr>
            <p:spPr bwMode="auto">
              <a:xfrm>
                <a:off x="324" y="820"/>
                <a:ext cx="161" cy="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1" y="30"/>
                  </a:cxn>
                  <a:cxn ang="0">
                    <a:pos x="161" y="174"/>
                  </a:cxn>
                  <a:cxn ang="0">
                    <a:pos x="1" y="141"/>
                  </a:cxn>
                  <a:cxn ang="0">
                    <a:pos x="0" y="0"/>
                  </a:cxn>
                </a:cxnLst>
                <a:rect l="0" t="0" r="r" b="b"/>
                <a:pathLst>
                  <a:path w="161" h="174">
                    <a:moveTo>
                      <a:pt x="0" y="0"/>
                    </a:moveTo>
                    <a:lnTo>
                      <a:pt x="161" y="30"/>
                    </a:lnTo>
                    <a:lnTo>
                      <a:pt x="161" y="174"/>
                    </a:lnTo>
                    <a:lnTo>
                      <a:pt x="1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"/>
              <p:cNvSpPr>
                <a:spLocks/>
              </p:cNvSpPr>
              <p:nvPr/>
            </p:nvSpPr>
            <p:spPr bwMode="auto">
              <a:xfrm>
                <a:off x="485" y="793"/>
                <a:ext cx="109" cy="200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09" y="132"/>
                  </a:cxn>
                  <a:cxn ang="0">
                    <a:pos x="0" y="200"/>
                  </a:cxn>
                  <a:cxn ang="0">
                    <a:pos x="0" y="57"/>
                  </a:cxn>
                  <a:cxn ang="0">
                    <a:pos x="109" y="0"/>
                  </a:cxn>
                </a:cxnLst>
                <a:rect l="0" t="0" r="r" b="b"/>
                <a:pathLst>
                  <a:path w="109" h="200">
                    <a:moveTo>
                      <a:pt x="109" y="0"/>
                    </a:moveTo>
                    <a:lnTo>
                      <a:pt x="109" y="132"/>
                    </a:lnTo>
                    <a:lnTo>
                      <a:pt x="0" y="200"/>
                    </a:lnTo>
                    <a:lnTo>
                      <a:pt x="0" y="5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3"/>
              <p:cNvSpPr>
                <a:spLocks/>
              </p:cNvSpPr>
              <p:nvPr/>
            </p:nvSpPr>
            <p:spPr bwMode="auto">
              <a:xfrm>
                <a:off x="324" y="769"/>
                <a:ext cx="269" cy="8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161" y="81"/>
                  </a:cxn>
                  <a:cxn ang="0">
                    <a:pos x="269" y="25"/>
                  </a:cxn>
                  <a:cxn ang="0">
                    <a:pos x="121" y="0"/>
                  </a:cxn>
                  <a:cxn ang="0">
                    <a:pos x="0" y="51"/>
                  </a:cxn>
                </a:cxnLst>
                <a:rect l="0" t="0" r="r" b="b"/>
                <a:pathLst>
                  <a:path w="269" h="81">
                    <a:moveTo>
                      <a:pt x="0" y="51"/>
                    </a:moveTo>
                    <a:lnTo>
                      <a:pt x="161" y="81"/>
                    </a:lnTo>
                    <a:lnTo>
                      <a:pt x="269" y="25"/>
                    </a:lnTo>
                    <a:lnTo>
                      <a:pt x="121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3" name="Group 34"/>
              <p:cNvGrpSpPr>
                <a:grpSpLocks/>
              </p:cNvGrpSpPr>
              <p:nvPr/>
            </p:nvGrpSpPr>
            <p:grpSpPr bwMode="auto">
              <a:xfrm>
                <a:off x="338" y="782"/>
                <a:ext cx="248" cy="200"/>
                <a:chOff x="338" y="782"/>
                <a:chExt cx="248" cy="200"/>
              </a:xfrm>
            </p:grpSpPr>
            <p:sp>
              <p:nvSpPr>
                <p:cNvPr id="134" name="Oval 35"/>
                <p:cNvSpPr>
                  <a:spLocks noChangeArrowheads="1"/>
                </p:cNvSpPr>
                <p:nvPr/>
              </p:nvSpPr>
              <p:spPr bwMode="auto">
                <a:xfrm>
                  <a:off x="452" y="782"/>
                  <a:ext cx="25" cy="1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Oval 36"/>
                <p:cNvSpPr>
                  <a:spLocks noChangeArrowheads="1"/>
                </p:cNvSpPr>
                <p:nvPr/>
              </p:nvSpPr>
              <p:spPr bwMode="auto">
                <a:xfrm>
                  <a:off x="520" y="794"/>
                  <a:ext cx="26" cy="1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Oval 37"/>
                <p:cNvSpPr>
                  <a:spLocks noChangeArrowheads="1"/>
                </p:cNvSpPr>
                <p:nvPr/>
              </p:nvSpPr>
              <p:spPr bwMode="auto">
                <a:xfrm>
                  <a:off x="487" y="809"/>
                  <a:ext cx="27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Oval 38"/>
                <p:cNvSpPr>
                  <a:spLocks noChangeArrowheads="1"/>
                </p:cNvSpPr>
                <p:nvPr/>
              </p:nvSpPr>
              <p:spPr bwMode="auto">
                <a:xfrm>
                  <a:off x="416" y="795"/>
                  <a:ext cx="25" cy="1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Oval 39"/>
                <p:cNvSpPr>
                  <a:spLocks noChangeArrowheads="1"/>
                </p:cNvSpPr>
                <p:nvPr/>
              </p:nvSpPr>
              <p:spPr bwMode="auto">
                <a:xfrm>
                  <a:off x="454" y="824"/>
                  <a:ext cx="28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Oval 40"/>
                <p:cNvSpPr>
                  <a:spLocks noChangeArrowheads="1"/>
                </p:cNvSpPr>
                <p:nvPr/>
              </p:nvSpPr>
              <p:spPr bwMode="auto">
                <a:xfrm>
                  <a:off x="379" y="810"/>
                  <a:ext cx="29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Oval 41"/>
                <p:cNvSpPr>
                  <a:spLocks noChangeArrowheads="1"/>
                </p:cNvSpPr>
                <p:nvPr/>
              </p:nvSpPr>
              <p:spPr bwMode="auto">
                <a:xfrm>
                  <a:off x="392" y="845"/>
                  <a:ext cx="31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Oval 42"/>
                <p:cNvSpPr>
                  <a:spLocks noChangeArrowheads="1"/>
                </p:cNvSpPr>
                <p:nvPr/>
              </p:nvSpPr>
              <p:spPr bwMode="auto">
                <a:xfrm>
                  <a:off x="338" y="930"/>
                  <a:ext cx="31" cy="27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Oval 43"/>
                <p:cNvSpPr>
                  <a:spLocks noChangeArrowheads="1"/>
                </p:cNvSpPr>
                <p:nvPr/>
              </p:nvSpPr>
              <p:spPr bwMode="auto">
                <a:xfrm>
                  <a:off x="446" y="954"/>
                  <a:ext cx="31" cy="2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Oval 44"/>
                <p:cNvSpPr>
                  <a:spLocks noChangeArrowheads="1"/>
                </p:cNvSpPr>
                <p:nvPr/>
              </p:nvSpPr>
              <p:spPr bwMode="auto">
                <a:xfrm>
                  <a:off x="499" y="855"/>
                  <a:ext cx="26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Oval 45"/>
                <p:cNvSpPr>
                  <a:spLocks noChangeArrowheads="1"/>
                </p:cNvSpPr>
                <p:nvPr/>
              </p:nvSpPr>
              <p:spPr bwMode="auto">
                <a:xfrm>
                  <a:off x="562" y="904"/>
                  <a:ext cx="24" cy="2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8" name="Group 46"/>
            <p:cNvGrpSpPr>
              <a:grpSpLocks/>
            </p:cNvGrpSpPr>
            <p:nvPr/>
          </p:nvGrpSpPr>
          <p:grpSpPr bwMode="auto">
            <a:xfrm>
              <a:off x="616" y="809"/>
              <a:ext cx="347" cy="226"/>
              <a:chOff x="616" y="809"/>
              <a:chExt cx="347" cy="226"/>
            </a:xfrm>
          </p:grpSpPr>
          <p:sp>
            <p:nvSpPr>
              <p:cNvPr id="100" name="Freeform 47"/>
              <p:cNvSpPr>
                <a:spLocks/>
              </p:cNvSpPr>
              <p:nvPr/>
            </p:nvSpPr>
            <p:spPr bwMode="auto">
              <a:xfrm>
                <a:off x="883" y="936"/>
                <a:ext cx="80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" y="30"/>
                  </a:cxn>
                  <a:cxn ang="0">
                    <a:pos x="1" y="64"/>
                  </a:cxn>
                  <a:cxn ang="0">
                    <a:pos x="0" y="0"/>
                  </a:cxn>
                </a:cxnLst>
                <a:rect l="0" t="0" r="r" b="b"/>
                <a:pathLst>
                  <a:path w="80" h="64">
                    <a:moveTo>
                      <a:pt x="0" y="0"/>
                    </a:moveTo>
                    <a:lnTo>
                      <a:pt x="80" y="30"/>
                    </a:lnTo>
                    <a:lnTo>
                      <a:pt x="1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48"/>
              <p:cNvSpPr>
                <a:spLocks/>
              </p:cNvSpPr>
              <p:nvPr/>
            </p:nvSpPr>
            <p:spPr bwMode="auto">
              <a:xfrm>
                <a:off x="616" y="834"/>
                <a:ext cx="108" cy="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56"/>
                  </a:cxn>
                  <a:cxn ang="0">
                    <a:pos x="108" y="200"/>
                  </a:cxn>
                  <a:cxn ang="0">
                    <a:pos x="0" y="131"/>
                  </a:cxn>
                  <a:cxn ang="0">
                    <a:pos x="0" y="0"/>
                  </a:cxn>
                </a:cxnLst>
                <a:rect l="0" t="0" r="r" b="b"/>
                <a:pathLst>
                  <a:path w="108" h="200">
                    <a:moveTo>
                      <a:pt x="0" y="0"/>
                    </a:moveTo>
                    <a:lnTo>
                      <a:pt x="107" y="56"/>
                    </a:lnTo>
                    <a:lnTo>
                      <a:pt x="108" y="200"/>
                    </a:lnTo>
                    <a:lnTo>
                      <a:pt x="0" y="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 w="3175">
                <a:solidFill>
                  <a:srgbClr val="E0E0E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9"/>
              <p:cNvSpPr>
                <a:spLocks/>
              </p:cNvSpPr>
              <p:nvPr/>
            </p:nvSpPr>
            <p:spPr bwMode="auto">
              <a:xfrm>
                <a:off x="724" y="860"/>
                <a:ext cx="160" cy="17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0" y="175"/>
                  </a:cxn>
                  <a:cxn ang="0">
                    <a:pos x="160" y="140"/>
                  </a:cxn>
                  <a:cxn ang="0">
                    <a:pos x="160" y="0"/>
                  </a:cxn>
                  <a:cxn ang="0">
                    <a:pos x="0" y="30"/>
                  </a:cxn>
                </a:cxnLst>
                <a:rect l="0" t="0" r="r" b="b"/>
                <a:pathLst>
                  <a:path w="160" h="175">
                    <a:moveTo>
                      <a:pt x="0" y="30"/>
                    </a:moveTo>
                    <a:lnTo>
                      <a:pt x="0" y="175"/>
                    </a:lnTo>
                    <a:lnTo>
                      <a:pt x="160" y="140"/>
                    </a:lnTo>
                    <a:lnTo>
                      <a:pt x="16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50"/>
              <p:cNvSpPr>
                <a:spLocks/>
              </p:cNvSpPr>
              <p:nvPr/>
            </p:nvSpPr>
            <p:spPr bwMode="auto">
              <a:xfrm>
                <a:off x="616" y="809"/>
                <a:ext cx="269" cy="8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48" y="0"/>
                  </a:cxn>
                  <a:cxn ang="0">
                    <a:pos x="269" y="51"/>
                  </a:cxn>
                  <a:cxn ang="0">
                    <a:pos x="108" y="81"/>
                  </a:cxn>
                  <a:cxn ang="0">
                    <a:pos x="0" y="25"/>
                  </a:cxn>
                </a:cxnLst>
                <a:rect l="0" t="0" r="r" b="b"/>
                <a:pathLst>
                  <a:path w="269" h="81">
                    <a:moveTo>
                      <a:pt x="0" y="25"/>
                    </a:moveTo>
                    <a:lnTo>
                      <a:pt x="148" y="0"/>
                    </a:lnTo>
                    <a:lnTo>
                      <a:pt x="269" y="51"/>
                    </a:lnTo>
                    <a:lnTo>
                      <a:pt x="108" y="8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4" name="Group 51"/>
              <p:cNvGrpSpPr>
                <a:grpSpLocks/>
              </p:cNvGrpSpPr>
              <p:nvPr/>
            </p:nvGrpSpPr>
            <p:grpSpPr bwMode="auto">
              <a:xfrm>
                <a:off x="657" y="819"/>
                <a:ext cx="220" cy="200"/>
                <a:chOff x="657" y="819"/>
                <a:chExt cx="220" cy="200"/>
              </a:xfrm>
            </p:grpSpPr>
            <p:sp>
              <p:nvSpPr>
                <p:cNvPr id="108" name="Oval 52"/>
                <p:cNvSpPr>
                  <a:spLocks noChangeArrowheads="1"/>
                </p:cNvSpPr>
                <p:nvPr/>
              </p:nvSpPr>
              <p:spPr bwMode="auto">
                <a:xfrm>
                  <a:off x="662" y="833"/>
                  <a:ext cx="27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Oval 53"/>
                <p:cNvSpPr>
                  <a:spLocks noChangeArrowheads="1"/>
                </p:cNvSpPr>
                <p:nvPr/>
              </p:nvSpPr>
              <p:spPr bwMode="auto">
                <a:xfrm>
                  <a:off x="748" y="819"/>
                  <a:ext cx="28" cy="1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Oval 54"/>
                <p:cNvSpPr>
                  <a:spLocks noChangeArrowheads="1"/>
                </p:cNvSpPr>
                <p:nvPr/>
              </p:nvSpPr>
              <p:spPr bwMode="auto">
                <a:xfrm>
                  <a:off x="719" y="861"/>
                  <a:ext cx="27" cy="1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Oval 55"/>
                <p:cNvSpPr>
                  <a:spLocks noChangeArrowheads="1"/>
                </p:cNvSpPr>
                <p:nvPr/>
              </p:nvSpPr>
              <p:spPr bwMode="auto">
                <a:xfrm>
                  <a:off x="811" y="846"/>
                  <a:ext cx="27" cy="1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Oval 56"/>
                <p:cNvSpPr>
                  <a:spLocks noChangeArrowheads="1"/>
                </p:cNvSpPr>
                <p:nvPr/>
              </p:nvSpPr>
              <p:spPr bwMode="auto">
                <a:xfrm>
                  <a:off x="743" y="900"/>
                  <a:ext cx="30" cy="2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Oval 57"/>
                <p:cNvSpPr>
                  <a:spLocks noChangeArrowheads="1"/>
                </p:cNvSpPr>
                <p:nvPr/>
              </p:nvSpPr>
              <p:spPr bwMode="auto">
                <a:xfrm>
                  <a:off x="800" y="933"/>
                  <a:ext cx="29" cy="2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Oval 58"/>
                <p:cNvSpPr>
                  <a:spLocks noChangeArrowheads="1"/>
                </p:cNvSpPr>
                <p:nvPr/>
              </p:nvSpPr>
              <p:spPr bwMode="auto">
                <a:xfrm>
                  <a:off x="845" y="970"/>
                  <a:ext cx="31" cy="2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Oval 59"/>
                <p:cNvSpPr>
                  <a:spLocks noChangeArrowheads="1"/>
                </p:cNvSpPr>
                <p:nvPr/>
              </p:nvSpPr>
              <p:spPr bwMode="auto">
                <a:xfrm>
                  <a:off x="743" y="994"/>
                  <a:ext cx="31" cy="2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Oval 60"/>
                <p:cNvSpPr>
                  <a:spLocks noChangeArrowheads="1"/>
                </p:cNvSpPr>
                <p:nvPr/>
              </p:nvSpPr>
              <p:spPr bwMode="auto">
                <a:xfrm>
                  <a:off x="847" y="875"/>
                  <a:ext cx="30" cy="2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Oval 61"/>
                <p:cNvSpPr>
                  <a:spLocks noChangeArrowheads="1"/>
                </p:cNvSpPr>
                <p:nvPr/>
              </p:nvSpPr>
              <p:spPr bwMode="auto">
                <a:xfrm>
                  <a:off x="657" y="919"/>
                  <a:ext cx="22" cy="2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77" name="Picture 176" descr="eventdisp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943" y="4994800"/>
            <a:ext cx="1948498" cy="1108774"/>
          </a:xfrm>
          <a:prstGeom prst="rect">
            <a:avLst/>
          </a:prstGeom>
        </p:spPr>
      </p:pic>
      <p:sp>
        <p:nvSpPr>
          <p:cNvPr id="179" name="Down Arrow 178"/>
          <p:cNvSpPr/>
          <p:nvPr/>
        </p:nvSpPr>
        <p:spPr>
          <a:xfrm>
            <a:off x="5562600" y="3338078"/>
            <a:ext cx="533400" cy="205222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3926" y="202228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sequence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15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66921" y="374574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 Simulation specific actions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860" y="1421176"/>
            <a:ext cx="114271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creating the sensitive detector where hits are created, one just sets an attribute for the corresponding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volume in the XML database. This is then automatically transferred to the GEANT4 through the various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interfaces.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For the general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simulation, we did not make use of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ROGeometry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GEANT4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simulation of the readout was done in the Boole application separately.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But it was used in our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beam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Once the structure is in place, the RICH specific software included some GEANT4 user actions activated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through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interface for optimizing the CPU time and for monitoring. The monitoring of performance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was done extensively.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 also had some RICH specific physics processes.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87" y="4237171"/>
            <a:ext cx="1926543" cy="24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81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16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46369" y="332510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 physics processes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265" y="1175657"/>
            <a:ext cx="10706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electromagnetic and hadronic processes,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uses the standard physics lists from GEANT4.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The RICH system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part of that.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Cherenkov photon production and transport the following processes are important: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8795" y="2344640"/>
            <a:ext cx="729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G4Cerenkov, G4Scintillation , G4OpBoundaryProcess, G4OpRayleigh</a:t>
            </a:r>
            <a:endParaRPr lang="en-GB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553" y="2821241"/>
            <a:ext cx="9079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-RICH use case, we implemented some modifications for these processes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Examples: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7854" y="3449639"/>
            <a:ext cx="970797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Keep track of the Cherenkov angle and Scintillation angle at photon production,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for tests during the reconstruction. This required attaching ‘user info’ to photon tracks.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Avoid ‘almost infinite loops’ from total internal reflection of Cherenkov photons,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for example  in a rectangular quartz plate.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Avoid the possibility of ‘almost infinite’ number of Rayleigh scattering steps.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 CPU time optimization, by having different wavelength ranges for Cherenkov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production and transport.  For example, when there are multiple radiators,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one may restrict the wavelength range of photons produced in a radiator for reducing chromatic error.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But one may allow the photons produced elsewhere with a wavelength outside this range,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to travel through that radiator.   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2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17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70881" y="145004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 physics processes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347" y="1134163"/>
            <a:ext cx="110674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RUN1 and RUN2 we used HPDs(Hybrid photo diode).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The photoelectrons are produced based on the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tables of QE versus photon energy.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The standard GEANT4 process did not use such an input.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Hence we created a special process for this.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Similarly,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the energy loss of photoelectron at the silicon anode, we created a special process.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Further details on the RICH simulation 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</a:p>
          <a:p>
            <a:r>
              <a:rPr lang="en-US" dirty="0" smtClean="0"/>
              <a:t>         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of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RICH detectors using GEANT4</a:t>
            </a:r>
            <a:r>
              <a:rPr lang="en-US" dirty="0" smtClean="0"/>
              <a:t>”,  </a:t>
            </a:r>
            <a:r>
              <a:rPr lang="en-US" dirty="0" err="1" smtClean="0"/>
              <a:t>S.Easo</a:t>
            </a:r>
            <a:r>
              <a:rPr lang="en-US" dirty="0" smtClean="0"/>
              <a:t> et.al.,  IEEE Trans. </a:t>
            </a:r>
            <a:r>
              <a:rPr lang="en-US" dirty="0" err="1" smtClean="0"/>
              <a:t>Nucl</a:t>
            </a:r>
            <a:r>
              <a:rPr lang="en-US" dirty="0" smtClean="0"/>
              <a:t>. Sci. 52 (2005) 1665.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of physics processes: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713" y="4395530"/>
            <a:ext cx="875111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RICH physics processes were used in the RICH test beam simulation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results from simulation were compared with the results from analyzing the real data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from different test beams where the RICH prototypes were tested.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These verifications were done in terms of Cherenkov angle resolutions and photon yield.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procedure helped to validate the physics processes well before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data arrived.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old days, a version of this test beam program was available as 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‘GEANT4 example’ for some years.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Later this was replaced by other examples for optical processes.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DSCN01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7"/>
          <a:stretch>
            <a:fillRect/>
          </a:stretch>
        </p:blipFill>
        <p:spPr bwMode="auto">
          <a:xfrm>
            <a:off x="7607802" y="868612"/>
            <a:ext cx="1523131" cy="175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85" y="375837"/>
            <a:ext cx="2354873" cy="22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36366" y="59259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07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18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24223" y="214393"/>
            <a:ext cx="428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Testbeam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results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33" y="777235"/>
            <a:ext cx="8454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Various aspects of the system were verified in different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testbeams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which used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different geometries.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Three of them are listed 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656" y="1799710"/>
            <a:ext cx="98587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“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of the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RICH photo-detectors and readout in a system test using charged particles 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from a 25 ns-structured beam</a:t>
            </a:r>
            <a:r>
              <a:rPr lang="en-US" dirty="0" smtClean="0"/>
              <a:t>”,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M.adinolfi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et.al.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Inst. Meth. A 603 (2009) 287-293</a:t>
            </a:r>
          </a:p>
          <a:p>
            <a:endParaRPr lang="en-US" dirty="0"/>
          </a:p>
          <a:p>
            <a:r>
              <a:rPr lang="en-US" dirty="0" smtClean="0"/>
              <a:t>(b) “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of the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RICH photodetectors in a  charged particle beam</a:t>
            </a:r>
            <a:r>
              <a:rPr lang="en-US" dirty="0" smtClean="0"/>
              <a:t>”, 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M.Adinolfi</a:t>
            </a:r>
            <a:r>
              <a:rPr lang="en-US" dirty="0" smtClean="0"/>
              <a:t> et.al.,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Inst. Meth. A 574 (2007) 39.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 ) “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Test of the photon detection system for the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RICH Upgrade in a  charged particle beam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dirty="0" smtClean="0"/>
              <a:t>         M.K. </a:t>
            </a:r>
            <a:r>
              <a:rPr lang="en-US" dirty="0" err="1" smtClean="0"/>
              <a:t>Baszczyk</a:t>
            </a:r>
            <a:r>
              <a:rPr lang="en-US" dirty="0" smtClean="0"/>
              <a:t> et.al.,  JINST  12,  P010112  (2017)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765" y="3815906"/>
            <a:ext cx="2586348" cy="26192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38894" y="3446574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beam in 2015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844" y="4218015"/>
            <a:ext cx="3605661" cy="21690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8567" y="6190549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hits per track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2015 test beam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81" y="4284374"/>
            <a:ext cx="2427243" cy="2150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266" y="6267493"/>
            <a:ext cx="3267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Cherenkov ring in 2015 test beam data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2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54681" y="204564"/>
            <a:ext cx="7582653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 smtClean="0"/>
              <a:t>LHCb</a:t>
            </a:r>
            <a:r>
              <a:rPr lang="en-US" altLang="en-US" sz="2400" dirty="0" smtClean="0"/>
              <a:t>-RICH performance from simulations: RUN2 and RUN3</a:t>
            </a:r>
            <a:endParaRPr lang="en-US" altLang="en-US" sz="2400" dirty="0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10175" y="5165469"/>
            <a:ext cx="3856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99"/>
              </a:buClr>
              <a:buFontTx/>
              <a:buChar char="•"/>
            </a:pPr>
            <a:r>
              <a:rPr lang="en-US" altLang="en-US" dirty="0">
                <a:solidFill>
                  <a:srgbClr val="000099"/>
                </a:solidFill>
              </a:rPr>
              <a:t>  Yield: Mean Number of </a:t>
            </a:r>
            <a:r>
              <a:rPr lang="en-US" altLang="en-US" dirty="0" smtClean="0">
                <a:solidFill>
                  <a:srgbClr val="000099"/>
                </a:solidFill>
              </a:rPr>
              <a:t>RICH hits </a:t>
            </a:r>
            <a:r>
              <a:rPr lang="en-US" altLang="en-US" dirty="0">
                <a:solidFill>
                  <a:srgbClr val="000099"/>
                </a:solidFill>
              </a:rPr>
              <a:t>per</a:t>
            </a:r>
          </a:p>
          <a:p>
            <a:r>
              <a:rPr lang="en-US" altLang="en-US" dirty="0">
                <a:solidFill>
                  <a:srgbClr val="000099"/>
                </a:solidFill>
              </a:rPr>
              <a:t>   saturated track (Beta ~1).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2041525" y="3544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/>
          </a:p>
        </p:txBody>
      </p:sp>
      <p:sp>
        <p:nvSpPr>
          <p:cNvPr id="23677" name="Text Box 125"/>
          <p:cNvSpPr txBox="1">
            <a:spLocks noChangeArrowheads="1"/>
          </p:cNvSpPr>
          <p:nvPr/>
        </p:nvSpPr>
        <p:spPr bwMode="auto">
          <a:xfrm>
            <a:off x="277008" y="845414"/>
            <a:ext cx="63731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Cherenkov Angle Resolutions and yields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57801"/>
              </p:ext>
            </p:extLst>
          </p:nvPr>
        </p:nvGraphicFramePr>
        <p:xfrm>
          <a:off x="364815" y="1404893"/>
          <a:ext cx="5194829" cy="310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683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Resolution</a:t>
                      </a:r>
                    </a:p>
                    <a:p>
                      <a:r>
                        <a:rPr lang="en-GB" baseline="0" dirty="0" smtClean="0"/>
                        <a:t>(in   mrad)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RICH1-2015</a:t>
                      </a:r>
                    </a:p>
                    <a:p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HPD, C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10</a:t>
                      </a:r>
                      <a:endParaRPr lang="en-GB" baseline="-25000" dirty="0"/>
                    </a:p>
                  </a:txBody>
                  <a:tcPr>
                    <a:solidFill>
                      <a:schemeClr val="tx2">
                        <a:lumMod val="75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RICH1-upgrade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 Ma</a:t>
                      </a:r>
                      <a:r>
                        <a:rPr lang="en-US" dirty="0" smtClean="0"/>
                        <a:t>PMT, C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10</a:t>
                      </a:r>
                      <a:endParaRPr lang="en-GB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42">
                <a:tc>
                  <a:txBody>
                    <a:bodyPr/>
                    <a:lstStyle/>
                    <a:p>
                      <a:r>
                        <a:rPr lang="en-US" dirty="0" smtClean="0"/>
                        <a:t>Chromatic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408">
                <a:tc>
                  <a:txBody>
                    <a:bodyPr/>
                    <a:lstStyle/>
                    <a:p>
                      <a:r>
                        <a:rPr lang="en-US" dirty="0" smtClean="0"/>
                        <a:t>Pixel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0.60,    PSF=0.86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15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GB" baseline="0" dirty="0" smtClean="0"/>
                        <a:t>point</a:t>
                      </a:r>
                      <a:endParaRPr lang="en-US" baseline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</a:t>
                      </a:r>
                      <a:endParaRPr lang="en-GB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</a:t>
                      </a:r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745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Overall+Track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1.65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  <a:alpha val="3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0.88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45148"/>
              </p:ext>
            </p:extLst>
          </p:nvPr>
        </p:nvGraphicFramePr>
        <p:xfrm>
          <a:off x="5559644" y="1393931"/>
          <a:ext cx="3107256" cy="311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755">
                <a:tc>
                  <a:txBody>
                    <a:bodyPr/>
                    <a:lstStyle/>
                    <a:p>
                      <a:r>
                        <a:rPr lang="en-GB" dirty="0" smtClean="0"/>
                        <a:t>RICH2-2015</a:t>
                      </a:r>
                    </a:p>
                    <a:p>
                      <a:r>
                        <a:rPr lang="en-GB" dirty="0" smtClean="0"/>
                        <a:t>HPD, CF</a:t>
                      </a:r>
                      <a:r>
                        <a:rPr lang="en-GB" baseline="-25000" dirty="0" smtClean="0"/>
                        <a:t>4</a:t>
                      </a:r>
                      <a:endParaRPr lang="en-GB" baseline="-25000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RICH2-upgrade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lt1"/>
                          </a:solidFill>
                        </a:rPr>
                        <a:t>MaP</a:t>
                      </a:r>
                      <a:r>
                        <a:rPr lang="en-GB" dirty="0" err="1" smtClean="0"/>
                        <a:t>MT</a:t>
                      </a:r>
                      <a:r>
                        <a:rPr lang="en-GB" dirty="0" smtClean="0"/>
                        <a:t>, CF</a:t>
                      </a:r>
                      <a:r>
                        <a:rPr lang="en-GB" baseline="-25000" dirty="0" smtClean="0"/>
                        <a:t>4</a:t>
                      </a:r>
                      <a:endParaRPr lang="en-GB" baseline="-25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60">
                <a:tc>
                  <a:txBody>
                    <a:bodyPr/>
                    <a:lstStyle/>
                    <a:p>
                      <a:r>
                        <a:rPr lang="en-GB" dirty="0" smtClean="0"/>
                        <a:t>0.48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0.31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697">
                <a:tc>
                  <a:txBody>
                    <a:bodyPr/>
                    <a:lstStyle/>
                    <a:p>
                      <a:r>
                        <a:rPr lang="en-GB" dirty="0" smtClean="0"/>
                        <a:t>0.19</a:t>
                      </a:r>
                    </a:p>
                    <a:p>
                      <a:r>
                        <a:rPr lang="en-GB" dirty="0" smtClean="0"/>
                        <a:t>PSF=0.29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0.19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14">
                <a:tc>
                  <a:txBody>
                    <a:bodyPr/>
                    <a:lstStyle/>
                    <a:p>
                      <a:r>
                        <a:rPr lang="en-GB" dirty="0" smtClean="0"/>
                        <a:t>0.27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0.27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46">
                <a:tc>
                  <a:txBody>
                    <a:bodyPr/>
                    <a:lstStyle/>
                    <a:p>
                      <a:r>
                        <a:rPr lang="en-GB" dirty="0" smtClean="0"/>
                        <a:t>0.65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0.76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0.45</a:t>
                      </a:r>
                    </a:p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0.60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46627"/>
              </p:ext>
            </p:extLst>
          </p:nvPr>
        </p:nvGraphicFramePr>
        <p:xfrm>
          <a:off x="364815" y="4523948"/>
          <a:ext cx="5230414" cy="526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743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Yield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32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22466"/>
              </p:ext>
            </p:extLst>
          </p:nvPr>
        </p:nvGraphicFramePr>
        <p:xfrm>
          <a:off x="5595230" y="4512986"/>
          <a:ext cx="3071670" cy="53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312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  22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123" y="5926578"/>
            <a:ext cx="4988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 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RICH Upgrade</a:t>
            </a:r>
            <a:r>
              <a:rPr lang="en-US" dirty="0" smtClean="0"/>
              <a:t>”,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S.Easo</a:t>
            </a:r>
            <a:r>
              <a:rPr lang="en-US" dirty="0" smtClean="0"/>
              <a:t>, </a:t>
            </a:r>
            <a:r>
              <a:rPr lang="en-US" dirty="0" err="1" smtClean="0"/>
              <a:t>Nucl.Inst.Meth</a:t>
            </a:r>
            <a:r>
              <a:rPr lang="en-US" dirty="0" smtClean="0"/>
              <a:t>. A 876 (2017) 160-163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7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2009" y="30875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Preamble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0852" y="1070309"/>
            <a:ext cx="618630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its RICH system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framework and simulations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Detector description and physics processes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real data from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for further upgrades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4701" y="1437189"/>
            <a:ext cx="41953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for RUN1 and RUN2  (2010-2018)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for RUN3   (2021 onwards)</a:t>
            </a:r>
            <a:endParaRPr lang="en-GB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701" y="2555523"/>
            <a:ext cx="4820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Gaudi  software framework and the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GEANT4 in </a:t>
            </a:r>
            <a:r>
              <a:rPr lang="en-US" sz="1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endParaRPr lang="en-GB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0167" y="3908489"/>
            <a:ext cx="3860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rgbClr val="002060"/>
                </a:solidFill>
              </a:rPr>
              <a:t>LHCb</a:t>
            </a:r>
            <a:r>
              <a:rPr lang="en-US" sz="1600" i="1" dirty="0" smtClean="0">
                <a:solidFill>
                  <a:srgbClr val="002060"/>
                </a:solidFill>
              </a:rPr>
              <a:t> specific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002060"/>
                </a:solidFill>
              </a:rPr>
              <a:t>Validation using prototypes in </a:t>
            </a:r>
            <a:r>
              <a:rPr lang="en-US" sz="1600" i="1" dirty="0" err="1" smtClean="0">
                <a:solidFill>
                  <a:srgbClr val="002060"/>
                </a:solidFill>
              </a:rPr>
              <a:t>testbeams</a:t>
            </a:r>
            <a:endParaRPr lang="en-GB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20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44" y="761530"/>
            <a:ext cx="4439450" cy="4629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93" y="831097"/>
            <a:ext cx="4560119" cy="4666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7672" y="202740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 data from simulation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270" y="519031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665" y="79372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2444" y="523726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6255" y="77415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8002" y="5698005"/>
            <a:ext cx="66154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vs X of the hit coordinates on the detector planes, from simulations.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This is normalized to the number of events.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9432" y="53442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RICH1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0351" y="54029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RICH2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644" y="105391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724686" y="98607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477476" y="536038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377317" y="54029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09900" y="6251073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B-meson signal events, RUN3 simulations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1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21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29692" y="114629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data from simulation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64" y="750212"/>
            <a:ext cx="4895700" cy="496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40" y="780149"/>
            <a:ext cx="5043415" cy="4953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1554" y="565546"/>
            <a:ext cx="205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RICH1 TOP Plane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5440" y="565546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RICH1 BOTTOM Plane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273" y="5755757"/>
            <a:ext cx="5161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vs. X of the hit coordinates in the central region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of the detector plane in a single event in RICH1.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B-meson signal events, RUN3 simulations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3695" y="5434373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591" y="633744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7498" y="537535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7848" y="5848143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tracks ~ 215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RICH1 hits ~ 5300</a:t>
            </a:r>
            <a:endParaRPr lang="en-GB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164" y="102721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063327" y="545745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56340" y="104318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202246" y="545035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15246" y="620679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4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22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429497" y="249383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 data reconstruction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883" y="884757"/>
            <a:ext cx="86805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reconstruction program is same for simulated and real data.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implemented within the Brunel application of the Gaudi software framework.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uses a log-likelihood algorithm for particle identification.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470" y="2228757"/>
            <a:ext cx="74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Ref: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 pattern recognition for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R.Forty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Inst. Meth. A 433 (1999) 257-261</a:t>
            </a: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3" y="2675060"/>
            <a:ext cx="4720040" cy="3185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41" y="2902768"/>
            <a:ext cx="4519431" cy="294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883" y="5863353"/>
            <a:ext cx="115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 of PID (particle identification) performances from simulation and real data,  from 2011 configuration in RUN1.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0768" y="6155579"/>
            <a:ext cx="8672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Ref:  “Performance of 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RICH  detector at  the LHC”, </a:t>
            </a:r>
            <a:r>
              <a:rPr lang="en-US" sz="1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M.Adinolfi</a:t>
            </a:r>
            <a:r>
              <a:rPr lang="en-US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et.al., 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 Phys. J.C. (2013) 73 : 2431</a:t>
            </a:r>
            <a:endParaRPr lang="en-GB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34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23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429497" y="249383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 data reconstruction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09" y="1828994"/>
            <a:ext cx="4050063" cy="2974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692" y="991518"/>
            <a:ext cx="5910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example of PID performance expected for RUN3.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86" y="1746412"/>
            <a:ext cx="4154922" cy="30011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12645" y="1604678"/>
            <a:ext cx="495759" cy="162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LL (K-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32983" y="4318612"/>
            <a:ext cx="275421" cy="53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72371" y="4424405"/>
            <a:ext cx="3593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PID performance averaged over the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momentum range 3-100  GeV/c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Each point corresponds to a different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 on  </a:t>
            </a:r>
            <a:r>
              <a:rPr lang="en-US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LL (K-</a:t>
            </a:r>
            <a:r>
              <a:rPr lang="en-US" sz="16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47393" y="4318612"/>
            <a:ext cx="338696" cy="53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204983" y="1507465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 </a:t>
            </a:r>
            <a:r>
              <a:rPr lang="en-US" dirty="0" smtClean="0"/>
              <a:t>LL (K-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)&gt; 0.0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62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24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338111" y="363557"/>
            <a:ext cx="499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RICH Simulation: Using fast timing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793" y="958467"/>
            <a:ext cx="80025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the reduce the backgrounds and improve the PID,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using the time gating of signals in hardware and software is useful.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the designing the RICH for RUN3 and beyond, we are using the time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information of the hits,  created in GEANT4.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also simulate the processing times needed by the photon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detectors TTS (Transit 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pread)  and the readout.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 example of PID improvement with timing: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683" y="2123559"/>
            <a:ext cx="3987034" cy="3047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7927" y="193889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time at RICH1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20" y="3898928"/>
            <a:ext cx="4098274" cy="28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6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25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47512" y="308537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eyond the horizon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030" y="2568933"/>
            <a:ext cx="114361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simulations are run over billions of events in production runs.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Hence we try to optimize the CPU time wherever possible.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major part of the CPU time taken for the RICH is from the transport of the optical photons in GEANT4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Recently,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Bay collaboration has successfully used GPUs to use ‘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OptiX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’ for the ray tracing of Cherenkov photons    and achieved large gains in CPU time.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interfaced ‘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OptiX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’ to GEANT4.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Here the Cherenkov photon production and transport is done by ‘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OptiX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’ and the hits created are copied back into the GEANT4 structure. We are also in the  process of moving towards using this.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GEANT4 is also looking into this.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525" y="2065532"/>
            <a:ext cx="4604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tracing of photons in simulation: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646" y="224775"/>
            <a:ext cx="3124745" cy="2344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525" y="1396999"/>
            <a:ext cx="753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for using DD4HEP structure for geometry description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293" y="5985253"/>
            <a:ext cx="7751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distant future, there is also GEANTV, which aims to have </a:t>
            </a: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workflows for improving CPU time. </a:t>
            </a:r>
            <a:endParaRPr lang="en-GB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31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26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21382" y="285008"/>
            <a:ext cx="175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270" y="1145754"/>
            <a:ext cx="1180547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Gaudi framework is used for the software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including the simulations of the RICH system.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detector simulation is performed using GEANT4.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During the RICH simulation, Cherenkov photons are produced and transported through the optical geometry.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RICH simulation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couple of custom made physics processes and various measures are taken to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optimize the CPU time.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studies are underway for using the ‘RICH hit time’ to improve the PID performance in the future.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There are also other developments foreseen for RICH simulation,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use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modern GPUs.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58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27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21382" y="285008"/>
            <a:ext cx="1753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749" y="1454227"/>
            <a:ext cx="112454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wish to acknowledge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support from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colleagues in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especially from colleagues in the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-RICH group.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also received lot of useful help from our colleagues in the GEANT4 collaboration, 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especially in the early days.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this has some useful information for RICH simulation studies at the EIC detector.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all the success in that project 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246" y="3830202"/>
            <a:ext cx="3393928" cy="220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96652" y="5961164"/>
            <a:ext cx="2476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EPJC (2013) ,73:2431</a:t>
            </a:r>
          </a:p>
          <a:p>
            <a:r>
              <a:rPr lang="en-GB" sz="16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RICH1 gas radiator</a:t>
            </a:r>
            <a:endParaRPr lang="en-GB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0901183-A5-at-72-dp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23841" r="22757"/>
          <a:stretch/>
        </p:blipFill>
        <p:spPr bwMode="auto">
          <a:xfrm>
            <a:off x="1035190" y="4078705"/>
            <a:ext cx="3329881" cy="22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7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5" y="842325"/>
            <a:ext cx="8629507" cy="4633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430" y="105781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LHCb  Experiment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486656"/>
            <a:ext cx="1178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Locator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77696" y="3450336"/>
            <a:ext cx="621214" cy="1158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9200" y="1450848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RICH1</a:t>
            </a:r>
            <a:endParaRPr lang="en-GB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05358" y="1802190"/>
            <a:ext cx="982781" cy="670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4192" y="1085088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RICH2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64608" y="1450848"/>
            <a:ext cx="950976" cy="487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52216" y="108508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80785" y="1411780"/>
            <a:ext cx="162940" cy="200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05856" y="4655933"/>
            <a:ext cx="236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stations 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942609" y="4206240"/>
            <a:ext cx="268224" cy="634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491430" y="3681984"/>
            <a:ext cx="2292096" cy="1174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83953" y="442391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Calorimeter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120706" y="3968904"/>
            <a:ext cx="145726" cy="517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228343" y="4702100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Muon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8352914" y="4358164"/>
            <a:ext cx="462953" cy="433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0188" y="5700122"/>
            <a:ext cx="10854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 &lt; </a:t>
            </a:r>
            <a:r>
              <a:rPr lang="en-GB" sz="2000" i="1" dirty="0" smtClean="0"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&lt; 5,  Forward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pectrometer.</a:t>
            </a:r>
          </a:p>
          <a:p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 acceptance ~ 10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300 mrad,   Momentum range :   2-100 GeV/c</a:t>
            </a:r>
          </a:p>
          <a:p>
            <a:r>
              <a:rPr lang="en-GB" sz="2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GB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collaboration has over 1400 members from 85 institutes in 19 countries, including USA. </a:t>
            </a:r>
            <a:endParaRPr lang="en-GB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623108" y="699094"/>
                <a:ext cx="2214773" cy="94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From 2015: </a:t>
                </a:r>
              </a:p>
              <a:p>
                <a:endParaRPr lang="en-GB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pp  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13 TeV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108" y="699094"/>
                <a:ext cx="2214773" cy="943976"/>
              </a:xfrm>
              <a:prstGeom prst="rect">
                <a:avLst/>
              </a:prstGeom>
              <a:blipFill>
                <a:blip r:embed="rId3"/>
                <a:stretch>
                  <a:fillRect l="-2479" t="-3871" r="-1102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869881" y="1958377"/>
            <a:ext cx="213825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6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 ~ 60 GeV/c</a:t>
            </a:r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Photodetectors:</a:t>
            </a:r>
          </a:p>
          <a:p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+ Bottom</a:t>
            </a: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en-GB" sz="1600" baseline="-25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&lt; ~  100  GeV/c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Photodetectors:</a:t>
            </a:r>
          </a:p>
          <a:p>
            <a:r>
              <a:rPr lang="en-GB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Left+ Right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615891" y="1694688"/>
            <a:ext cx="12282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RICH1</a:t>
            </a:r>
            <a:r>
              <a:rPr lang="en-GB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 smtClean="0"/>
          </a:p>
          <a:p>
            <a:endParaRPr lang="en-US" dirty="0" smtClean="0"/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RICH2</a:t>
            </a:r>
            <a:r>
              <a:rPr lang="en-GB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7FA8-8844-492A-9F12-684B0E86AA9A}" type="slidenum">
              <a:rPr lang="en-GB" smtClean="0"/>
              <a:t>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85983" y="4599781"/>
                <a:ext cx="2384051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pp  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GB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GB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GB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TeV</a:t>
                </a:r>
                <a:endParaRPr lang="en-GB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Aerogel &lt; 10 GeV/c</a:t>
                </a:r>
                <a:endParaRPr lang="en-GB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983" y="4599781"/>
                <a:ext cx="2384051" cy="666977"/>
              </a:xfrm>
              <a:prstGeom prst="rect">
                <a:avLst/>
              </a:prstGeom>
              <a:blipFill>
                <a:blip r:embed="rId4"/>
                <a:stretch>
                  <a:fillRect l="-1790" t="-1835" r="-1279" b="-14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536703" y="4268986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Before 2015: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80215" y="5291066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Before 2012:</a:t>
            </a:r>
            <a:endParaRPr lang="en-GB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44194" y="5516093"/>
                <a:ext cx="2086533" cy="389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pp  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m:rPr>
                        <m:sty m:val="p"/>
                      </m:rPr>
                      <a:rPr lang="en-GB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GB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7 </a:t>
                </a:r>
                <a:r>
                  <a:rPr lang="en-GB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TeV</a:t>
                </a:r>
                <a:endParaRPr lang="en-GB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194" y="5516093"/>
                <a:ext cx="2086533" cy="389979"/>
              </a:xfrm>
              <a:prstGeom prst="rect">
                <a:avLst/>
              </a:prstGeom>
              <a:blipFill>
                <a:blip r:embed="rId5"/>
                <a:stretch>
                  <a:fillRect l="-1754" t="-3125" r="-175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1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14192" y="130990"/>
            <a:ext cx="229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Timeline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34" y="687296"/>
            <a:ext cx="6502344" cy="2507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234" y="3256017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 and installation: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02702"/>
              </p:ext>
            </p:extLst>
          </p:nvPr>
        </p:nvGraphicFramePr>
        <p:xfrm>
          <a:off x="3802634" y="3189214"/>
          <a:ext cx="34888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464">
                  <a:extLst>
                    <a:ext uri="{9D8B030D-6E8A-4147-A177-3AD203B41FA5}">
                      <a16:colId xmlns:a16="http://schemas.microsoft.com/office/drawing/2014/main" val="2890946044"/>
                    </a:ext>
                  </a:extLst>
                </a:gridCol>
                <a:gridCol w="1898351">
                  <a:extLst>
                    <a:ext uri="{9D8B030D-6E8A-4147-A177-3AD203B41FA5}">
                      <a16:colId xmlns:a16="http://schemas.microsoft.com/office/drawing/2014/main" val="1796823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RUN1, 2</a:t>
                      </a:r>
                      <a:endParaRPr lang="en-GB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Mid 1990’s - 2010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32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RUN3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 – 2020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604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RUN4,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GB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015"/>
                      </a:pP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~ 2026</a:t>
                      </a:r>
                      <a:endParaRPr lang="en-GB" b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31864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38706" y="1039632"/>
            <a:ext cx="98027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   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Run3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( 2021-2024 )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5526" y="1039632"/>
            <a:ext cx="98027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   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Run4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( 2027-2030 )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413" y="41170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-RICH software development: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0013" y="3100105"/>
            <a:ext cx="4371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T.Ypsilantis</a:t>
            </a:r>
            <a:r>
              <a:rPr 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J.Seguinot</a:t>
            </a:r>
            <a:r>
              <a:rPr 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et.al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were part of 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-RICH </a:t>
            </a: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Inst. Meth. A (1994) 30-51</a:t>
            </a:r>
          </a:p>
          <a:p>
            <a:r>
              <a:rPr lang="en-US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“Theory of ring imaging Cherenkov counters”</a:t>
            </a:r>
            <a:endParaRPr lang="en-GB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Thomas Ypsilan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081" y="1035256"/>
            <a:ext cx="15811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63346" y="652971"/>
            <a:ext cx="125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Ypsilantis</a:t>
            </a:r>
            <a:endParaRPr lang="en-US" dirty="0" smtClean="0"/>
          </a:p>
        </p:txBody>
      </p:sp>
      <p:pic>
        <p:nvPicPr>
          <p:cNvPr id="17" name="Picture 4" descr="https://ph-dep-dt-old.web.cern.ch/photogallery/photo00010504/IMG_5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691" y="1744379"/>
            <a:ext cx="1540127" cy="11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195615" y="1430841"/>
            <a:ext cx="1029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J.Seguinot</a:t>
            </a:r>
            <a:endParaRPr lang="en-GB" sz="1600" i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71903"/>
              </p:ext>
            </p:extLst>
          </p:nvPr>
        </p:nvGraphicFramePr>
        <p:xfrm>
          <a:off x="140983" y="4533102"/>
          <a:ext cx="1165808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090">
                  <a:extLst>
                    <a:ext uri="{9D8B030D-6E8A-4147-A177-3AD203B41FA5}">
                      <a16:colId xmlns:a16="http://schemas.microsoft.com/office/drawing/2014/main" val="1750814781"/>
                    </a:ext>
                  </a:extLst>
                </a:gridCol>
                <a:gridCol w="10115992">
                  <a:extLst>
                    <a:ext uri="{9D8B030D-6E8A-4147-A177-3AD203B41FA5}">
                      <a16:colId xmlns:a16="http://schemas.microsoft.com/office/drawing/2014/main" val="12029993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~  2000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First version of Gaudi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Framework in C++,  started to be used in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.  I started on GEANT4 for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-RICH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7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2002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First version of GEANT4 simulation for RICH and Calorimeter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9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DC04:  First production RUN of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simulations using GEANT4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17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Arrival of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real data and comparison with simulations. This continued until the end of RUN2.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09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2011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 started on the simulations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RICH upgrade for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RUN3. This led to PID upgrade TDR in 2013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7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2015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RICH reconstruction became part of HLT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online ) processing.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3094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16595" y="2680228"/>
            <a:ext cx="2783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RUN4 schedule is being revised </a:t>
            </a:r>
            <a:endParaRPr lang="en-GB" sz="14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56454" y="358346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framework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927882" y="1579417"/>
            <a:ext cx="5678584" cy="3487893"/>
            <a:chOff x="3481036" y="3330178"/>
            <a:chExt cx="5346339" cy="3240188"/>
          </a:xfrm>
        </p:grpSpPr>
        <p:sp>
          <p:nvSpPr>
            <p:cNvPr id="91" name="Text Box 98"/>
            <p:cNvSpPr txBox="1">
              <a:spLocks noChangeArrowheads="1"/>
            </p:cNvSpPr>
            <p:nvPr/>
          </p:nvSpPr>
          <p:spPr bwMode="auto">
            <a:xfrm>
              <a:off x="8001320" y="4076536"/>
              <a:ext cx="82605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000" dirty="0" err="1"/>
                <a:t>StrippedDST</a:t>
              </a:r>
              <a:endParaRPr lang="en-US" sz="1000" dirty="0"/>
            </a:p>
          </p:txBody>
        </p:sp>
        <p:sp>
          <p:nvSpPr>
            <p:cNvPr id="92" name="Oval 87"/>
            <p:cNvSpPr>
              <a:spLocks noChangeArrowheads="1"/>
            </p:cNvSpPr>
            <p:nvPr/>
          </p:nvSpPr>
          <p:spPr bwMode="auto">
            <a:xfrm>
              <a:off x="3858227" y="4508336"/>
              <a:ext cx="960121" cy="685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100" b="1" dirty="0"/>
                <a:t>Simulation</a:t>
              </a:r>
              <a:endParaRPr lang="en-US" sz="1000" b="1" dirty="0"/>
            </a:p>
            <a:p>
              <a:pPr algn="ctr" eaLnBrk="1" hangingPunct="1"/>
              <a:r>
                <a:rPr lang="en-US" sz="1000" b="1" dirty="0"/>
                <a:t>Gauss</a:t>
              </a:r>
            </a:p>
          </p:txBody>
        </p:sp>
        <p:sp>
          <p:nvSpPr>
            <p:cNvPr id="93" name="Oval 88"/>
            <p:cNvSpPr>
              <a:spLocks noChangeArrowheads="1"/>
            </p:cNvSpPr>
            <p:nvPr/>
          </p:nvSpPr>
          <p:spPr bwMode="auto">
            <a:xfrm>
              <a:off x="6351037" y="4684130"/>
              <a:ext cx="662941" cy="620077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000" dirty="0"/>
                <a:t>Recons.</a:t>
              </a:r>
              <a:endParaRPr lang="en-US" sz="1000" dirty="0" smtClean="0"/>
            </a:p>
            <a:p>
              <a:pPr algn="ctr" eaLnBrk="1" hangingPunct="1"/>
              <a:r>
                <a:rPr lang="en-US" sz="1000" b="1" dirty="0" smtClean="0"/>
                <a:t>Brunel</a:t>
              </a:r>
              <a:endParaRPr lang="en-US" sz="1000" b="1" dirty="0"/>
            </a:p>
          </p:txBody>
        </p:sp>
        <p:sp>
          <p:nvSpPr>
            <p:cNvPr id="94" name="Oval 89"/>
            <p:cNvSpPr>
              <a:spLocks noChangeArrowheads="1"/>
            </p:cNvSpPr>
            <p:nvPr/>
          </p:nvSpPr>
          <p:spPr bwMode="auto">
            <a:xfrm>
              <a:off x="7589175" y="4440709"/>
              <a:ext cx="618173" cy="62293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000"/>
                <a:t>Analysis</a:t>
              </a:r>
            </a:p>
            <a:p>
              <a:pPr algn="ctr" eaLnBrk="1" hangingPunct="1"/>
              <a:r>
                <a:rPr lang="en-US" sz="1000" b="1"/>
                <a:t>DaVinci</a:t>
              </a:r>
            </a:p>
          </p:txBody>
        </p:sp>
        <p:grpSp>
          <p:nvGrpSpPr>
            <p:cNvPr id="95" name="Group 90"/>
            <p:cNvGrpSpPr>
              <a:grpSpLocks/>
            </p:cNvGrpSpPr>
            <p:nvPr/>
          </p:nvGrpSpPr>
          <p:grpSpPr bwMode="auto">
            <a:xfrm>
              <a:off x="4178267" y="5377020"/>
              <a:ext cx="841277" cy="295323"/>
              <a:chOff x="1152" y="3168"/>
              <a:chExt cx="915" cy="318"/>
            </a:xfrm>
          </p:grpSpPr>
          <p:grpSp>
            <p:nvGrpSpPr>
              <p:cNvPr id="168" name="Group 91"/>
              <p:cNvGrpSpPr>
                <a:grpSpLocks/>
              </p:cNvGrpSpPr>
              <p:nvPr/>
            </p:nvGrpSpPr>
            <p:grpSpPr bwMode="auto">
              <a:xfrm>
                <a:off x="1152" y="3168"/>
                <a:ext cx="864" cy="240"/>
                <a:chOff x="1392" y="3024"/>
                <a:chExt cx="864" cy="240"/>
              </a:xfrm>
            </p:grpSpPr>
            <p:sp>
              <p:nvSpPr>
                <p:cNvPr id="170" name="Line 92"/>
                <p:cNvSpPr>
                  <a:spLocks noChangeShapeType="1"/>
                </p:cNvSpPr>
                <p:nvPr/>
              </p:nvSpPr>
              <p:spPr bwMode="auto">
                <a:xfrm>
                  <a:off x="1392" y="302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  <p:sp>
              <p:nvSpPr>
                <p:cNvPr id="171" name="Line 93"/>
                <p:cNvSpPr>
                  <a:spLocks noChangeShapeType="1"/>
                </p:cNvSpPr>
                <p:nvPr/>
              </p:nvSpPr>
              <p:spPr bwMode="auto">
                <a:xfrm>
                  <a:off x="1392" y="326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</p:grpSp>
          <p:sp>
            <p:nvSpPr>
              <p:cNvPr id="169" name="Text Box 94"/>
              <p:cNvSpPr txBox="1">
                <a:spLocks noChangeArrowheads="1"/>
              </p:cNvSpPr>
              <p:nvPr/>
            </p:nvSpPr>
            <p:spPr bwMode="auto">
              <a:xfrm>
                <a:off x="1248" y="3168"/>
                <a:ext cx="819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/>
                  <a:t>MCHits</a:t>
                </a:r>
              </a:p>
            </p:txBody>
          </p:sp>
        </p:grpSp>
        <p:grpSp>
          <p:nvGrpSpPr>
            <p:cNvPr id="96" name="Group 95"/>
            <p:cNvGrpSpPr>
              <a:grpSpLocks/>
            </p:cNvGrpSpPr>
            <p:nvPr/>
          </p:nvGrpSpPr>
          <p:grpSpPr bwMode="auto">
            <a:xfrm>
              <a:off x="7986679" y="4053995"/>
              <a:ext cx="794386" cy="292607"/>
              <a:chOff x="1469" y="4665354"/>
              <a:chExt cx="864" cy="487678"/>
            </a:xfrm>
          </p:grpSpPr>
          <p:sp>
            <p:nvSpPr>
              <p:cNvPr id="166" name="Line 96"/>
              <p:cNvSpPr>
                <a:spLocks noChangeShapeType="1"/>
              </p:cNvSpPr>
              <p:nvPr/>
            </p:nvSpPr>
            <p:spPr bwMode="auto">
              <a:xfrm>
                <a:off x="1469" y="4665354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  <p:sp>
            <p:nvSpPr>
              <p:cNvPr id="167" name="Line 97"/>
              <p:cNvSpPr>
                <a:spLocks noChangeShapeType="1"/>
              </p:cNvSpPr>
              <p:nvPr/>
            </p:nvSpPr>
            <p:spPr bwMode="auto">
              <a:xfrm>
                <a:off x="1469" y="515303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 sz="1000"/>
              </a:p>
            </p:txBody>
          </p:sp>
        </p:grpSp>
        <p:grpSp>
          <p:nvGrpSpPr>
            <p:cNvPr id="97" name="Group 99"/>
            <p:cNvGrpSpPr>
              <a:grpSpLocks/>
            </p:cNvGrpSpPr>
            <p:nvPr/>
          </p:nvGrpSpPr>
          <p:grpSpPr bwMode="auto">
            <a:xfrm>
              <a:off x="5777518" y="5628483"/>
              <a:ext cx="801782" cy="295323"/>
              <a:chOff x="2592" y="3072"/>
              <a:chExt cx="871" cy="318"/>
            </a:xfrm>
          </p:grpSpPr>
          <p:grpSp>
            <p:nvGrpSpPr>
              <p:cNvPr id="162" name="Group 100"/>
              <p:cNvGrpSpPr>
                <a:grpSpLocks/>
              </p:cNvGrpSpPr>
              <p:nvPr/>
            </p:nvGrpSpPr>
            <p:grpSpPr bwMode="auto">
              <a:xfrm>
                <a:off x="2592" y="3072"/>
                <a:ext cx="864" cy="240"/>
                <a:chOff x="1392" y="3024"/>
                <a:chExt cx="864" cy="240"/>
              </a:xfrm>
            </p:grpSpPr>
            <p:sp>
              <p:nvSpPr>
                <p:cNvPr id="164" name="Line 101"/>
                <p:cNvSpPr>
                  <a:spLocks noChangeShapeType="1"/>
                </p:cNvSpPr>
                <p:nvPr/>
              </p:nvSpPr>
              <p:spPr bwMode="auto">
                <a:xfrm>
                  <a:off x="1392" y="302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  <p:sp>
              <p:nvSpPr>
                <p:cNvPr id="165" name="Line 102"/>
                <p:cNvSpPr>
                  <a:spLocks noChangeShapeType="1"/>
                </p:cNvSpPr>
                <p:nvPr/>
              </p:nvSpPr>
              <p:spPr bwMode="auto">
                <a:xfrm>
                  <a:off x="1392" y="326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</p:grpSp>
          <p:sp>
            <p:nvSpPr>
              <p:cNvPr id="163" name="Text Box 103"/>
              <p:cNvSpPr txBox="1">
                <a:spLocks noChangeArrowheads="1"/>
              </p:cNvSpPr>
              <p:nvPr/>
            </p:nvSpPr>
            <p:spPr bwMode="auto">
              <a:xfrm>
                <a:off x="2784" y="3072"/>
                <a:ext cx="679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/>
                  <a:t>Digits</a:t>
                </a:r>
              </a:p>
            </p:txBody>
          </p:sp>
        </p:grpSp>
        <p:grpSp>
          <p:nvGrpSpPr>
            <p:cNvPr id="98" name="Group 104"/>
            <p:cNvGrpSpPr>
              <a:grpSpLocks/>
            </p:cNvGrpSpPr>
            <p:nvPr/>
          </p:nvGrpSpPr>
          <p:grpSpPr bwMode="auto">
            <a:xfrm>
              <a:off x="6882419" y="5463690"/>
              <a:ext cx="794386" cy="295909"/>
              <a:chOff x="4080" y="3168"/>
              <a:chExt cx="864" cy="320"/>
            </a:xfrm>
          </p:grpSpPr>
          <p:grpSp>
            <p:nvGrpSpPr>
              <p:cNvPr id="158" name="Group 105"/>
              <p:cNvGrpSpPr>
                <a:grpSpLocks/>
              </p:cNvGrpSpPr>
              <p:nvPr/>
            </p:nvGrpSpPr>
            <p:grpSpPr bwMode="auto">
              <a:xfrm>
                <a:off x="4080" y="3168"/>
                <a:ext cx="864" cy="240"/>
                <a:chOff x="1392" y="3024"/>
                <a:chExt cx="864" cy="240"/>
              </a:xfrm>
            </p:grpSpPr>
            <p:sp>
              <p:nvSpPr>
                <p:cNvPr id="160" name="Line 106"/>
                <p:cNvSpPr>
                  <a:spLocks noChangeShapeType="1"/>
                </p:cNvSpPr>
                <p:nvPr/>
              </p:nvSpPr>
              <p:spPr bwMode="auto">
                <a:xfrm>
                  <a:off x="1392" y="302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  <p:sp>
              <p:nvSpPr>
                <p:cNvPr id="161" name="Line 107"/>
                <p:cNvSpPr>
                  <a:spLocks noChangeShapeType="1"/>
                </p:cNvSpPr>
                <p:nvPr/>
              </p:nvSpPr>
              <p:spPr bwMode="auto">
                <a:xfrm>
                  <a:off x="1392" y="326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</p:grpSp>
          <p:sp>
            <p:nvSpPr>
              <p:cNvPr id="159" name="Text Box 108"/>
              <p:cNvSpPr txBox="1">
                <a:spLocks noChangeArrowheads="1"/>
              </p:cNvSpPr>
              <p:nvPr/>
            </p:nvSpPr>
            <p:spPr bwMode="auto">
              <a:xfrm>
                <a:off x="4228" y="3168"/>
                <a:ext cx="564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000"/>
                  <a:t>DST</a:t>
                </a:r>
              </a:p>
            </p:txBody>
          </p:sp>
        </p:grpSp>
        <p:grpSp>
          <p:nvGrpSpPr>
            <p:cNvPr id="99" name="Group 109"/>
            <p:cNvGrpSpPr>
              <a:grpSpLocks/>
            </p:cNvGrpSpPr>
            <p:nvPr/>
          </p:nvGrpSpPr>
          <p:grpSpPr bwMode="auto">
            <a:xfrm>
              <a:off x="3481036" y="5597041"/>
              <a:ext cx="927242" cy="295909"/>
              <a:chOff x="96" y="2256"/>
              <a:chExt cx="1209" cy="320"/>
            </a:xfrm>
          </p:grpSpPr>
          <p:grpSp>
            <p:nvGrpSpPr>
              <p:cNvPr id="154" name="Group 110"/>
              <p:cNvGrpSpPr>
                <a:grpSpLocks/>
              </p:cNvGrpSpPr>
              <p:nvPr/>
            </p:nvGrpSpPr>
            <p:grpSpPr bwMode="auto">
              <a:xfrm>
                <a:off x="96" y="2256"/>
                <a:ext cx="864" cy="240"/>
                <a:chOff x="1392" y="3024"/>
                <a:chExt cx="864" cy="240"/>
              </a:xfrm>
            </p:grpSpPr>
            <p:sp>
              <p:nvSpPr>
                <p:cNvPr id="156" name="Line 111"/>
                <p:cNvSpPr>
                  <a:spLocks noChangeShapeType="1"/>
                </p:cNvSpPr>
                <p:nvPr/>
              </p:nvSpPr>
              <p:spPr bwMode="auto">
                <a:xfrm>
                  <a:off x="1392" y="302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  <p:sp>
              <p:nvSpPr>
                <p:cNvPr id="157" name="Line 112"/>
                <p:cNvSpPr>
                  <a:spLocks noChangeShapeType="1"/>
                </p:cNvSpPr>
                <p:nvPr/>
              </p:nvSpPr>
              <p:spPr bwMode="auto">
                <a:xfrm>
                  <a:off x="1392" y="326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</p:grpSp>
          <p:sp>
            <p:nvSpPr>
              <p:cNvPr id="155" name="Text Box 113"/>
              <p:cNvSpPr txBox="1">
                <a:spLocks noChangeArrowheads="1"/>
              </p:cNvSpPr>
              <p:nvPr/>
            </p:nvSpPr>
            <p:spPr bwMode="auto">
              <a:xfrm>
                <a:off x="240" y="2256"/>
                <a:ext cx="1065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/>
                  <a:t>MCParts</a:t>
                </a:r>
              </a:p>
            </p:txBody>
          </p:sp>
        </p:grpSp>
        <p:grpSp>
          <p:nvGrpSpPr>
            <p:cNvPr id="100" name="Group 114"/>
            <p:cNvGrpSpPr>
              <a:grpSpLocks/>
            </p:cNvGrpSpPr>
            <p:nvPr/>
          </p:nvGrpSpPr>
          <p:grpSpPr bwMode="auto">
            <a:xfrm>
              <a:off x="3481036" y="4174006"/>
              <a:ext cx="984968" cy="295909"/>
              <a:chOff x="1104" y="1776"/>
              <a:chExt cx="1070" cy="320"/>
            </a:xfrm>
          </p:grpSpPr>
          <p:grpSp>
            <p:nvGrpSpPr>
              <p:cNvPr id="150" name="Group 115"/>
              <p:cNvGrpSpPr>
                <a:grpSpLocks/>
              </p:cNvGrpSpPr>
              <p:nvPr/>
            </p:nvGrpSpPr>
            <p:grpSpPr bwMode="auto">
              <a:xfrm>
                <a:off x="1104" y="1776"/>
                <a:ext cx="864" cy="240"/>
                <a:chOff x="1392" y="3024"/>
                <a:chExt cx="864" cy="240"/>
              </a:xfrm>
            </p:grpSpPr>
            <p:sp>
              <p:nvSpPr>
                <p:cNvPr id="152" name="Line 116"/>
                <p:cNvSpPr>
                  <a:spLocks noChangeShapeType="1"/>
                </p:cNvSpPr>
                <p:nvPr/>
              </p:nvSpPr>
              <p:spPr bwMode="auto">
                <a:xfrm>
                  <a:off x="1392" y="302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  <p:sp>
              <p:nvSpPr>
                <p:cNvPr id="153" name="Line 117"/>
                <p:cNvSpPr>
                  <a:spLocks noChangeShapeType="1"/>
                </p:cNvSpPr>
                <p:nvPr/>
              </p:nvSpPr>
              <p:spPr bwMode="auto">
                <a:xfrm>
                  <a:off x="1392" y="326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</p:grpSp>
          <p:sp>
            <p:nvSpPr>
              <p:cNvPr id="151" name="Text Box 118"/>
              <p:cNvSpPr txBox="1">
                <a:spLocks noChangeArrowheads="1"/>
              </p:cNvSpPr>
              <p:nvPr/>
            </p:nvSpPr>
            <p:spPr bwMode="auto">
              <a:xfrm>
                <a:off x="1248" y="1776"/>
                <a:ext cx="92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/>
                  <a:t>GenParts</a:t>
                </a:r>
              </a:p>
            </p:txBody>
          </p:sp>
        </p:grpSp>
        <p:cxnSp>
          <p:nvCxnSpPr>
            <p:cNvPr id="101" name="AutoShape 120"/>
            <p:cNvCxnSpPr>
              <a:cxnSpLocks noChangeShapeType="1"/>
              <a:endCxn id="114" idx="4"/>
            </p:cNvCxnSpPr>
            <p:nvPr/>
          </p:nvCxnSpPr>
          <p:spPr bwMode="auto">
            <a:xfrm rot="16200000" flipH="1">
              <a:off x="4938126" y="5377254"/>
              <a:ext cx="102818" cy="692995"/>
            </a:xfrm>
            <a:prstGeom prst="curvedConnector3">
              <a:avLst>
                <a:gd name="adj1" fmla="val 32233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2" name="AutoShape 122"/>
            <p:cNvCxnSpPr>
              <a:cxnSpLocks noChangeShapeType="1"/>
              <a:stCxn id="93" idx="5"/>
            </p:cNvCxnSpPr>
            <p:nvPr/>
          </p:nvCxnSpPr>
          <p:spPr bwMode="auto">
            <a:xfrm rot="16200000" flipH="1">
              <a:off x="6972188" y="5158104"/>
              <a:ext cx="250291" cy="36088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3" name="AutoShape 123"/>
            <p:cNvCxnSpPr>
              <a:cxnSpLocks noChangeShapeType="1"/>
              <a:endCxn id="94" idx="3"/>
            </p:cNvCxnSpPr>
            <p:nvPr/>
          </p:nvCxnSpPr>
          <p:spPr bwMode="auto">
            <a:xfrm rot="5400000" flipH="1" flipV="1">
              <a:off x="7233101" y="5017092"/>
              <a:ext cx="491277" cy="40193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104" name="Group 124"/>
            <p:cNvGrpSpPr>
              <a:grpSpLocks/>
            </p:cNvGrpSpPr>
            <p:nvPr/>
          </p:nvGrpSpPr>
          <p:grpSpPr bwMode="auto">
            <a:xfrm>
              <a:off x="4231607" y="3639656"/>
              <a:ext cx="3754761" cy="414338"/>
              <a:chOff x="912" y="1008"/>
              <a:chExt cx="4080" cy="447"/>
            </a:xfrm>
          </p:grpSpPr>
          <p:grpSp>
            <p:nvGrpSpPr>
              <p:cNvPr id="145" name="Group 125"/>
              <p:cNvGrpSpPr>
                <a:grpSpLocks/>
              </p:cNvGrpSpPr>
              <p:nvPr/>
            </p:nvGrpSpPr>
            <p:grpSpPr bwMode="auto">
              <a:xfrm>
                <a:off x="912" y="1008"/>
                <a:ext cx="4080" cy="447"/>
                <a:chOff x="912" y="1104"/>
                <a:chExt cx="4080" cy="528"/>
              </a:xfrm>
            </p:grpSpPr>
            <p:sp>
              <p:nvSpPr>
                <p:cNvPr id="147" name="AutoShape 126"/>
                <p:cNvSpPr>
                  <a:spLocks noChangeArrowheads="1"/>
                </p:cNvSpPr>
                <p:nvPr/>
              </p:nvSpPr>
              <p:spPr bwMode="auto">
                <a:xfrm>
                  <a:off x="912" y="1104"/>
                  <a:ext cx="1296" cy="528"/>
                </a:xfrm>
                <a:prstGeom prst="downArrowCallout">
                  <a:avLst>
                    <a:gd name="adj1" fmla="val 61364"/>
                    <a:gd name="adj2" fmla="val 61364"/>
                    <a:gd name="adj3" fmla="val 16667"/>
                    <a:gd name="adj4" fmla="val 66667"/>
                  </a:avLst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  <p:sp>
              <p:nvSpPr>
                <p:cNvPr id="148" name="AutoShape 127"/>
                <p:cNvSpPr>
                  <a:spLocks noChangeArrowheads="1"/>
                </p:cNvSpPr>
                <p:nvPr/>
              </p:nvSpPr>
              <p:spPr bwMode="auto">
                <a:xfrm>
                  <a:off x="2208" y="1104"/>
                  <a:ext cx="1344" cy="528"/>
                </a:xfrm>
                <a:prstGeom prst="downArrowCallout">
                  <a:avLst>
                    <a:gd name="adj1" fmla="val 63636"/>
                    <a:gd name="adj2" fmla="val 63636"/>
                    <a:gd name="adj3" fmla="val 16667"/>
                    <a:gd name="adj4" fmla="val 66667"/>
                  </a:avLst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1000"/>
                </a:p>
              </p:txBody>
            </p:sp>
            <p:sp>
              <p:nvSpPr>
                <p:cNvPr id="149" name="AutoShape 128"/>
                <p:cNvSpPr>
                  <a:spLocks noChangeArrowheads="1"/>
                </p:cNvSpPr>
                <p:nvPr/>
              </p:nvSpPr>
              <p:spPr bwMode="auto">
                <a:xfrm>
                  <a:off x="3552" y="1104"/>
                  <a:ext cx="1440" cy="528"/>
                </a:xfrm>
                <a:prstGeom prst="downArrowCallout">
                  <a:avLst>
                    <a:gd name="adj1" fmla="val 68182"/>
                    <a:gd name="adj2" fmla="val 68182"/>
                    <a:gd name="adj3" fmla="val 16667"/>
                    <a:gd name="adj4" fmla="val 66667"/>
                  </a:avLst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1000"/>
                </a:p>
              </p:txBody>
            </p:sp>
          </p:grpSp>
          <p:sp>
            <p:nvSpPr>
              <p:cNvPr id="146" name="Text Box 129"/>
              <p:cNvSpPr txBox="1">
                <a:spLocks noChangeArrowheads="1"/>
              </p:cNvSpPr>
              <p:nvPr/>
            </p:nvSpPr>
            <p:spPr bwMode="auto">
              <a:xfrm>
                <a:off x="1248" y="1008"/>
                <a:ext cx="3264" cy="28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000" dirty="0"/>
                  <a:t>Event model / </a:t>
                </a:r>
                <a:r>
                  <a:rPr lang="en-US" sz="1100" dirty="0"/>
                  <a:t>Physics</a:t>
                </a:r>
                <a:r>
                  <a:rPr lang="en-US" sz="1000" dirty="0"/>
                  <a:t> event model</a:t>
                </a:r>
              </a:p>
            </p:txBody>
          </p:sp>
        </p:grpSp>
        <p:grpSp>
          <p:nvGrpSpPr>
            <p:cNvPr id="105" name="Group 130"/>
            <p:cNvGrpSpPr>
              <a:grpSpLocks/>
            </p:cNvGrpSpPr>
            <p:nvPr/>
          </p:nvGrpSpPr>
          <p:grpSpPr bwMode="auto">
            <a:xfrm>
              <a:off x="7765388" y="5330341"/>
              <a:ext cx="795339" cy="295909"/>
              <a:chOff x="4752" y="2832"/>
              <a:chExt cx="864" cy="320"/>
            </a:xfrm>
          </p:grpSpPr>
          <p:grpSp>
            <p:nvGrpSpPr>
              <p:cNvPr id="141" name="Group 131"/>
              <p:cNvGrpSpPr>
                <a:grpSpLocks/>
              </p:cNvGrpSpPr>
              <p:nvPr/>
            </p:nvGrpSpPr>
            <p:grpSpPr bwMode="auto">
              <a:xfrm>
                <a:off x="4752" y="2832"/>
                <a:ext cx="864" cy="240"/>
                <a:chOff x="1392" y="3024"/>
                <a:chExt cx="864" cy="240"/>
              </a:xfrm>
            </p:grpSpPr>
            <p:sp>
              <p:nvSpPr>
                <p:cNvPr id="143" name="Line 132"/>
                <p:cNvSpPr>
                  <a:spLocks noChangeShapeType="1"/>
                </p:cNvSpPr>
                <p:nvPr/>
              </p:nvSpPr>
              <p:spPr bwMode="auto">
                <a:xfrm>
                  <a:off x="1392" y="302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  <p:sp>
              <p:nvSpPr>
                <p:cNvPr id="144" name="Line 133"/>
                <p:cNvSpPr>
                  <a:spLocks noChangeShapeType="1"/>
                </p:cNvSpPr>
                <p:nvPr/>
              </p:nvSpPr>
              <p:spPr bwMode="auto">
                <a:xfrm>
                  <a:off x="1392" y="326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</p:grpSp>
          <p:sp>
            <p:nvSpPr>
              <p:cNvPr id="142" name="Text Box 134"/>
              <p:cNvSpPr txBox="1">
                <a:spLocks noChangeArrowheads="1"/>
              </p:cNvSpPr>
              <p:nvPr/>
            </p:nvSpPr>
            <p:spPr bwMode="auto">
              <a:xfrm>
                <a:off x="4948" y="2832"/>
                <a:ext cx="60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/>
                  <a:t>AOD</a:t>
                </a:r>
              </a:p>
            </p:txBody>
          </p:sp>
        </p:grpSp>
        <p:grpSp>
          <p:nvGrpSpPr>
            <p:cNvPr id="106" name="Group 135"/>
            <p:cNvGrpSpPr>
              <a:grpSpLocks/>
            </p:cNvGrpSpPr>
            <p:nvPr/>
          </p:nvGrpSpPr>
          <p:grpSpPr bwMode="auto">
            <a:xfrm>
              <a:off x="5689887" y="4262593"/>
              <a:ext cx="976433" cy="295323"/>
              <a:chOff x="2496" y="1680"/>
              <a:chExt cx="1062" cy="318"/>
            </a:xfrm>
          </p:grpSpPr>
          <p:grpSp>
            <p:nvGrpSpPr>
              <p:cNvPr id="137" name="Group 136"/>
              <p:cNvGrpSpPr>
                <a:grpSpLocks/>
              </p:cNvGrpSpPr>
              <p:nvPr/>
            </p:nvGrpSpPr>
            <p:grpSpPr bwMode="auto">
              <a:xfrm>
                <a:off x="2496" y="1680"/>
                <a:ext cx="864" cy="240"/>
                <a:chOff x="1392" y="3024"/>
                <a:chExt cx="864" cy="240"/>
              </a:xfrm>
            </p:grpSpPr>
            <p:sp>
              <p:nvSpPr>
                <p:cNvPr id="139" name="Line 137"/>
                <p:cNvSpPr>
                  <a:spLocks noChangeShapeType="1"/>
                </p:cNvSpPr>
                <p:nvPr/>
              </p:nvSpPr>
              <p:spPr bwMode="auto">
                <a:xfrm>
                  <a:off x="1392" y="302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  <p:sp>
              <p:nvSpPr>
                <p:cNvPr id="140" name="Line 138"/>
                <p:cNvSpPr>
                  <a:spLocks noChangeShapeType="1"/>
                </p:cNvSpPr>
                <p:nvPr/>
              </p:nvSpPr>
              <p:spPr bwMode="auto">
                <a:xfrm>
                  <a:off x="1392" y="326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</p:grpSp>
          <p:sp>
            <p:nvSpPr>
              <p:cNvPr id="138" name="Text Box 139"/>
              <p:cNvSpPr txBox="1">
                <a:spLocks noChangeArrowheads="1"/>
              </p:cNvSpPr>
              <p:nvPr/>
            </p:nvSpPr>
            <p:spPr bwMode="auto">
              <a:xfrm>
                <a:off x="2640" y="1680"/>
                <a:ext cx="91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/>
                  <a:t>RawData</a:t>
                </a:r>
              </a:p>
            </p:txBody>
          </p:sp>
        </p:grpSp>
        <p:cxnSp>
          <p:nvCxnSpPr>
            <p:cNvPr id="107" name="AutoShape 140"/>
            <p:cNvCxnSpPr>
              <a:cxnSpLocks noChangeShapeType="1"/>
              <a:stCxn id="94" idx="6"/>
            </p:cNvCxnSpPr>
            <p:nvPr/>
          </p:nvCxnSpPr>
          <p:spPr bwMode="auto">
            <a:xfrm flipH="1" flipV="1">
              <a:off x="8191500" y="4330700"/>
              <a:ext cx="15848" cy="421477"/>
            </a:xfrm>
            <a:prstGeom prst="curvedConnector4">
              <a:avLst>
                <a:gd name="adj1" fmla="val -1442453"/>
                <a:gd name="adj2" fmla="val 86949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8" name="Rectangle 141"/>
            <p:cNvSpPr>
              <a:spLocks noChangeArrowheads="1"/>
            </p:cNvSpPr>
            <p:nvPr/>
          </p:nvSpPr>
          <p:spPr bwMode="auto">
            <a:xfrm>
              <a:off x="4717383" y="4262591"/>
              <a:ext cx="927736" cy="3114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000"/>
                <a:t>Detector</a:t>
              </a:r>
            </a:p>
            <a:p>
              <a:pPr algn="ctr" eaLnBrk="1" hangingPunct="1"/>
              <a:r>
                <a:rPr lang="en-US" sz="1000"/>
                <a:t>Description</a:t>
              </a:r>
            </a:p>
          </p:txBody>
        </p:sp>
        <p:cxnSp>
          <p:nvCxnSpPr>
            <p:cNvPr id="109" name="AutoShape 142"/>
            <p:cNvCxnSpPr>
              <a:cxnSpLocks noChangeShapeType="1"/>
              <a:stCxn id="108" idx="2"/>
              <a:endCxn id="92" idx="6"/>
            </p:cNvCxnSpPr>
            <p:nvPr/>
          </p:nvCxnSpPr>
          <p:spPr bwMode="auto">
            <a:xfrm rot="5400000">
              <a:off x="4861211" y="4531196"/>
              <a:ext cx="277177" cy="362903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10" name="AutoShape 143"/>
            <p:cNvCxnSpPr>
              <a:cxnSpLocks noChangeShapeType="1"/>
              <a:stCxn id="108" idx="2"/>
            </p:cNvCxnSpPr>
            <p:nvPr/>
          </p:nvCxnSpPr>
          <p:spPr bwMode="auto">
            <a:xfrm rot="16200000" flipH="1">
              <a:off x="5627555" y="4127755"/>
              <a:ext cx="277178" cy="1169786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sp>
          <p:nvSpPr>
            <p:cNvPr id="111" name="Rectangle 144"/>
            <p:cNvSpPr>
              <a:spLocks noChangeArrowheads="1"/>
            </p:cNvSpPr>
            <p:nvPr/>
          </p:nvSpPr>
          <p:spPr bwMode="auto">
            <a:xfrm>
              <a:off x="6793836" y="4262591"/>
              <a:ext cx="795339" cy="3114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000"/>
                <a:t>Conditions</a:t>
              </a:r>
            </a:p>
            <a:p>
              <a:pPr algn="ctr" eaLnBrk="1" hangingPunct="1"/>
              <a:r>
                <a:rPr lang="en-US" sz="1000"/>
                <a:t>Database</a:t>
              </a:r>
            </a:p>
          </p:txBody>
        </p:sp>
        <p:cxnSp>
          <p:nvCxnSpPr>
            <p:cNvPr id="112" name="AutoShape 145"/>
            <p:cNvCxnSpPr>
              <a:cxnSpLocks noChangeShapeType="1"/>
              <a:stCxn id="111" idx="2"/>
              <a:endCxn id="93" idx="6"/>
            </p:cNvCxnSpPr>
            <p:nvPr/>
          </p:nvCxnSpPr>
          <p:spPr bwMode="auto">
            <a:xfrm rot="5400000">
              <a:off x="6892687" y="4695350"/>
              <a:ext cx="420110" cy="177528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grpSp>
          <p:nvGrpSpPr>
            <p:cNvPr id="113" name="Group 146"/>
            <p:cNvGrpSpPr>
              <a:grpSpLocks/>
            </p:cNvGrpSpPr>
            <p:nvPr/>
          </p:nvGrpSpPr>
          <p:grpSpPr bwMode="auto">
            <a:xfrm>
              <a:off x="3790599" y="5908509"/>
              <a:ext cx="4681544" cy="471488"/>
              <a:chOff x="432" y="3456"/>
              <a:chExt cx="5088" cy="509"/>
            </a:xfrm>
          </p:grpSpPr>
          <p:grpSp>
            <p:nvGrpSpPr>
              <p:cNvPr id="132" name="Group 147"/>
              <p:cNvGrpSpPr>
                <a:grpSpLocks/>
              </p:cNvGrpSpPr>
              <p:nvPr/>
            </p:nvGrpSpPr>
            <p:grpSpPr bwMode="auto">
              <a:xfrm flipV="1">
                <a:off x="432" y="3456"/>
                <a:ext cx="5088" cy="509"/>
                <a:chOff x="912" y="1104"/>
                <a:chExt cx="4080" cy="528"/>
              </a:xfrm>
            </p:grpSpPr>
            <p:sp>
              <p:nvSpPr>
                <p:cNvPr id="134" name="AutoShape 148"/>
                <p:cNvSpPr>
                  <a:spLocks noChangeArrowheads="1"/>
                </p:cNvSpPr>
                <p:nvPr/>
              </p:nvSpPr>
              <p:spPr bwMode="auto">
                <a:xfrm>
                  <a:off x="912" y="1104"/>
                  <a:ext cx="1296" cy="528"/>
                </a:xfrm>
                <a:prstGeom prst="downArrowCallout">
                  <a:avLst>
                    <a:gd name="adj1" fmla="val 61364"/>
                    <a:gd name="adj2" fmla="val 61364"/>
                    <a:gd name="adj3" fmla="val 16667"/>
                    <a:gd name="adj4" fmla="val 6666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000"/>
                </a:p>
              </p:txBody>
            </p:sp>
            <p:sp>
              <p:nvSpPr>
                <p:cNvPr id="135" name="AutoShape 149"/>
                <p:cNvSpPr>
                  <a:spLocks noChangeArrowheads="1"/>
                </p:cNvSpPr>
                <p:nvPr/>
              </p:nvSpPr>
              <p:spPr bwMode="auto">
                <a:xfrm>
                  <a:off x="2208" y="1104"/>
                  <a:ext cx="1344" cy="528"/>
                </a:xfrm>
                <a:prstGeom prst="downArrowCallout">
                  <a:avLst>
                    <a:gd name="adj1" fmla="val 63636"/>
                    <a:gd name="adj2" fmla="val 63636"/>
                    <a:gd name="adj3" fmla="val 16667"/>
                    <a:gd name="adj4" fmla="val 6666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1000"/>
                </a:p>
              </p:txBody>
            </p:sp>
            <p:sp>
              <p:nvSpPr>
                <p:cNvPr id="136" name="AutoShape 150"/>
                <p:cNvSpPr>
                  <a:spLocks noChangeArrowheads="1"/>
                </p:cNvSpPr>
                <p:nvPr/>
              </p:nvSpPr>
              <p:spPr bwMode="auto">
                <a:xfrm>
                  <a:off x="3552" y="1104"/>
                  <a:ext cx="1440" cy="528"/>
                </a:xfrm>
                <a:prstGeom prst="downArrowCallout">
                  <a:avLst>
                    <a:gd name="adj1" fmla="val 68182"/>
                    <a:gd name="adj2" fmla="val 68182"/>
                    <a:gd name="adj3" fmla="val 16667"/>
                    <a:gd name="adj4" fmla="val 66667"/>
                  </a:avLst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1000"/>
                </a:p>
              </p:txBody>
            </p:sp>
          </p:grpSp>
          <p:sp>
            <p:nvSpPr>
              <p:cNvPr id="133" name="Text Box 151"/>
              <p:cNvSpPr txBox="1">
                <a:spLocks noChangeArrowheads="1"/>
              </p:cNvSpPr>
              <p:nvPr/>
            </p:nvSpPr>
            <p:spPr bwMode="auto">
              <a:xfrm>
                <a:off x="2544" y="3648"/>
                <a:ext cx="1008" cy="2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chemeClr val="bg1"/>
                    </a:solidFill>
                  </a:rPr>
                  <a:t>Gaudi</a:t>
                </a:r>
                <a:endParaRPr lang="en-US" sz="1200" dirty="0"/>
              </a:p>
            </p:txBody>
          </p:sp>
        </p:grpSp>
        <p:sp>
          <p:nvSpPr>
            <p:cNvPr id="114" name="Oval 152"/>
            <p:cNvSpPr>
              <a:spLocks noChangeArrowheads="1"/>
            </p:cNvSpPr>
            <p:nvPr/>
          </p:nvSpPr>
          <p:spPr bwMode="auto">
            <a:xfrm>
              <a:off x="5026946" y="5152226"/>
              <a:ext cx="618173" cy="622935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000" dirty="0"/>
                <a:t>Digit.</a:t>
              </a:r>
            </a:p>
            <a:p>
              <a:pPr algn="ctr" eaLnBrk="1" hangingPunct="1"/>
              <a:r>
                <a:rPr lang="en-US" sz="1000" b="1" dirty="0"/>
                <a:t>Boole</a:t>
              </a:r>
            </a:p>
          </p:txBody>
        </p:sp>
        <p:cxnSp>
          <p:nvCxnSpPr>
            <p:cNvPr id="115" name="AutoShape 153"/>
            <p:cNvCxnSpPr>
              <a:cxnSpLocks noChangeShapeType="1"/>
              <a:stCxn id="94" idx="4"/>
            </p:cNvCxnSpPr>
            <p:nvPr/>
          </p:nvCxnSpPr>
          <p:spPr bwMode="auto">
            <a:xfrm rot="16200000" flipH="1">
              <a:off x="7927343" y="5034564"/>
              <a:ext cx="266700" cy="32486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16" name="AutoShape 154"/>
            <p:cNvCxnSpPr>
              <a:cxnSpLocks noChangeShapeType="1"/>
              <a:stCxn id="92" idx="4"/>
            </p:cNvCxnSpPr>
            <p:nvPr/>
          </p:nvCxnSpPr>
          <p:spPr bwMode="auto">
            <a:xfrm rot="16200000" flipH="1">
              <a:off x="4399275" y="5133149"/>
              <a:ext cx="182880" cy="3048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7" name="AutoShape 155"/>
            <p:cNvCxnSpPr>
              <a:cxnSpLocks noChangeShapeType="1"/>
              <a:stCxn id="92" idx="3"/>
            </p:cNvCxnSpPr>
            <p:nvPr/>
          </p:nvCxnSpPr>
          <p:spPr bwMode="auto">
            <a:xfrm rot="16200000" flipH="1">
              <a:off x="3747776" y="5344759"/>
              <a:ext cx="503341" cy="12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8" name="AutoShape 156"/>
            <p:cNvCxnSpPr>
              <a:cxnSpLocks noChangeShapeType="1"/>
              <a:stCxn id="111" idx="2"/>
              <a:endCxn id="94" idx="2"/>
            </p:cNvCxnSpPr>
            <p:nvPr/>
          </p:nvCxnSpPr>
          <p:spPr bwMode="auto">
            <a:xfrm rot="16200000" flipH="1">
              <a:off x="7301044" y="4464045"/>
              <a:ext cx="178117" cy="39814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19" name="AutoShape 157"/>
            <p:cNvCxnSpPr>
              <a:cxnSpLocks noChangeShapeType="1"/>
              <a:endCxn id="93" idx="3"/>
            </p:cNvCxnSpPr>
            <p:nvPr/>
          </p:nvCxnSpPr>
          <p:spPr bwMode="auto">
            <a:xfrm rot="5400000" flipH="1" flipV="1">
              <a:off x="6149909" y="5330270"/>
              <a:ext cx="415084" cy="1813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0" name="AutoShape 158"/>
            <p:cNvCxnSpPr>
              <a:cxnSpLocks noChangeShapeType="1"/>
              <a:stCxn id="108" idx="2"/>
              <a:endCxn id="114" idx="0"/>
            </p:cNvCxnSpPr>
            <p:nvPr/>
          </p:nvCxnSpPr>
          <p:spPr bwMode="auto">
            <a:xfrm>
              <a:off x="5181251" y="4574059"/>
              <a:ext cx="155257" cy="5781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21" name="AutoShape 159"/>
            <p:cNvCxnSpPr>
              <a:cxnSpLocks noChangeShapeType="1"/>
              <a:endCxn id="93" idx="1"/>
            </p:cNvCxnSpPr>
            <p:nvPr/>
          </p:nvCxnSpPr>
          <p:spPr bwMode="auto">
            <a:xfrm rot="16200000" flipH="1">
              <a:off x="6201484" y="4528300"/>
              <a:ext cx="289458" cy="203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2" name="Oval 152"/>
            <p:cNvSpPr>
              <a:spLocks noChangeAspect="1" noChangeArrowheads="1"/>
            </p:cNvSpPr>
            <p:nvPr/>
          </p:nvSpPr>
          <p:spPr bwMode="auto">
            <a:xfrm>
              <a:off x="5665604" y="4918645"/>
              <a:ext cx="578698" cy="583156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000" dirty="0" smtClean="0"/>
                <a:t>HLT</a:t>
              </a:r>
            </a:p>
            <a:p>
              <a:pPr algn="ctr" eaLnBrk="1" hangingPunct="1"/>
              <a:r>
                <a:rPr lang="en-US" sz="1000" b="1" dirty="0" smtClean="0"/>
                <a:t>Moore</a:t>
              </a:r>
              <a:endParaRPr lang="en-US" sz="1000" b="1" dirty="0"/>
            </a:p>
          </p:txBody>
        </p:sp>
        <p:cxnSp>
          <p:nvCxnSpPr>
            <p:cNvPr id="123" name="AutoShape 143"/>
            <p:cNvCxnSpPr>
              <a:cxnSpLocks noChangeShapeType="1"/>
              <a:stCxn id="108" idx="2"/>
              <a:endCxn id="122" idx="1"/>
            </p:cNvCxnSpPr>
            <p:nvPr/>
          </p:nvCxnSpPr>
          <p:spPr bwMode="auto">
            <a:xfrm rot="16200000" flipH="1">
              <a:off x="5250808" y="4504501"/>
              <a:ext cx="429987" cy="569101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124" name="AutoShape 159"/>
            <p:cNvCxnSpPr>
              <a:cxnSpLocks noChangeShapeType="1"/>
              <a:endCxn id="122" idx="0"/>
            </p:cNvCxnSpPr>
            <p:nvPr/>
          </p:nvCxnSpPr>
          <p:spPr bwMode="auto">
            <a:xfrm rot="16200000" flipH="1">
              <a:off x="5738023" y="4701714"/>
              <a:ext cx="433167" cy="6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</p:spPr>
        </p:cxnSp>
        <p:cxnSp>
          <p:nvCxnSpPr>
            <p:cNvPr id="125" name="AutoShape 121"/>
            <p:cNvCxnSpPr>
              <a:cxnSpLocks noChangeShapeType="1"/>
              <a:stCxn id="114" idx="4"/>
            </p:cNvCxnSpPr>
            <p:nvPr/>
          </p:nvCxnSpPr>
          <p:spPr bwMode="auto">
            <a:xfrm rot="16200000" flipH="1">
              <a:off x="5727084" y="5384109"/>
              <a:ext cx="148645" cy="930747"/>
            </a:xfrm>
            <a:prstGeom prst="curvedConnector3">
              <a:avLst>
                <a:gd name="adj1" fmla="val 25378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6" name="AutoShape 157"/>
            <p:cNvCxnSpPr>
              <a:cxnSpLocks noChangeShapeType="1"/>
              <a:endCxn id="122" idx="4"/>
            </p:cNvCxnSpPr>
            <p:nvPr/>
          </p:nvCxnSpPr>
          <p:spPr bwMode="auto">
            <a:xfrm rot="16200000" flipV="1">
              <a:off x="5946734" y="5510021"/>
              <a:ext cx="124449" cy="1080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7" name="AutoShape 154"/>
            <p:cNvCxnSpPr>
              <a:cxnSpLocks noChangeShapeType="1"/>
            </p:cNvCxnSpPr>
            <p:nvPr/>
          </p:nvCxnSpPr>
          <p:spPr bwMode="auto">
            <a:xfrm>
              <a:off x="3790599" y="4416895"/>
              <a:ext cx="240328" cy="182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</p:spPr>
        </p:cxnSp>
        <p:sp>
          <p:nvSpPr>
            <p:cNvPr id="128" name="AutoShape 70"/>
            <p:cNvSpPr>
              <a:spLocks noChangeAspect="1" noChangeArrowheads="1"/>
            </p:cNvSpPr>
            <p:nvPr/>
          </p:nvSpPr>
          <p:spPr bwMode="auto">
            <a:xfrm>
              <a:off x="7505700" y="3330178"/>
              <a:ext cx="1054100" cy="403622"/>
            </a:xfrm>
            <a:prstGeom prst="wedgeEllipseCallout">
              <a:avLst>
                <a:gd name="adj1" fmla="val -61931"/>
                <a:gd name="adj2" fmla="val 50263"/>
              </a:avLst>
            </a:prstGeom>
            <a:solidFill>
              <a:schemeClr val="folHlink"/>
            </a:solidFill>
            <a:ln w="12700">
              <a:solidFill>
                <a:schemeClr val="tx2">
                  <a:lumMod val="50000"/>
                  <a:lumOff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t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endParaRPr lang="en-US" sz="900" dirty="0">
                <a:latin typeface="Arial" charset="0"/>
              </a:endParaRPr>
            </a:p>
          </p:txBody>
        </p:sp>
        <p:sp>
          <p:nvSpPr>
            <p:cNvPr id="129" name="AutoShape 71"/>
            <p:cNvSpPr>
              <a:spLocks noChangeAspect="1" noChangeArrowheads="1"/>
            </p:cNvSpPr>
            <p:nvPr/>
          </p:nvSpPr>
          <p:spPr bwMode="auto">
            <a:xfrm>
              <a:off x="7477125" y="6148388"/>
              <a:ext cx="1066800" cy="396240"/>
            </a:xfrm>
            <a:prstGeom prst="wedgeEllipseCallout">
              <a:avLst>
                <a:gd name="adj1" fmla="val -75537"/>
                <a:gd name="adj2" fmla="val -42148"/>
              </a:avLst>
            </a:prstGeom>
            <a:solidFill>
              <a:schemeClr val="accent2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endParaRPr lang="en-US" sz="900" dirty="0" smtClean="0">
                <a:latin typeface="Arial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569200" y="3340101"/>
              <a:ext cx="952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+mj-lt"/>
                </a:rPr>
                <a:t>Shared between all applications</a:t>
              </a:r>
              <a:endParaRPr lang="en-US" sz="800" dirty="0">
                <a:latin typeface="+mj-lt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556500" y="6108701"/>
              <a:ext cx="952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+mj-lt"/>
                </a:rPr>
                <a:t>Common framework for all applications</a:t>
              </a:r>
              <a:endParaRPr lang="en-US" sz="800" dirty="0">
                <a:latin typeface="+mj-lt"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75046" y="5146345"/>
            <a:ext cx="1198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Gaudi was originally developed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It is now a general framework. It is also used by other experiments, including ATLAS,  Fermi space telescope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Bay.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 is an open source project and is released by CERN LCG.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 has user guides, tutorials and other documentation at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gaudi-framework.readthedocs.io/en/latest/user_guide.html</a:t>
            </a:r>
            <a:endParaRPr lang="en-GB" dirty="0" smtClean="0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50" y="1832701"/>
            <a:ext cx="5113905" cy="30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5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charset="0"/>
              </a:rPr>
              <a:t>- </a:t>
            </a:r>
            <a:fld id="{A9A4169E-B25C-B247-B6F1-15FB22A7FE62}" type="slidenum">
              <a:rPr lang="en-US" sz="1200">
                <a:solidFill>
                  <a:schemeClr val="bg1"/>
                </a:solidFill>
                <a:latin typeface="Arial" charset="0"/>
              </a:rPr>
              <a:pPr/>
              <a:t>6</a:t>
            </a:fld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latin typeface="Arial" charset="0"/>
              </a:rPr>
              <a:t>Gauss Introduction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214591" y="4209570"/>
            <a:ext cx="7938809" cy="1542056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1400" dirty="0">
                <a:solidFill>
                  <a:schemeClr val="tx2"/>
                </a:solidFill>
                <a:latin typeface="Arial" charset="0"/>
              </a:rPr>
              <a:t>Separation between 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data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 and 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algorithms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”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1400" dirty="0">
                <a:solidFill>
                  <a:schemeClr val="tx2"/>
                </a:solidFill>
                <a:latin typeface="Arial" charset="0"/>
              </a:rPr>
              <a:t>Separation between 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transient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 and 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persistent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”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 representations of data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</a:pPr>
            <a:r>
              <a:rPr lang="en-US" sz="1400" dirty="0">
                <a:solidFill>
                  <a:schemeClr val="tx2"/>
                </a:solidFill>
                <a:latin typeface="Arial" charset="0"/>
              </a:rPr>
              <a:t>Well defined component 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“</a:t>
            </a:r>
            <a:r>
              <a:rPr lang="en-US" sz="1400" dirty="0">
                <a:solidFill>
                  <a:schemeClr val="tx2"/>
                </a:solidFill>
                <a:latin typeface="Arial" charset="0"/>
              </a:rPr>
              <a:t>interfaces</a:t>
            </a:r>
            <a:r>
              <a:rPr lang="ja-JP" altLang="en-US" sz="1400" dirty="0">
                <a:solidFill>
                  <a:schemeClr val="tx2"/>
                </a:solidFill>
                <a:latin typeface="Arial" charset="0"/>
              </a:rPr>
              <a:t>”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solidFill>
                  <a:schemeClr val="hlink"/>
                </a:solidFill>
                <a:latin typeface="Arial" charset="0"/>
              </a:rPr>
              <a:t>        -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Simulation code encapsulated in specific places (</a:t>
            </a:r>
            <a:r>
              <a:rPr lang="en-US" i="1" dirty="0">
                <a:solidFill>
                  <a:schemeClr val="hlink"/>
                </a:solidFill>
                <a:latin typeface="Arial" charset="0"/>
              </a:rPr>
              <a:t>Algorithms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Arial" charset="0"/>
              </a:rPr>
              <a:t>Tools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958568" y="146230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framework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8982" y="2630163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GAUSS : Event generation and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detector simulation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BOOLE:  Readout response and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igitization of hits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823" y="6042569"/>
            <a:ext cx="1123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M.Clemencic</a:t>
            </a:r>
            <a:r>
              <a:rPr lang="en-US" dirty="0" smtClean="0"/>
              <a:t> et.al., “</a:t>
            </a:r>
            <a:r>
              <a:rPr lang="en-US" i="1" dirty="0" smtClean="0"/>
              <a:t>The </a:t>
            </a:r>
            <a:r>
              <a:rPr lang="en-US" i="1" dirty="0" err="1" smtClean="0"/>
              <a:t>LHCb</a:t>
            </a:r>
            <a:r>
              <a:rPr lang="en-US" i="1" dirty="0" smtClean="0"/>
              <a:t> simulation application, Gauss: Design, evolution and experience</a:t>
            </a:r>
            <a:r>
              <a:rPr lang="en-US" dirty="0" smtClean="0"/>
              <a:t>”, </a:t>
            </a:r>
          </a:p>
          <a:p>
            <a:r>
              <a:rPr lang="en-US" dirty="0" err="1" smtClean="0"/>
              <a:t>J.Phys</a:t>
            </a:r>
            <a:r>
              <a:rPr lang="en-US" dirty="0" smtClean="0"/>
              <a:t>. Conf. Ser. 331 (2011) 032023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91" y="764325"/>
            <a:ext cx="6853401" cy="33357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810" y="44559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Gaudi Object Diagram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3228" y="960393"/>
            <a:ext cx="4207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software : Set of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Gaudi  Algorithms and Tools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7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13" y="1045029"/>
            <a:ext cx="8411761" cy="4850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997" y="169981"/>
            <a:ext cx="5796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framework: GAUSS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5467" y="1045029"/>
            <a:ext cx="3625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 between Gauss and </a:t>
            </a:r>
          </a:p>
          <a:p>
            <a:r>
              <a:rPr lang="en-US" dirty="0" smtClean="0"/>
              <a:t>GEANT4  is through an </a:t>
            </a:r>
          </a:p>
          <a:p>
            <a:r>
              <a:rPr lang="en-US" dirty="0"/>
              <a:t>i</a:t>
            </a:r>
            <a:r>
              <a:rPr lang="en-US" dirty="0" smtClean="0"/>
              <a:t>nterface package named </a:t>
            </a:r>
            <a:r>
              <a:rPr lang="en-US" dirty="0" err="1" smtClean="0"/>
              <a:t>GiGa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6922" y="6062684"/>
            <a:ext cx="994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Information from </a:t>
            </a:r>
            <a:r>
              <a:rPr lang="en-US" dirty="0" smtClean="0">
                <a:solidFill>
                  <a:srgbClr val="FF0000"/>
                </a:solidFill>
              </a:rPr>
              <a:t>G4Hits </a:t>
            </a:r>
            <a:r>
              <a:rPr lang="en-US" dirty="0" smtClean="0"/>
              <a:t>created in each detector gets copied to the corresponding </a:t>
            </a:r>
            <a:r>
              <a:rPr lang="en-US" dirty="0" err="1" smtClean="0">
                <a:solidFill>
                  <a:srgbClr val="FF0000"/>
                </a:solidFill>
              </a:rPr>
              <a:t>MCHits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02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Oval 2"/>
          <p:cNvSpPr>
            <a:spLocks noChangeArrowheads="1"/>
          </p:cNvSpPr>
          <p:nvPr/>
        </p:nvSpPr>
        <p:spPr bwMode="auto">
          <a:xfrm>
            <a:off x="3067050" y="1025525"/>
            <a:ext cx="4224338" cy="466725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299" name="Oval 3"/>
          <p:cNvSpPr>
            <a:spLocks noChangeArrowheads="1"/>
          </p:cNvSpPr>
          <p:nvPr/>
        </p:nvSpPr>
        <p:spPr bwMode="auto">
          <a:xfrm>
            <a:off x="7175501" y="2070101"/>
            <a:ext cx="3122613" cy="3438525"/>
          </a:xfrm>
          <a:prstGeom prst="ellips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8806183" y="2628900"/>
            <a:ext cx="781847" cy="1303338"/>
            <a:chOff x="5127" y="1872"/>
            <a:chExt cx="547" cy="912"/>
          </a:xfrm>
        </p:grpSpPr>
        <p:sp>
          <p:nvSpPr>
            <p:cNvPr id="183302" name="AutoShape 6"/>
            <p:cNvSpPr>
              <a:spLocks noChangeAspect="1" noChangeArrowheads="1"/>
            </p:cNvSpPr>
            <p:nvPr/>
          </p:nvSpPr>
          <p:spPr bwMode="auto">
            <a:xfrm>
              <a:off x="5136" y="1872"/>
              <a:ext cx="528" cy="912"/>
            </a:xfrm>
            <a:prstGeom prst="roundRect">
              <a:avLst>
                <a:gd name="adj" fmla="val 185"/>
              </a:avLst>
            </a:prstGeom>
            <a:solidFill>
              <a:srgbClr val="FFFFCC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3" name="Text Box 7"/>
            <p:cNvSpPr txBox="1">
              <a:spLocks noChangeAspect="1" noChangeArrowheads="1"/>
            </p:cNvSpPr>
            <p:nvPr/>
          </p:nvSpPr>
          <p:spPr bwMode="auto">
            <a:xfrm>
              <a:off x="5127" y="2581"/>
              <a:ext cx="54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b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Geant4</a:t>
              </a:r>
            </a:p>
          </p:txBody>
        </p:sp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4302756" y="1313339"/>
            <a:ext cx="1148248" cy="505616"/>
            <a:chOff x="1975" y="951"/>
            <a:chExt cx="803" cy="354"/>
          </a:xfrm>
        </p:grpSpPr>
        <p:sp>
          <p:nvSpPr>
            <p:cNvPr id="183305" name="AutoShape 9"/>
            <p:cNvSpPr>
              <a:spLocks noChangeAspect="1" noChangeArrowheads="1"/>
            </p:cNvSpPr>
            <p:nvPr/>
          </p:nvSpPr>
          <p:spPr bwMode="auto">
            <a:xfrm>
              <a:off x="2016" y="960"/>
              <a:ext cx="720" cy="336"/>
            </a:xfrm>
            <a:prstGeom prst="roundRect">
              <a:avLst>
                <a:gd name="adj" fmla="val 296"/>
              </a:avLst>
            </a:prstGeom>
            <a:solidFill>
              <a:srgbClr val="CCEC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6" name="Text Box 10"/>
            <p:cNvSpPr txBox="1">
              <a:spLocks noChangeAspect="1" noChangeArrowheads="1"/>
            </p:cNvSpPr>
            <p:nvPr/>
          </p:nvSpPr>
          <p:spPr bwMode="auto">
            <a:xfrm>
              <a:off x="1975" y="951"/>
              <a:ext cx="803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Persistency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Service</a:t>
              </a:r>
            </a:p>
          </p:txBody>
        </p:sp>
      </p:grpSp>
      <p:grpSp>
        <p:nvGrpSpPr>
          <p:cNvPr id="4" name="Group 11"/>
          <p:cNvGrpSpPr>
            <a:grpSpLocks noChangeAspect="1"/>
          </p:cNvGrpSpPr>
          <p:nvPr/>
        </p:nvGrpSpPr>
        <p:grpSpPr bwMode="auto">
          <a:xfrm>
            <a:off x="5665789" y="1257300"/>
            <a:ext cx="731837" cy="615950"/>
            <a:chOff x="2928" y="912"/>
            <a:chExt cx="513" cy="431"/>
          </a:xfrm>
        </p:grpSpPr>
        <p:grpSp>
          <p:nvGrpSpPr>
            <p:cNvPr id="5" name="Group 12"/>
            <p:cNvGrpSpPr>
              <a:grpSpLocks noChangeAspect="1"/>
            </p:cNvGrpSpPr>
            <p:nvPr/>
          </p:nvGrpSpPr>
          <p:grpSpPr bwMode="auto">
            <a:xfrm>
              <a:off x="2928" y="912"/>
              <a:ext cx="513" cy="431"/>
              <a:chOff x="2928" y="912"/>
              <a:chExt cx="513" cy="431"/>
            </a:xfrm>
          </p:grpSpPr>
          <p:sp>
            <p:nvSpPr>
              <p:cNvPr id="183309" name="Freeform 13"/>
              <p:cNvSpPr>
                <a:spLocks noChangeAspect="1" noChangeArrowheads="1"/>
              </p:cNvSpPr>
              <p:nvPr/>
            </p:nvSpPr>
            <p:spPr bwMode="auto">
              <a:xfrm>
                <a:off x="2928" y="912"/>
                <a:ext cx="514" cy="432"/>
              </a:xfrm>
              <a:custGeom>
                <a:avLst/>
                <a:gdLst/>
                <a:ahLst/>
                <a:cxnLst>
                  <a:cxn ang="0">
                    <a:pos x="1132" y="0"/>
                  </a:cxn>
                  <a:cxn ang="0">
                    <a:pos x="0" y="238"/>
                  </a:cxn>
                  <a:cxn ang="0">
                    <a:pos x="0" y="1667"/>
                  </a:cxn>
                  <a:cxn ang="0">
                    <a:pos x="1132" y="1905"/>
                  </a:cxn>
                  <a:cxn ang="0">
                    <a:pos x="2265" y="1667"/>
                  </a:cxn>
                  <a:cxn ang="0">
                    <a:pos x="2265" y="238"/>
                  </a:cxn>
                  <a:cxn ang="0">
                    <a:pos x="1132" y="0"/>
                  </a:cxn>
                </a:cxnLst>
                <a:rect l="0" t="0" r="r" b="b"/>
                <a:pathLst>
                  <a:path w="2266" h="1906">
                    <a:moveTo>
                      <a:pt x="1132" y="0"/>
                    </a:moveTo>
                    <a:cubicBezTo>
                      <a:pt x="514" y="0"/>
                      <a:pt x="0" y="108"/>
                      <a:pt x="0" y="238"/>
                    </a:cubicBezTo>
                    <a:lnTo>
                      <a:pt x="0" y="1667"/>
                    </a:lnTo>
                    <a:cubicBezTo>
                      <a:pt x="0" y="1797"/>
                      <a:pt x="514" y="1905"/>
                      <a:pt x="1132" y="1905"/>
                    </a:cubicBezTo>
                    <a:cubicBezTo>
                      <a:pt x="1750" y="1905"/>
                      <a:pt x="2265" y="1797"/>
                      <a:pt x="2265" y="1667"/>
                    </a:cubicBezTo>
                    <a:lnTo>
                      <a:pt x="2265" y="238"/>
                    </a:lnTo>
                    <a:cubicBezTo>
                      <a:pt x="2265" y="108"/>
                      <a:pt x="1751" y="0"/>
                      <a:pt x="1132" y="0"/>
                    </a:cubicBezTo>
                  </a:path>
                </a:pathLst>
              </a:custGeom>
              <a:solidFill>
                <a:srgbClr val="C0C0C0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10" name="Freeform 14"/>
              <p:cNvSpPr>
                <a:spLocks noChangeAspect="1" noChangeArrowheads="1"/>
              </p:cNvSpPr>
              <p:nvPr/>
            </p:nvSpPr>
            <p:spPr bwMode="auto">
              <a:xfrm>
                <a:off x="2928" y="912"/>
                <a:ext cx="514" cy="108"/>
              </a:xfrm>
              <a:custGeom>
                <a:avLst/>
                <a:gdLst/>
                <a:ahLst/>
                <a:cxnLst>
                  <a:cxn ang="0">
                    <a:pos x="1132" y="0"/>
                  </a:cxn>
                  <a:cxn ang="0">
                    <a:pos x="0" y="238"/>
                  </a:cxn>
                  <a:cxn ang="0">
                    <a:pos x="1132" y="476"/>
                  </a:cxn>
                  <a:cxn ang="0">
                    <a:pos x="2265" y="238"/>
                  </a:cxn>
                  <a:cxn ang="0">
                    <a:pos x="1132" y="0"/>
                  </a:cxn>
                </a:cxnLst>
                <a:rect l="0" t="0" r="r" b="b"/>
                <a:pathLst>
                  <a:path w="2266" h="477">
                    <a:moveTo>
                      <a:pt x="1132" y="0"/>
                    </a:moveTo>
                    <a:cubicBezTo>
                      <a:pt x="514" y="0"/>
                      <a:pt x="0" y="108"/>
                      <a:pt x="0" y="238"/>
                    </a:cubicBezTo>
                    <a:cubicBezTo>
                      <a:pt x="0" y="368"/>
                      <a:pt x="514" y="476"/>
                      <a:pt x="1132" y="476"/>
                    </a:cubicBezTo>
                    <a:cubicBezTo>
                      <a:pt x="1750" y="476"/>
                      <a:pt x="2265" y="368"/>
                      <a:pt x="2265" y="238"/>
                    </a:cubicBezTo>
                    <a:cubicBezTo>
                      <a:pt x="2265" y="108"/>
                      <a:pt x="1751" y="0"/>
                      <a:pt x="1132" y="0"/>
                    </a:cubicBezTo>
                  </a:path>
                </a:pathLst>
              </a:custGeom>
              <a:solidFill>
                <a:srgbClr val="D2D2D2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3311" name="Text Box 15"/>
            <p:cNvSpPr txBox="1">
              <a:spLocks noChangeAspect="1" noChangeArrowheads="1"/>
            </p:cNvSpPr>
            <p:nvPr/>
          </p:nvSpPr>
          <p:spPr bwMode="auto">
            <a:xfrm>
              <a:off x="2978" y="979"/>
              <a:ext cx="40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Data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Files</a:t>
              </a:r>
            </a:p>
          </p:txBody>
        </p:sp>
      </p:grpSp>
      <p:cxnSp>
        <p:nvCxnSpPr>
          <p:cNvPr id="183312" name="AutoShape 16"/>
          <p:cNvCxnSpPr>
            <a:cxnSpLocks noChangeAspect="1" noChangeShapeType="1"/>
          </p:cNvCxnSpPr>
          <p:nvPr/>
        </p:nvCxnSpPr>
        <p:spPr bwMode="auto">
          <a:xfrm>
            <a:off x="5419725" y="1549401"/>
            <a:ext cx="274638" cy="41275"/>
          </a:xfrm>
          <a:prstGeom prst="straightConnector1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6" name="Group 17"/>
          <p:cNvGrpSpPr>
            <a:grpSpLocks noChangeAspect="1"/>
          </p:cNvGrpSpPr>
          <p:nvPr/>
        </p:nvGrpSpPr>
        <p:grpSpPr bwMode="auto">
          <a:xfrm>
            <a:off x="4279901" y="1993902"/>
            <a:ext cx="1165225" cy="687229"/>
            <a:chOff x="1968" y="1488"/>
            <a:chExt cx="816" cy="481"/>
          </a:xfrm>
        </p:grpSpPr>
        <p:sp>
          <p:nvSpPr>
            <p:cNvPr id="183314" name="AutoShape 18"/>
            <p:cNvSpPr>
              <a:spLocks noChangeAspect="1" noChangeArrowheads="1"/>
            </p:cNvSpPr>
            <p:nvPr/>
          </p:nvSpPr>
          <p:spPr bwMode="auto">
            <a:xfrm>
              <a:off x="1968" y="1488"/>
              <a:ext cx="816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5" name="Text Box 19"/>
            <p:cNvSpPr txBox="1">
              <a:spLocks noChangeAspect="1" noChangeArrowheads="1"/>
            </p:cNvSpPr>
            <p:nvPr/>
          </p:nvSpPr>
          <p:spPr bwMode="auto">
            <a:xfrm>
              <a:off x="2012" y="1491"/>
              <a:ext cx="728" cy="4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Transient Event Store</a:t>
              </a:r>
            </a:p>
          </p:txBody>
        </p:sp>
      </p:grpSp>
      <p:cxnSp>
        <p:nvCxnSpPr>
          <p:cNvPr id="183316" name="AutoShape 20"/>
          <p:cNvCxnSpPr>
            <a:cxnSpLocks noChangeAspect="1" noChangeShapeType="1"/>
          </p:cNvCxnSpPr>
          <p:nvPr/>
        </p:nvCxnSpPr>
        <p:spPr bwMode="auto">
          <a:xfrm flipV="1">
            <a:off x="4862514" y="1819276"/>
            <a:ext cx="15875" cy="174625"/>
          </a:xfrm>
          <a:prstGeom prst="straightConnector1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7" name="Group 21"/>
          <p:cNvGrpSpPr>
            <a:grpSpLocks noChangeAspect="1"/>
          </p:cNvGrpSpPr>
          <p:nvPr/>
        </p:nvGrpSpPr>
        <p:grpSpPr bwMode="auto">
          <a:xfrm>
            <a:off x="4302756" y="4754564"/>
            <a:ext cx="1148248" cy="534987"/>
            <a:chOff x="1975" y="3360"/>
            <a:chExt cx="803" cy="374"/>
          </a:xfrm>
        </p:grpSpPr>
        <p:sp>
          <p:nvSpPr>
            <p:cNvPr id="183318" name="AutoShape 22"/>
            <p:cNvSpPr>
              <a:spLocks noChangeAspect="1" noChangeArrowheads="1"/>
            </p:cNvSpPr>
            <p:nvPr/>
          </p:nvSpPr>
          <p:spPr bwMode="auto">
            <a:xfrm>
              <a:off x="2016" y="3360"/>
              <a:ext cx="720" cy="374"/>
            </a:xfrm>
            <a:prstGeom prst="roundRect">
              <a:avLst>
                <a:gd name="adj" fmla="val 264"/>
              </a:avLst>
            </a:prstGeom>
            <a:solidFill>
              <a:srgbClr val="CCEC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9" name="Text Box 23"/>
            <p:cNvSpPr txBox="1">
              <a:spLocks noChangeAspect="1" noChangeArrowheads="1"/>
            </p:cNvSpPr>
            <p:nvPr/>
          </p:nvSpPr>
          <p:spPr bwMode="auto">
            <a:xfrm>
              <a:off x="1975" y="3371"/>
              <a:ext cx="803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Persistency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Service</a:t>
              </a:r>
            </a:p>
          </p:txBody>
        </p:sp>
      </p:grpSp>
      <p:grpSp>
        <p:nvGrpSpPr>
          <p:cNvPr id="8" name="Group 24"/>
          <p:cNvGrpSpPr>
            <a:grpSpLocks noChangeAspect="1"/>
          </p:cNvGrpSpPr>
          <p:nvPr/>
        </p:nvGrpSpPr>
        <p:grpSpPr bwMode="auto">
          <a:xfrm>
            <a:off x="5713414" y="4811713"/>
            <a:ext cx="752475" cy="684212"/>
            <a:chOff x="2928" y="3312"/>
            <a:chExt cx="527" cy="479"/>
          </a:xfrm>
        </p:grpSpPr>
        <p:grpSp>
          <p:nvGrpSpPr>
            <p:cNvPr id="9" name="Group 25"/>
            <p:cNvGrpSpPr>
              <a:grpSpLocks noChangeAspect="1"/>
            </p:cNvGrpSpPr>
            <p:nvPr/>
          </p:nvGrpSpPr>
          <p:grpSpPr bwMode="auto">
            <a:xfrm>
              <a:off x="2928" y="3312"/>
              <a:ext cx="527" cy="479"/>
              <a:chOff x="2928" y="3312"/>
              <a:chExt cx="527" cy="479"/>
            </a:xfrm>
          </p:grpSpPr>
          <p:sp>
            <p:nvSpPr>
              <p:cNvPr id="183322" name="Freeform 26"/>
              <p:cNvSpPr>
                <a:spLocks noChangeAspect="1" noChangeArrowheads="1"/>
              </p:cNvSpPr>
              <p:nvPr/>
            </p:nvSpPr>
            <p:spPr bwMode="auto">
              <a:xfrm>
                <a:off x="2928" y="3312"/>
                <a:ext cx="528" cy="480"/>
              </a:xfrm>
              <a:custGeom>
                <a:avLst/>
                <a:gdLst/>
                <a:ahLst/>
                <a:cxnLst>
                  <a:cxn ang="0">
                    <a:pos x="1163" y="0"/>
                  </a:cxn>
                  <a:cxn ang="0">
                    <a:pos x="0" y="264"/>
                  </a:cxn>
                  <a:cxn ang="0">
                    <a:pos x="0" y="1853"/>
                  </a:cxn>
                  <a:cxn ang="0">
                    <a:pos x="1163" y="2117"/>
                  </a:cxn>
                  <a:cxn ang="0">
                    <a:pos x="2327" y="1853"/>
                  </a:cxn>
                  <a:cxn ang="0">
                    <a:pos x="2327" y="264"/>
                  </a:cxn>
                  <a:cxn ang="0">
                    <a:pos x="1163" y="0"/>
                  </a:cxn>
                </a:cxnLst>
                <a:rect l="0" t="0" r="r" b="b"/>
                <a:pathLst>
                  <a:path w="2328" h="2118">
                    <a:moveTo>
                      <a:pt x="1163" y="0"/>
                    </a:moveTo>
                    <a:cubicBezTo>
                      <a:pt x="528" y="0"/>
                      <a:pt x="0" y="120"/>
                      <a:pt x="0" y="264"/>
                    </a:cubicBezTo>
                    <a:lnTo>
                      <a:pt x="0" y="1853"/>
                    </a:lnTo>
                    <a:cubicBezTo>
                      <a:pt x="0" y="1997"/>
                      <a:pt x="528" y="2117"/>
                      <a:pt x="1163" y="2117"/>
                    </a:cubicBezTo>
                    <a:cubicBezTo>
                      <a:pt x="1798" y="2117"/>
                      <a:pt x="2327" y="1997"/>
                      <a:pt x="2327" y="1853"/>
                    </a:cubicBezTo>
                    <a:lnTo>
                      <a:pt x="2327" y="264"/>
                    </a:lnTo>
                    <a:cubicBezTo>
                      <a:pt x="2327" y="120"/>
                      <a:pt x="1799" y="0"/>
                      <a:pt x="1163" y="0"/>
                    </a:cubicBezTo>
                  </a:path>
                </a:pathLst>
              </a:custGeom>
              <a:solidFill>
                <a:srgbClr val="C0C0C0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23" name="Freeform 27"/>
              <p:cNvSpPr>
                <a:spLocks noChangeAspect="1" noChangeArrowheads="1"/>
              </p:cNvSpPr>
              <p:nvPr/>
            </p:nvSpPr>
            <p:spPr bwMode="auto">
              <a:xfrm>
                <a:off x="2928" y="3312"/>
                <a:ext cx="528" cy="120"/>
              </a:xfrm>
              <a:custGeom>
                <a:avLst/>
                <a:gdLst/>
                <a:ahLst/>
                <a:cxnLst>
                  <a:cxn ang="0">
                    <a:pos x="1163" y="0"/>
                  </a:cxn>
                  <a:cxn ang="0">
                    <a:pos x="0" y="264"/>
                  </a:cxn>
                  <a:cxn ang="0">
                    <a:pos x="1163" y="529"/>
                  </a:cxn>
                  <a:cxn ang="0">
                    <a:pos x="2327" y="264"/>
                  </a:cxn>
                  <a:cxn ang="0">
                    <a:pos x="1163" y="0"/>
                  </a:cxn>
                </a:cxnLst>
                <a:rect l="0" t="0" r="r" b="b"/>
                <a:pathLst>
                  <a:path w="2328" h="530">
                    <a:moveTo>
                      <a:pt x="1163" y="0"/>
                    </a:moveTo>
                    <a:cubicBezTo>
                      <a:pt x="528" y="0"/>
                      <a:pt x="0" y="120"/>
                      <a:pt x="0" y="264"/>
                    </a:cubicBezTo>
                    <a:cubicBezTo>
                      <a:pt x="0" y="408"/>
                      <a:pt x="528" y="529"/>
                      <a:pt x="1163" y="529"/>
                    </a:cubicBezTo>
                    <a:cubicBezTo>
                      <a:pt x="1798" y="529"/>
                      <a:pt x="2327" y="409"/>
                      <a:pt x="2327" y="264"/>
                    </a:cubicBezTo>
                    <a:cubicBezTo>
                      <a:pt x="2327" y="119"/>
                      <a:pt x="1799" y="0"/>
                      <a:pt x="1163" y="0"/>
                    </a:cubicBezTo>
                  </a:path>
                </a:pathLst>
              </a:custGeom>
              <a:solidFill>
                <a:srgbClr val="D2D2D2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3324" name="Text Box 28"/>
            <p:cNvSpPr txBox="1">
              <a:spLocks noChangeAspect="1" noChangeArrowheads="1"/>
            </p:cNvSpPr>
            <p:nvPr/>
          </p:nvSpPr>
          <p:spPr bwMode="auto">
            <a:xfrm>
              <a:off x="2987" y="3405"/>
              <a:ext cx="40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Data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Files</a:t>
              </a:r>
            </a:p>
          </p:txBody>
        </p:sp>
      </p:grpSp>
      <p:cxnSp>
        <p:nvCxnSpPr>
          <p:cNvPr id="183325" name="AutoShape 29"/>
          <p:cNvCxnSpPr>
            <a:cxnSpLocks noChangeAspect="1" noChangeShapeType="1"/>
          </p:cNvCxnSpPr>
          <p:nvPr/>
        </p:nvCxnSpPr>
        <p:spPr bwMode="auto">
          <a:xfrm>
            <a:off x="5446713" y="5022772"/>
            <a:ext cx="271462" cy="19128"/>
          </a:xfrm>
          <a:prstGeom prst="straightConnector1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10" name="Group 30"/>
          <p:cNvGrpSpPr>
            <a:grpSpLocks noChangeAspect="1"/>
          </p:cNvGrpSpPr>
          <p:nvPr/>
        </p:nvGrpSpPr>
        <p:grpSpPr bwMode="auto">
          <a:xfrm>
            <a:off x="4294189" y="3932238"/>
            <a:ext cx="1165225" cy="685800"/>
            <a:chOff x="1968" y="2784"/>
            <a:chExt cx="816" cy="480"/>
          </a:xfrm>
        </p:grpSpPr>
        <p:sp>
          <p:nvSpPr>
            <p:cNvPr id="183327" name="AutoShape 31"/>
            <p:cNvSpPr>
              <a:spLocks noChangeAspect="1" noChangeArrowheads="1"/>
            </p:cNvSpPr>
            <p:nvPr/>
          </p:nvSpPr>
          <p:spPr bwMode="auto">
            <a:xfrm>
              <a:off x="1968" y="2784"/>
              <a:ext cx="816" cy="4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28" name="Text Box 32"/>
            <p:cNvSpPr txBox="1">
              <a:spLocks noChangeAspect="1" noChangeArrowheads="1"/>
            </p:cNvSpPr>
            <p:nvPr/>
          </p:nvSpPr>
          <p:spPr bwMode="auto">
            <a:xfrm>
              <a:off x="2012" y="2786"/>
              <a:ext cx="728" cy="4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0000" tIns="36000" rIns="90000" bIns="360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Transient Detector 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Store</a:t>
              </a:r>
            </a:p>
          </p:txBody>
        </p:sp>
      </p:grpSp>
      <p:cxnSp>
        <p:nvCxnSpPr>
          <p:cNvPr id="183329" name="AutoShape 33"/>
          <p:cNvCxnSpPr>
            <a:cxnSpLocks noChangeAspect="1" noChangeShapeType="1"/>
          </p:cNvCxnSpPr>
          <p:nvPr/>
        </p:nvCxnSpPr>
        <p:spPr bwMode="auto">
          <a:xfrm>
            <a:off x="4876800" y="4627563"/>
            <a:ext cx="1588" cy="127000"/>
          </a:xfrm>
          <a:prstGeom prst="straightConnector1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11" name="Group 34"/>
          <p:cNvGrpSpPr>
            <a:grpSpLocks noChangeAspect="1"/>
          </p:cNvGrpSpPr>
          <p:nvPr/>
        </p:nvGrpSpPr>
        <p:grpSpPr bwMode="auto">
          <a:xfrm>
            <a:off x="8340725" y="3041651"/>
            <a:ext cx="889000" cy="544513"/>
            <a:chOff x="4800" y="2160"/>
            <a:chExt cx="624" cy="382"/>
          </a:xfrm>
        </p:grpSpPr>
        <p:sp>
          <p:nvSpPr>
            <p:cNvPr id="183331" name="AutoShape 35"/>
            <p:cNvSpPr>
              <a:spLocks noChangeAspect="1" noChangeArrowheads="1"/>
            </p:cNvSpPr>
            <p:nvPr/>
          </p:nvSpPr>
          <p:spPr bwMode="auto">
            <a:xfrm>
              <a:off x="4800" y="2160"/>
              <a:ext cx="624" cy="382"/>
            </a:xfrm>
            <a:prstGeom prst="roundRect">
              <a:avLst>
                <a:gd name="adj" fmla="val 259"/>
              </a:avLst>
            </a:prstGeom>
            <a:solidFill>
              <a:srgbClr val="CCEC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32" name="Text Box 36"/>
            <p:cNvSpPr txBox="1">
              <a:spLocks noChangeAspect="1" noChangeArrowheads="1"/>
            </p:cNvSpPr>
            <p:nvPr/>
          </p:nvSpPr>
          <p:spPr bwMode="auto">
            <a:xfrm>
              <a:off x="4824" y="2174"/>
              <a:ext cx="574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GiGa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Service</a:t>
              </a:r>
            </a:p>
          </p:txBody>
        </p:sp>
      </p:grpSp>
      <p:grpSp>
        <p:nvGrpSpPr>
          <p:cNvPr id="12" name="Group 37"/>
          <p:cNvGrpSpPr>
            <a:grpSpLocks noChangeAspect="1"/>
          </p:cNvGrpSpPr>
          <p:nvPr/>
        </p:nvGrpSpPr>
        <p:grpSpPr bwMode="auto">
          <a:xfrm>
            <a:off x="8851901" y="1536701"/>
            <a:ext cx="1235075" cy="684213"/>
            <a:chOff x="3840" y="1920"/>
            <a:chExt cx="864" cy="479"/>
          </a:xfrm>
        </p:grpSpPr>
        <p:grpSp>
          <p:nvGrpSpPr>
            <p:cNvPr id="13" name="Group 38"/>
            <p:cNvGrpSpPr>
              <a:grpSpLocks noChangeAspect="1"/>
            </p:cNvGrpSpPr>
            <p:nvPr/>
          </p:nvGrpSpPr>
          <p:grpSpPr bwMode="auto">
            <a:xfrm>
              <a:off x="3840" y="1920"/>
              <a:ext cx="863" cy="479"/>
              <a:chOff x="3840" y="1920"/>
              <a:chExt cx="863" cy="479"/>
            </a:xfrm>
          </p:grpSpPr>
          <p:sp>
            <p:nvSpPr>
              <p:cNvPr id="183335" name="Freeform 39"/>
              <p:cNvSpPr>
                <a:spLocks noChangeAspect="1" noChangeArrowheads="1"/>
              </p:cNvSpPr>
              <p:nvPr/>
            </p:nvSpPr>
            <p:spPr bwMode="auto">
              <a:xfrm>
                <a:off x="3840" y="1920"/>
                <a:ext cx="864" cy="408"/>
              </a:xfrm>
              <a:custGeom>
                <a:avLst/>
                <a:gdLst/>
                <a:ahLst/>
                <a:cxnLst>
                  <a:cxn ang="0">
                    <a:pos x="175" y="638"/>
                  </a:cxn>
                  <a:cxn ang="0">
                    <a:pos x="39" y="735"/>
                  </a:cxn>
                  <a:cxn ang="0">
                    <a:pos x="0" y="862"/>
                  </a:cxn>
                  <a:cxn ang="0">
                    <a:pos x="33" y="957"/>
                  </a:cxn>
                  <a:cxn ang="0">
                    <a:pos x="129" y="1031"/>
                  </a:cxn>
                  <a:cxn ang="0">
                    <a:pos x="145" y="1095"/>
                  </a:cxn>
                  <a:cxn ang="0">
                    <a:pos x="81" y="1227"/>
                  </a:cxn>
                  <a:cxn ang="0">
                    <a:pos x="96" y="1301"/>
                  </a:cxn>
                  <a:cxn ang="0">
                    <a:pos x="223" y="1418"/>
                  </a:cxn>
                  <a:cxn ang="0">
                    <a:pos x="405" y="1470"/>
                  </a:cxn>
                  <a:cxn ang="0">
                    <a:pos x="508" y="1474"/>
                  </a:cxn>
                  <a:cxn ang="0">
                    <a:pos x="683" y="1606"/>
                  </a:cxn>
                  <a:cxn ang="0">
                    <a:pos x="922" y="1680"/>
                  </a:cxn>
                  <a:cxn ang="0">
                    <a:pos x="1191" y="1692"/>
                  </a:cxn>
                  <a:cxn ang="0">
                    <a:pos x="1454" y="1632"/>
                  </a:cxn>
                  <a:cxn ang="0">
                    <a:pos x="1572" y="1718"/>
                  </a:cxn>
                  <a:cxn ang="0">
                    <a:pos x="1763" y="1785"/>
                  </a:cxn>
                  <a:cxn ang="0">
                    <a:pos x="1969" y="1800"/>
                  </a:cxn>
                  <a:cxn ang="0">
                    <a:pos x="2135" y="1782"/>
                  </a:cxn>
                  <a:cxn ang="0">
                    <a:pos x="2365" y="1687"/>
                  </a:cxn>
                  <a:cxn ang="0">
                    <a:pos x="2507" y="1546"/>
                  </a:cxn>
                  <a:cxn ang="0">
                    <a:pos x="2643" y="1567"/>
                  </a:cxn>
                  <a:cxn ang="0">
                    <a:pos x="2833" y="1579"/>
                  </a:cxn>
                  <a:cxn ang="0">
                    <a:pos x="2985" y="1557"/>
                  </a:cxn>
                  <a:cxn ang="0">
                    <a:pos x="3103" y="1507"/>
                  </a:cxn>
                  <a:cxn ang="0">
                    <a:pos x="3230" y="1410"/>
                  </a:cxn>
                  <a:cxn ang="0">
                    <a:pos x="3287" y="1320"/>
                  </a:cxn>
                  <a:cxn ang="0">
                    <a:pos x="3317" y="1253"/>
                  </a:cxn>
                  <a:cxn ang="0">
                    <a:pos x="3475" y="1218"/>
                  </a:cxn>
                  <a:cxn ang="0">
                    <a:pos x="3626" y="1152"/>
                  </a:cxn>
                  <a:cxn ang="0">
                    <a:pos x="3738" y="1058"/>
                  </a:cxn>
                  <a:cxn ang="0">
                    <a:pos x="3792" y="964"/>
                  </a:cxn>
                  <a:cxn ang="0">
                    <a:pos x="3801" y="858"/>
                  </a:cxn>
                  <a:cxn ang="0">
                    <a:pos x="3777" y="765"/>
                  </a:cxn>
                  <a:cxn ang="0">
                    <a:pos x="3722" y="679"/>
                  </a:cxn>
                  <a:cxn ang="0">
                    <a:pos x="3705" y="596"/>
                  </a:cxn>
                  <a:cxn ang="0">
                    <a:pos x="3714" y="495"/>
                  </a:cxn>
                  <a:cxn ang="0">
                    <a:pos x="3641" y="356"/>
                  </a:cxn>
                  <a:cxn ang="0">
                    <a:pos x="3484" y="259"/>
                  </a:cxn>
                  <a:cxn ang="0">
                    <a:pos x="3357" y="180"/>
                  </a:cxn>
                  <a:cxn ang="0">
                    <a:pos x="3230" y="67"/>
                  </a:cxn>
                  <a:cxn ang="0">
                    <a:pos x="3030" y="7"/>
                  </a:cxn>
                  <a:cxn ang="0">
                    <a:pos x="2858" y="7"/>
                  </a:cxn>
                  <a:cxn ang="0">
                    <a:pos x="2728" y="41"/>
                  </a:cxn>
                  <a:cxn ang="0">
                    <a:pos x="2628" y="98"/>
                  </a:cxn>
                  <a:cxn ang="0">
                    <a:pos x="2549" y="49"/>
                  </a:cxn>
                  <a:cxn ang="0">
                    <a:pos x="2428" y="11"/>
                  </a:cxn>
                  <a:cxn ang="0">
                    <a:pos x="2293" y="4"/>
                  </a:cxn>
                  <a:cxn ang="0">
                    <a:pos x="2144" y="30"/>
                  </a:cxn>
                  <a:cxn ang="0">
                    <a:pos x="2017" y="94"/>
                  </a:cxn>
                  <a:cxn ang="0">
                    <a:pos x="1929" y="116"/>
                  </a:cxn>
                  <a:cxn ang="0">
                    <a:pos x="1802" y="75"/>
                  </a:cxn>
                  <a:cxn ang="0">
                    <a:pos x="1666" y="56"/>
                  </a:cxn>
                  <a:cxn ang="0">
                    <a:pos x="1493" y="75"/>
                  </a:cxn>
                  <a:cxn ang="0">
                    <a:pos x="1327" y="135"/>
                  </a:cxn>
                  <a:cxn ang="0">
                    <a:pos x="1231" y="217"/>
                  </a:cxn>
                  <a:cxn ang="0">
                    <a:pos x="1009" y="169"/>
                  </a:cxn>
                  <a:cxn ang="0">
                    <a:pos x="810" y="173"/>
                  </a:cxn>
                  <a:cxn ang="0">
                    <a:pos x="644" y="213"/>
                  </a:cxn>
                  <a:cxn ang="0">
                    <a:pos x="508" y="277"/>
                  </a:cxn>
                  <a:cxn ang="0">
                    <a:pos x="405" y="368"/>
                  </a:cxn>
                  <a:cxn ang="0">
                    <a:pos x="350" y="473"/>
                  </a:cxn>
                  <a:cxn ang="0">
                    <a:pos x="342" y="600"/>
                  </a:cxn>
                </a:cxnLst>
                <a:rect l="0" t="0" r="r" b="b"/>
                <a:pathLst>
                  <a:path w="3811" h="1801">
                    <a:moveTo>
                      <a:pt x="342" y="600"/>
                    </a:moveTo>
                    <a:lnTo>
                      <a:pt x="302" y="604"/>
                    </a:lnTo>
                    <a:lnTo>
                      <a:pt x="269" y="612"/>
                    </a:lnTo>
                    <a:lnTo>
                      <a:pt x="239" y="615"/>
                    </a:lnTo>
                    <a:lnTo>
                      <a:pt x="208" y="626"/>
                    </a:lnTo>
                    <a:lnTo>
                      <a:pt x="175" y="638"/>
                    </a:lnTo>
                    <a:lnTo>
                      <a:pt x="145" y="652"/>
                    </a:lnTo>
                    <a:lnTo>
                      <a:pt x="120" y="665"/>
                    </a:lnTo>
                    <a:lnTo>
                      <a:pt x="96" y="679"/>
                    </a:lnTo>
                    <a:lnTo>
                      <a:pt x="72" y="698"/>
                    </a:lnTo>
                    <a:lnTo>
                      <a:pt x="57" y="716"/>
                    </a:lnTo>
                    <a:lnTo>
                      <a:pt x="39" y="735"/>
                    </a:lnTo>
                    <a:lnTo>
                      <a:pt x="26" y="758"/>
                    </a:lnTo>
                    <a:lnTo>
                      <a:pt x="9" y="776"/>
                    </a:lnTo>
                    <a:lnTo>
                      <a:pt x="0" y="802"/>
                    </a:lnTo>
                    <a:lnTo>
                      <a:pt x="0" y="825"/>
                    </a:lnTo>
                    <a:lnTo>
                      <a:pt x="0" y="848"/>
                    </a:lnTo>
                    <a:lnTo>
                      <a:pt x="0" y="862"/>
                    </a:lnTo>
                    <a:lnTo>
                      <a:pt x="0" y="882"/>
                    </a:lnTo>
                    <a:lnTo>
                      <a:pt x="0" y="897"/>
                    </a:lnTo>
                    <a:lnTo>
                      <a:pt x="9" y="911"/>
                    </a:lnTo>
                    <a:lnTo>
                      <a:pt x="18" y="927"/>
                    </a:lnTo>
                    <a:lnTo>
                      <a:pt x="26" y="941"/>
                    </a:lnTo>
                    <a:lnTo>
                      <a:pt x="33" y="957"/>
                    </a:lnTo>
                    <a:lnTo>
                      <a:pt x="48" y="971"/>
                    </a:lnTo>
                    <a:lnTo>
                      <a:pt x="66" y="982"/>
                    </a:lnTo>
                    <a:lnTo>
                      <a:pt x="72" y="997"/>
                    </a:lnTo>
                    <a:lnTo>
                      <a:pt x="90" y="1009"/>
                    </a:lnTo>
                    <a:lnTo>
                      <a:pt x="103" y="1020"/>
                    </a:lnTo>
                    <a:lnTo>
                      <a:pt x="129" y="1031"/>
                    </a:lnTo>
                    <a:lnTo>
                      <a:pt x="145" y="1042"/>
                    </a:lnTo>
                    <a:lnTo>
                      <a:pt x="166" y="1054"/>
                    </a:lnTo>
                    <a:lnTo>
                      <a:pt x="184" y="1061"/>
                    </a:lnTo>
                    <a:lnTo>
                      <a:pt x="184" y="1058"/>
                    </a:lnTo>
                    <a:lnTo>
                      <a:pt x="160" y="1077"/>
                    </a:lnTo>
                    <a:lnTo>
                      <a:pt x="145" y="1095"/>
                    </a:lnTo>
                    <a:lnTo>
                      <a:pt x="120" y="1114"/>
                    </a:lnTo>
                    <a:lnTo>
                      <a:pt x="112" y="1137"/>
                    </a:lnTo>
                    <a:lnTo>
                      <a:pt x="96" y="1158"/>
                    </a:lnTo>
                    <a:lnTo>
                      <a:pt x="90" y="1181"/>
                    </a:lnTo>
                    <a:lnTo>
                      <a:pt x="81" y="1204"/>
                    </a:lnTo>
                    <a:lnTo>
                      <a:pt x="81" y="1227"/>
                    </a:lnTo>
                    <a:lnTo>
                      <a:pt x="81" y="1237"/>
                    </a:lnTo>
                    <a:lnTo>
                      <a:pt x="81" y="1253"/>
                    </a:lnTo>
                    <a:lnTo>
                      <a:pt x="90" y="1264"/>
                    </a:lnTo>
                    <a:lnTo>
                      <a:pt x="90" y="1275"/>
                    </a:lnTo>
                    <a:lnTo>
                      <a:pt x="96" y="1287"/>
                    </a:lnTo>
                    <a:lnTo>
                      <a:pt x="96" y="1301"/>
                    </a:lnTo>
                    <a:lnTo>
                      <a:pt x="112" y="1324"/>
                    </a:lnTo>
                    <a:lnTo>
                      <a:pt x="129" y="1343"/>
                    </a:lnTo>
                    <a:lnTo>
                      <a:pt x="145" y="1365"/>
                    </a:lnTo>
                    <a:lnTo>
                      <a:pt x="166" y="1384"/>
                    </a:lnTo>
                    <a:lnTo>
                      <a:pt x="193" y="1403"/>
                    </a:lnTo>
                    <a:lnTo>
                      <a:pt x="223" y="1418"/>
                    </a:lnTo>
                    <a:lnTo>
                      <a:pt x="247" y="1433"/>
                    </a:lnTo>
                    <a:lnTo>
                      <a:pt x="278" y="1444"/>
                    </a:lnTo>
                    <a:lnTo>
                      <a:pt x="320" y="1454"/>
                    </a:lnTo>
                    <a:lnTo>
                      <a:pt x="350" y="1463"/>
                    </a:lnTo>
                    <a:lnTo>
                      <a:pt x="390" y="1467"/>
                    </a:lnTo>
                    <a:lnTo>
                      <a:pt x="405" y="1470"/>
                    </a:lnTo>
                    <a:lnTo>
                      <a:pt x="429" y="1474"/>
                    </a:lnTo>
                    <a:lnTo>
                      <a:pt x="445" y="1474"/>
                    </a:lnTo>
                    <a:lnTo>
                      <a:pt x="462" y="1474"/>
                    </a:lnTo>
                    <a:lnTo>
                      <a:pt x="486" y="1474"/>
                    </a:lnTo>
                    <a:lnTo>
                      <a:pt x="508" y="1470"/>
                    </a:lnTo>
                    <a:lnTo>
                      <a:pt x="508" y="1474"/>
                    </a:lnTo>
                    <a:lnTo>
                      <a:pt x="532" y="1500"/>
                    </a:lnTo>
                    <a:lnTo>
                      <a:pt x="556" y="1523"/>
                    </a:lnTo>
                    <a:lnTo>
                      <a:pt x="589" y="1546"/>
                    </a:lnTo>
                    <a:lnTo>
                      <a:pt x="620" y="1563"/>
                    </a:lnTo>
                    <a:lnTo>
                      <a:pt x="653" y="1586"/>
                    </a:lnTo>
                    <a:lnTo>
                      <a:pt x="683" y="1606"/>
                    </a:lnTo>
                    <a:lnTo>
                      <a:pt x="725" y="1620"/>
                    </a:lnTo>
                    <a:lnTo>
                      <a:pt x="755" y="1636"/>
                    </a:lnTo>
                    <a:lnTo>
                      <a:pt x="795" y="1650"/>
                    </a:lnTo>
                    <a:lnTo>
                      <a:pt x="834" y="1662"/>
                    </a:lnTo>
                    <a:lnTo>
                      <a:pt x="882" y="1669"/>
                    </a:lnTo>
                    <a:lnTo>
                      <a:pt x="922" y="1680"/>
                    </a:lnTo>
                    <a:lnTo>
                      <a:pt x="961" y="1684"/>
                    </a:lnTo>
                    <a:lnTo>
                      <a:pt x="1009" y="1692"/>
                    </a:lnTo>
                    <a:lnTo>
                      <a:pt x="1058" y="1692"/>
                    </a:lnTo>
                    <a:lnTo>
                      <a:pt x="1095" y="1695"/>
                    </a:lnTo>
                    <a:lnTo>
                      <a:pt x="1143" y="1692"/>
                    </a:lnTo>
                    <a:lnTo>
                      <a:pt x="1191" y="1692"/>
                    </a:lnTo>
                    <a:lnTo>
                      <a:pt x="1239" y="1684"/>
                    </a:lnTo>
                    <a:lnTo>
                      <a:pt x="1279" y="1680"/>
                    </a:lnTo>
                    <a:lnTo>
                      <a:pt x="1327" y="1669"/>
                    </a:lnTo>
                    <a:lnTo>
                      <a:pt x="1364" y="1657"/>
                    </a:lnTo>
                    <a:lnTo>
                      <a:pt x="1406" y="1646"/>
                    </a:lnTo>
                    <a:lnTo>
                      <a:pt x="1454" y="1632"/>
                    </a:lnTo>
                    <a:lnTo>
                      <a:pt x="1445" y="1632"/>
                    </a:lnTo>
                    <a:lnTo>
                      <a:pt x="1467" y="1650"/>
                    </a:lnTo>
                    <a:lnTo>
                      <a:pt x="1493" y="1669"/>
                    </a:lnTo>
                    <a:lnTo>
                      <a:pt x="1517" y="1687"/>
                    </a:lnTo>
                    <a:lnTo>
                      <a:pt x="1548" y="1703"/>
                    </a:lnTo>
                    <a:lnTo>
                      <a:pt x="1572" y="1718"/>
                    </a:lnTo>
                    <a:lnTo>
                      <a:pt x="1603" y="1733"/>
                    </a:lnTo>
                    <a:lnTo>
                      <a:pt x="1627" y="1744"/>
                    </a:lnTo>
                    <a:lnTo>
                      <a:pt x="1660" y="1755"/>
                    </a:lnTo>
                    <a:lnTo>
                      <a:pt x="1697" y="1766"/>
                    </a:lnTo>
                    <a:lnTo>
                      <a:pt x="1730" y="1777"/>
                    </a:lnTo>
                    <a:lnTo>
                      <a:pt x="1763" y="1785"/>
                    </a:lnTo>
                    <a:lnTo>
                      <a:pt x="1802" y="1789"/>
                    </a:lnTo>
                    <a:lnTo>
                      <a:pt x="1833" y="1797"/>
                    </a:lnTo>
                    <a:lnTo>
                      <a:pt x="1866" y="1800"/>
                    </a:lnTo>
                    <a:lnTo>
                      <a:pt x="1905" y="1800"/>
                    </a:lnTo>
                    <a:lnTo>
                      <a:pt x="1944" y="1800"/>
                    </a:lnTo>
                    <a:lnTo>
                      <a:pt x="1969" y="1800"/>
                    </a:lnTo>
                    <a:lnTo>
                      <a:pt x="1993" y="1800"/>
                    </a:lnTo>
                    <a:lnTo>
                      <a:pt x="2017" y="1800"/>
                    </a:lnTo>
                    <a:lnTo>
                      <a:pt x="2039" y="1797"/>
                    </a:lnTo>
                    <a:lnTo>
                      <a:pt x="2063" y="1793"/>
                    </a:lnTo>
                    <a:lnTo>
                      <a:pt x="2089" y="1793"/>
                    </a:lnTo>
                    <a:lnTo>
                      <a:pt x="2135" y="1782"/>
                    </a:lnTo>
                    <a:lnTo>
                      <a:pt x="2174" y="1770"/>
                    </a:lnTo>
                    <a:lnTo>
                      <a:pt x="2223" y="1759"/>
                    </a:lnTo>
                    <a:lnTo>
                      <a:pt x="2262" y="1744"/>
                    </a:lnTo>
                    <a:lnTo>
                      <a:pt x="2301" y="1725"/>
                    </a:lnTo>
                    <a:lnTo>
                      <a:pt x="2332" y="1706"/>
                    </a:lnTo>
                    <a:lnTo>
                      <a:pt x="2365" y="1687"/>
                    </a:lnTo>
                    <a:lnTo>
                      <a:pt x="2395" y="1666"/>
                    </a:lnTo>
                    <a:lnTo>
                      <a:pt x="2428" y="1639"/>
                    </a:lnTo>
                    <a:lnTo>
                      <a:pt x="2452" y="1612"/>
                    </a:lnTo>
                    <a:lnTo>
                      <a:pt x="2477" y="1586"/>
                    </a:lnTo>
                    <a:lnTo>
                      <a:pt x="2498" y="1560"/>
                    </a:lnTo>
                    <a:lnTo>
                      <a:pt x="2507" y="1546"/>
                    </a:lnTo>
                    <a:lnTo>
                      <a:pt x="2516" y="1530"/>
                    </a:lnTo>
                    <a:lnTo>
                      <a:pt x="2516" y="1530"/>
                    </a:lnTo>
                    <a:lnTo>
                      <a:pt x="2549" y="1541"/>
                    </a:lnTo>
                    <a:lnTo>
                      <a:pt x="2579" y="1553"/>
                    </a:lnTo>
                    <a:lnTo>
                      <a:pt x="2610" y="1560"/>
                    </a:lnTo>
                    <a:lnTo>
                      <a:pt x="2643" y="1567"/>
                    </a:lnTo>
                    <a:lnTo>
                      <a:pt x="2674" y="1576"/>
                    </a:lnTo>
                    <a:lnTo>
                      <a:pt x="2715" y="1579"/>
                    </a:lnTo>
                    <a:lnTo>
                      <a:pt x="2746" y="1583"/>
                    </a:lnTo>
                    <a:lnTo>
                      <a:pt x="2785" y="1583"/>
                    </a:lnTo>
                    <a:lnTo>
                      <a:pt x="2809" y="1583"/>
                    </a:lnTo>
                    <a:lnTo>
                      <a:pt x="2833" y="1579"/>
                    </a:lnTo>
                    <a:lnTo>
                      <a:pt x="2858" y="1579"/>
                    </a:lnTo>
                    <a:lnTo>
                      <a:pt x="2890" y="1576"/>
                    </a:lnTo>
                    <a:lnTo>
                      <a:pt x="2912" y="1571"/>
                    </a:lnTo>
                    <a:lnTo>
                      <a:pt x="2936" y="1567"/>
                    </a:lnTo>
                    <a:lnTo>
                      <a:pt x="2960" y="1560"/>
                    </a:lnTo>
                    <a:lnTo>
                      <a:pt x="2985" y="1557"/>
                    </a:lnTo>
                    <a:lnTo>
                      <a:pt x="3000" y="1549"/>
                    </a:lnTo>
                    <a:lnTo>
                      <a:pt x="3024" y="1541"/>
                    </a:lnTo>
                    <a:lnTo>
                      <a:pt x="3048" y="1533"/>
                    </a:lnTo>
                    <a:lnTo>
                      <a:pt x="3070" y="1527"/>
                    </a:lnTo>
                    <a:lnTo>
                      <a:pt x="3087" y="1519"/>
                    </a:lnTo>
                    <a:lnTo>
                      <a:pt x="3103" y="1507"/>
                    </a:lnTo>
                    <a:lnTo>
                      <a:pt x="3142" y="1485"/>
                    </a:lnTo>
                    <a:lnTo>
                      <a:pt x="3175" y="1463"/>
                    </a:lnTo>
                    <a:lnTo>
                      <a:pt x="3190" y="1451"/>
                    </a:lnTo>
                    <a:lnTo>
                      <a:pt x="3206" y="1440"/>
                    </a:lnTo>
                    <a:lnTo>
                      <a:pt x="3223" y="1424"/>
                    </a:lnTo>
                    <a:lnTo>
                      <a:pt x="3230" y="1410"/>
                    </a:lnTo>
                    <a:lnTo>
                      <a:pt x="3245" y="1399"/>
                    </a:lnTo>
                    <a:lnTo>
                      <a:pt x="3254" y="1384"/>
                    </a:lnTo>
                    <a:lnTo>
                      <a:pt x="3260" y="1369"/>
                    </a:lnTo>
                    <a:lnTo>
                      <a:pt x="3269" y="1354"/>
                    </a:lnTo>
                    <a:lnTo>
                      <a:pt x="3278" y="1340"/>
                    </a:lnTo>
                    <a:lnTo>
                      <a:pt x="3287" y="1320"/>
                    </a:lnTo>
                    <a:lnTo>
                      <a:pt x="3287" y="1305"/>
                    </a:lnTo>
                    <a:lnTo>
                      <a:pt x="3293" y="1290"/>
                    </a:lnTo>
                    <a:lnTo>
                      <a:pt x="3293" y="1275"/>
                    </a:lnTo>
                    <a:lnTo>
                      <a:pt x="3293" y="1257"/>
                    </a:lnTo>
                    <a:lnTo>
                      <a:pt x="3293" y="1257"/>
                    </a:lnTo>
                    <a:lnTo>
                      <a:pt x="3317" y="1253"/>
                    </a:lnTo>
                    <a:lnTo>
                      <a:pt x="3350" y="1248"/>
                    </a:lnTo>
                    <a:lnTo>
                      <a:pt x="3372" y="1245"/>
                    </a:lnTo>
                    <a:lnTo>
                      <a:pt x="3396" y="1237"/>
                    </a:lnTo>
                    <a:lnTo>
                      <a:pt x="3427" y="1234"/>
                    </a:lnTo>
                    <a:lnTo>
                      <a:pt x="3453" y="1227"/>
                    </a:lnTo>
                    <a:lnTo>
                      <a:pt x="3475" y="1218"/>
                    </a:lnTo>
                    <a:lnTo>
                      <a:pt x="3499" y="1211"/>
                    </a:lnTo>
                    <a:lnTo>
                      <a:pt x="3523" y="1204"/>
                    </a:lnTo>
                    <a:lnTo>
                      <a:pt x="3538" y="1193"/>
                    </a:lnTo>
                    <a:lnTo>
                      <a:pt x="3563" y="1185"/>
                    </a:lnTo>
                    <a:lnTo>
                      <a:pt x="3587" y="1174"/>
                    </a:lnTo>
                    <a:lnTo>
                      <a:pt x="3626" y="1152"/>
                    </a:lnTo>
                    <a:lnTo>
                      <a:pt x="3659" y="1125"/>
                    </a:lnTo>
                    <a:lnTo>
                      <a:pt x="3674" y="1114"/>
                    </a:lnTo>
                    <a:lnTo>
                      <a:pt x="3690" y="1098"/>
                    </a:lnTo>
                    <a:lnTo>
                      <a:pt x="3705" y="1088"/>
                    </a:lnTo>
                    <a:lnTo>
                      <a:pt x="3722" y="1072"/>
                    </a:lnTo>
                    <a:lnTo>
                      <a:pt x="3738" y="1058"/>
                    </a:lnTo>
                    <a:lnTo>
                      <a:pt x="3747" y="1042"/>
                    </a:lnTo>
                    <a:lnTo>
                      <a:pt x="3753" y="1028"/>
                    </a:lnTo>
                    <a:lnTo>
                      <a:pt x="3768" y="1012"/>
                    </a:lnTo>
                    <a:lnTo>
                      <a:pt x="3777" y="994"/>
                    </a:lnTo>
                    <a:lnTo>
                      <a:pt x="3786" y="979"/>
                    </a:lnTo>
                    <a:lnTo>
                      <a:pt x="3792" y="964"/>
                    </a:lnTo>
                    <a:lnTo>
                      <a:pt x="3792" y="945"/>
                    </a:lnTo>
                    <a:lnTo>
                      <a:pt x="3801" y="927"/>
                    </a:lnTo>
                    <a:lnTo>
                      <a:pt x="3801" y="911"/>
                    </a:lnTo>
                    <a:lnTo>
                      <a:pt x="3801" y="892"/>
                    </a:lnTo>
                    <a:lnTo>
                      <a:pt x="3810" y="874"/>
                    </a:lnTo>
                    <a:lnTo>
                      <a:pt x="3801" y="858"/>
                    </a:lnTo>
                    <a:lnTo>
                      <a:pt x="3801" y="844"/>
                    </a:lnTo>
                    <a:lnTo>
                      <a:pt x="3801" y="828"/>
                    </a:lnTo>
                    <a:lnTo>
                      <a:pt x="3792" y="814"/>
                    </a:lnTo>
                    <a:lnTo>
                      <a:pt x="3792" y="795"/>
                    </a:lnTo>
                    <a:lnTo>
                      <a:pt x="3786" y="780"/>
                    </a:lnTo>
                    <a:lnTo>
                      <a:pt x="3777" y="765"/>
                    </a:lnTo>
                    <a:lnTo>
                      <a:pt x="3777" y="750"/>
                    </a:lnTo>
                    <a:lnTo>
                      <a:pt x="3768" y="735"/>
                    </a:lnTo>
                    <a:lnTo>
                      <a:pt x="3753" y="721"/>
                    </a:lnTo>
                    <a:lnTo>
                      <a:pt x="3747" y="709"/>
                    </a:lnTo>
                    <a:lnTo>
                      <a:pt x="3738" y="694"/>
                    </a:lnTo>
                    <a:lnTo>
                      <a:pt x="3722" y="679"/>
                    </a:lnTo>
                    <a:lnTo>
                      <a:pt x="3705" y="668"/>
                    </a:lnTo>
                    <a:lnTo>
                      <a:pt x="3683" y="641"/>
                    </a:lnTo>
                    <a:lnTo>
                      <a:pt x="3683" y="641"/>
                    </a:lnTo>
                    <a:lnTo>
                      <a:pt x="3690" y="626"/>
                    </a:lnTo>
                    <a:lnTo>
                      <a:pt x="3696" y="612"/>
                    </a:lnTo>
                    <a:lnTo>
                      <a:pt x="3705" y="596"/>
                    </a:lnTo>
                    <a:lnTo>
                      <a:pt x="3705" y="582"/>
                    </a:lnTo>
                    <a:lnTo>
                      <a:pt x="3714" y="566"/>
                    </a:lnTo>
                    <a:lnTo>
                      <a:pt x="3714" y="552"/>
                    </a:lnTo>
                    <a:lnTo>
                      <a:pt x="3714" y="536"/>
                    </a:lnTo>
                    <a:lnTo>
                      <a:pt x="3722" y="522"/>
                    </a:lnTo>
                    <a:lnTo>
                      <a:pt x="3714" y="495"/>
                    </a:lnTo>
                    <a:lnTo>
                      <a:pt x="3714" y="473"/>
                    </a:lnTo>
                    <a:lnTo>
                      <a:pt x="3705" y="446"/>
                    </a:lnTo>
                    <a:lnTo>
                      <a:pt x="3690" y="423"/>
                    </a:lnTo>
                    <a:lnTo>
                      <a:pt x="3683" y="401"/>
                    </a:lnTo>
                    <a:lnTo>
                      <a:pt x="3665" y="379"/>
                    </a:lnTo>
                    <a:lnTo>
                      <a:pt x="3641" y="356"/>
                    </a:lnTo>
                    <a:lnTo>
                      <a:pt x="3620" y="337"/>
                    </a:lnTo>
                    <a:lnTo>
                      <a:pt x="3593" y="319"/>
                    </a:lnTo>
                    <a:lnTo>
                      <a:pt x="3571" y="300"/>
                    </a:lnTo>
                    <a:lnTo>
                      <a:pt x="3547" y="286"/>
                    </a:lnTo>
                    <a:lnTo>
                      <a:pt x="3517" y="270"/>
                    </a:lnTo>
                    <a:lnTo>
                      <a:pt x="3484" y="259"/>
                    </a:lnTo>
                    <a:lnTo>
                      <a:pt x="3444" y="247"/>
                    </a:lnTo>
                    <a:lnTo>
                      <a:pt x="3411" y="236"/>
                    </a:lnTo>
                    <a:lnTo>
                      <a:pt x="3372" y="229"/>
                    </a:lnTo>
                    <a:lnTo>
                      <a:pt x="3372" y="229"/>
                    </a:lnTo>
                    <a:lnTo>
                      <a:pt x="3363" y="203"/>
                    </a:lnTo>
                    <a:lnTo>
                      <a:pt x="3357" y="180"/>
                    </a:lnTo>
                    <a:lnTo>
                      <a:pt x="3341" y="157"/>
                    </a:lnTo>
                    <a:lnTo>
                      <a:pt x="3324" y="139"/>
                    </a:lnTo>
                    <a:lnTo>
                      <a:pt x="3300" y="116"/>
                    </a:lnTo>
                    <a:lnTo>
                      <a:pt x="3278" y="98"/>
                    </a:lnTo>
                    <a:lnTo>
                      <a:pt x="3254" y="83"/>
                    </a:lnTo>
                    <a:lnTo>
                      <a:pt x="3230" y="67"/>
                    </a:lnTo>
                    <a:lnTo>
                      <a:pt x="3197" y="53"/>
                    </a:lnTo>
                    <a:lnTo>
                      <a:pt x="3166" y="37"/>
                    </a:lnTo>
                    <a:lnTo>
                      <a:pt x="3133" y="26"/>
                    </a:lnTo>
                    <a:lnTo>
                      <a:pt x="3103" y="19"/>
                    </a:lnTo>
                    <a:lnTo>
                      <a:pt x="3063" y="11"/>
                    </a:lnTo>
                    <a:lnTo>
                      <a:pt x="3030" y="7"/>
                    </a:lnTo>
                    <a:lnTo>
                      <a:pt x="2991" y="4"/>
                    </a:lnTo>
                    <a:lnTo>
                      <a:pt x="2954" y="0"/>
                    </a:lnTo>
                    <a:lnTo>
                      <a:pt x="2928" y="4"/>
                    </a:lnTo>
                    <a:lnTo>
                      <a:pt x="2903" y="4"/>
                    </a:lnTo>
                    <a:lnTo>
                      <a:pt x="2882" y="4"/>
                    </a:lnTo>
                    <a:lnTo>
                      <a:pt x="2858" y="7"/>
                    </a:lnTo>
                    <a:lnTo>
                      <a:pt x="2833" y="11"/>
                    </a:lnTo>
                    <a:lnTo>
                      <a:pt x="2818" y="16"/>
                    </a:lnTo>
                    <a:lnTo>
                      <a:pt x="2794" y="23"/>
                    </a:lnTo>
                    <a:lnTo>
                      <a:pt x="2770" y="26"/>
                    </a:lnTo>
                    <a:lnTo>
                      <a:pt x="2755" y="34"/>
                    </a:lnTo>
                    <a:lnTo>
                      <a:pt x="2728" y="41"/>
                    </a:lnTo>
                    <a:lnTo>
                      <a:pt x="2715" y="49"/>
                    </a:lnTo>
                    <a:lnTo>
                      <a:pt x="2691" y="56"/>
                    </a:lnTo>
                    <a:lnTo>
                      <a:pt x="2674" y="67"/>
                    </a:lnTo>
                    <a:lnTo>
                      <a:pt x="2658" y="79"/>
                    </a:lnTo>
                    <a:lnTo>
                      <a:pt x="2643" y="86"/>
                    </a:lnTo>
                    <a:lnTo>
                      <a:pt x="2628" y="98"/>
                    </a:lnTo>
                    <a:lnTo>
                      <a:pt x="2628" y="98"/>
                    </a:lnTo>
                    <a:lnTo>
                      <a:pt x="2610" y="86"/>
                    </a:lnTo>
                    <a:lnTo>
                      <a:pt x="2595" y="79"/>
                    </a:lnTo>
                    <a:lnTo>
                      <a:pt x="2579" y="67"/>
                    </a:lnTo>
                    <a:lnTo>
                      <a:pt x="2562" y="56"/>
                    </a:lnTo>
                    <a:lnTo>
                      <a:pt x="2549" y="49"/>
                    </a:lnTo>
                    <a:lnTo>
                      <a:pt x="2531" y="41"/>
                    </a:lnTo>
                    <a:lnTo>
                      <a:pt x="2507" y="34"/>
                    </a:lnTo>
                    <a:lnTo>
                      <a:pt x="2492" y="26"/>
                    </a:lnTo>
                    <a:lnTo>
                      <a:pt x="2468" y="23"/>
                    </a:lnTo>
                    <a:lnTo>
                      <a:pt x="2452" y="16"/>
                    </a:lnTo>
                    <a:lnTo>
                      <a:pt x="2428" y="11"/>
                    </a:lnTo>
                    <a:lnTo>
                      <a:pt x="2404" y="7"/>
                    </a:lnTo>
                    <a:lnTo>
                      <a:pt x="2389" y="4"/>
                    </a:lnTo>
                    <a:lnTo>
                      <a:pt x="2365" y="4"/>
                    </a:lnTo>
                    <a:lnTo>
                      <a:pt x="2341" y="4"/>
                    </a:lnTo>
                    <a:lnTo>
                      <a:pt x="2319" y="0"/>
                    </a:lnTo>
                    <a:lnTo>
                      <a:pt x="2293" y="4"/>
                    </a:lnTo>
                    <a:lnTo>
                      <a:pt x="2262" y="4"/>
                    </a:lnTo>
                    <a:lnTo>
                      <a:pt x="2238" y="7"/>
                    </a:lnTo>
                    <a:lnTo>
                      <a:pt x="2214" y="11"/>
                    </a:lnTo>
                    <a:lnTo>
                      <a:pt x="2192" y="19"/>
                    </a:lnTo>
                    <a:lnTo>
                      <a:pt x="2166" y="23"/>
                    </a:lnTo>
                    <a:lnTo>
                      <a:pt x="2144" y="30"/>
                    </a:lnTo>
                    <a:lnTo>
                      <a:pt x="2120" y="37"/>
                    </a:lnTo>
                    <a:lnTo>
                      <a:pt x="2096" y="49"/>
                    </a:lnTo>
                    <a:lnTo>
                      <a:pt x="2071" y="60"/>
                    </a:lnTo>
                    <a:lnTo>
                      <a:pt x="2056" y="71"/>
                    </a:lnTo>
                    <a:lnTo>
                      <a:pt x="2039" y="83"/>
                    </a:lnTo>
                    <a:lnTo>
                      <a:pt x="2017" y="94"/>
                    </a:lnTo>
                    <a:lnTo>
                      <a:pt x="1999" y="109"/>
                    </a:lnTo>
                    <a:lnTo>
                      <a:pt x="1984" y="124"/>
                    </a:lnTo>
                    <a:lnTo>
                      <a:pt x="1977" y="139"/>
                    </a:lnTo>
                    <a:lnTo>
                      <a:pt x="1977" y="143"/>
                    </a:lnTo>
                    <a:lnTo>
                      <a:pt x="1944" y="124"/>
                    </a:lnTo>
                    <a:lnTo>
                      <a:pt x="1929" y="116"/>
                    </a:lnTo>
                    <a:lnTo>
                      <a:pt x="1905" y="105"/>
                    </a:lnTo>
                    <a:lnTo>
                      <a:pt x="1890" y="98"/>
                    </a:lnTo>
                    <a:lnTo>
                      <a:pt x="1866" y="90"/>
                    </a:lnTo>
                    <a:lnTo>
                      <a:pt x="1850" y="86"/>
                    </a:lnTo>
                    <a:lnTo>
                      <a:pt x="1826" y="79"/>
                    </a:lnTo>
                    <a:lnTo>
                      <a:pt x="1802" y="75"/>
                    </a:lnTo>
                    <a:lnTo>
                      <a:pt x="1787" y="67"/>
                    </a:lnTo>
                    <a:lnTo>
                      <a:pt x="1763" y="64"/>
                    </a:lnTo>
                    <a:lnTo>
                      <a:pt x="1739" y="60"/>
                    </a:lnTo>
                    <a:lnTo>
                      <a:pt x="1715" y="60"/>
                    </a:lnTo>
                    <a:lnTo>
                      <a:pt x="1693" y="56"/>
                    </a:lnTo>
                    <a:lnTo>
                      <a:pt x="1666" y="56"/>
                    </a:lnTo>
                    <a:lnTo>
                      <a:pt x="1651" y="56"/>
                    </a:lnTo>
                    <a:lnTo>
                      <a:pt x="1612" y="56"/>
                    </a:lnTo>
                    <a:lnTo>
                      <a:pt x="1581" y="60"/>
                    </a:lnTo>
                    <a:lnTo>
                      <a:pt x="1548" y="64"/>
                    </a:lnTo>
                    <a:lnTo>
                      <a:pt x="1524" y="67"/>
                    </a:lnTo>
                    <a:lnTo>
                      <a:pt x="1493" y="75"/>
                    </a:lnTo>
                    <a:lnTo>
                      <a:pt x="1461" y="79"/>
                    </a:lnTo>
                    <a:lnTo>
                      <a:pt x="1430" y="90"/>
                    </a:lnTo>
                    <a:lnTo>
                      <a:pt x="1406" y="98"/>
                    </a:lnTo>
                    <a:lnTo>
                      <a:pt x="1382" y="109"/>
                    </a:lnTo>
                    <a:lnTo>
                      <a:pt x="1351" y="124"/>
                    </a:lnTo>
                    <a:lnTo>
                      <a:pt x="1327" y="135"/>
                    </a:lnTo>
                    <a:lnTo>
                      <a:pt x="1309" y="150"/>
                    </a:lnTo>
                    <a:lnTo>
                      <a:pt x="1288" y="165"/>
                    </a:lnTo>
                    <a:lnTo>
                      <a:pt x="1263" y="180"/>
                    </a:lnTo>
                    <a:lnTo>
                      <a:pt x="1246" y="199"/>
                    </a:lnTo>
                    <a:lnTo>
                      <a:pt x="1231" y="217"/>
                    </a:lnTo>
                    <a:lnTo>
                      <a:pt x="1231" y="217"/>
                    </a:lnTo>
                    <a:lnTo>
                      <a:pt x="1198" y="207"/>
                    </a:lnTo>
                    <a:lnTo>
                      <a:pt x="1161" y="195"/>
                    </a:lnTo>
                    <a:lnTo>
                      <a:pt x="1121" y="187"/>
                    </a:lnTo>
                    <a:lnTo>
                      <a:pt x="1088" y="180"/>
                    </a:lnTo>
                    <a:lnTo>
                      <a:pt x="1049" y="173"/>
                    </a:lnTo>
                    <a:lnTo>
                      <a:pt x="1009" y="169"/>
                    </a:lnTo>
                    <a:lnTo>
                      <a:pt x="968" y="165"/>
                    </a:lnTo>
                    <a:lnTo>
                      <a:pt x="928" y="165"/>
                    </a:lnTo>
                    <a:lnTo>
                      <a:pt x="898" y="165"/>
                    </a:lnTo>
                    <a:lnTo>
                      <a:pt x="865" y="169"/>
                    </a:lnTo>
                    <a:lnTo>
                      <a:pt x="841" y="173"/>
                    </a:lnTo>
                    <a:lnTo>
                      <a:pt x="810" y="173"/>
                    </a:lnTo>
                    <a:lnTo>
                      <a:pt x="780" y="180"/>
                    </a:lnTo>
                    <a:lnTo>
                      <a:pt x="755" y="183"/>
                    </a:lnTo>
                    <a:lnTo>
                      <a:pt x="725" y="187"/>
                    </a:lnTo>
                    <a:lnTo>
                      <a:pt x="699" y="195"/>
                    </a:lnTo>
                    <a:lnTo>
                      <a:pt x="674" y="203"/>
                    </a:lnTo>
                    <a:lnTo>
                      <a:pt x="644" y="213"/>
                    </a:lnTo>
                    <a:lnTo>
                      <a:pt x="620" y="222"/>
                    </a:lnTo>
                    <a:lnTo>
                      <a:pt x="596" y="233"/>
                    </a:lnTo>
                    <a:lnTo>
                      <a:pt x="572" y="243"/>
                    </a:lnTo>
                    <a:lnTo>
                      <a:pt x="550" y="256"/>
                    </a:lnTo>
                    <a:lnTo>
                      <a:pt x="532" y="266"/>
                    </a:lnTo>
                    <a:lnTo>
                      <a:pt x="508" y="277"/>
                    </a:lnTo>
                    <a:lnTo>
                      <a:pt x="486" y="292"/>
                    </a:lnTo>
                    <a:lnTo>
                      <a:pt x="469" y="304"/>
                    </a:lnTo>
                    <a:lnTo>
                      <a:pt x="453" y="319"/>
                    </a:lnTo>
                    <a:lnTo>
                      <a:pt x="438" y="334"/>
                    </a:lnTo>
                    <a:lnTo>
                      <a:pt x="423" y="352"/>
                    </a:lnTo>
                    <a:lnTo>
                      <a:pt x="405" y="368"/>
                    </a:lnTo>
                    <a:lnTo>
                      <a:pt x="390" y="383"/>
                    </a:lnTo>
                    <a:lnTo>
                      <a:pt x="383" y="401"/>
                    </a:lnTo>
                    <a:lnTo>
                      <a:pt x="374" y="416"/>
                    </a:lnTo>
                    <a:lnTo>
                      <a:pt x="359" y="435"/>
                    </a:lnTo>
                    <a:lnTo>
                      <a:pt x="350" y="453"/>
                    </a:lnTo>
                    <a:lnTo>
                      <a:pt x="350" y="473"/>
                    </a:lnTo>
                    <a:lnTo>
                      <a:pt x="342" y="492"/>
                    </a:lnTo>
                    <a:lnTo>
                      <a:pt x="333" y="509"/>
                    </a:lnTo>
                    <a:lnTo>
                      <a:pt x="333" y="529"/>
                    </a:lnTo>
                    <a:lnTo>
                      <a:pt x="333" y="548"/>
                    </a:lnTo>
                    <a:lnTo>
                      <a:pt x="333" y="574"/>
                    </a:lnTo>
                    <a:lnTo>
                      <a:pt x="342" y="600"/>
                    </a:lnTo>
                  </a:path>
                </a:pathLst>
              </a:cu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36" name="Oval 40"/>
              <p:cNvSpPr>
                <a:spLocks noChangeAspect="1" noChangeArrowheads="1"/>
              </p:cNvSpPr>
              <p:nvPr/>
            </p:nvSpPr>
            <p:spPr bwMode="auto">
              <a:xfrm rot="10800000">
                <a:off x="3924" y="2296"/>
                <a:ext cx="129" cy="61"/>
              </a:xfrm>
              <a:prstGeom prst="ellipse">
                <a:avLst/>
              </a:pr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37" name="Oval 41"/>
              <p:cNvSpPr>
                <a:spLocks noChangeAspect="1" noChangeArrowheads="1"/>
              </p:cNvSpPr>
              <p:nvPr/>
            </p:nvSpPr>
            <p:spPr bwMode="auto">
              <a:xfrm rot="10800000">
                <a:off x="3889" y="2347"/>
                <a:ext cx="86" cy="41"/>
              </a:xfrm>
              <a:prstGeom prst="ellipse">
                <a:avLst/>
              </a:pr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38" name="Oval 42"/>
              <p:cNvSpPr>
                <a:spLocks noChangeAspect="1" noChangeArrowheads="1"/>
              </p:cNvSpPr>
              <p:nvPr/>
            </p:nvSpPr>
            <p:spPr bwMode="auto">
              <a:xfrm rot="10800000">
                <a:off x="3879" y="2381"/>
                <a:ext cx="42" cy="20"/>
              </a:xfrm>
              <a:prstGeom prst="ellipse">
                <a:avLst/>
              </a:pr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3339" name="Text Box 43"/>
            <p:cNvSpPr txBox="1">
              <a:spLocks noChangeAspect="1" noChangeArrowheads="1"/>
            </p:cNvSpPr>
            <p:nvPr/>
          </p:nvSpPr>
          <p:spPr bwMode="auto">
            <a:xfrm>
              <a:off x="3840" y="2066"/>
              <a:ext cx="86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G4 Hits</a:t>
              </a:r>
            </a:p>
          </p:txBody>
        </p:sp>
      </p:grpSp>
      <p:grpSp>
        <p:nvGrpSpPr>
          <p:cNvPr id="14" name="Group 44"/>
          <p:cNvGrpSpPr>
            <a:grpSpLocks noChangeAspect="1"/>
          </p:cNvGrpSpPr>
          <p:nvPr/>
        </p:nvGrpSpPr>
        <p:grpSpPr bwMode="auto">
          <a:xfrm>
            <a:off x="7327901" y="1536700"/>
            <a:ext cx="1166813" cy="685800"/>
            <a:chOff x="3840" y="1392"/>
            <a:chExt cx="816" cy="480"/>
          </a:xfrm>
        </p:grpSpPr>
        <p:grpSp>
          <p:nvGrpSpPr>
            <p:cNvPr id="15" name="Group 45"/>
            <p:cNvGrpSpPr>
              <a:grpSpLocks noChangeAspect="1"/>
            </p:cNvGrpSpPr>
            <p:nvPr/>
          </p:nvGrpSpPr>
          <p:grpSpPr bwMode="auto">
            <a:xfrm>
              <a:off x="3840" y="1392"/>
              <a:ext cx="815" cy="480"/>
              <a:chOff x="3840" y="1392"/>
              <a:chExt cx="815" cy="480"/>
            </a:xfrm>
          </p:grpSpPr>
          <p:sp>
            <p:nvSpPr>
              <p:cNvPr id="183342" name="Freeform 46"/>
              <p:cNvSpPr>
                <a:spLocks noChangeAspect="1" noChangeArrowheads="1"/>
              </p:cNvSpPr>
              <p:nvPr/>
            </p:nvSpPr>
            <p:spPr bwMode="auto">
              <a:xfrm>
                <a:off x="3840" y="1392"/>
                <a:ext cx="816" cy="409"/>
              </a:xfrm>
              <a:custGeom>
                <a:avLst/>
                <a:gdLst/>
                <a:ahLst/>
                <a:cxnLst>
                  <a:cxn ang="0">
                    <a:pos x="165" y="638"/>
                  </a:cxn>
                  <a:cxn ang="0">
                    <a:pos x="37" y="735"/>
                  </a:cxn>
                  <a:cxn ang="0">
                    <a:pos x="0" y="863"/>
                  </a:cxn>
                  <a:cxn ang="0">
                    <a:pos x="31" y="957"/>
                  </a:cxn>
                  <a:cxn ang="0">
                    <a:pos x="122" y="1032"/>
                  </a:cxn>
                  <a:cxn ang="0">
                    <a:pos x="137" y="1096"/>
                  </a:cxn>
                  <a:cxn ang="0">
                    <a:pos x="77" y="1227"/>
                  </a:cxn>
                  <a:cxn ang="0">
                    <a:pos x="91" y="1302"/>
                  </a:cxn>
                  <a:cxn ang="0">
                    <a:pos x="211" y="1419"/>
                  </a:cxn>
                  <a:cxn ang="0">
                    <a:pos x="383" y="1471"/>
                  </a:cxn>
                  <a:cxn ang="0">
                    <a:pos x="480" y="1475"/>
                  </a:cxn>
                  <a:cxn ang="0">
                    <a:pos x="645" y="1606"/>
                  </a:cxn>
                  <a:cxn ang="0">
                    <a:pos x="871" y="1681"/>
                  </a:cxn>
                  <a:cxn ang="0">
                    <a:pos x="1125" y="1692"/>
                  </a:cxn>
                  <a:cxn ang="0">
                    <a:pos x="1373" y="1632"/>
                  </a:cxn>
                  <a:cxn ang="0">
                    <a:pos x="1485" y="1719"/>
                  </a:cxn>
                  <a:cxn ang="0">
                    <a:pos x="1665" y="1786"/>
                  </a:cxn>
                  <a:cxn ang="0">
                    <a:pos x="1859" y="1801"/>
                  </a:cxn>
                  <a:cxn ang="0">
                    <a:pos x="2017" y="1782"/>
                  </a:cxn>
                  <a:cxn ang="0">
                    <a:pos x="2234" y="1688"/>
                  </a:cxn>
                  <a:cxn ang="0">
                    <a:pos x="2368" y="1546"/>
                  </a:cxn>
                  <a:cxn ang="0">
                    <a:pos x="2497" y="1568"/>
                  </a:cxn>
                  <a:cxn ang="0">
                    <a:pos x="2676" y="1579"/>
                  </a:cxn>
                  <a:cxn ang="0">
                    <a:pos x="2819" y="1558"/>
                  </a:cxn>
                  <a:cxn ang="0">
                    <a:pos x="2931" y="1508"/>
                  </a:cxn>
                  <a:cxn ang="0">
                    <a:pos x="3051" y="1411"/>
                  </a:cxn>
                  <a:cxn ang="0">
                    <a:pos x="3105" y="1321"/>
                  </a:cxn>
                  <a:cxn ang="0">
                    <a:pos x="3134" y="1253"/>
                  </a:cxn>
                  <a:cxn ang="0">
                    <a:pos x="3283" y="1219"/>
                  </a:cxn>
                  <a:cxn ang="0">
                    <a:pos x="3425" y="1153"/>
                  </a:cxn>
                  <a:cxn ang="0">
                    <a:pos x="3531" y="1059"/>
                  </a:cxn>
                  <a:cxn ang="0">
                    <a:pos x="3582" y="964"/>
                  </a:cxn>
                  <a:cxn ang="0">
                    <a:pos x="3591" y="859"/>
                  </a:cxn>
                  <a:cxn ang="0">
                    <a:pos x="3568" y="765"/>
                  </a:cxn>
                  <a:cxn ang="0">
                    <a:pos x="3516" y="679"/>
                  </a:cxn>
                  <a:cxn ang="0">
                    <a:pos x="3500" y="597"/>
                  </a:cxn>
                  <a:cxn ang="0">
                    <a:pos x="3508" y="495"/>
                  </a:cxn>
                  <a:cxn ang="0">
                    <a:pos x="3440" y="356"/>
                  </a:cxn>
                  <a:cxn ang="0">
                    <a:pos x="3291" y="259"/>
                  </a:cxn>
                  <a:cxn ang="0">
                    <a:pos x="3171" y="180"/>
                  </a:cxn>
                  <a:cxn ang="0">
                    <a:pos x="3051" y="67"/>
                  </a:cxn>
                  <a:cxn ang="0">
                    <a:pos x="2863" y="7"/>
                  </a:cxn>
                  <a:cxn ang="0">
                    <a:pos x="2699" y="7"/>
                  </a:cxn>
                  <a:cxn ang="0">
                    <a:pos x="2577" y="41"/>
                  </a:cxn>
                  <a:cxn ang="0">
                    <a:pos x="2482" y="98"/>
                  </a:cxn>
                  <a:cxn ang="0">
                    <a:pos x="2408" y="49"/>
                  </a:cxn>
                  <a:cxn ang="0">
                    <a:pos x="2294" y="11"/>
                  </a:cxn>
                  <a:cxn ang="0">
                    <a:pos x="2166" y="4"/>
                  </a:cxn>
                  <a:cxn ang="0">
                    <a:pos x="2025" y="30"/>
                  </a:cxn>
                  <a:cxn ang="0">
                    <a:pos x="1905" y="94"/>
                  </a:cxn>
                  <a:cxn ang="0">
                    <a:pos x="1822" y="116"/>
                  </a:cxn>
                  <a:cxn ang="0">
                    <a:pos x="1702" y="75"/>
                  </a:cxn>
                  <a:cxn ang="0">
                    <a:pos x="1574" y="56"/>
                  </a:cxn>
                  <a:cxn ang="0">
                    <a:pos x="1411" y="75"/>
                  </a:cxn>
                  <a:cxn ang="0">
                    <a:pos x="1253" y="135"/>
                  </a:cxn>
                  <a:cxn ang="0">
                    <a:pos x="1162" y="218"/>
                  </a:cxn>
                  <a:cxn ang="0">
                    <a:pos x="954" y="169"/>
                  </a:cxn>
                  <a:cxn ang="0">
                    <a:pos x="765" y="173"/>
                  </a:cxn>
                  <a:cxn ang="0">
                    <a:pos x="608" y="213"/>
                  </a:cxn>
                  <a:cxn ang="0">
                    <a:pos x="480" y="278"/>
                  </a:cxn>
                  <a:cxn ang="0">
                    <a:pos x="383" y="368"/>
                  </a:cxn>
                  <a:cxn ang="0">
                    <a:pos x="331" y="473"/>
                  </a:cxn>
                  <a:cxn ang="0">
                    <a:pos x="323" y="601"/>
                  </a:cxn>
                </a:cxnLst>
                <a:rect l="0" t="0" r="r" b="b"/>
                <a:pathLst>
                  <a:path w="3600" h="1802">
                    <a:moveTo>
                      <a:pt x="323" y="601"/>
                    </a:moveTo>
                    <a:lnTo>
                      <a:pt x="285" y="604"/>
                    </a:lnTo>
                    <a:lnTo>
                      <a:pt x="254" y="612"/>
                    </a:lnTo>
                    <a:lnTo>
                      <a:pt x="225" y="615"/>
                    </a:lnTo>
                    <a:lnTo>
                      <a:pt x="196" y="627"/>
                    </a:lnTo>
                    <a:lnTo>
                      <a:pt x="165" y="638"/>
                    </a:lnTo>
                    <a:lnTo>
                      <a:pt x="137" y="653"/>
                    </a:lnTo>
                    <a:lnTo>
                      <a:pt x="114" y="665"/>
                    </a:lnTo>
                    <a:lnTo>
                      <a:pt x="91" y="679"/>
                    </a:lnTo>
                    <a:lnTo>
                      <a:pt x="68" y="698"/>
                    </a:lnTo>
                    <a:lnTo>
                      <a:pt x="54" y="717"/>
                    </a:lnTo>
                    <a:lnTo>
                      <a:pt x="37" y="735"/>
                    </a:lnTo>
                    <a:lnTo>
                      <a:pt x="25" y="758"/>
                    </a:lnTo>
                    <a:lnTo>
                      <a:pt x="8" y="777"/>
                    </a:lnTo>
                    <a:lnTo>
                      <a:pt x="0" y="803"/>
                    </a:lnTo>
                    <a:lnTo>
                      <a:pt x="0" y="825"/>
                    </a:lnTo>
                    <a:lnTo>
                      <a:pt x="0" y="848"/>
                    </a:lnTo>
                    <a:lnTo>
                      <a:pt x="0" y="863"/>
                    </a:lnTo>
                    <a:lnTo>
                      <a:pt x="0" y="882"/>
                    </a:lnTo>
                    <a:lnTo>
                      <a:pt x="0" y="897"/>
                    </a:lnTo>
                    <a:lnTo>
                      <a:pt x="8" y="911"/>
                    </a:lnTo>
                    <a:lnTo>
                      <a:pt x="17" y="927"/>
                    </a:lnTo>
                    <a:lnTo>
                      <a:pt x="25" y="941"/>
                    </a:lnTo>
                    <a:lnTo>
                      <a:pt x="31" y="957"/>
                    </a:lnTo>
                    <a:lnTo>
                      <a:pt x="46" y="972"/>
                    </a:lnTo>
                    <a:lnTo>
                      <a:pt x="62" y="983"/>
                    </a:lnTo>
                    <a:lnTo>
                      <a:pt x="68" y="997"/>
                    </a:lnTo>
                    <a:lnTo>
                      <a:pt x="85" y="1010"/>
                    </a:lnTo>
                    <a:lnTo>
                      <a:pt x="97" y="1020"/>
                    </a:lnTo>
                    <a:lnTo>
                      <a:pt x="122" y="1032"/>
                    </a:lnTo>
                    <a:lnTo>
                      <a:pt x="137" y="1043"/>
                    </a:lnTo>
                    <a:lnTo>
                      <a:pt x="157" y="1054"/>
                    </a:lnTo>
                    <a:lnTo>
                      <a:pt x="174" y="1062"/>
                    </a:lnTo>
                    <a:lnTo>
                      <a:pt x="174" y="1059"/>
                    </a:lnTo>
                    <a:lnTo>
                      <a:pt x="151" y="1077"/>
                    </a:lnTo>
                    <a:lnTo>
                      <a:pt x="137" y="1096"/>
                    </a:lnTo>
                    <a:lnTo>
                      <a:pt x="114" y="1114"/>
                    </a:lnTo>
                    <a:lnTo>
                      <a:pt x="105" y="1137"/>
                    </a:lnTo>
                    <a:lnTo>
                      <a:pt x="91" y="1159"/>
                    </a:lnTo>
                    <a:lnTo>
                      <a:pt x="85" y="1182"/>
                    </a:lnTo>
                    <a:lnTo>
                      <a:pt x="77" y="1205"/>
                    </a:lnTo>
                    <a:lnTo>
                      <a:pt x="77" y="1227"/>
                    </a:lnTo>
                    <a:lnTo>
                      <a:pt x="77" y="1238"/>
                    </a:lnTo>
                    <a:lnTo>
                      <a:pt x="77" y="1253"/>
                    </a:lnTo>
                    <a:lnTo>
                      <a:pt x="85" y="1265"/>
                    </a:lnTo>
                    <a:lnTo>
                      <a:pt x="85" y="1276"/>
                    </a:lnTo>
                    <a:lnTo>
                      <a:pt x="91" y="1287"/>
                    </a:lnTo>
                    <a:lnTo>
                      <a:pt x="91" y="1302"/>
                    </a:lnTo>
                    <a:lnTo>
                      <a:pt x="105" y="1325"/>
                    </a:lnTo>
                    <a:lnTo>
                      <a:pt x="122" y="1343"/>
                    </a:lnTo>
                    <a:lnTo>
                      <a:pt x="137" y="1366"/>
                    </a:lnTo>
                    <a:lnTo>
                      <a:pt x="157" y="1385"/>
                    </a:lnTo>
                    <a:lnTo>
                      <a:pt x="182" y="1403"/>
                    </a:lnTo>
                    <a:lnTo>
                      <a:pt x="211" y="1419"/>
                    </a:lnTo>
                    <a:lnTo>
                      <a:pt x="234" y="1433"/>
                    </a:lnTo>
                    <a:lnTo>
                      <a:pt x="263" y="1445"/>
                    </a:lnTo>
                    <a:lnTo>
                      <a:pt x="302" y="1455"/>
                    </a:lnTo>
                    <a:lnTo>
                      <a:pt x="331" y="1463"/>
                    </a:lnTo>
                    <a:lnTo>
                      <a:pt x="368" y="1468"/>
                    </a:lnTo>
                    <a:lnTo>
                      <a:pt x="383" y="1471"/>
                    </a:lnTo>
                    <a:lnTo>
                      <a:pt x="405" y="1475"/>
                    </a:lnTo>
                    <a:lnTo>
                      <a:pt x="420" y="1475"/>
                    </a:lnTo>
                    <a:lnTo>
                      <a:pt x="436" y="1475"/>
                    </a:lnTo>
                    <a:lnTo>
                      <a:pt x="459" y="1475"/>
                    </a:lnTo>
                    <a:lnTo>
                      <a:pt x="480" y="1471"/>
                    </a:lnTo>
                    <a:lnTo>
                      <a:pt x="480" y="1475"/>
                    </a:lnTo>
                    <a:lnTo>
                      <a:pt x="503" y="1501"/>
                    </a:lnTo>
                    <a:lnTo>
                      <a:pt x="525" y="1524"/>
                    </a:lnTo>
                    <a:lnTo>
                      <a:pt x="556" y="1546"/>
                    </a:lnTo>
                    <a:lnTo>
                      <a:pt x="585" y="1564"/>
                    </a:lnTo>
                    <a:lnTo>
                      <a:pt x="616" y="1587"/>
                    </a:lnTo>
                    <a:lnTo>
                      <a:pt x="645" y="1606"/>
                    </a:lnTo>
                    <a:lnTo>
                      <a:pt x="685" y="1621"/>
                    </a:lnTo>
                    <a:lnTo>
                      <a:pt x="714" y="1636"/>
                    </a:lnTo>
                    <a:lnTo>
                      <a:pt x="751" y="1651"/>
                    </a:lnTo>
                    <a:lnTo>
                      <a:pt x="788" y="1662"/>
                    </a:lnTo>
                    <a:lnTo>
                      <a:pt x="834" y="1670"/>
                    </a:lnTo>
                    <a:lnTo>
                      <a:pt x="871" y="1681"/>
                    </a:lnTo>
                    <a:lnTo>
                      <a:pt x="908" y="1685"/>
                    </a:lnTo>
                    <a:lnTo>
                      <a:pt x="954" y="1692"/>
                    </a:lnTo>
                    <a:lnTo>
                      <a:pt x="999" y="1692"/>
                    </a:lnTo>
                    <a:lnTo>
                      <a:pt x="1034" y="1695"/>
                    </a:lnTo>
                    <a:lnTo>
                      <a:pt x="1080" y="1692"/>
                    </a:lnTo>
                    <a:lnTo>
                      <a:pt x="1125" y="1692"/>
                    </a:lnTo>
                    <a:lnTo>
                      <a:pt x="1171" y="1685"/>
                    </a:lnTo>
                    <a:lnTo>
                      <a:pt x="1208" y="1681"/>
                    </a:lnTo>
                    <a:lnTo>
                      <a:pt x="1253" y="1670"/>
                    </a:lnTo>
                    <a:lnTo>
                      <a:pt x="1289" y="1658"/>
                    </a:lnTo>
                    <a:lnTo>
                      <a:pt x="1328" y="1647"/>
                    </a:lnTo>
                    <a:lnTo>
                      <a:pt x="1373" y="1632"/>
                    </a:lnTo>
                    <a:lnTo>
                      <a:pt x="1365" y="1632"/>
                    </a:lnTo>
                    <a:lnTo>
                      <a:pt x="1386" y="1651"/>
                    </a:lnTo>
                    <a:lnTo>
                      <a:pt x="1411" y="1670"/>
                    </a:lnTo>
                    <a:lnTo>
                      <a:pt x="1433" y="1688"/>
                    </a:lnTo>
                    <a:lnTo>
                      <a:pt x="1462" y="1704"/>
                    </a:lnTo>
                    <a:lnTo>
                      <a:pt x="1485" y="1719"/>
                    </a:lnTo>
                    <a:lnTo>
                      <a:pt x="1514" y="1734"/>
                    </a:lnTo>
                    <a:lnTo>
                      <a:pt x="1537" y="1745"/>
                    </a:lnTo>
                    <a:lnTo>
                      <a:pt x="1568" y="1756"/>
                    </a:lnTo>
                    <a:lnTo>
                      <a:pt x="1603" y="1767"/>
                    </a:lnTo>
                    <a:lnTo>
                      <a:pt x="1634" y="1778"/>
                    </a:lnTo>
                    <a:lnTo>
                      <a:pt x="1665" y="1786"/>
                    </a:lnTo>
                    <a:lnTo>
                      <a:pt x="1702" y="1790"/>
                    </a:lnTo>
                    <a:lnTo>
                      <a:pt x="1731" y="1798"/>
                    </a:lnTo>
                    <a:lnTo>
                      <a:pt x="1762" y="1801"/>
                    </a:lnTo>
                    <a:lnTo>
                      <a:pt x="1800" y="1801"/>
                    </a:lnTo>
                    <a:lnTo>
                      <a:pt x="1837" y="1801"/>
                    </a:lnTo>
                    <a:lnTo>
                      <a:pt x="1859" y="1801"/>
                    </a:lnTo>
                    <a:lnTo>
                      <a:pt x="1882" y="1801"/>
                    </a:lnTo>
                    <a:lnTo>
                      <a:pt x="1905" y="1801"/>
                    </a:lnTo>
                    <a:lnTo>
                      <a:pt x="1926" y="1798"/>
                    </a:lnTo>
                    <a:lnTo>
                      <a:pt x="1948" y="1794"/>
                    </a:lnTo>
                    <a:lnTo>
                      <a:pt x="1973" y="1794"/>
                    </a:lnTo>
                    <a:lnTo>
                      <a:pt x="2017" y="1782"/>
                    </a:lnTo>
                    <a:lnTo>
                      <a:pt x="2054" y="1771"/>
                    </a:lnTo>
                    <a:lnTo>
                      <a:pt x="2099" y="1760"/>
                    </a:lnTo>
                    <a:lnTo>
                      <a:pt x="2137" y="1745"/>
                    </a:lnTo>
                    <a:lnTo>
                      <a:pt x="2174" y="1726"/>
                    </a:lnTo>
                    <a:lnTo>
                      <a:pt x="2203" y="1707"/>
                    </a:lnTo>
                    <a:lnTo>
                      <a:pt x="2234" y="1688"/>
                    </a:lnTo>
                    <a:lnTo>
                      <a:pt x="2263" y="1666"/>
                    </a:lnTo>
                    <a:lnTo>
                      <a:pt x="2294" y="1640"/>
                    </a:lnTo>
                    <a:lnTo>
                      <a:pt x="2317" y="1613"/>
                    </a:lnTo>
                    <a:lnTo>
                      <a:pt x="2339" y="1587"/>
                    </a:lnTo>
                    <a:lnTo>
                      <a:pt x="2360" y="1561"/>
                    </a:lnTo>
                    <a:lnTo>
                      <a:pt x="2368" y="1546"/>
                    </a:lnTo>
                    <a:lnTo>
                      <a:pt x="2377" y="1531"/>
                    </a:lnTo>
                    <a:lnTo>
                      <a:pt x="2377" y="1531"/>
                    </a:lnTo>
                    <a:lnTo>
                      <a:pt x="2408" y="1542"/>
                    </a:lnTo>
                    <a:lnTo>
                      <a:pt x="2437" y="1554"/>
                    </a:lnTo>
                    <a:lnTo>
                      <a:pt x="2466" y="1561"/>
                    </a:lnTo>
                    <a:lnTo>
                      <a:pt x="2497" y="1568"/>
                    </a:lnTo>
                    <a:lnTo>
                      <a:pt x="2526" y="1576"/>
                    </a:lnTo>
                    <a:lnTo>
                      <a:pt x="2565" y="1579"/>
                    </a:lnTo>
                    <a:lnTo>
                      <a:pt x="2594" y="1584"/>
                    </a:lnTo>
                    <a:lnTo>
                      <a:pt x="2631" y="1584"/>
                    </a:lnTo>
                    <a:lnTo>
                      <a:pt x="2654" y="1584"/>
                    </a:lnTo>
                    <a:lnTo>
                      <a:pt x="2676" y="1579"/>
                    </a:lnTo>
                    <a:lnTo>
                      <a:pt x="2699" y="1579"/>
                    </a:lnTo>
                    <a:lnTo>
                      <a:pt x="2730" y="1576"/>
                    </a:lnTo>
                    <a:lnTo>
                      <a:pt x="2751" y="1572"/>
                    </a:lnTo>
                    <a:lnTo>
                      <a:pt x="2774" y="1568"/>
                    </a:lnTo>
                    <a:lnTo>
                      <a:pt x="2796" y="1561"/>
                    </a:lnTo>
                    <a:lnTo>
                      <a:pt x="2819" y="1558"/>
                    </a:lnTo>
                    <a:lnTo>
                      <a:pt x="2834" y="1549"/>
                    </a:lnTo>
                    <a:lnTo>
                      <a:pt x="2856" y="1542"/>
                    </a:lnTo>
                    <a:lnTo>
                      <a:pt x="2879" y="1534"/>
                    </a:lnTo>
                    <a:lnTo>
                      <a:pt x="2900" y="1528"/>
                    </a:lnTo>
                    <a:lnTo>
                      <a:pt x="2916" y="1519"/>
                    </a:lnTo>
                    <a:lnTo>
                      <a:pt x="2931" y="1508"/>
                    </a:lnTo>
                    <a:lnTo>
                      <a:pt x="2968" y="1485"/>
                    </a:lnTo>
                    <a:lnTo>
                      <a:pt x="2999" y="1463"/>
                    </a:lnTo>
                    <a:lnTo>
                      <a:pt x="3014" y="1452"/>
                    </a:lnTo>
                    <a:lnTo>
                      <a:pt x="3028" y="1441"/>
                    </a:lnTo>
                    <a:lnTo>
                      <a:pt x="3045" y="1425"/>
                    </a:lnTo>
                    <a:lnTo>
                      <a:pt x="3051" y="1411"/>
                    </a:lnTo>
                    <a:lnTo>
                      <a:pt x="3065" y="1399"/>
                    </a:lnTo>
                    <a:lnTo>
                      <a:pt x="3074" y="1385"/>
                    </a:lnTo>
                    <a:lnTo>
                      <a:pt x="3080" y="1369"/>
                    </a:lnTo>
                    <a:lnTo>
                      <a:pt x="3088" y="1355"/>
                    </a:lnTo>
                    <a:lnTo>
                      <a:pt x="3096" y="1340"/>
                    </a:lnTo>
                    <a:lnTo>
                      <a:pt x="3105" y="1321"/>
                    </a:lnTo>
                    <a:lnTo>
                      <a:pt x="3105" y="1306"/>
                    </a:lnTo>
                    <a:lnTo>
                      <a:pt x="3111" y="1291"/>
                    </a:lnTo>
                    <a:lnTo>
                      <a:pt x="3111" y="1276"/>
                    </a:lnTo>
                    <a:lnTo>
                      <a:pt x="3111" y="1257"/>
                    </a:lnTo>
                    <a:lnTo>
                      <a:pt x="3111" y="1257"/>
                    </a:lnTo>
                    <a:lnTo>
                      <a:pt x="3134" y="1253"/>
                    </a:lnTo>
                    <a:lnTo>
                      <a:pt x="3165" y="1249"/>
                    </a:lnTo>
                    <a:lnTo>
                      <a:pt x="3185" y="1246"/>
                    </a:lnTo>
                    <a:lnTo>
                      <a:pt x="3208" y="1238"/>
                    </a:lnTo>
                    <a:lnTo>
                      <a:pt x="3237" y="1235"/>
                    </a:lnTo>
                    <a:lnTo>
                      <a:pt x="3262" y="1227"/>
                    </a:lnTo>
                    <a:lnTo>
                      <a:pt x="3283" y="1219"/>
                    </a:lnTo>
                    <a:lnTo>
                      <a:pt x="3305" y="1212"/>
                    </a:lnTo>
                    <a:lnTo>
                      <a:pt x="3328" y="1205"/>
                    </a:lnTo>
                    <a:lnTo>
                      <a:pt x="3343" y="1193"/>
                    </a:lnTo>
                    <a:lnTo>
                      <a:pt x="3365" y="1186"/>
                    </a:lnTo>
                    <a:lnTo>
                      <a:pt x="3388" y="1175"/>
                    </a:lnTo>
                    <a:lnTo>
                      <a:pt x="3425" y="1153"/>
                    </a:lnTo>
                    <a:lnTo>
                      <a:pt x="3456" y="1126"/>
                    </a:lnTo>
                    <a:lnTo>
                      <a:pt x="3471" y="1114"/>
                    </a:lnTo>
                    <a:lnTo>
                      <a:pt x="3485" y="1099"/>
                    </a:lnTo>
                    <a:lnTo>
                      <a:pt x="3500" y="1089"/>
                    </a:lnTo>
                    <a:lnTo>
                      <a:pt x="3516" y="1073"/>
                    </a:lnTo>
                    <a:lnTo>
                      <a:pt x="3531" y="1059"/>
                    </a:lnTo>
                    <a:lnTo>
                      <a:pt x="3539" y="1043"/>
                    </a:lnTo>
                    <a:lnTo>
                      <a:pt x="3545" y="1028"/>
                    </a:lnTo>
                    <a:lnTo>
                      <a:pt x="3560" y="1013"/>
                    </a:lnTo>
                    <a:lnTo>
                      <a:pt x="3568" y="994"/>
                    </a:lnTo>
                    <a:lnTo>
                      <a:pt x="3576" y="980"/>
                    </a:lnTo>
                    <a:lnTo>
                      <a:pt x="3582" y="964"/>
                    </a:lnTo>
                    <a:lnTo>
                      <a:pt x="3582" y="946"/>
                    </a:lnTo>
                    <a:lnTo>
                      <a:pt x="3591" y="927"/>
                    </a:lnTo>
                    <a:lnTo>
                      <a:pt x="3591" y="911"/>
                    </a:lnTo>
                    <a:lnTo>
                      <a:pt x="3591" y="893"/>
                    </a:lnTo>
                    <a:lnTo>
                      <a:pt x="3599" y="874"/>
                    </a:lnTo>
                    <a:lnTo>
                      <a:pt x="3591" y="859"/>
                    </a:lnTo>
                    <a:lnTo>
                      <a:pt x="3591" y="844"/>
                    </a:lnTo>
                    <a:lnTo>
                      <a:pt x="3591" y="829"/>
                    </a:lnTo>
                    <a:lnTo>
                      <a:pt x="3582" y="814"/>
                    </a:lnTo>
                    <a:lnTo>
                      <a:pt x="3582" y="795"/>
                    </a:lnTo>
                    <a:lnTo>
                      <a:pt x="3576" y="780"/>
                    </a:lnTo>
                    <a:lnTo>
                      <a:pt x="3568" y="765"/>
                    </a:lnTo>
                    <a:lnTo>
                      <a:pt x="3568" y="750"/>
                    </a:lnTo>
                    <a:lnTo>
                      <a:pt x="3560" y="735"/>
                    </a:lnTo>
                    <a:lnTo>
                      <a:pt x="3545" y="721"/>
                    </a:lnTo>
                    <a:lnTo>
                      <a:pt x="3539" y="709"/>
                    </a:lnTo>
                    <a:lnTo>
                      <a:pt x="3531" y="694"/>
                    </a:lnTo>
                    <a:lnTo>
                      <a:pt x="3516" y="679"/>
                    </a:lnTo>
                    <a:lnTo>
                      <a:pt x="3500" y="668"/>
                    </a:lnTo>
                    <a:lnTo>
                      <a:pt x="3479" y="641"/>
                    </a:lnTo>
                    <a:lnTo>
                      <a:pt x="3479" y="641"/>
                    </a:lnTo>
                    <a:lnTo>
                      <a:pt x="3485" y="627"/>
                    </a:lnTo>
                    <a:lnTo>
                      <a:pt x="3491" y="612"/>
                    </a:lnTo>
                    <a:lnTo>
                      <a:pt x="3500" y="597"/>
                    </a:lnTo>
                    <a:lnTo>
                      <a:pt x="3500" y="582"/>
                    </a:lnTo>
                    <a:lnTo>
                      <a:pt x="3508" y="567"/>
                    </a:lnTo>
                    <a:lnTo>
                      <a:pt x="3508" y="552"/>
                    </a:lnTo>
                    <a:lnTo>
                      <a:pt x="3508" y="537"/>
                    </a:lnTo>
                    <a:lnTo>
                      <a:pt x="3516" y="522"/>
                    </a:lnTo>
                    <a:lnTo>
                      <a:pt x="3508" y="495"/>
                    </a:lnTo>
                    <a:lnTo>
                      <a:pt x="3508" y="473"/>
                    </a:lnTo>
                    <a:lnTo>
                      <a:pt x="3500" y="446"/>
                    </a:lnTo>
                    <a:lnTo>
                      <a:pt x="3485" y="424"/>
                    </a:lnTo>
                    <a:lnTo>
                      <a:pt x="3479" y="401"/>
                    </a:lnTo>
                    <a:lnTo>
                      <a:pt x="3462" y="379"/>
                    </a:lnTo>
                    <a:lnTo>
                      <a:pt x="3440" y="356"/>
                    </a:lnTo>
                    <a:lnTo>
                      <a:pt x="3419" y="338"/>
                    </a:lnTo>
                    <a:lnTo>
                      <a:pt x="3394" y="319"/>
                    </a:lnTo>
                    <a:lnTo>
                      <a:pt x="3374" y="300"/>
                    </a:lnTo>
                    <a:lnTo>
                      <a:pt x="3351" y="286"/>
                    </a:lnTo>
                    <a:lnTo>
                      <a:pt x="3322" y="270"/>
                    </a:lnTo>
                    <a:lnTo>
                      <a:pt x="3291" y="259"/>
                    </a:lnTo>
                    <a:lnTo>
                      <a:pt x="3254" y="248"/>
                    </a:lnTo>
                    <a:lnTo>
                      <a:pt x="3223" y="236"/>
                    </a:lnTo>
                    <a:lnTo>
                      <a:pt x="3185" y="229"/>
                    </a:lnTo>
                    <a:lnTo>
                      <a:pt x="3185" y="229"/>
                    </a:lnTo>
                    <a:lnTo>
                      <a:pt x="3177" y="203"/>
                    </a:lnTo>
                    <a:lnTo>
                      <a:pt x="3171" y="180"/>
                    </a:lnTo>
                    <a:lnTo>
                      <a:pt x="3156" y="157"/>
                    </a:lnTo>
                    <a:lnTo>
                      <a:pt x="3140" y="139"/>
                    </a:lnTo>
                    <a:lnTo>
                      <a:pt x="3117" y="116"/>
                    </a:lnTo>
                    <a:lnTo>
                      <a:pt x="3096" y="98"/>
                    </a:lnTo>
                    <a:lnTo>
                      <a:pt x="3074" y="83"/>
                    </a:lnTo>
                    <a:lnTo>
                      <a:pt x="3051" y="67"/>
                    </a:lnTo>
                    <a:lnTo>
                      <a:pt x="3020" y="53"/>
                    </a:lnTo>
                    <a:lnTo>
                      <a:pt x="2991" y="37"/>
                    </a:lnTo>
                    <a:lnTo>
                      <a:pt x="2960" y="26"/>
                    </a:lnTo>
                    <a:lnTo>
                      <a:pt x="2931" y="19"/>
                    </a:lnTo>
                    <a:lnTo>
                      <a:pt x="2894" y="11"/>
                    </a:lnTo>
                    <a:lnTo>
                      <a:pt x="2863" y="7"/>
                    </a:lnTo>
                    <a:lnTo>
                      <a:pt x="2825" y="4"/>
                    </a:lnTo>
                    <a:lnTo>
                      <a:pt x="2790" y="0"/>
                    </a:lnTo>
                    <a:lnTo>
                      <a:pt x="2765" y="4"/>
                    </a:lnTo>
                    <a:lnTo>
                      <a:pt x="2743" y="4"/>
                    </a:lnTo>
                    <a:lnTo>
                      <a:pt x="2722" y="4"/>
                    </a:lnTo>
                    <a:lnTo>
                      <a:pt x="2699" y="7"/>
                    </a:lnTo>
                    <a:lnTo>
                      <a:pt x="2676" y="11"/>
                    </a:lnTo>
                    <a:lnTo>
                      <a:pt x="2662" y="16"/>
                    </a:lnTo>
                    <a:lnTo>
                      <a:pt x="2639" y="23"/>
                    </a:lnTo>
                    <a:lnTo>
                      <a:pt x="2617" y="26"/>
                    </a:lnTo>
                    <a:lnTo>
                      <a:pt x="2602" y="34"/>
                    </a:lnTo>
                    <a:lnTo>
                      <a:pt x="2577" y="41"/>
                    </a:lnTo>
                    <a:lnTo>
                      <a:pt x="2565" y="49"/>
                    </a:lnTo>
                    <a:lnTo>
                      <a:pt x="2542" y="56"/>
                    </a:lnTo>
                    <a:lnTo>
                      <a:pt x="2526" y="67"/>
                    </a:lnTo>
                    <a:lnTo>
                      <a:pt x="2511" y="79"/>
                    </a:lnTo>
                    <a:lnTo>
                      <a:pt x="2497" y="86"/>
                    </a:lnTo>
                    <a:lnTo>
                      <a:pt x="2482" y="98"/>
                    </a:lnTo>
                    <a:lnTo>
                      <a:pt x="2482" y="98"/>
                    </a:lnTo>
                    <a:lnTo>
                      <a:pt x="2466" y="86"/>
                    </a:lnTo>
                    <a:lnTo>
                      <a:pt x="2451" y="79"/>
                    </a:lnTo>
                    <a:lnTo>
                      <a:pt x="2437" y="67"/>
                    </a:lnTo>
                    <a:lnTo>
                      <a:pt x="2420" y="56"/>
                    </a:lnTo>
                    <a:lnTo>
                      <a:pt x="2408" y="49"/>
                    </a:lnTo>
                    <a:lnTo>
                      <a:pt x="2391" y="41"/>
                    </a:lnTo>
                    <a:lnTo>
                      <a:pt x="2368" y="34"/>
                    </a:lnTo>
                    <a:lnTo>
                      <a:pt x="2354" y="26"/>
                    </a:lnTo>
                    <a:lnTo>
                      <a:pt x="2331" y="23"/>
                    </a:lnTo>
                    <a:lnTo>
                      <a:pt x="2317" y="16"/>
                    </a:lnTo>
                    <a:lnTo>
                      <a:pt x="2294" y="11"/>
                    </a:lnTo>
                    <a:lnTo>
                      <a:pt x="2271" y="7"/>
                    </a:lnTo>
                    <a:lnTo>
                      <a:pt x="2257" y="4"/>
                    </a:lnTo>
                    <a:lnTo>
                      <a:pt x="2234" y="4"/>
                    </a:lnTo>
                    <a:lnTo>
                      <a:pt x="2211" y="4"/>
                    </a:lnTo>
                    <a:lnTo>
                      <a:pt x="2190" y="0"/>
                    </a:lnTo>
                    <a:lnTo>
                      <a:pt x="2166" y="4"/>
                    </a:lnTo>
                    <a:lnTo>
                      <a:pt x="2137" y="4"/>
                    </a:lnTo>
                    <a:lnTo>
                      <a:pt x="2114" y="7"/>
                    </a:lnTo>
                    <a:lnTo>
                      <a:pt x="2091" y="11"/>
                    </a:lnTo>
                    <a:lnTo>
                      <a:pt x="2070" y="19"/>
                    </a:lnTo>
                    <a:lnTo>
                      <a:pt x="2046" y="23"/>
                    </a:lnTo>
                    <a:lnTo>
                      <a:pt x="2025" y="30"/>
                    </a:lnTo>
                    <a:lnTo>
                      <a:pt x="2002" y="37"/>
                    </a:lnTo>
                    <a:lnTo>
                      <a:pt x="1979" y="49"/>
                    </a:lnTo>
                    <a:lnTo>
                      <a:pt x="1957" y="60"/>
                    </a:lnTo>
                    <a:lnTo>
                      <a:pt x="1942" y="71"/>
                    </a:lnTo>
                    <a:lnTo>
                      <a:pt x="1926" y="83"/>
                    </a:lnTo>
                    <a:lnTo>
                      <a:pt x="1905" y="94"/>
                    </a:lnTo>
                    <a:lnTo>
                      <a:pt x="1888" y="109"/>
                    </a:lnTo>
                    <a:lnTo>
                      <a:pt x="1874" y="124"/>
                    </a:lnTo>
                    <a:lnTo>
                      <a:pt x="1868" y="139"/>
                    </a:lnTo>
                    <a:lnTo>
                      <a:pt x="1868" y="143"/>
                    </a:lnTo>
                    <a:lnTo>
                      <a:pt x="1837" y="124"/>
                    </a:lnTo>
                    <a:lnTo>
                      <a:pt x="1822" y="116"/>
                    </a:lnTo>
                    <a:lnTo>
                      <a:pt x="1800" y="105"/>
                    </a:lnTo>
                    <a:lnTo>
                      <a:pt x="1785" y="98"/>
                    </a:lnTo>
                    <a:lnTo>
                      <a:pt x="1762" y="90"/>
                    </a:lnTo>
                    <a:lnTo>
                      <a:pt x="1748" y="86"/>
                    </a:lnTo>
                    <a:lnTo>
                      <a:pt x="1725" y="79"/>
                    </a:lnTo>
                    <a:lnTo>
                      <a:pt x="1702" y="75"/>
                    </a:lnTo>
                    <a:lnTo>
                      <a:pt x="1688" y="67"/>
                    </a:lnTo>
                    <a:lnTo>
                      <a:pt x="1665" y="64"/>
                    </a:lnTo>
                    <a:lnTo>
                      <a:pt x="1642" y="60"/>
                    </a:lnTo>
                    <a:lnTo>
                      <a:pt x="1620" y="60"/>
                    </a:lnTo>
                    <a:lnTo>
                      <a:pt x="1599" y="56"/>
                    </a:lnTo>
                    <a:lnTo>
                      <a:pt x="1574" y="56"/>
                    </a:lnTo>
                    <a:lnTo>
                      <a:pt x="1560" y="56"/>
                    </a:lnTo>
                    <a:lnTo>
                      <a:pt x="1522" y="56"/>
                    </a:lnTo>
                    <a:lnTo>
                      <a:pt x="1493" y="60"/>
                    </a:lnTo>
                    <a:lnTo>
                      <a:pt x="1462" y="64"/>
                    </a:lnTo>
                    <a:lnTo>
                      <a:pt x="1440" y="67"/>
                    </a:lnTo>
                    <a:lnTo>
                      <a:pt x="1411" y="75"/>
                    </a:lnTo>
                    <a:lnTo>
                      <a:pt x="1380" y="79"/>
                    </a:lnTo>
                    <a:lnTo>
                      <a:pt x="1351" y="90"/>
                    </a:lnTo>
                    <a:lnTo>
                      <a:pt x="1328" y="98"/>
                    </a:lnTo>
                    <a:lnTo>
                      <a:pt x="1305" y="109"/>
                    </a:lnTo>
                    <a:lnTo>
                      <a:pt x="1276" y="124"/>
                    </a:lnTo>
                    <a:lnTo>
                      <a:pt x="1253" y="135"/>
                    </a:lnTo>
                    <a:lnTo>
                      <a:pt x="1237" y="150"/>
                    </a:lnTo>
                    <a:lnTo>
                      <a:pt x="1216" y="165"/>
                    </a:lnTo>
                    <a:lnTo>
                      <a:pt x="1193" y="180"/>
                    </a:lnTo>
                    <a:lnTo>
                      <a:pt x="1177" y="199"/>
                    </a:lnTo>
                    <a:lnTo>
                      <a:pt x="1162" y="218"/>
                    </a:lnTo>
                    <a:lnTo>
                      <a:pt x="1162" y="218"/>
                    </a:lnTo>
                    <a:lnTo>
                      <a:pt x="1131" y="207"/>
                    </a:lnTo>
                    <a:lnTo>
                      <a:pt x="1096" y="195"/>
                    </a:lnTo>
                    <a:lnTo>
                      <a:pt x="1059" y="187"/>
                    </a:lnTo>
                    <a:lnTo>
                      <a:pt x="1028" y="180"/>
                    </a:lnTo>
                    <a:lnTo>
                      <a:pt x="991" y="173"/>
                    </a:lnTo>
                    <a:lnTo>
                      <a:pt x="954" y="169"/>
                    </a:lnTo>
                    <a:lnTo>
                      <a:pt x="914" y="165"/>
                    </a:lnTo>
                    <a:lnTo>
                      <a:pt x="877" y="165"/>
                    </a:lnTo>
                    <a:lnTo>
                      <a:pt x="848" y="165"/>
                    </a:lnTo>
                    <a:lnTo>
                      <a:pt x="817" y="169"/>
                    </a:lnTo>
                    <a:lnTo>
                      <a:pt x="794" y="173"/>
                    </a:lnTo>
                    <a:lnTo>
                      <a:pt x="765" y="173"/>
                    </a:lnTo>
                    <a:lnTo>
                      <a:pt x="736" y="180"/>
                    </a:lnTo>
                    <a:lnTo>
                      <a:pt x="714" y="183"/>
                    </a:lnTo>
                    <a:lnTo>
                      <a:pt x="685" y="187"/>
                    </a:lnTo>
                    <a:lnTo>
                      <a:pt x="660" y="195"/>
                    </a:lnTo>
                    <a:lnTo>
                      <a:pt x="637" y="203"/>
                    </a:lnTo>
                    <a:lnTo>
                      <a:pt x="608" y="213"/>
                    </a:lnTo>
                    <a:lnTo>
                      <a:pt x="585" y="222"/>
                    </a:lnTo>
                    <a:lnTo>
                      <a:pt x="563" y="233"/>
                    </a:lnTo>
                    <a:lnTo>
                      <a:pt x="540" y="243"/>
                    </a:lnTo>
                    <a:lnTo>
                      <a:pt x="519" y="256"/>
                    </a:lnTo>
                    <a:lnTo>
                      <a:pt x="503" y="266"/>
                    </a:lnTo>
                    <a:lnTo>
                      <a:pt x="480" y="278"/>
                    </a:lnTo>
                    <a:lnTo>
                      <a:pt x="459" y="292"/>
                    </a:lnTo>
                    <a:lnTo>
                      <a:pt x="443" y="305"/>
                    </a:lnTo>
                    <a:lnTo>
                      <a:pt x="428" y="319"/>
                    </a:lnTo>
                    <a:lnTo>
                      <a:pt x="414" y="335"/>
                    </a:lnTo>
                    <a:lnTo>
                      <a:pt x="399" y="352"/>
                    </a:lnTo>
                    <a:lnTo>
                      <a:pt x="383" y="368"/>
                    </a:lnTo>
                    <a:lnTo>
                      <a:pt x="368" y="383"/>
                    </a:lnTo>
                    <a:lnTo>
                      <a:pt x="362" y="401"/>
                    </a:lnTo>
                    <a:lnTo>
                      <a:pt x="354" y="416"/>
                    </a:lnTo>
                    <a:lnTo>
                      <a:pt x="339" y="435"/>
                    </a:lnTo>
                    <a:lnTo>
                      <a:pt x="331" y="454"/>
                    </a:lnTo>
                    <a:lnTo>
                      <a:pt x="331" y="473"/>
                    </a:lnTo>
                    <a:lnTo>
                      <a:pt x="323" y="492"/>
                    </a:lnTo>
                    <a:lnTo>
                      <a:pt x="314" y="510"/>
                    </a:lnTo>
                    <a:lnTo>
                      <a:pt x="314" y="529"/>
                    </a:lnTo>
                    <a:lnTo>
                      <a:pt x="314" y="548"/>
                    </a:lnTo>
                    <a:lnTo>
                      <a:pt x="314" y="574"/>
                    </a:lnTo>
                    <a:lnTo>
                      <a:pt x="323" y="601"/>
                    </a:lnTo>
                  </a:path>
                </a:pathLst>
              </a:cu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43" name="Oval 47"/>
              <p:cNvSpPr>
                <a:spLocks noChangeAspect="1" noChangeArrowheads="1"/>
              </p:cNvSpPr>
              <p:nvPr/>
            </p:nvSpPr>
            <p:spPr bwMode="auto">
              <a:xfrm rot="10800000">
                <a:off x="3919" y="1769"/>
                <a:ext cx="122" cy="61"/>
              </a:xfrm>
              <a:prstGeom prst="ellipse">
                <a:avLst/>
              </a:pr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44" name="Oval 48"/>
              <p:cNvSpPr>
                <a:spLocks noChangeAspect="1" noChangeArrowheads="1"/>
              </p:cNvSpPr>
              <p:nvPr/>
            </p:nvSpPr>
            <p:spPr bwMode="auto">
              <a:xfrm rot="10800000">
                <a:off x="3888" y="1819"/>
                <a:ext cx="81" cy="41"/>
              </a:xfrm>
              <a:prstGeom prst="ellipse">
                <a:avLst/>
              </a:pr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45" name="Oval 49"/>
              <p:cNvSpPr>
                <a:spLocks noChangeAspect="1" noChangeArrowheads="1"/>
              </p:cNvSpPr>
              <p:nvPr/>
            </p:nvSpPr>
            <p:spPr bwMode="auto">
              <a:xfrm rot="10800000">
                <a:off x="3877" y="1853"/>
                <a:ext cx="40" cy="20"/>
              </a:xfrm>
              <a:prstGeom prst="ellipse">
                <a:avLst/>
              </a:pr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3346" name="Text Box 50"/>
            <p:cNvSpPr txBox="1">
              <a:spLocks noChangeAspect="1" noChangeArrowheads="1"/>
            </p:cNvSpPr>
            <p:nvPr/>
          </p:nvSpPr>
          <p:spPr bwMode="auto">
            <a:xfrm>
              <a:off x="3840" y="1530"/>
              <a:ext cx="81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G4 Kine</a:t>
              </a:r>
            </a:p>
          </p:txBody>
        </p:sp>
      </p:grpSp>
      <p:grpSp>
        <p:nvGrpSpPr>
          <p:cNvPr id="16" name="Group 51"/>
          <p:cNvGrpSpPr>
            <a:grpSpLocks noChangeAspect="1"/>
          </p:cNvGrpSpPr>
          <p:nvPr/>
        </p:nvGrpSpPr>
        <p:grpSpPr bwMode="auto">
          <a:xfrm>
            <a:off x="5654211" y="1993899"/>
            <a:ext cx="1189881" cy="702648"/>
            <a:chOff x="2829" y="1378"/>
            <a:chExt cx="834" cy="493"/>
          </a:xfrm>
        </p:grpSpPr>
        <p:sp>
          <p:nvSpPr>
            <p:cNvPr id="183348" name="AutoShape 52"/>
            <p:cNvSpPr>
              <a:spLocks noChangeAspect="1" noChangeArrowheads="1"/>
            </p:cNvSpPr>
            <p:nvPr/>
          </p:nvSpPr>
          <p:spPr bwMode="auto">
            <a:xfrm>
              <a:off x="2880" y="1392"/>
              <a:ext cx="768" cy="470"/>
            </a:xfrm>
            <a:prstGeom prst="roundRect">
              <a:avLst>
                <a:gd name="adj" fmla="val 208"/>
              </a:avLst>
            </a:prstGeom>
            <a:solidFill>
              <a:srgbClr val="CCEC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49" name="Text Box 53"/>
            <p:cNvSpPr txBox="1">
              <a:spLocks noChangeAspect="1" noChangeArrowheads="1"/>
            </p:cNvSpPr>
            <p:nvPr/>
          </p:nvSpPr>
          <p:spPr bwMode="auto">
            <a:xfrm>
              <a:off x="2829" y="1378"/>
              <a:ext cx="834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 err="1">
                  <a:latin typeface="Comic Sans MS" charset="0"/>
                </a:rPr>
                <a:t>Kine</a:t>
              </a:r>
              <a:endParaRPr lang="en-GB" sz="1400" dirty="0">
                <a:latin typeface="Comic Sans MS" charset="0"/>
              </a:endParaRPr>
            </a:p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omic Sans MS" charset="0"/>
                </a:rPr>
                <a:t>‘</a:t>
              </a:r>
              <a:r>
                <a:rPr lang="en-GB" sz="1400" dirty="0" err="1">
                  <a:latin typeface="Comic Sans MS" charset="0"/>
                </a:rPr>
                <a:t>Convertion</a:t>
              </a:r>
              <a:r>
                <a:rPr lang="en-GB" sz="1400" dirty="0">
                  <a:latin typeface="Comic Sans MS" charset="0"/>
                </a:rPr>
                <a:t>’ 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omic Sans MS" charset="0"/>
                </a:rPr>
                <a:t>Algorithms</a:t>
              </a:r>
            </a:p>
          </p:txBody>
        </p:sp>
      </p:grpSp>
      <p:grpSp>
        <p:nvGrpSpPr>
          <p:cNvPr id="17" name="Group 54"/>
          <p:cNvGrpSpPr>
            <a:grpSpLocks noChangeAspect="1"/>
          </p:cNvGrpSpPr>
          <p:nvPr/>
        </p:nvGrpSpPr>
        <p:grpSpPr bwMode="auto">
          <a:xfrm>
            <a:off x="8248969" y="4000501"/>
            <a:ext cx="729623" cy="334963"/>
            <a:chOff x="4737" y="2832"/>
            <a:chExt cx="510" cy="234"/>
          </a:xfrm>
        </p:grpSpPr>
        <p:sp>
          <p:nvSpPr>
            <p:cNvPr id="183351" name="AutoShape 55"/>
            <p:cNvSpPr>
              <a:spLocks noChangeAspect="1" noChangeArrowheads="1"/>
            </p:cNvSpPr>
            <p:nvPr/>
          </p:nvSpPr>
          <p:spPr bwMode="auto">
            <a:xfrm>
              <a:off x="4752" y="2832"/>
              <a:ext cx="480" cy="234"/>
            </a:xfrm>
            <a:prstGeom prst="roundRect">
              <a:avLst>
                <a:gd name="adj" fmla="val 426"/>
              </a:avLst>
            </a:prstGeom>
            <a:solidFill>
              <a:srgbClr val="FFCCCC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52" name="Text Box 56"/>
            <p:cNvSpPr txBox="1">
              <a:spLocks noChangeAspect="1" noChangeArrowheads="1"/>
            </p:cNvSpPr>
            <p:nvPr/>
          </p:nvSpPr>
          <p:spPr bwMode="auto">
            <a:xfrm>
              <a:off x="4737" y="2848"/>
              <a:ext cx="51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Action</a:t>
              </a:r>
            </a:p>
          </p:txBody>
        </p:sp>
      </p:grpSp>
      <p:grpSp>
        <p:nvGrpSpPr>
          <p:cNvPr id="18" name="Group 57"/>
          <p:cNvGrpSpPr>
            <a:grpSpLocks noChangeAspect="1"/>
          </p:cNvGrpSpPr>
          <p:nvPr/>
        </p:nvGrpSpPr>
        <p:grpSpPr bwMode="auto">
          <a:xfrm>
            <a:off x="8317232" y="4068763"/>
            <a:ext cx="729623" cy="334962"/>
            <a:chOff x="4785" y="2880"/>
            <a:chExt cx="510" cy="234"/>
          </a:xfrm>
        </p:grpSpPr>
        <p:sp>
          <p:nvSpPr>
            <p:cNvPr id="183354" name="AutoShape 58"/>
            <p:cNvSpPr>
              <a:spLocks noChangeAspect="1" noChangeArrowheads="1"/>
            </p:cNvSpPr>
            <p:nvPr/>
          </p:nvSpPr>
          <p:spPr bwMode="auto">
            <a:xfrm>
              <a:off x="4800" y="2880"/>
              <a:ext cx="480" cy="234"/>
            </a:xfrm>
            <a:prstGeom prst="roundRect">
              <a:avLst>
                <a:gd name="adj" fmla="val 426"/>
              </a:avLst>
            </a:prstGeom>
            <a:solidFill>
              <a:srgbClr val="FFCCCC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55" name="Text Box 59"/>
            <p:cNvSpPr txBox="1">
              <a:spLocks noChangeAspect="1" noChangeArrowheads="1"/>
            </p:cNvSpPr>
            <p:nvPr/>
          </p:nvSpPr>
          <p:spPr bwMode="auto">
            <a:xfrm>
              <a:off x="4785" y="2896"/>
              <a:ext cx="510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Action</a:t>
              </a:r>
            </a:p>
          </p:txBody>
        </p:sp>
      </p:grpSp>
      <p:sp>
        <p:nvSpPr>
          <p:cNvPr id="183356" name="Line 60"/>
          <p:cNvSpPr>
            <a:spLocks noChangeAspect="1" noChangeShapeType="1"/>
          </p:cNvSpPr>
          <p:nvPr/>
        </p:nvSpPr>
        <p:spPr bwMode="auto">
          <a:xfrm>
            <a:off x="8545514" y="3589338"/>
            <a:ext cx="1587" cy="411162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61"/>
          <p:cNvGrpSpPr>
            <a:grpSpLocks noChangeAspect="1"/>
          </p:cNvGrpSpPr>
          <p:nvPr/>
        </p:nvGrpSpPr>
        <p:grpSpPr bwMode="auto">
          <a:xfrm>
            <a:off x="5664203" y="2755902"/>
            <a:ext cx="1182699" cy="721197"/>
            <a:chOff x="2836" y="1894"/>
            <a:chExt cx="828" cy="505"/>
          </a:xfrm>
        </p:grpSpPr>
        <p:sp>
          <p:nvSpPr>
            <p:cNvPr id="183358" name="AutoShape 62"/>
            <p:cNvSpPr>
              <a:spLocks noChangeAspect="1" noChangeArrowheads="1"/>
            </p:cNvSpPr>
            <p:nvPr/>
          </p:nvSpPr>
          <p:spPr bwMode="auto">
            <a:xfrm>
              <a:off x="2880" y="1920"/>
              <a:ext cx="768" cy="444"/>
            </a:xfrm>
            <a:prstGeom prst="roundRect">
              <a:avLst>
                <a:gd name="adj" fmla="val 222"/>
              </a:avLst>
            </a:prstGeom>
            <a:solidFill>
              <a:srgbClr val="CCEC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59" name="Text Box 63"/>
            <p:cNvSpPr txBox="1">
              <a:spLocks noChangeAspect="1" noChangeArrowheads="1"/>
            </p:cNvSpPr>
            <p:nvPr/>
          </p:nvSpPr>
          <p:spPr bwMode="auto">
            <a:xfrm>
              <a:off x="2836" y="1894"/>
              <a:ext cx="828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omic Sans MS" charset="0"/>
                </a:rPr>
                <a:t>Hits 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omic Sans MS" charset="0"/>
                </a:rPr>
                <a:t>‘Conversion’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omic Sans MS" charset="0"/>
                </a:rPr>
                <a:t>Algorithms</a:t>
              </a:r>
            </a:p>
          </p:txBody>
        </p:sp>
      </p:grpSp>
      <p:grpSp>
        <p:nvGrpSpPr>
          <p:cNvPr id="20" name="Group 64"/>
          <p:cNvGrpSpPr>
            <a:grpSpLocks noChangeAspect="1"/>
          </p:cNvGrpSpPr>
          <p:nvPr/>
        </p:nvGrpSpPr>
        <p:grpSpPr bwMode="auto">
          <a:xfrm>
            <a:off x="6967538" y="3932238"/>
            <a:ext cx="1166812" cy="684212"/>
            <a:chOff x="3840" y="2784"/>
            <a:chExt cx="816" cy="479"/>
          </a:xfrm>
        </p:grpSpPr>
        <p:grpSp>
          <p:nvGrpSpPr>
            <p:cNvPr id="21" name="Group 65"/>
            <p:cNvGrpSpPr>
              <a:grpSpLocks noChangeAspect="1"/>
            </p:cNvGrpSpPr>
            <p:nvPr/>
          </p:nvGrpSpPr>
          <p:grpSpPr bwMode="auto">
            <a:xfrm>
              <a:off x="3840" y="2784"/>
              <a:ext cx="815" cy="479"/>
              <a:chOff x="3840" y="2784"/>
              <a:chExt cx="815" cy="479"/>
            </a:xfrm>
          </p:grpSpPr>
          <p:sp>
            <p:nvSpPr>
              <p:cNvPr id="183362" name="Freeform 66"/>
              <p:cNvSpPr>
                <a:spLocks noChangeAspect="1" noChangeArrowheads="1"/>
              </p:cNvSpPr>
              <p:nvPr/>
            </p:nvSpPr>
            <p:spPr bwMode="auto">
              <a:xfrm>
                <a:off x="3840" y="2784"/>
                <a:ext cx="816" cy="408"/>
              </a:xfrm>
              <a:custGeom>
                <a:avLst/>
                <a:gdLst/>
                <a:ahLst/>
                <a:cxnLst>
                  <a:cxn ang="0">
                    <a:pos x="165" y="638"/>
                  </a:cxn>
                  <a:cxn ang="0">
                    <a:pos x="37" y="735"/>
                  </a:cxn>
                  <a:cxn ang="0">
                    <a:pos x="0" y="862"/>
                  </a:cxn>
                  <a:cxn ang="0">
                    <a:pos x="31" y="957"/>
                  </a:cxn>
                  <a:cxn ang="0">
                    <a:pos x="122" y="1031"/>
                  </a:cxn>
                  <a:cxn ang="0">
                    <a:pos x="137" y="1095"/>
                  </a:cxn>
                  <a:cxn ang="0">
                    <a:pos x="77" y="1227"/>
                  </a:cxn>
                  <a:cxn ang="0">
                    <a:pos x="91" y="1301"/>
                  </a:cxn>
                  <a:cxn ang="0">
                    <a:pos x="211" y="1418"/>
                  </a:cxn>
                  <a:cxn ang="0">
                    <a:pos x="383" y="1470"/>
                  </a:cxn>
                  <a:cxn ang="0">
                    <a:pos x="480" y="1474"/>
                  </a:cxn>
                  <a:cxn ang="0">
                    <a:pos x="645" y="1606"/>
                  </a:cxn>
                  <a:cxn ang="0">
                    <a:pos x="871" y="1680"/>
                  </a:cxn>
                  <a:cxn ang="0">
                    <a:pos x="1125" y="1692"/>
                  </a:cxn>
                  <a:cxn ang="0">
                    <a:pos x="1373" y="1632"/>
                  </a:cxn>
                  <a:cxn ang="0">
                    <a:pos x="1485" y="1718"/>
                  </a:cxn>
                  <a:cxn ang="0">
                    <a:pos x="1665" y="1785"/>
                  </a:cxn>
                  <a:cxn ang="0">
                    <a:pos x="1859" y="1800"/>
                  </a:cxn>
                  <a:cxn ang="0">
                    <a:pos x="2017" y="1782"/>
                  </a:cxn>
                  <a:cxn ang="0">
                    <a:pos x="2234" y="1687"/>
                  </a:cxn>
                  <a:cxn ang="0">
                    <a:pos x="2368" y="1546"/>
                  </a:cxn>
                  <a:cxn ang="0">
                    <a:pos x="2497" y="1567"/>
                  </a:cxn>
                  <a:cxn ang="0">
                    <a:pos x="2676" y="1579"/>
                  </a:cxn>
                  <a:cxn ang="0">
                    <a:pos x="2819" y="1557"/>
                  </a:cxn>
                  <a:cxn ang="0">
                    <a:pos x="2931" y="1507"/>
                  </a:cxn>
                  <a:cxn ang="0">
                    <a:pos x="3051" y="1410"/>
                  </a:cxn>
                  <a:cxn ang="0">
                    <a:pos x="3105" y="1320"/>
                  </a:cxn>
                  <a:cxn ang="0">
                    <a:pos x="3134" y="1253"/>
                  </a:cxn>
                  <a:cxn ang="0">
                    <a:pos x="3283" y="1218"/>
                  </a:cxn>
                  <a:cxn ang="0">
                    <a:pos x="3425" y="1152"/>
                  </a:cxn>
                  <a:cxn ang="0">
                    <a:pos x="3531" y="1058"/>
                  </a:cxn>
                  <a:cxn ang="0">
                    <a:pos x="3582" y="964"/>
                  </a:cxn>
                  <a:cxn ang="0">
                    <a:pos x="3591" y="858"/>
                  </a:cxn>
                  <a:cxn ang="0">
                    <a:pos x="3568" y="765"/>
                  </a:cxn>
                  <a:cxn ang="0">
                    <a:pos x="3516" y="679"/>
                  </a:cxn>
                  <a:cxn ang="0">
                    <a:pos x="3500" y="596"/>
                  </a:cxn>
                  <a:cxn ang="0">
                    <a:pos x="3508" y="495"/>
                  </a:cxn>
                  <a:cxn ang="0">
                    <a:pos x="3440" y="356"/>
                  </a:cxn>
                  <a:cxn ang="0">
                    <a:pos x="3291" y="259"/>
                  </a:cxn>
                  <a:cxn ang="0">
                    <a:pos x="3171" y="180"/>
                  </a:cxn>
                  <a:cxn ang="0">
                    <a:pos x="3051" y="67"/>
                  </a:cxn>
                  <a:cxn ang="0">
                    <a:pos x="2863" y="7"/>
                  </a:cxn>
                  <a:cxn ang="0">
                    <a:pos x="2699" y="7"/>
                  </a:cxn>
                  <a:cxn ang="0">
                    <a:pos x="2577" y="41"/>
                  </a:cxn>
                  <a:cxn ang="0">
                    <a:pos x="2482" y="98"/>
                  </a:cxn>
                  <a:cxn ang="0">
                    <a:pos x="2408" y="49"/>
                  </a:cxn>
                  <a:cxn ang="0">
                    <a:pos x="2294" y="11"/>
                  </a:cxn>
                  <a:cxn ang="0">
                    <a:pos x="2166" y="4"/>
                  </a:cxn>
                  <a:cxn ang="0">
                    <a:pos x="2025" y="30"/>
                  </a:cxn>
                  <a:cxn ang="0">
                    <a:pos x="1905" y="94"/>
                  </a:cxn>
                  <a:cxn ang="0">
                    <a:pos x="1822" y="116"/>
                  </a:cxn>
                  <a:cxn ang="0">
                    <a:pos x="1702" y="75"/>
                  </a:cxn>
                  <a:cxn ang="0">
                    <a:pos x="1574" y="56"/>
                  </a:cxn>
                  <a:cxn ang="0">
                    <a:pos x="1411" y="75"/>
                  </a:cxn>
                  <a:cxn ang="0">
                    <a:pos x="1253" y="135"/>
                  </a:cxn>
                  <a:cxn ang="0">
                    <a:pos x="1162" y="217"/>
                  </a:cxn>
                  <a:cxn ang="0">
                    <a:pos x="954" y="169"/>
                  </a:cxn>
                  <a:cxn ang="0">
                    <a:pos x="765" y="173"/>
                  </a:cxn>
                  <a:cxn ang="0">
                    <a:pos x="608" y="213"/>
                  </a:cxn>
                  <a:cxn ang="0">
                    <a:pos x="480" y="277"/>
                  </a:cxn>
                  <a:cxn ang="0">
                    <a:pos x="383" y="368"/>
                  </a:cxn>
                  <a:cxn ang="0">
                    <a:pos x="331" y="473"/>
                  </a:cxn>
                  <a:cxn ang="0">
                    <a:pos x="323" y="600"/>
                  </a:cxn>
                </a:cxnLst>
                <a:rect l="0" t="0" r="r" b="b"/>
                <a:pathLst>
                  <a:path w="3600" h="1801">
                    <a:moveTo>
                      <a:pt x="323" y="600"/>
                    </a:moveTo>
                    <a:lnTo>
                      <a:pt x="285" y="604"/>
                    </a:lnTo>
                    <a:lnTo>
                      <a:pt x="254" y="612"/>
                    </a:lnTo>
                    <a:lnTo>
                      <a:pt x="225" y="615"/>
                    </a:lnTo>
                    <a:lnTo>
                      <a:pt x="196" y="626"/>
                    </a:lnTo>
                    <a:lnTo>
                      <a:pt x="165" y="638"/>
                    </a:lnTo>
                    <a:lnTo>
                      <a:pt x="137" y="652"/>
                    </a:lnTo>
                    <a:lnTo>
                      <a:pt x="114" y="665"/>
                    </a:lnTo>
                    <a:lnTo>
                      <a:pt x="91" y="679"/>
                    </a:lnTo>
                    <a:lnTo>
                      <a:pt x="68" y="698"/>
                    </a:lnTo>
                    <a:lnTo>
                      <a:pt x="54" y="716"/>
                    </a:lnTo>
                    <a:lnTo>
                      <a:pt x="37" y="735"/>
                    </a:lnTo>
                    <a:lnTo>
                      <a:pt x="25" y="758"/>
                    </a:lnTo>
                    <a:lnTo>
                      <a:pt x="8" y="776"/>
                    </a:lnTo>
                    <a:lnTo>
                      <a:pt x="0" y="802"/>
                    </a:lnTo>
                    <a:lnTo>
                      <a:pt x="0" y="825"/>
                    </a:lnTo>
                    <a:lnTo>
                      <a:pt x="0" y="848"/>
                    </a:lnTo>
                    <a:lnTo>
                      <a:pt x="0" y="862"/>
                    </a:lnTo>
                    <a:lnTo>
                      <a:pt x="0" y="882"/>
                    </a:lnTo>
                    <a:lnTo>
                      <a:pt x="0" y="897"/>
                    </a:lnTo>
                    <a:lnTo>
                      <a:pt x="8" y="911"/>
                    </a:lnTo>
                    <a:lnTo>
                      <a:pt x="17" y="927"/>
                    </a:lnTo>
                    <a:lnTo>
                      <a:pt x="25" y="941"/>
                    </a:lnTo>
                    <a:lnTo>
                      <a:pt x="31" y="957"/>
                    </a:lnTo>
                    <a:lnTo>
                      <a:pt x="46" y="971"/>
                    </a:lnTo>
                    <a:lnTo>
                      <a:pt x="62" y="982"/>
                    </a:lnTo>
                    <a:lnTo>
                      <a:pt x="68" y="997"/>
                    </a:lnTo>
                    <a:lnTo>
                      <a:pt x="85" y="1009"/>
                    </a:lnTo>
                    <a:lnTo>
                      <a:pt x="97" y="1020"/>
                    </a:lnTo>
                    <a:lnTo>
                      <a:pt x="122" y="1031"/>
                    </a:lnTo>
                    <a:lnTo>
                      <a:pt x="137" y="1042"/>
                    </a:lnTo>
                    <a:lnTo>
                      <a:pt x="157" y="1054"/>
                    </a:lnTo>
                    <a:lnTo>
                      <a:pt x="174" y="1061"/>
                    </a:lnTo>
                    <a:lnTo>
                      <a:pt x="174" y="1058"/>
                    </a:lnTo>
                    <a:lnTo>
                      <a:pt x="151" y="1077"/>
                    </a:lnTo>
                    <a:lnTo>
                      <a:pt x="137" y="1095"/>
                    </a:lnTo>
                    <a:lnTo>
                      <a:pt x="114" y="1114"/>
                    </a:lnTo>
                    <a:lnTo>
                      <a:pt x="105" y="1137"/>
                    </a:lnTo>
                    <a:lnTo>
                      <a:pt x="91" y="1158"/>
                    </a:lnTo>
                    <a:lnTo>
                      <a:pt x="85" y="1181"/>
                    </a:lnTo>
                    <a:lnTo>
                      <a:pt x="77" y="1204"/>
                    </a:lnTo>
                    <a:lnTo>
                      <a:pt x="77" y="1227"/>
                    </a:lnTo>
                    <a:lnTo>
                      <a:pt x="77" y="1237"/>
                    </a:lnTo>
                    <a:lnTo>
                      <a:pt x="77" y="1253"/>
                    </a:lnTo>
                    <a:lnTo>
                      <a:pt x="85" y="1264"/>
                    </a:lnTo>
                    <a:lnTo>
                      <a:pt x="85" y="1275"/>
                    </a:lnTo>
                    <a:lnTo>
                      <a:pt x="91" y="1287"/>
                    </a:lnTo>
                    <a:lnTo>
                      <a:pt x="91" y="1301"/>
                    </a:lnTo>
                    <a:lnTo>
                      <a:pt x="105" y="1324"/>
                    </a:lnTo>
                    <a:lnTo>
                      <a:pt x="122" y="1343"/>
                    </a:lnTo>
                    <a:lnTo>
                      <a:pt x="137" y="1365"/>
                    </a:lnTo>
                    <a:lnTo>
                      <a:pt x="157" y="1384"/>
                    </a:lnTo>
                    <a:lnTo>
                      <a:pt x="182" y="1403"/>
                    </a:lnTo>
                    <a:lnTo>
                      <a:pt x="211" y="1418"/>
                    </a:lnTo>
                    <a:lnTo>
                      <a:pt x="234" y="1433"/>
                    </a:lnTo>
                    <a:lnTo>
                      <a:pt x="263" y="1444"/>
                    </a:lnTo>
                    <a:lnTo>
                      <a:pt x="302" y="1454"/>
                    </a:lnTo>
                    <a:lnTo>
                      <a:pt x="331" y="1463"/>
                    </a:lnTo>
                    <a:lnTo>
                      <a:pt x="368" y="1467"/>
                    </a:lnTo>
                    <a:lnTo>
                      <a:pt x="383" y="1470"/>
                    </a:lnTo>
                    <a:lnTo>
                      <a:pt x="405" y="1474"/>
                    </a:lnTo>
                    <a:lnTo>
                      <a:pt x="420" y="1474"/>
                    </a:lnTo>
                    <a:lnTo>
                      <a:pt x="436" y="1474"/>
                    </a:lnTo>
                    <a:lnTo>
                      <a:pt x="459" y="1474"/>
                    </a:lnTo>
                    <a:lnTo>
                      <a:pt x="480" y="1470"/>
                    </a:lnTo>
                    <a:lnTo>
                      <a:pt x="480" y="1474"/>
                    </a:lnTo>
                    <a:lnTo>
                      <a:pt x="503" y="1500"/>
                    </a:lnTo>
                    <a:lnTo>
                      <a:pt x="525" y="1523"/>
                    </a:lnTo>
                    <a:lnTo>
                      <a:pt x="556" y="1546"/>
                    </a:lnTo>
                    <a:lnTo>
                      <a:pt x="585" y="1563"/>
                    </a:lnTo>
                    <a:lnTo>
                      <a:pt x="616" y="1586"/>
                    </a:lnTo>
                    <a:lnTo>
                      <a:pt x="645" y="1606"/>
                    </a:lnTo>
                    <a:lnTo>
                      <a:pt x="685" y="1620"/>
                    </a:lnTo>
                    <a:lnTo>
                      <a:pt x="714" y="1636"/>
                    </a:lnTo>
                    <a:lnTo>
                      <a:pt x="751" y="1650"/>
                    </a:lnTo>
                    <a:lnTo>
                      <a:pt x="788" y="1662"/>
                    </a:lnTo>
                    <a:lnTo>
                      <a:pt x="834" y="1669"/>
                    </a:lnTo>
                    <a:lnTo>
                      <a:pt x="871" y="1680"/>
                    </a:lnTo>
                    <a:lnTo>
                      <a:pt x="908" y="1684"/>
                    </a:lnTo>
                    <a:lnTo>
                      <a:pt x="954" y="1692"/>
                    </a:lnTo>
                    <a:lnTo>
                      <a:pt x="999" y="1692"/>
                    </a:lnTo>
                    <a:lnTo>
                      <a:pt x="1034" y="1695"/>
                    </a:lnTo>
                    <a:lnTo>
                      <a:pt x="1080" y="1692"/>
                    </a:lnTo>
                    <a:lnTo>
                      <a:pt x="1125" y="1692"/>
                    </a:lnTo>
                    <a:lnTo>
                      <a:pt x="1171" y="1684"/>
                    </a:lnTo>
                    <a:lnTo>
                      <a:pt x="1208" y="1680"/>
                    </a:lnTo>
                    <a:lnTo>
                      <a:pt x="1253" y="1669"/>
                    </a:lnTo>
                    <a:lnTo>
                      <a:pt x="1289" y="1657"/>
                    </a:lnTo>
                    <a:lnTo>
                      <a:pt x="1328" y="1646"/>
                    </a:lnTo>
                    <a:lnTo>
                      <a:pt x="1373" y="1632"/>
                    </a:lnTo>
                    <a:lnTo>
                      <a:pt x="1365" y="1632"/>
                    </a:lnTo>
                    <a:lnTo>
                      <a:pt x="1386" y="1650"/>
                    </a:lnTo>
                    <a:lnTo>
                      <a:pt x="1411" y="1669"/>
                    </a:lnTo>
                    <a:lnTo>
                      <a:pt x="1433" y="1687"/>
                    </a:lnTo>
                    <a:lnTo>
                      <a:pt x="1462" y="1703"/>
                    </a:lnTo>
                    <a:lnTo>
                      <a:pt x="1485" y="1718"/>
                    </a:lnTo>
                    <a:lnTo>
                      <a:pt x="1514" y="1733"/>
                    </a:lnTo>
                    <a:lnTo>
                      <a:pt x="1537" y="1744"/>
                    </a:lnTo>
                    <a:lnTo>
                      <a:pt x="1568" y="1755"/>
                    </a:lnTo>
                    <a:lnTo>
                      <a:pt x="1603" y="1766"/>
                    </a:lnTo>
                    <a:lnTo>
                      <a:pt x="1634" y="1777"/>
                    </a:lnTo>
                    <a:lnTo>
                      <a:pt x="1665" y="1785"/>
                    </a:lnTo>
                    <a:lnTo>
                      <a:pt x="1702" y="1789"/>
                    </a:lnTo>
                    <a:lnTo>
                      <a:pt x="1731" y="1797"/>
                    </a:lnTo>
                    <a:lnTo>
                      <a:pt x="1762" y="1800"/>
                    </a:lnTo>
                    <a:lnTo>
                      <a:pt x="1800" y="1800"/>
                    </a:lnTo>
                    <a:lnTo>
                      <a:pt x="1837" y="1800"/>
                    </a:lnTo>
                    <a:lnTo>
                      <a:pt x="1859" y="1800"/>
                    </a:lnTo>
                    <a:lnTo>
                      <a:pt x="1882" y="1800"/>
                    </a:lnTo>
                    <a:lnTo>
                      <a:pt x="1905" y="1800"/>
                    </a:lnTo>
                    <a:lnTo>
                      <a:pt x="1926" y="1797"/>
                    </a:lnTo>
                    <a:lnTo>
                      <a:pt x="1948" y="1793"/>
                    </a:lnTo>
                    <a:lnTo>
                      <a:pt x="1973" y="1793"/>
                    </a:lnTo>
                    <a:lnTo>
                      <a:pt x="2017" y="1782"/>
                    </a:lnTo>
                    <a:lnTo>
                      <a:pt x="2054" y="1770"/>
                    </a:lnTo>
                    <a:lnTo>
                      <a:pt x="2099" y="1759"/>
                    </a:lnTo>
                    <a:lnTo>
                      <a:pt x="2137" y="1744"/>
                    </a:lnTo>
                    <a:lnTo>
                      <a:pt x="2174" y="1725"/>
                    </a:lnTo>
                    <a:lnTo>
                      <a:pt x="2203" y="1706"/>
                    </a:lnTo>
                    <a:lnTo>
                      <a:pt x="2234" y="1687"/>
                    </a:lnTo>
                    <a:lnTo>
                      <a:pt x="2263" y="1666"/>
                    </a:lnTo>
                    <a:lnTo>
                      <a:pt x="2294" y="1639"/>
                    </a:lnTo>
                    <a:lnTo>
                      <a:pt x="2317" y="1612"/>
                    </a:lnTo>
                    <a:lnTo>
                      <a:pt x="2339" y="1586"/>
                    </a:lnTo>
                    <a:lnTo>
                      <a:pt x="2360" y="1560"/>
                    </a:lnTo>
                    <a:lnTo>
                      <a:pt x="2368" y="1546"/>
                    </a:lnTo>
                    <a:lnTo>
                      <a:pt x="2377" y="1530"/>
                    </a:lnTo>
                    <a:lnTo>
                      <a:pt x="2377" y="1530"/>
                    </a:lnTo>
                    <a:lnTo>
                      <a:pt x="2408" y="1541"/>
                    </a:lnTo>
                    <a:lnTo>
                      <a:pt x="2437" y="1553"/>
                    </a:lnTo>
                    <a:lnTo>
                      <a:pt x="2466" y="1560"/>
                    </a:lnTo>
                    <a:lnTo>
                      <a:pt x="2497" y="1567"/>
                    </a:lnTo>
                    <a:lnTo>
                      <a:pt x="2526" y="1576"/>
                    </a:lnTo>
                    <a:lnTo>
                      <a:pt x="2565" y="1579"/>
                    </a:lnTo>
                    <a:lnTo>
                      <a:pt x="2594" y="1583"/>
                    </a:lnTo>
                    <a:lnTo>
                      <a:pt x="2631" y="1583"/>
                    </a:lnTo>
                    <a:lnTo>
                      <a:pt x="2654" y="1583"/>
                    </a:lnTo>
                    <a:lnTo>
                      <a:pt x="2676" y="1579"/>
                    </a:lnTo>
                    <a:lnTo>
                      <a:pt x="2699" y="1579"/>
                    </a:lnTo>
                    <a:lnTo>
                      <a:pt x="2730" y="1576"/>
                    </a:lnTo>
                    <a:lnTo>
                      <a:pt x="2751" y="1571"/>
                    </a:lnTo>
                    <a:lnTo>
                      <a:pt x="2774" y="1567"/>
                    </a:lnTo>
                    <a:lnTo>
                      <a:pt x="2796" y="1560"/>
                    </a:lnTo>
                    <a:lnTo>
                      <a:pt x="2819" y="1557"/>
                    </a:lnTo>
                    <a:lnTo>
                      <a:pt x="2834" y="1549"/>
                    </a:lnTo>
                    <a:lnTo>
                      <a:pt x="2856" y="1541"/>
                    </a:lnTo>
                    <a:lnTo>
                      <a:pt x="2879" y="1533"/>
                    </a:lnTo>
                    <a:lnTo>
                      <a:pt x="2900" y="1527"/>
                    </a:lnTo>
                    <a:lnTo>
                      <a:pt x="2916" y="1519"/>
                    </a:lnTo>
                    <a:lnTo>
                      <a:pt x="2931" y="1507"/>
                    </a:lnTo>
                    <a:lnTo>
                      <a:pt x="2968" y="1485"/>
                    </a:lnTo>
                    <a:lnTo>
                      <a:pt x="2999" y="1463"/>
                    </a:lnTo>
                    <a:lnTo>
                      <a:pt x="3014" y="1451"/>
                    </a:lnTo>
                    <a:lnTo>
                      <a:pt x="3028" y="1440"/>
                    </a:lnTo>
                    <a:lnTo>
                      <a:pt x="3045" y="1424"/>
                    </a:lnTo>
                    <a:lnTo>
                      <a:pt x="3051" y="1410"/>
                    </a:lnTo>
                    <a:lnTo>
                      <a:pt x="3065" y="1399"/>
                    </a:lnTo>
                    <a:lnTo>
                      <a:pt x="3074" y="1384"/>
                    </a:lnTo>
                    <a:lnTo>
                      <a:pt x="3080" y="1369"/>
                    </a:lnTo>
                    <a:lnTo>
                      <a:pt x="3088" y="1354"/>
                    </a:lnTo>
                    <a:lnTo>
                      <a:pt x="3096" y="1340"/>
                    </a:lnTo>
                    <a:lnTo>
                      <a:pt x="3105" y="1320"/>
                    </a:lnTo>
                    <a:lnTo>
                      <a:pt x="3105" y="1305"/>
                    </a:lnTo>
                    <a:lnTo>
                      <a:pt x="3111" y="1290"/>
                    </a:lnTo>
                    <a:lnTo>
                      <a:pt x="3111" y="1275"/>
                    </a:lnTo>
                    <a:lnTo>
                      <a:pt x="3111" y="1257"/>
                    </a:lnTo>
                    <a:lnTo>
                      <a:pt x="3111" y="1257"/>
                    </a:lnTo>
                    <a:lnTo>
                      <a:pt x="3134" y="1253"/>
                    </a:lnTo>
                    <a:lnTo>
                      <a:pt x="3165" y="1248"/>
                    </a:lnTo>
                    <a:lnTo>
                      <a:pt x="3185" y="1245"/>
                    </a:lnTo>
                    <a:lnTo>
                      <a:pt x="3208" y="1237"/>
                    </a:lnTo>
                    <a:lnTo>
                      <a:pt x="3237" y="1234"/>
                    </a:lnTo>
                    <a:lnTo>
                      <a:pt x="3262" y="1227"/>
                    </a:lnTo>
                    <a:lnTo>
                      <a:pt x="3283" y="1218"/>
                    </a:lnTo>
                    <a:lnTo>
                      <a:pt x="3305" y="1211"/>
                    </a:lnTo>
                    <a:lnTo>
                      <a:pt x="3328" y="1204"/>
                    </a:lnTo>
                    <a:lnTo>
                      <a:pt x="3343" y="1193"/>
                    </a:lnTo>
                    <a:lnTo>
                      <a:pt x="3365" y="1185"/>
                    </a:lnTo>
                    <a:lnTo>
                      <a:pt x="3388" y="1174"/>
                    </a:lnTo>
                    <a:lnTo>
                      <a:pt x="3425" y="1152"/>
                    </a:lnTo>
                    <a:lnTo>
                      <a:pt x="3456" y="1125"/>
                    </a:lnTo>
                    <a:lnTo>
                      <a:pt x="3471" y="1114"/>
                    </a:lnTo>
                    <a:lnTo>
                      <a:pt x="3485" y="1098"/>
                    </a:lnTo>
                    <a:lnTo>
                      <a:pt x="3500" y="1088"/>
                    </a:lnTo>
                    <a:lnTo>
                      <a:pt x="3516" y="1072"/>
                    </a:lnTo>
                    <a:lnTo>
                      <a:pt x="3531" y="1058"/>
                    </a:lnTo>
                    <a:lnTo>
                      <a:pt x="3539" y="1042"/>
                    </a:lnTo>
                    <a:lnTo>
                      <a:pt x="3545" y="1028"/>
                    </a:lnTo>
                    <a:lnTo>
                      <a:pt x="3560" y="1012"/>
                    </a:lnTo>
                    <a:lnTo>
                      <a:pt x="3568" y="994"/>
                    </a:lnTo>
                    <a:lnTo>
                      <a:pt x="3576" y="979"/>
                    </a:lnTo>
                    <a:lnTo>
                      <a:pt x="3582" y="964"/>
                    </a:lnTo>
                    <a:lnTo>
                      <a:pt x="3582" y="945"/>
                    </a:lnTo>
                    <a:lnTo>
                      <a:pt x="3591" y="927"/>
                    </a:lnTo>
                    <a:lnTo>
                      <a:pt x="3591" y="911"/>
                    </a:lnTo>
                    <a:lnTo>
                      <a:pt x="3591" y="892"/>
                    </a:lnTo>
                    <a:lnTo>
                      <a:pt x="3599" y="874"/>
                    </a:lnTo>
                    <a:lnTo>
                      <a:pt x="3591" y="858"/>
                    </a:lnTo>
                    <a:lnTo>
                      <a:pt x="3591" y="844"/>
                    </a:lnTo>
                    <a:lnTo>
                      <a:pt x="3591" y="828"/>
                    </a:lnTo>
                    <a:lnTo>
                      <a:pt x="3582" y="814"/>
                    </a:lnTo>
                    <a:lnTo>
                      <a:pt x="3582" y="795"/>
                    </a:lnTo>
                    <a:lnTo>
                      <a:pt x="3576" y="780"/>
                    </a:lnTo>
                    <a:lnTo>
                      <a:pt x="3568" y="765"/>
                    </a:lnTo>
                    <a:lnTo>
                      <a:pt x="3568" y="750"/>
                    </a:lnTo>
                    <a:lnTo>
                      <a:pt x="3560" y="735"/>
                    </a:lnTo>
                    <a:lnTo>
                      <a:pt x="3545" y="721"/>
                    </a:lnTo>
                    <a:lnTo>
                      <a:pt x="3539" y="709"/>
                    </a:lnTo>
                    <a:lnTo>
                      <a:pt x="3531" y="694"/>
                    </a:lnTo>
                    <a:lnTo>
                      <a:pt x="3516" y="679"/>
                    </a:lnTo>
                    <a:lnTo>
                      <a:pt x="3500" y="668"/>
                    </a:lnTo>
                    <a:lnTo>
                      <a:pt x="3479" y="641"/>
                    </a:lnTo>
                    <a:lnTo>
                      <a:pt x="3479" y="641"/>
                    </a:lnTo>
                    <a:lnTo>
                      <a:pt x="3485" y="626"/>
                    </a:lnTo>
                    <a:lnTo>
                      <a:pt x="3491" y="612"/>
                    </a:lnTo>
                    <a:lnTo>
                      <a:pt x="3500" y="596"/>
                    </a:lnTo>
                    <a:lnTo>
                      <a:pt x="3500" y="582"/>
                    </a:lnTo>
                    <a:lnTo>
                      <a:pt x="3508" y="566"/>
                    </a:lnTo>
                    <a:lnTo>
                      <a:pt x="3508" y="552"/>
                    </a:lnTo>
                    <a:lnTo>
                      <a:pt x="3508" y="536"/>
                    </a:lnTo>
                    <a:lnTo>
                      <a:pt x="3516" y="522"/>
                    </a:lnTo>
                    <a:lnTo>
                      <a:pt x="3508" y="495"/>
                    </a:lnTo>
                    <a:lnTo>
                      <a:pt x="3508" y="473"/>
                    </a:lnTo>
                    <a:lnTo>
                      <a:pt x="3500" y="446"/>
                    </a:lnTo>
                    <a:lnTo>
                      <a:pt x="3485" y="423"/>
                    </a:lnTo>
                    <a:lnTo>
                      <a:pt x="3479" y="401"/>
                    </a:lnTo>
                    <a:lnTo>
                      <a:pt x="3462" y="379"/>
                    </a:lnTo>
                    <a:lnTo>
                      <a:pt x="3440" y="356"/>
                    </a:lnTo>
                    <a:lnTo>
                      <a:pt x="3419" y="337"/>
                    </a:lnTo>
                    <a:lnTo>
                      <a:pt x="3394" y="319"/>
                    </a:lnTo>
                    <a:lnTo>
                      <a:pt x="3374" y="300"/>
                    </a:lnTo>
                    <a:lnTo>
                      <a:pt x="3351" y="286"/>
                    </a:lnTo>
                    <a:lnTo>
                      <a:pt x="3322" y="270"/>
                    </a:lnTo>
                    <a:lnTo>
                      <a:pt x="3291" y="259"/>
                    </a:lnTo>
                    <a:lnTo>
                      <a:pt x="3254" y="247"/>
                    </a:lnTo>
                    <a:lnTo>
                      <a:pt x="3223" y="236"/>
                    </a:lnTo>
                    <a:lnTo>
                      <a:pt x="3185" y="229"/>
                    </a:lnTo>
                    <a:lnTo>
                      <a:pt x="3185" y="229"/>
                    </a:lnTo>
                    <a:lnTo>
                      <a:pt x="3177" y="203"/>
                    </a:lnTo>
                    <a:lnTo>
                      <a:pt x="3171" y="180"/>
                    </a:lnTo>
                    <a:lnTo>
                      <a:pt x="3156" y="157"/>
                    </a:lnTo>
                    <a:lnTo>
                      <a:pt x="3140" y="139"/>
                    </a:lnTo>
                    <a:lnTo>
                      <a:pt x="3117" y="116"/>
                    </a:lnTo>
                    <a:lnTo>
                      <a:pt x="3096" y="98"/>
                    </a:lnTo>
                    <a:lnTo>
                      <a:pt x="3074" y="83"/>
                    </a:lnTo>
                    <a:lnTo>
                      <a:pt x="3051" y="67"/>
                    </a:lnTo>
                    <a:lnTo>
                      <a:pt x="3020" y="53"/>
                    </a:lnTo>
                    <a:lnTo>
                      <a:pt x="2991" y="37"/>
                    </a:lnTo>
                    <a:lnTo>
                      <a:pt x="2960" y="26"/>
                    </a:lnTo>
                    <a:lnTo>
                      <a:pt x="2931" y="19"/>
                    </a:lnTo>
                    <a:lnTo>
                      <a:pt x="2894" y="11"/>
                    </a:lnTo>
                    <a:lnTo>
                      <a:pt x="2863" y="7"/>
                    </a:lnTo>
                    <a:lnTo>
                      <a:pt x="2825" y="4"/>
                    </a:lnTo>
                    <a:lnTo>
                      <a:pt x="2790" y="0"/>
                    </a:lnTo>
                    <a:lnTo>
                      <a:pt x="2765" y="4"/>
                    </a:lnTo>
                    <a:lnTo>
                      <a:pt x="2743" y="4"/>
                    </a:lnTo>
                    <a:lnTo>
                      <a:pt x="2722" y="4"/>
                    </a:lnTo>
                    <a:lnTo>
                      <a:pt x="2699" y="7"/>
                    </a:lnTo>
                    <a:lnTo>
                      <a:pt x="2676" y="11"/>
                    </a:lnTo>
                    <a:lnTo>
                      <a:pt x="2662" y="16"/>
                    </a:lnTo>
                    <a:lnTo>
                      <a:pt x="2639" y="23"/>
                    </a:lnTo>
                    <a:lnTo>
                      <a:pt x="2617" y="26"/>
                    </a:lnTo>
                    <a:lnTo>
                      <a:pt x="2602" y="34"/>
                    </a:lnTo>
                    <a:lnTo>
                      <a:pt x="2577" y="41"/>
                    </a:lnTo>
                    <a:lnTo>
                      <a:pt x="2565" y="49"/>
                    </a:lnTo>
                    <a:lnTo>
                      <a:pt x="2542" y="56"/>
                    </a:lnTo>
                    <a:lnTo>
                      <a:pt x="2526" y="67"/>
                    </a:lnTo>
                    <a:lnTo>
                      <a:pt x="2511" y="79"/>
                    </a:lnTo>
                    <a:lnTo>
                      <a:pt x="2497" y="86"/>
                    </a:lnTo>
                    <a:lnTo>
                      <a:pt x="2482" y="98"/>
                    </a:lnTo>
                    <a:lnTo>
                      <a:pt x="2482" y="98"/>
                    </a:lnTo>
                    <a:lnTo>
                      <a:pt x="2466" y="86"/>
                    </a:lnTo>
                    <a:lnTo>
                      <a:pt x="2451" y="79"/>
                    </a:lnTo>
                    <a:lnTo>
                      <a:pt x="2437" y="67"/>
                    </a:lnTo>
                    <a:lnTo>
                      <a:pt x="2420" y="56"/>
                    </a:lnTo>
                    <a:lnTo>
                      <a:pt x="2408" y="49"/>
                    </a:lnTo>
                    <a:lnTo>
                      <a:pt x="2391" y="41"/>
                    </a:lnTo>
                    <a:lnTo>
                      <a:pt x="2368" y="34"/>
                    </a:lnTo>
                    <a:lnTo>
                      <a:pt x="2354" y="26"/>
                    </a:lnTo>
                    <a:lnTo>
                      <a:pt x="2331" y="23"/>
                    </a:lnTo>
                    <a:lnTo>
                      <a:pt x="2317" y="16"/>
                    </a:lnTo>
                    <a:lnTo>
                      <a:pt x="2294" y="11"/>
                    </a:lnTo>
                    <a:lnTo>
                      <a:pt x="2271" y="7"/>
                    </a:lnTo>
                    <a:lnTo>
                      <a:pt x="2257" y="4"/>
                    </a:lnTo>
                    <a:lnTo>
                      <a:pt x="2234" y="4"/>
                    </a:lnTo>
                    <a:lnTo>
                      <a:pt x="2211" y="4"/>
                    </a:lnTo>
                    <a:lnTo>
                      <a:pt x="2190" y="0"/>
                    </a:lnTo>
                    <a:lnTo>
                      <a:pt x="2166" y="4"/>
                    </a:lnTo>
                    <a:lnTo>
                      <a:pt x="2137" y="4"/>
                    </a:lnTo>
                    <a:lnTo>
                      <a:pt x="2114" y="7"/>
                    </a:lnTo>
                    <a:lnTo>
                      <a:pt x="2091" y="11"/>
                    </a:lnTo>
                    <a:lnTo>
                      <a:pt x="2070" y="19"/>
                    </a:lnTo>
                    <a:lnTo>
                      <a:pt x="2046" y="23"/>
                    </a:lnTo>
                    <a:lnTo>
                      <a:pt x="2025" y="30"/>
                    </a:lnTo>
                    <a:lnTo>
                      <a:pt x="2002" y="37"/>
                    </a:lnTo>
                    <a:lnTo>
                      <a:pt x="1979" y="49"/>
                    </a:lnTo>
                    <a:lnTo>
                      <a:pt x="1957" y="60"/>
                    </a:lnTo>
                    <a:lnTo>
                      <a:pt x="1942" y="71"/>
                    </a:lnTo>
                    <a:lnTo>
                      <a:pt x="1926" y="83"/>
                    </a:lnTo>
                    <a:lnTo>
                      <a:pt x="1905" y="94"/>
                    </a:lnTo>
                    <a:lnTo>
                      <a:pt x="1888" y="109"/>
                    </a:lnTo>
                    <a:lnTo>
                      <a:pt x="1874" y="124"/>
                    </a:lnTo>
                    <a:lnTo>
                      <a:pt x="1868" y="139"/>
                    </a:lnTo>
                    <a:lnTo>
                      <a:pt x="1868" y="143"/>
                    </a:lnTo>
                    <a:lnTo>
                      <a:pt x="1837" y="124"/>
                    </a:lnTo>
                    <a:lnTo>
                      <a:pt x="1822" y="116"/>
                    </a:lnTo>
                    <a:lnTo>
                      <a:pt x="1800" y="105"/>
                    </a:lnTo>
                    <a:lnTo>
                      <a:pt x="1785" y="98"/>
                    </a:lnTo>
                    <a:lnTo>
                      <a:pt x="1762" y="90"/>
                    </a:lnTo>
                    <a:lnTo>
                      <a:pt x="1748" y="86"/>
                    </a:lnTo>
                    <a:lnTo>
                      <a:pt x="1725" y="79"/>
                    </a:lnTo>
                    <a:lnTo>
                      <a:pt x="1702" y="75"/>
                    </a:lnTo>
                    <a:lnTo>
                      <a:pt x="1688" y="67"/>
                    </a:lnTo>
                    <a:lnTo>
                      <a:pt x="1665" y="64"/>
                    </a:lnTo>
                    <a:lnTo>
                      <a:pt x="1642" y="60"/>
                    </a:lnTo>
                    <a:lnTo>
                      <a:pt x="1620" y="60"/>
                    </a:lnTo>
                    <a:lnTo>
                      <a:pt x="1599" y="56"/>
                    </a:lnTo>
                    <a:lnTo>
                      <a:pt x="1574" y="56"/>
                    </a:lnTo>
                    <a:lnTo>
                      <a:pt x="1560" y="56"/>
                    </a:lnTo>
                    <a:lnTo>
                      <a:pt x="1522" y="56"/>
                    </a:lnTo>
                    <a:lnTo>
                      <a:pt x="1493" y="60"/>
                    </a:lnTo>
                    <a:lnTo>
                      <a:pt x="1462" y="64"/>
                    </a:lnTo>
                    <a:lnTo>
                      <a:pt x="1440" y="67"/>
                    </a:lnTo>
                    <a:lnTo>
                      <a:pt x="1411" y="75"/>
                    </a:lnTo>
                    <a:lnTo>
                      <a:pt x="1380" y="79"/>
                    </a:lnTo>
                    <a:lnTo>
                      <a:pt x="1351" y="90"/>
                    </a:lnTo>
                    <a:lnTo>
                      <a:pt x="1328" y="98"/>
                    </a:lnTo>
                    <a:lnTo>
                      <a:pt x="1305" y="109"/>
                    </a:lnTo>
                    <a:lnTo>
                      <a:pt x="1276" y="124"/>
                    </a:lnTo>
                    <a:lnTo>
                      <a:pt x="1253" y="135"/>
                    </a:lnTo>
                    <a:lnTo>
                      <a:pt x="1237" y="150"/>
                    </a:lnTo>
                    <a:lnTo>
                      <a:pt x="1216" y="165"/>
                    </a:lnTo>
                    <a:lnTo>
                      <a:pt x="1193" y="180"/>
                    </a:lnTo>
                    <a:lnTo>
                      <a:pt x="1177" y="199"/>
                    </a:lnTo>
                    <a:lnTo>
                      <a:pt x="1162" y="217"/>
                    </a:lnTo>
                    <a:lnTo>
                      <a:pt x="1162" y="217"/>
                    </a:lnTo>
                    <a:lnTo>
                      <a:pt x="1131" y="207"/>
                    </a:lnTo>
                    <a:lnTo>
                      <a:pt x="1096" y="195"/>
                    </a:lnTo>
                    <a:lnTo>
                      <a:pt x="1059" y="187"/>
                    </a:lnTo>
                    <a:lnTo>
                      <a:pt x="1028" y="180"/>
                    </a:lnTo>
                    <a:lnTo>
                      <a:pt x="991" y="173"/>
                    </a:lnTo>
                    <a:lnTo>
                      <a:pt x="954" y="169"/>
                    </a:lnTo>
                    <a:lnTo>
                      <a:pt x="914" y="165"/>
                    </a:lnTo>
                    <a:lnTo>
                      <a:pt x="877" y="165"/>
                    </a:lnTo>
                    <a:lnTo>
                      <a:pt x="848" y="165"/>
                    </a:lnTo>
                    <a:lnTo>
                      <a:pt x="817" y="169"/>
                    </a:lnTo>
                    <a:lnTo>
                      <a:pt x="794" y="173"/>
                    </a:lnTo>
                    <a:lnTo>
                      <a:pt x="765" y="173"/>
                    </a:lnTo>
                    <a:lnTo>
                      <a:pt x="736" y="180"/>
                    </a:lnTo>
                    <a:lnTo>
                      <a:pt x="714" y="183"/>
                    </a:lnTo>
                    <a:lnTo>
                      <a:pt x="685" y="187"/>
                    </a:lnTo>
                    <a:lnTo>
                      <a:pt x="660" y="195"/>
                    </a:lnTo>
                    <a:lnTo>
                      <a:pt x="637" y="203"/>
                    </a:lnTo>
                    <a:lnTo>
                      <a:pt x="608" y="213"/>
                    </a:lnTo>
                    <a:lnTo>
                      <a:pt x="585" y="222"/>
                    </a:lnTo>
                    <a:lnTo>
                      <a:pt x="563" y="233"/>
                    </a:lnTo>
                    <a:lnTo>
                      <a:pt x="540" y="243"/>
                    </a:lnTo>
                    <a:lnTo>
                      <a:pt x="519" y="256"/>
                    </a:lnTo>
                    <a:lnTo>
                      <a:pt x="503" y="266"/>
                    </a:lnTo>
                    <a:lnTo>
                      <a:pt x="480" y="277"/>
                    </a:lnTo>
                    <a:lnTo>
                      <a:pt x="459" y="292"/>
                    </a:lnTo>
                    <a:lnTo>
                      <a:pt x="443" y="304"/>
                    </a:lnTo>
                    <a:lnTo>
                      <a:pt x="428" y="319"/>
                    </a:lnTo>
                    <a:lnTo>
                      <a:pt x="414" y="334"/>
                    </a:lnTo>
                    <a:lnTo>
                      <a:pt x="399" y="352"/>
                    </a:lnTo>
                    <a:lnTo>
                      <a:pt x="383" y="368"/>
                    </a:lnTo>
                    <a:lnTo>
                      <a:pt x="368" y="383"/>
                    </a:lnTo>
                    <a:lnTo>
                      <a:pt x="362" y="401"/>
                    </a:lnTo>
                    <a:lnTo>
                      <a:pt x="354" y="416"/>
                    </a:lnTo>
                    <a:lnTo>
                      <a:pt x="339" y="435"/>
                    </a:lnTo>
                    <a:lnTo>
                      <a:pt x="331" y="453"/>
                    </a:lnTo>
                    <a:lnTo>
                      <a:pt x="331" y="473"/>
                    </a:lnTo>
                    <a:lnTo>
                      <a:pt x="323" y="492"/>
                    </a:lnTo>
                    <a:lnTo>
                      <a:pt x="314" y="509"/>
                    </a:lnTo>
                    <a:lnTo>
                      <a:pt x="314" y="529"/>
                    </a:lnTo>
                    <a:lnTo>
                      <a:pt x="314" y="548"/>
                    </a:lnTo>
                    <a:lnTo>
                      <a:pt x="314" y="574"/>
                    </a:lnTo>
                    <a:lnTo>
                      <a:pt x="323" y="600"/>
                    </a:lnTo>
                  </a:path>
                </a:pathLst>
              </a:cu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63" name="Oval 67"/>
              <p:cNvSpPr>
                <a:spLocks noChangeAspect="1" noChangeArrowheads="1"/>
              </p:cNvSpPr>
              <p:nvPr/>
            </p:nvSpPr>
            <p:spPr bwMode="auto">
              <a:xfrm rot="10800000">
                <a:off x="3919" y="3160"/>
                <a:ext cx="122" cy="61"/>
              </a:xfrm>
              <a:prstGeom prst="ellipse">
                <a:avLst/>
              </a:pr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64" name="Oval 68"/>
              <p:cNvSpPr>
                <a:spLocks noChangeAspect="1" noChangeArrowheads="1"/>
              </p:cNvSpPr>
              <p:nvPr/>
            </p:nvSpPr>
            <p:spPr bwMode="auto">
              <a:xfrm rot="10800000">
                <a:off x="3888" y="3211"/>
                <a:ext cx="81" cy="41"/>
              </a:xfrm>
              <a:prstGeom prst="ellipse">
                <a:avLst/>
              </a:pr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65" name="Oval 69"/>
              <p:cNvSpPr>
                <a:spLocks noChangeAspect="1" noChangeArrowheads="1"/>
              </p:cNvSpPr>
              <p:nvPr/>
            </p:nvSpPr>
            <p:spPr bwMode="auto">
              <a:xfrm rot="10800000">
                <a:off x="3877" y="3245"/>
                <a:ext cx="40" cy="20"/>
              </a:xfrm>
              <a:prstGeom prst="ellipse">
                <a:avLst/>
              </a:prstGeom>
              <a:solidFill>
                <a:srgbClr val="FFFFCC"/>
              </a:solidFill>
              <a:ln w="126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3366" name="Text Box 70"/>
            <p:cNvSpPr txBox="1">
              <a:spLocks noChangeAspect="1" noChangeArrowheads="1"/>
            </p:cNvSpPr>
            <p:nvPr/>
          </p:nvSpPr>
          <p:spPr bwMode="auto">
            <a:xfrm>
              <a:off x="3840" y="2930"/>
              <a:ext cx="81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G4 Geom</a:t>
              </a:r>
            </a:p>
          </p:txBody>
        </p:sp>
      </p:grpSp>
      <p:sp>
        <p:nvSpPr>
          <p:cNvPr id="183368" name="Line 72"/>
          <p:cNvSpPr>
            <a:spLocks noChangeAspect="1" noChangeShapeType="1"/>
          </p:cNvSpPr>
          <p:nvPr/>
        </p:nvSpPr>
        <p:spPr bwMode="auto">
          <a:xfrm>
            <a:off x="7937500" y="2146301"/>
            <a:ext cx="539750" cy="893763"/>
          </a:xfrm>
          <a:prstGeom prst="line">
            <a:avLst/>
          </a:prstGeom>
          <a:noFill/>
          <a:ln w="12573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73"/>
          <p:cNvGrpSpPr>
            <a:grpSpLocks noChangeAspect="1"/>
          </p:cNvGrpSpPr>
          <p:nvPr/>
        </p:nvGrpSpPr>
        <p:grpSpPr bwMode="auto">
          <a:xfrm>
            <a:off x="5609121" y="3913828"/>
            <a:ext cx="1076783" cy="721197"/>
            <a:chOff x="2888" y="2771"/>
            <a:chExt cx="755" cy="505"/>
          </a:xfrm>
        </p:grpSpPr>
        <p:sp>
          <p:nvSpPr>
            <p:cNvPr id="183370" name="AutoShape 74"/>
            <p:cNvSpPr>
              <a:spLocks noChangeAspect="1" noChangeArrowheads="1"/>
            </p:cNvSpPr>
            <p:nvPr/>
          </p:nvSpPr>
          <p:spPr bwMode="auto">
            <a:xfrm>
              <a:off x="2928" y="2784"/>
              <a:ext cx="672" cy="480"/>
            </a:xfrm>
            <a:prstGeom prst="roundRect">
              <a:avLst>
                <a:gd name="adj" fmla="val 208"/>
              </a:avLst>
            </a:prstGeom>
            <a:solidFill>
              <a:srgbClr val="CCECFF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71" name="Text Box 75"/>
            <p:cNvSpPr txBox="1">
              <a:spLocks noChangeAspect="1" noChangeArrowheads="1"/>
            </p:cNvSpPr>
            <p:nvPr/>
          </p:nvSpPr>
          <p:spPr bwMode="auto">
            <a:xfrm>
              <a:off x="2888" y="2771"/>
              <a:ext cx="755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1000"/>
                </a:lnSpc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GiGaGeom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Conversion</a:t>
              </a:r>
            </a:p>
            <a:p>
              <a:pPr algn="ctr">
                <a:buClr>
                  <a:srgbClr val="000000"/>
                </a:buClr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>
                  <a:latin typeface="Comic Sans MS" charset="0"/>
                </a:rPr>
                <a:t>Service</a:t>
              </a:r>
            </a:p>
          </p:txBody>
        </p:sp>
      </p:grpSp>
      <p:sp>
        <p:nvSpPr>
          <p:cNvPr id="183372" name="Line 76"/>
          <p:cNvSpPr>
            <a:spLocks noChangeAspect="1" noChangeShapeType="1"/>
          </p:cNvSpPr>
          <p:nvPr/>
        </p:nvSpPr>
        <p:spPr bwMode="auto">
          <a:xfrm>
            <a:off x="5459414" y="4275139"/>
            <a:ext cx="206375" cy="158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73" name="Line 77"/>
          <p:cNvSpPr>
            <a:spLocks noChangeAspect="1" noChangeShapeType="1"/>
          </p:cNvSpPr>
          <p:nvPr/>
        </p:nvSpPr>
        <p:spPr bwMode="auto">
          <a:xfrm>
            <a:off x="6624638" y="4275139"/>
            <a:ext cx="342900" cy="1587"/>
          </a:xfrm>
          <a:prstGeom prst="line">
            <a:avLst/>
          </a:prstGeom>
          <a:noFill/>
          <a:ln w="12573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74" name="Line 78"/>
          <p:cNvSpPr>
            <a:spLocks noChangeAspect="1" noChangeShapeType="1"/>
          </p:cNvSpPr>
          <p:nvPr/>
        </p:nvSpPr>
        <p:spPr bwMode="auto">
          <a:xfrm flipV="1">
            <a:off x="7996238" y="3587750"/>
            <a:ext cx="411162" cy="414338"/>
          </a:xfrm>
          <a:prstGeom prst="line">
            <a:avLst/>
          </a:prstGeom>
          <a:noFill/>
          <a:ln w="12573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76" name="Line 80"/>
          <p:cNvSpPr>
            <a:spLocks noChangeAspect="1" noChangeShapeType="1"/>
          </p:cNvSpPr>
          <p:nvPr/>
        </p:nvSpPr>
        <p:spPr bwMode="auto">
          <a:xfrm>
            <a:off x="3365501" y="3517900"/>
            <a:ext cx="4987925" cy="1588"/>
          </a:xfrm>
          <a:prstGeom prst="line">
            <a:avLst/>
          </a:prstGeom>
          <a:noFill/>
          <a:ln w="12573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77" name="Line 81"/>
          <p:cNvSpPr>
            <a:spLocks noChangeAspect="1" noChangeShapeType="1"/>
          </p:cNvSpPr>
          <p:nvPr/>
        </p:nvSpPr>
        <p:spPr bwMode="auto">
          <a:xfrm flipV="1">
            <a:off x="5435601" y="2392363"/>
            <a:ext cx="292100" cy="793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78" name="Text Box 82"/>
          <p:cNvSpPr txBox="1">
            <a:spLocks noChangeArrowheads="1"/>
          </p:cNvSpPr>
          <p:nvPr/>
        </p:nvSpPr>
        <p:spPr bwMode="auto">
          <a:xfrm>
            <a:off x="7954963" y="4459289"/>
            <a:ext cx="234791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Embedded </a:t>
            </a:r>
            <a:r>
              <a:rPr lang="en-US" sz="1600" dirty="0">
                <a:latin typeface="Arial" charset="0"/>
              </a:rPr>
              <a:t>Geant4 control and Configuration </a:t>
            </a:r>
          </a:p>
        </p:txBody>
      </p:sp>
      <p:sp>
        <p:nvSpPr>
          <p:cNvPr id="183379" name="Text Box 83"/>
          <p:cNvSpPr txBox="1">
            <a:spLocks noChangeArrowheads="1"/>
          </p:cNvSpPr>
          <p:nvPr/>
        </p:nvSpPr>
        <p:spPr bwMode="auto">
          <a:xfrm>
            <a:off x="151095" y="5980589"/>
            <a:ext cx="1187283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Transformation of transient objects to/from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GEANT4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is easy to configure and control in Gauss.  </a:t>
            </a:r>
          </a:p>
        </p:txBody>
      </p:sp>
      <p:sp>
        <p:nvSpPr>
          <p:cNvPr id="183380" name="Text Box 84"/>
          <p:cNvSpPr txBox="1">
            <a:spLocks noChangeArrowheads="1"/>
          </p:cNvSpPr>
          <p:nvPr/>
        </p:nvSpPr>
        <p:spPr bwMode="auto">
          <a:xfrm>
            <a:off x="9391650" y="4029076"/>
            <a:ext cx="1276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Arial" charset="0"/>
              </a:rPr>
              <a:t>GiGa</a:t>
            </a:r>
            <a:r>
              <a:rPr lang="en-US" b="1" baseline="30000" dirty="0" err="1">
                <a:latin typeface="Arial" charset="0"/>
              </a:rPr>
              <a:t>(a</a:t>
            </a:r>
            <a:r>
              <a:rPr lang="en-US" b="1" baseline="30000" dirty="0">
                <a:latin typeface="Arial" charset="0"/>
              </a:rPr>
              <a:t>)</a:t>
            </a:r>
          </a:p>
        </p:txBody>
      </p:sp>
      <p:sp>
        <p:nvSpPr>
          <p:cNvPr id="183382" name="Rectangle 86"/>
          <p:cNvSpPr>
            <a:spLocks noChangeArrowheads="1"/>
          </p:cNvSpPr>
          <p:nvPr/>
        </p:nvSpPr>
        <p:spPr bwMode="auto">
          <a:xfrm>
            <a:off x="2811463" y="3171825"/>
            <a:ext cx="1104900" cy="6619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Comic Sans MS" charset="0"/>
              </a:rPr>
              <a:t>Gauss </a:t>
            </a:r>
          </a:p>
          <a:p>
            <a:pPr algn="ctr"/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Comic Sans MS" charset="0"/>
              </a:rPr>
              <a:t>(Gaudi)</a:t>
            </a:r>
          </a:p>
        </p:txBody>
      </p:sp>
      <p:sp>
        <p:nvSpPr>
          <p:cNvPr id="183383" name="Line 87"/>
          <p:cNvSpPr>
            <a:spLocks noChangeShapeType="1"/>
          </p:cNvSpPr>
          <p:nvPr/>
        </p:nvSpPr>
        <p:spPr bwMode="auto">
          <a:xfrm>
            <a:off x="3633788" y="3833814"/>
            <a:ext cx="646112" cy="40957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84" name="Line 88"/>
          <p:cNvSpPr>
            <a:spLocks noChangeShapeType="1"/>
          </p:cNvSpPr>
          <p:nvPr/>
        </p:nvSpPr>
        <p:spPr bwMode="auto">
          <a:xfrm flipV="1">
            <a:off x="3492500" y="2360614"/>
            <a:ext cx="787400" cy="78898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86" name="Line 90"/>
          <p:cNvSpPr>
            <a:spLocks noChangeShapeType="1"/>
          </p:cNvSpPr>
          <p:nvPr/>
        </p:nvSpPr>
        <p:spPr bwMode="auto">
          <a:xfrm flipV="1">
            <a:off x="3898900" y="3136900"/>
            <a:ext cx="1828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87" name="Line 91"/>
          <p:cNvSpPr>
            <a:spLocks noChangeShapeType="1"/>
          </p:cNvSpPr>
          <p:nvPr/>
        </p:nvSpPr>
        <p:spPr bwMode="auto">
          <a:xfrm flipH="1">
            <a:off x="8547100" y="1993900"/>
            <a:ext cx="3810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88" name="Line 92"/>
          <p:cNvSpPr>
            <a:spLocks noChangeShapeType="1"/>
          </p:cNvSpPr>
          <p:nvPr/>
        </p:nvSpPr>
        <p:spPr bwMode="auto">
          <a:xfrm flipV="1">
            <a:off x="3860800" y="2603500"/>
            <a:ext cx="1866900" cy="73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89" name="Line 93"/>
          <p:cNvSpPr>
            <a:spLocks noChangeShapeType="1"/>
          </p:cNvSpPr>
          <p:nvPr/>
        </p:nvSpPr>
        <p:spPr bwMode="auto">
          <a:xfrm>
            <a:off x="5422900" y="2451100"/>
            <a:ext cx="304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90" name="Line 94"/>
          <p:cNvSpPr>
            <a:spLocks noChangeShapeType="1"/>
          </p:cNvSpPr>
          <p:nvPr/>
        </p:nvSpPr>
        <p:spPr bwMode="auto">
          <a:xfrm>
            <a:off x="6794500" y="2374900"/>
            <a:ext cx="1524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91" name="Line 95"/>
          <p:cNvSpPr>
            <a:spLocks noChangeShapeType="1"/>
          </p:cNvSpPr>
          <p:nvPr/>
        </p:nvSpPr>
        <p:spPr bwMode="auto">
          <a:xfrm>
            <a:off x="6794500" y="2984500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392" name="Text Box 96"/>
          <p:cNvSpPr txBox="1">
            <a:spLocks noChangeArrowheads="1"/>
          </p:cNvSpPr>
          <p:nvPr/>
        </p:nvSpPr>
        <p:spPr bwMode="auto">
          <a:xfrm>
            <a:off x="1828800" y="1993900"/>
            <a:ext cx="19050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90"/>
                </a:solidFill>
                <a:latin typeface="Arial" charset="0"/>
              </a:rPr>
              <a:t>Event Loop controlled by Gaudi</a:t>
            </a:r>
            <a:endParaRPr lang="en-US" sz="160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104" name="Text Box 83"/>
          <p:cNvSpPr txBox="1">
            <a:spLocks noChangeArrowheads="1"/>
          </p:cNvSpPr>
          <p:nvPr/>
        </p:nvSpPr>
        <p:spPr bwMode="auto">
          <a:xfrm>
            <a:off x="1735139" y="4427538"/>
            <a:ext cx="253206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Detector geometry converted from </a:t>
            </a:r>
            <a:r>
              <a:rPr lang="en-US" sz="1600" dirty="0" smtClean="0">
                <a:latin typeface="Arial" charset="0"/>
              </a:rPr>
              <a:t>the same </a:t>
            </a:r>
            <a:r>
              <a:rPr lang="en-US" sz="1600" dirty="0">
                <a:latin typeface="Arial" charset="0"/>
              </a:rPr>
              <a:t>source as other applications</a:t>
            </a:r>
          </a:p>
        </p:txBody>
      </p:sp>
      <p:sp>
        <p:nvSpPr>
          <p:cNvPr id="107" name="Text Box 84"/>
          <p:cNvSpPr txBox="1">
            <a:spLocks noChangeArrowheads="1"/>
          </p:cNvSpPr>
          <p:nvPr/>
        </p:nvSpPr>
        <p:spPr bwMode="auto">
          <a:xfrm>
            <a:off x="9943800" y="2086359"/>
            <a:ext cx="1945922" cy="5770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en-US" sz="1400" baseline="30000" dirty="0">
                <a:solidFill>
                  <a:srgbClr val="000090"/>
                </a:solidFill>
                <a:latin typeface="Arial" charset="0"/>
              </a:rPr>
              <a:t>(</a:t>
            </a:r>
            <a:r>
              <a:rPr lang="en-US" sz="1050" baseline="30000" dirty="0">
                <a:solidFill>
                  <a:srgbClr val="000090"/>
                </a:solidFill>
                <a:latin typeface="Arial" charset="0"/>
              </a:rPr>
              <a:t>a) </a:t>
            </a:r>
            <a:r>
              <a:rPr lang="en-US" sz="1050" dirty="0">
                <a:solidFill>
                  <a:srgbClr val="000090"/>
                </a:solidFill>
                <a:latin typeface="Arial" charset="0"/>
              </a:rPr>
              <a:t>Geant4 Interface for Gaudi Applications (</a:t>
            </a:r>
            <a:r>
              <a:rPr lang="en-US" sz="1050" dirty="0" err="1">
                <a:solidFill>
                  <a:srgbClr val="000090"/>
                </a:solidFill>
                <a:latin typeface="Arial" charset="0"/>
              </a:rPr>
              <a:t>I.Belyaev</a:t>
            </a:r>
            <a:r>
              <a:rPr lang="en-US" sz="1050" dirty="0" smtClean="0">
                <a:solidFill>
                  <a:srgbClr val="000090"/>
                </a:solidFill>
                <a:latin typeface="Arial" charset="0"/>
              </a:rPr>
              <a:t>) </a:t>
            </a:r>
            <a:r>
              <a:rPr lang="en-US" sz="1050" i="1" dirty="0" smtClean="0">
                <a:solidFill>
                  <a:srgbClr val="000090"/>
                </a:solidFill>
                <a:latin typeface="Arial" charset="0"/>
              </a:rPr>
              <a:t>CHEP, 2001, Beijing.</a:t>
            </a:r>
            <a:endParaRPr lang="en-US" sz="1050" i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266765" y="5328126"/>
            <a:ext cx="3180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Dynamic loading of physics (sub-)lists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31957" y="136421"/>
            <a:ext cx="589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Encapsulation of GEANT4 in Gauss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EC310-C4B8-4EB3-AD5D-73CBAA078D60}" type="slidenum">
              <a:rPr lang="en-GB" smtClean="0"/>
              <a:t>9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351069" y="320634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RICH geometry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906601"/>
            <a:ext cx="111865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representation of detector data: The technology choice at the time, was to use XML language to describe the geometry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XML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DTDs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(Document Type Definition)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created for the geometry and material objects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subdetector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including the RICH used this schema to create the XML geometry database.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general structure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 description was similar to that of GEANT4 geometry classes.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Hence the conversion 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interface to the GEANT4 geometry and material classes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mostly         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straightforward.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Few exceptions included, creating detector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-alignments  in simulation, creating optical surfaces etc.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Eventually conversion of these were also taken care of. 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smtClean="0"/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XML files are parsed using an ‘IBM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XMLparser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technology’ behind the scenes.  The XML database is converted to an SQLITE database for Gaudi to access. 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also had the concept of ‘Detector elements’ which were objects which contain various parameters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regarding specific volumes. e.g. temperature of a gas, gains of channels, orientation of a plane etc.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‘Detector elements’ were defined in the database with a DTD. They enabled the corresponding C++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classes to access such information directly, whenever needed. </a:t>
            </a:r>
          </a:p>
        </p:txBody>
      </p:sp>
    </p:spTree>
    <p:extLst>
      <p:ext uri="{BB962C8B-B14F-4D97-AF65-F5344CB8AC3E}">
        <p14:creationId xmlns:p14="http://schemas.microsoft.com/office/powerpoint/2010/main" val="152042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2807</Words>
  <Application>Microsoft Office PowerPoint</Application>
  <PresentationFormat>Widescreen</PresentationFormat>
  <Paragraphs>512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游ゴシック</vt:lpstr>
      <vt:lpstr>Arial</vt:lpstr>
      <vt:lpstr>Calibri</vt:lpstr>
      <vt:lpstr>Calibri Light</vt:lpstr>
      <vt:lpstr>Cambria Math</vt:lpstr>
      <vt:lpstr>Comic Sans MS</vt:lpstr>
      <vt:lpstr>DejaVu Sans</vt:lpstr>
      <vt:lpstr>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Sajan Easo</dc:creator>
  <cp:lastModifiedBy>Sajan Easo</cp:lastModifiedBy>
  <cp:revision>234</cp:revision>
  <dcterms:created xsi:type="dcterms:W3CDTF">2020-05-23T09:30:25Z</dcterms:created>
  <dcterms:modified xsi:type="dcterms:W3CDTF">2020-05-27T13:13:06Z</dcterms:modified>
</cp:coreProperties>
</file>