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808" r:id="rId2"/>
    <p:sldId id="836" r:id="rId3"/>
    <p:sldId id="783" r:id="rId4"/>
    <p:sldId id="590" r:id="rId5"/>
    <p:sldId id="793" r:id="rId6"/>
    <p:sldId id="796" r:id="rId7"/>
    <p:sldId id="821" r:id="rId8"/>
    <p:sldId id="846" r:id="rId9"/>
    <p:sldId id="819" r:id="rId10"/>
    <p:sldId id="826" r:id="rId11"/>
    <p:sldId id="798" r:id="rId12"/>
    <p:sldId id="799" r:id="rId13"/>
    <p:sldId id="802" r:id="rId14"/>
    <p:sldId id="822" r:id="rId15"/>
    <p:sldId id="839" r:id="rId16"/>
    <p:sldId id="837" r:id="rId17"/>
    <p:sldId id="835" r:id="rId18"/>
    <p:sldId id="838" r:id="rId19"/>
    <p:sldId id="823" r:id="rId20"/>
    <p:sldId id="787" r:id="rId21"/>
    <p:sldId id="847" r:id="rId22"/>
    <p:sldId id="848" r:id="rId23"/>
    <p:sldId id="789" r:id="rId24"/>
    <p:sldId id="849" r:id="rId25"/>
    <p:sldId id="805" r:id="rId26"/>
    <p:sldId id="833" r:id="rId27"/>
    <p:sldId id="825" r:id="rId28"/>
    <p:sldId id="840" r:id="rId29"/>
    <p:sldId id="824" r:id="rId30"/>
    <p:sldId id="841" r:id="rId31"/>
    <p:sldId id="842" r:id="rId32"/>
    <p:sldId id="843" r:id="rId33"/>
    <p:sldId id="844" r:id="rId34"/>
    <p:sldId id="845" r:id="rId35"/>
    <p:sldId id="827" r:id="rId36"/>
    <p:sldId id="828" r:id="rId37"/>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06"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19"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28"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43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544" algn="l" defTabSz="914219" rtl="0" eaLnBrk="1" latinLnBrk="0" hangingPunct="1">
      <a:defRPr kern="1200">
        <a:solidFill>
          <a:schemeClr val="tx1"/>
        </a:solidFill>
        <a:latin typeface="Calibri" pitchFamily="34" charset="0"/>
        <a:ea typeface="MS PGothic" pitchFamily="34" charset="-128"/>
        <a:cs typeface="+mn-cs"/>
      </a:defRPr>
    </a:lvl6pPr>
    <a:lvl7pPr marL="2742650" algn="l" defTabSz="914219" rtl="0" eaLnBrk="1" latinLnBrk="0" hangingPunct="1">
      <a:defRPr kern="1200">
        <a:solidFill>
          <a:schemeClr val="tx1"/>
        </a:solidFill>
        <a:latin typeface="Calibri" pitchFamily="34" charset="0"/>
        <a:ea typeface="MS PGothic" pitchFamily="34" charset="-128"/>
        <a:cs typeface="+mn-cs"/>
      </a:defRPr>
    </a:lvl7pPr>
    <a:lvl8pPr marL="3199760" algn="l" defTabSz="914219" rtl="0" eaLnBrk="1" latinLnBrk="0" hangingPunct="1">
      <a:defRPr kern="1200">
        <a:solidFill>
          <a:schemeClr val="tx1"/>
        </a:solidFill>
        <a:latin typeface="Calibri" pitchFamily="34" charset="0"/>
        <a:ea typeface="MS PGothic" pitchFamily="34" charset="-128"/>
        <a:cs typeface="+mn-cs"/>
      </a:defRPr>
    </a:lvl8pPr>
    <a:lvl9pPr marL="3656869" algn="l" defTabSz="914219"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040"/>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26" autoAdjust="0"/>
    <p:restoredTop sz="99805" autoAdjust="0"/>
  </p:normalViewPr>
  <p:slideViewPr>
    <p:cSldViewPr>
      <p:cViewPr varScale="1">
        <p:scale>
          <a:sx n="171" d="100"/>
          <a:sy n="171" d="100"/>
        </p:scale>
        <p:origin x="-360" y="-120"/>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5/27/20</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5/27/20</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0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1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28"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43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544" algn="l" defTabSz="914219" rtl="0" eaLnBrk="1" latinLnBrk="0" hangingPunct="1">
      <a:defRPr sz="1200" kern="1200">
        <a:solidFill>
          <a:schemeClr val="tx1"/>
        </a:solidFill>
        <a:latin typeface="+mn-lt"/>
        <a:ea typeface="+mn-ea"/>
        <a:cs typeface="+mn-cs"/>
      </a:defRPr>
    </a:lvl6pPr>
    <a:lvl7pPr marL="2742650" algn="l" defTabSz="914219" rtl="0" eaLnBrk="1" latinLnBrk="0" hangingPunct="1">
      <a:defRPr sz="1200" kern="1200">
        <a:solidFill>
          <a:schemeClr val="tx1"/>
        </a:solidFill>
        <a:latin typeface="+mn-lt"/>
        <a:ea typeface="+mn-ea"/>
        <a:cs typeface="+mn-cs"/>
      </a:defRPr>
    </a:lvl7pPr>
    <a:lvl8pPr marL="3199760" algn="l" defTabSz="914219" rtl="0" eaLnBrk="1" latinLnBrk="0" hangingPunct="1">
      <a:defRPr sz="1200" kern="1200">
        <a:solidFill>
          <a:schemeClr val="tx1"/>
        </a:solidFill>
        <a:latin typeface="+mn-lt"/>
        <a:ea typeface="+mn-ea"/>
        <a:cs typeface="+mn-cs"/>
      </a:defRPr>
    </a:lvl8pPr>
    <a:lvl9pPr marL="3656869" algn="l" defTabSz="91421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08"/>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06" indent="0" algn="ctr">
              <a:buNone/>
              <a:defRPr>
                <a:solidFill>
                  <a:schemeClr val="tx1">
                    <a:tint val="75000"/>
                  </a:schemeClr>
                </a:solidFill>
              </a:defRPr>
            </a:lvl2pPr>
            <a:lvl3pPr marL="914219"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87"/>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06" indent="0">
              <a:buNone/>
              <a:defRPr sz="1800">
                <a:solidFill>
                  <a:schemeClr val="tx1">
                    <a:tint val="75000"/>
                  </a:schemeClr>
                </a:solidFill>
              </a:defRPr>
            </a:lvl2pPr>
            <a:lvl3pPr marL="914219"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5" y="1151335"/>
            <a:ext cx="4041775" cy="479822"/>
          </a:xfrm>
        </p:spPr>
        <p:txBody>
          <a:bodyPr anchor="b"/>
          <a:lstStyle>
            <a:lvl1pPr marL="0" indent="0">
              <a:buNone/>
              <a:defRPr sz="2400" b="1"/>
            </a:lvl1pPr>
            <a:lvl2pPr marL="457106" indent="0">
              <a:buNone/>
              <a:defRPr sz="2000" b="1"/>
            </a:lvl2pPr>
            <a:lvl3pPr marL="914219"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5"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smtClean="0"/>
              <a:t>PMG</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076336"/>
            <a:ext cx="3008313" cy="351829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06" indent="0">
              <a:buNone/>
              <a:defRPr sz="2800"/>
            </a:lvl2pPr>
            <a:lvl3pPr marL="914219"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pPr lvl="0"/>
            <a:endParaRPr lang="en-US" noProof="0" dirty="0"/>
          </a:p>
        </p:txBody>
      </p:sp>
      <p:sp>
        <p:nvSpPr>
          <p:cNvPr id="4" name="Text Placeholder 3"/>
          <p:cNvSpPr>
            <a:spLocks noGrp="1"/>
          </p:cNvSpPr>
          <p:nvPr>
            <p:ph type="body" sz="half" idx="2"/>
          </p:nvPr>
        </p:nvSpPr>
        <p:spPr>
          <a:xfrm>
            <a:off x="1828800" y="4229110"/>
            <a:ext cx="5486400" cy="603647"/>
          </a:xfrm>
        </p:spPr>
        <p:txBody>
          <a:bodyPr/>
          <a:lstStyle>
            <a:lvl1pPr marL="0" indent="0">
              <a:buNone/>
              <a:defRPr sz="1400"/>
            </a:lvl1pPr>
            <a:lvl2pPr marL="457106" indent="0">
              <a:buNone/>
              <a:defRPr sz="1200"/>
            </a:lvl2pPr>
            <a:lvl3pPr marL="914219"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smtClean="0"/>
              <a:t>5/28/2020</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smtClean="0"/>
              <a:t>PMG</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13"/>
            <a:ext cx="8229600" cy="54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3" tIns="45712" rIns="91423" bIns="45712"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smtClean="0"/>
              <a:t>5/28/2020</a:t>
            </a:r>
            <a:endParaRPr lang="en-US" altLang="en-US" dirty="0"/>
          </a:p>
        </p:txBody>
      </p:sp>
      <p:sp>
        <p:nvSpPr>
          <p:cNvPr id="5" name="Footer Placeholder 4"/>
          <p:cNvSpPr>
            <a:spLocks noGrp="1"/>
          </p:cNvSpPr>
          <p:nvPr>
            <p:ph type="ftr" sz="quarter" idx="3"/>
          </p:nvPr>
        </p:nvSpPr>
        <p:spPr>
          <a:xfrm>
            <a:off x="3171031" y="4914908"/>
            <a:ext cx="2895600" cy="207169"/>
          </a:xfrm>
          <a:prstGeom prst="rect">
            <a:avLst/>
          </a:prstGeom>
        </p:spPr>
        <p:txBody>
          <a:bodyPr vert="horz" lIns="91423" tIns="45712" rIns="91423" bIns="45712"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smtClean="0"/>
              <a:t>PMG</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3" tIns="45712" rIns="91423" bIns="45712"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9" name="Picture 2" descr="https://www.sphenix.bnl.gov/web/system/files/u7/sphenix-logo-white-bg.png">
            <a:extLst>
              <a:ext uri="{FF2B5EF4-FFF2-40B4-BE49-F238E27FC236}">
                <a16:creationId xmlns:a16="http://schemas.microsoft.com/office/drawing/2014/main" xmlns="" id="{E21E0E1C-C51F-4944-BAEC-913171417A8F}"/>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06" algn="ctr" rtl="0" fontAlgn="base">
        <a:spcBef>
          <a:spcPct val="0"/>
        </a:spcBef>
        <a:spcAft>
          <a:spcPct val="0"/>
        </a:spcAft>
        <a:defRPr sz="4400">
          <a:solidFill>
            <a:schemeClr val="tx1"/>
          </a:solidFill>
          <a:latin typeface="Calibri" charset="0"/>
          <a:ea typeface="ＭＳ Ｐゴシック" charset="0"/>
        </a:defRPr>
      </a:lvl6pPr>
      <a:lvl7pPr marL="914219" algn="ctr" rtl="0" fontAlgn="base">
        <a:spcBef>
          <a:spcPct val="0"/>
        </a:spcBef>
        <a:spcAft>
          <a:spcPct val="0"/>
        </a:spcAft>
        <a:defRPr sz="4400">
          <a:solidFill>
            <a:schemeClr val="tx1"/>
          </a:solidFill>
          <a:latin typeface="Calibri" charset="0"/>
          <a:ea typeface="ＭＳ Ｐゴシック" charset="0"/>
        </a:defRPr>
      </a:lvl7pPr>
      <a:lvl8pPr marL="1371328" algn="ctr" rtl="0" fontAlgn="base">
        <a:spcBef>
          <a:spcPct val="0"/>
        </a:spcBef>
        <a:spcAft>
          <a:spcPct val="0"/>
        </a:spcAft>
        <a:defRPr sz="4400">
          <a:solidFill>
            <a:schemeClr val="tx1"/>
          </a:solidFill>
          <a:latin typeface="Calibri" charset="0"/>
          <a:ea typeface="ＭＳ Ｐゴシック" charset="0"/>
        </a:defRPr>
      </a:lvl8pPr>
      <a:lvl9pPr marL="1828439" algn="ctr" rtl="0" fontAlgn="base">
        <a:spcBef>
          <a:spcPct val="0"/>
        </a:spcBef>
        <a:spcAft>
          <a:spcPct val="0"/>
        </a:spcAft>
        <a:defRPr sz="4400">
          <a:solidFill>
            <a:schemeClr val="tx1"/>
          </a:solidFill>
          <a:latin typeface="Calibri" charset="0"/>
          <a:ea typeface="ＭＳ Ｐゴシック" charset="0"/>
        </a:defRPr>
      </a:lvl9pPr>
    </p:titleStyle>
    <p:bodyStyle>
      <a:lvl1pPr marL="342830" indent="-34283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05" indent="-285694"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773" indent="-228554"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880" indent="-228554"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6991" indent="-228554"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09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7"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4" algn="l" defTabSz="9142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19" rtl="0" eaLnBrk="1" latinLnBrk="0" hangingPunct="1">
        <a:defRPr sz="1800" kern="1200">
          <a:solidFill>
            <a:schemeClr val="tx1"/>
          </a:solidFill>
          <a:latin typeface="+mn-lt"/>
          <a:ea typeface="+mn-ea"/>
          <a:cs typeface="+mn-cs"/>
        </a:defRPr>
      </a:lvl1pPr>
      <a:lvl2pPr marL="457106" algn="l" defTabSz="914219" rtl="0" eaLnBrk="1" latinLnBrk="0" hangingPunct="1">
        <a:defRPr sz="1800" kern="1200">
          <a:solidFill>
            <a:schemeClr val="tx1"/>
          </a:solidFill>
          <a:latin typeface="+mn-lt"/>
          <a:ea typeface="+mn-ea"/>
          <a:cs typeface="+mn-cs"/>
        </a:defRPr>
      </a:lvl2pPr>
      <a:lvl3pPr marL="914219" algn="l" defTabSz="914219" rtl="0" eaLnBrk="1" latinLnBrk="0" hangingPunct="1">
        <a:defRPr sz="1800" kern="1200">
          <a:solidFill>
            <a:schemeClr val="tx1"/>
          </a:solidFill>
          <a:latin typeface="+mn-lt"/>
          <a:ea typeface="+mn-ea"/>
          <a:cs typeface="+mn-cs"/>
        </a:defRPr>
      </a:lvl3pPr>
      <a:lvl4pPr marL="1371328" algn="l" defTabSz="914219" rtl="0" eaLnBrk="1" latinLnBrk="0" hangingPunct="1">
        <a:defRPr sz="1800" kern="1200">
          <a:solidFill>
            <a:schemeClr val="tx1"/>
          </a:solidFill>
          <a:latin typeface="+mn-lt"/>
          <a:ea typeface="+mn-ea"/>
          <a:cs typeface="+mn-cs"/>
        </a:defRPr>
      </a:lvl4pPr>
      <a:lvl5pPr marL="1828439" algn="l" defTabSz="914219" rtl="0" eaLnBrk="1" latinLnBrk="0" hangingPunct="1">
        <a:defRPr sz="1800" kern="1200">
          <a:solidFill>
            <a:schemeClr val="tx1"/>
          </a:solidFill>
          <a:latin typeface="+mn-lt"/>
          <a:ea typeface="+mn-ea"/>
          <a:cs typeface="+mn-cs"/>
        </a:defRPr>
      </a:lvl5pPr>
      <a:lvl6pPr marL="2285544" algn="l" defTabSz="914219" rtl="0" eaLnBrk="1" latinLnBrk="0" hangingPunct="1">
        <a:defRPr sz="1800" kern="1200">
          <a:solidFill>
            <a:schemeClr val="tx1"/>
          </a:solidFill>
          <a:latin typeface="+mn-lt"/>
          <a:ea typeface="+mn-ea"/>
          <a:cs typeface="+mn-cs"/>
        </a:defRPr>
      </a:lvl6pPr>
      <a:lvl7pPr marL="2742650" algn="l" defTabSz="914219" rtl="0" eaLnBrk="1" latinLnBrk="0" hangingPunct="1">
        <a:defRPr sz="1800" kern="1200">
          <a:solidFill>
            <a:schemeClr val="tx1"/>
          </a:solidFill>
          <a:latin typeface="+mn-lt"/>
          <a:ea typeface="+mn-ea"/>
          <a:cs typeface="+mn-cs"/>
        </a:defRPr>
      </a:lvl7pPr>
      <a:lvl8pPr marL="3199760" algn="l" defTabSz="914219" rtl="0" eaLnBrk="1" latinLnBrk="0" hangingPunct="1">
        <a:defRPr sz="1800" kern="1200">
          <a:solidFill>
            <a:schemeClr val="tx1"/>
          </a:solidFill>
          <a:latin typeface="+mn-lt"/>
          <a:ea typeface="+mn-ea"/>
          <a:cs typeface="+mn-cs"/>
        </a:defRPr>
      </a:lvl8pPr>
      <a:lvl9pPr marL="3656869" algn="l" defTabSz="91421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 y="8387"/>
            <a:ext cx="8328991" cy="574187"/>
          </a:xfrm>
        </p:spPr>
        <p:txBody>
          <a:bodyPr>
            <a:normAutofit fontScale="90000"/>
          </a:bodyPr>
          <a:lstStyle/>
          <a:p>
            <a:r>
              <a:rPr lang="en-US" b="0" dirty="0"/>
              <a:t>sPHENIX MIE Overview</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40352782"/>
              </p:ext>
            </p:extLst>
          </p:nvPr>
        </p:nvGraphicFramePr>
        <p:xfrm>
          <a:off x="304801" y="666750"/>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4246309965"/>
                    </a:ext>
                  </a:extLst>
                </a:gridCol>
                <a:gridCol w="1688892">
                  <a:extLst>
                    <a:ext uri="{9D8B030D-6E8A-4147-A177-3AD203B41FA5}">
                      <a16:colId xmlns:a16="http://schemas.microsoft.com/office/drawing/2014/main" xmlns="" val="2547196037"/>
                    </a:ext>
                  </a:extLst>
                </a:gridCol>
                <a:gridCol w="978108">
                  <a:extLst>
                    <a:ext uri="{9D8B030D-6E8A-4147-A177-3AD203B41FA5}">
                      <a16:colId xmlns:a16="http://schemas.microsoft.com/office/drawing/2014/main" xmlns="" val="2906043885"/>
                    </a:ext>
                  </a:extLst>
                </a:gridCol>
                <a:gridCol w="2971800">
                  <a:extLst>
                    <a:ext uri="{9D8B030D-6E8A-4147-A177-3AD203B41FA5}">
                      <a16:colId xmlns:a16="http://schemas.microsoft.com/office/drawing/2014/main" xmlns="" val="2998244554"/>
                    </a:ext>
                  </a:extLst>
                </a:gridCol>
                <a:gridCol w="1101777">
                  <a:extLst>
                    <a:ext uri="{9D8B030D-6E8A-4147-A177-3AD203B41FA5}">
                      <a16:colId xmlns:a16="http://schemas.microsoft.com/office/drawing/2014/main" xmlns="" val="859748088"/>
                    </a:ext>
                  </a:extLst>
                </a:gridCol>
                <a:gridCol w="945023">
                  <a:extLst>
                    <a:ext uri="{9D8B030D-6E8A-4147-A177-3AD203B41FA5}">
                      <a16:colId xmlns:a16="http://schemas.microsoft.com/office/drawing/2014/main" xmlns="" val="2369523134"/>
                    </a:ext>
                  </a:extLst>
                </a:gridCol>
              </a:tblGrid>
              <a:tr h="434340">
                <a:tc>
                  <a:txBody>
                    <a:bodyPr/>
                    <a:lstStyle/>
                    <a:p>
                      <a:r>
                        <a:rPr lang="en-US" sz="1200" dirty="0"/>
                        <a:t>TPC</a:t>
                      </a:r>
                    </a:p>
                  </a:txBody>
                  <a:tcPr marT="34290" marB="34290">
                    <a:solidFill>
                      <a:srgbClr val="3399FF"/>
                    </a:solidFill>
                  </a:tcPr>
                </a:tc>
                <a:tc>
                  <a:txBody>
                    <a:bodyPr/>
                    <a:lstStyle/>
                    <a:p>
                      <a:r>
                        <a:rPr lang="en-US" sz="1200" dirty="0"/>
                        <a:t>Project Director</a:t>
                      </a:r>
                    </a:p>
                  </a:txBody>
                  <a:tcPr marT="34290" marB="34290">
                    <a:solidFill>
                      <a:srgbClr val="3399FF"/>
                    </a:solidFill>
                  </a:tcPr>
                </a:tc>
                <a:tc>
                  <a:txBody>
                    <a:bodyPr/>
                    <a:lstStyle/>
                    <a:p>
                      <a:r>
                        <a:rPr lang="en-US" sz="1200" dirty="0"/>
                        <a:t>Last CD Achieved</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a16="http://schemas.microsoft.com/office/drawing/2014/main" xmlns="" val="291641492"/>
                  </a:ext>
                </a:extLst>
              </a:tr>
              <a:tr h="502920">
                <a:tc>
                  <a:txBody>
                    <a:bodyPr/>
                    <a:lstStyle/>
                    <a:p>
                      <a:r>
                        <a:rPr lang="en-US" sz="1400" dirty="0"/>
                        <a:t>$27.0M</a:t>
                      </a:r>
                    </a:p>
                  </a:txBody>
                  <a:tcPr marT="34290" marB="34290">
                    <a:solidFill>
                      <a:srgbClr val="CCECFF"/>
                    </a:solidFill>
                  </a:tcPr>
                </a:tc>
                <a:tc>
                  <a:txBody>
                    <a:bodyPr/>
                    <a:lstStyle/>
                    <a:p>
                      <a:r>
                        <a:rPr lang="en-US" sz="1400" dirty="0"/>
                        <a:t>Edward</a:t>
                      </a:r>
                      <a:r>
                        <a:rPr lang="en-US" sz="1400" baseline="0" dirty="0"/>
                        <a:t> O’Brien</a:t>
                      </a:r>
                      <a:endParaRPr lang="en-US" sz="1400" dirty="0"/>
                    </a:p>
                  </a:txBody>
                  <a:tcPr marT="34290" marB="34290">
                    <a:solidFill>
                      <a:srgbClr val="CCECFF"/>
                    </a:solidFill>
                  </a:tcPr>
                </a:tc>
                <a:tc>
                  <a:txBody>
                    <a:bodyPr/>
                    <a:lstStyle/>
                    <a:p>
                      <a:r>
                        <a:rPr lang="en-US" sz="1400" dirty="0"/>
                        <a:t>PD-2/3</a:t>
                      </a:r>
                    </a:p>
                  </a:txBody>
                  <a:tcPr marT="34290" marB="34290">
                    <a:solidFill>
                      <a:srgbClr val="CCECFF"/>
                    </a:solidFill>
                  </a:tcPr>
                </a:tc>
                <a:tc>
                  <a:txBody>
                    <a:bodyPr/>
                    <a:lstStyle/>
                    <a:p>
                      <a:r>
                        <a:rPr lang="en-US" sz="1400" dirty="0" smtClean="0"/>
                        <a:t>44.3%  </a:t>
                      </a:r>
                      <a:r>
                        <a:rPr lang="en-US" sz="1400" dirty="0"/>
                        <a:t>BCWP/BAC @ </a:t>
                      </a:r>
                      <a:r>
                        <a:rPr lang="en-US" sz="1400" dirty="0" smtClean="0"/>
                        <a:t>4/30/</a:t>
                      </a:r>
                      <a:r>
                        <a:rPr lang="en-US" sz="1400" dirty="0"/>
                        <a:t>2019</a:t>
                      </a:r>
                    </a:p>
                  </a:txBody>
                  <a:tcPr marT="34290" marB="34290">
                    <a:solidFill>
                      <a:srgbClr val="CCECFF"/>
                    </a:solidFill>
                  </a:tcPr>
                </a:tc>
                <a:tc>
                  <a:txBody>
                    <a:bodyPr/>
                    <a:lstStyle/>
                    <a:p>
                      <a:r>
                        <a:rPr lang="en-US" sz="1400" dirty="0" smtClean="0"/>
                        <a:t>1.03</a:t>
                      </a:r>
                      <a:endParaRPr lang="en-US" sz="1400" dirty="0"/>
                    </a:p>
                  </a:txBody>
                  <a:tcPr marT="34290" marB="34290">
                    <a:solidFill>
                      <a:srgbClr val="CCECFF"/>
                    </a:solidFill>
                  </a:tcPr>
                </a:tc>
                <a:tc>
                  <a:txBody>
                    <a:bodyPr/>
                    <a:lstStyle/>
                    <a:p>
                      <a:r>
                        <a:rPr lang="en-US" sz="1400" dirty="0" smtClean="0"/>
                        <a:t>0.90</a:t>
                      </a:r>
                      <a:endParaRPr lang="en-US" sz="1400" dirty="0"/>
                    </a:p>
                  </a:txBody>
                  <a:tcPr marT="34290" marB="34290">
                    <a:solidFill>
                      <a:srgbClr val="CCECFF"/>
                    </a:solidFill>
                  </a:tcPr>
                </a:tc>
                <a:extLst>
                  <a:ext uri="{0D108BD9-81ED-4DB2-BD59-A6C34878D82A}">
                    <a16:rowId xmlns:a16="http://schemas.microsoft.com/office/drawing/2014/main" xmlns="" val="1730370277"/>
                  </a:ext>
                </a:extLst>
              </a:tr>
            </a:tbl>
          </a:graphicData>
        </a:graphic>
      </p:graphicFrame>
      <p:sp>
        <p:nvSpPr>
          <p:cNvPr id="7" name="Content Placeholder 2"/>
          <p:cNvSpPr txBox="1">
            <a:spLocks/>
          </p:cNvSpPr>
          <p:nvPr/>
        </p:nvSpPr>
        <p:spPr>
          <a:xfrm>
            <a:off x="165100" y="1428752"/>
            <a:ext cx="8978900" cy="3502215"/>
          </a:xfrm>
          <a:prstGeom prst="rect">
            <a:avLst/>
          </a:prstGeom>
          <a:solidFill>
            <a:schemeClr val="bg1"/>
          </a:solidFill>
        </p:spPr>
        <p:txBody>
          <a:bodyPr vert="horz" lIns="91420" tIns="45710" rIns="91420" bIns="4571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3300" dirty="0"/>
              <a:t>Detector systems produced, tested and ready for installation: </a:t>
            </a:r>
            <a:r>
              <a:rPr lang="en-US" sz="33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3300" dirty="0"/>
              <a:t>SC-Magnet, Bldg/Det Infrastructure, Installation and System Commissioning  </a:t>
            </a:r>
          </a:p>
          <a:p>
            <a:pPr marL="0" indent="0">
              <a:buNone/>
            </a:pPr>
            <a:r>
              <a:rPr lang="en-US" sz="3800" b="1" dirty="0"/>
              <a:t>Schedule</a:t>
            </a:r>
          </a:p>
          <a:p>
            <a:pPr lvl="1"/>
            <a:r>
              <a:rPr lang="en-US" sz="3300" dirty="0"/>
              <a:t>CD-0 received Sept 2016</a:t>
            </a:r>
          </a:p>
          <a:p>
            <a:pPr lvl="1"/>
            <a:r>
              <a:rPr lang="en-US" sz="3300" dirty="0"/>
              <a:t>CD-1/3A received Aug 2018</a:t>
            </a:r>
          </a:p>
          <a:p>
            <a:pPr lvl="1"/>
            <a:r>
              <a:rPr lang="en-US" sz="3300" dirty="0"/>
              <a:t>PD-2/3  received Sept 2019</a:t>
            </a:r>
          </a:p>
          <a:p>
            <a:pPr lvl="1"/>
            <a:r>
              <a:rPr lang="en-US" sz="3300" dirty="0"/>
              <a:t>Early completion Oct 2021 (14 months float to PD-4)</a:t>
            </a:r>
          </a:p>
          <a:p>
            <a:pPr lvl="1"/>
            <a:r>
              <a:rPr lang="en-US" sz="3300" dirty="0"/>
              <a:t>PD-4 Dec 2022</a:t>
            </a:r>
          </a:p>
          <a:p>
            <a:pPr marL="0" indent="0">
              <a:buNone/>
            </a:pPr>
            <a:r>
              <a:rPr lang="en-US" sz="3800" b="1" dirty="0"/>
              <a:t>Cost</a:t>
            </a:r>
          </a:p>
          <a:p>
            <a:pPr lvl="1"/>
            <a:r>
              <a:rPr lang="en-US" sz="3300" b="1" dirty="0"/>
              <a:t>$27.0M AY TPC  38.9% contingency on BCWR</a:t>
            </a:r>
          </a:p>
        </p:txBody>
      </p:sp>
      <p:sp>
        <p:nvSpPr>
          <p:cNvPr id="3" name="Date Placeholder 2"/>
          <p:cNvSpPr>
            <a:spLocks noGrp="1"/>
          </p:cNvSpPr>
          <p:nvPr>
            <p:ph type="dt" sz="half" idx="4294967295"/>
          </p:nvPr>
        </p:nvSpPr>
        <p:spPr>
          <a:xfrm>
            <a:off x="8228" y="4881272"/>
            <a:ext cx="2844800" cy="228600"/>
          </a:xfrm>
          <a:prstGeom prst="rect">
            <a:avLst/>
          </a:prstGeom>
        </p:spPr>
        <p:txBody>
          <a:bodyPr vert="horz" wrap="square" lIns="91410" tIns="45706" rIns="91410" bIns="45706" numCol="1" anchor="ctr" anchorCtr="0" compatLnSpc="1">
            <a:prstTxWarp prst="textNoShape">
              <a:avLst/>
            </a:prstTxWarp>
          </a:bodyPr>
          <a:lstStyle>
            <a:defPPr>
              <a:defRPr lang="en-US"/>
            </a:defPPr>
            <a:lvl1pPr marL="0" algn="l" defTabSz="914174" rtl="0" eaLnBrk="1" latinLnBrk="0" hangingPunct="1">
              <a:defRPr sz="1600" kern="1200">
                <a:solidFill>
                  <a:schemeClr val="tx1"/>
                </a:solidFill>
                <a:latin typeface="Calibri" pitchFamily="34" charset="0"/>
                <a:ea typeface="MS PGothic" pitchFamily="34" charset="-128"/>
                <a:cs typeface="+mn-cs"/>
              </a:defRPr>
            </a:lvl1pPr>
            <a:lvl2pPr marL="457082" algn="l" defTabSz="914174" rtl="0" eaLnBrk="1" latinLnBrk="0" hangingPunct="1">
              <a:defRPr sz="1900" kern="1200">
                <a:solidFill>
                  <a:schemeClr val="tx1"/>
                </a:solidFill>
                <a:latin typeface="+mn-lt"/>
                <a:ea typeface="+mn-ea"/>
                <a:cs typeface="+mn-cs"/>
              </a:defRPr>
            </a:lvl2pPr>
            <a:lvl3pPr marL="914174" algn="l" defTabSz="914174" rtl="0" eaLnBrk="1" latinLnBrk="0" hangingPunct="1">
              <a:defRPr sz="1900" kern="1200">
                <a:solidFill>
                  <a:schemeClr val="tx1"/>
                </a:solidFill>
                <a:latin typeface="+mn-lt"/>
                <a:ea typeface="+mn-ea"/>
                <a:cs typeface="+mn-cs"/>
              </a:defRPr>
            </a:lvl3pPr>
            <a:lvl4pPr marL="1371260" algn="l" defTabSz="914174" rtl="0" eaLnBrk="1" latinLnBrk="0" hangingPunct="1">
              <a:defRPr sz="1900" kern="1200">
                <a:solidFill>
                  <a:schemeClr val="tx1"/>
                </a:solidFill>
                <a:latin typeface="+mn-lt"/>
                <a:ea typeface="+mn-ea"/>
                <a:cs typeface="+mn-cs"/>
              </a:defRPr>
            </a:lvl4pPr>
            <a:lvl5pPr marL="1828349" algn="l" defTabSz="914174" rtl="0" eaLnBrk="1" latinLnBrk="0" hangingPunct="1">
              <a:defRPr sz="1900" kern="1200">
                <a:solidFill>
                  <a:schemeClr val="tx1"/>
                </a:solidFill>
                <a:latin typeface="+mn-lt"/>
                <a:ea typeface="+mn-ea"/>
                <a:cs typeface="+mn-cs"/>
              </a:defRPr>
            </a:lvl5pPr>
            <a:lvl6pPr marL="2285430" algn="l" defTabSz="914174" rtl="0" eaLnBrk="1" latinLnBrk="0" hangingPunct="1">
              <a:defRPr sz="1900" kern="1200">
                <a:solidFill>
                  <a:schemeClr val="tx1"/>
                </a:solidFill>
                <a:latin typeface="+mn-lt"/>
                <a:ea typeface="+mn-ea"/>
                <a:cs typeface="+mn-cs"/>
              </a:defRPr>
            </a:lvl6pPr>
            <a:lvl7pPr marL="2742512" algn="l" defTabSz="914174" rtl="0" eaLnBrk="1" latinLnBrk="0" hangingPunct="1">
              <a:defRPr sz="1900" kern="1200">
                <a:solidFill>
                  <a:schemeClr val="tx1"/>
                </a:solidFill>
                <a:latin typeface="+mn-lt"/>
                <a:ea typeface="+mn-ea"/>
                <a:cs typeface="+mn-cs"/>
              </a:defRPr>
            </a:lvl7pPr>
            <a:lvl8pPr marL="3199600" algn="l" defTabSz="914174" rtl="0" eaLnBrk="1" latinLnBrk="0" hangingPunct="1">
              <a:defRPr sz="1900" kern="1200">
                <a:solidFill>
                  <a:schemeClr val="tx1"/>
                </a:solidFill>
                <a:latin typeface="+mn-lt"/>
                <a:ea typeface="+mn-ea"/>
                <a:cs typeface="+mn-cs"/>
              </a:defRPr>
            </a:lvl8pPr>
            <a:lvl9pPr marL="3656686" algn="l" defTabSz="914174" rtl="0" eaLnBrk="1" latinLnBrk="0" hangingPunct="1">
              <a:defRPr sz="1900" kern="1200">
                <a:solidFill>
                  <a:schemeClr val="tx1"/>
                </a:solidFill>
                <a:latin typeface="+mn-lt"/>
                <a:ea typeface="+mn-ea"/>
                <a:cs typeface="+mn-cs"/>
              </a:defRPr>
            </a:lvl9pPr>
          </a:lstStyle>
          <a:p>
            <a:pPr>
              <a:defRPr/>
            </a:pPr>
            <a:r>
              <a:rPr lang="en-US" altLang="en-US" sz="1200" smtClean="0"/>
              <a:t>5/28/2020</a:t>
            </a:r>
            <a:endParaRPr lang="en-US" altLang="en-US" sz="1200" dirty="0"/>
          </a:p>
        </p:txBody>
      </p:sp>
      <p:sp>
        <p:nvSpPr>
          <p:cNvPr id="6" name="Footer Placeholder 5"/>
          <p:cNvSpPr>
            <a:spLocks noGrp="1"/>
          </p:cNvSpPr>
          <p:nvPr>
            <p:ph type="ftr" sz="quarter" idx="4294967295"/>
          </p:nvPr>
        </p:nvSpPr>
        <p:spPr>
          <a:xfrm>
            <a:off x="2667000" y="4867275"/>
            <a:ext cx="3860800" cy="276225"/>
          </a:xfrm>
          <a:prstGeom prst="rect">
            <a:avLst/>
          </a:prstGeom>
        </p:spPr>
        <p:txBody>
          <a:bodyPr vert="horz" lIns="91410" tIns="45706" rIns="91410" bIns="45706" rtlCol="0" anchor="ctr"/>
          <a:lstStyle>
            <a:defPPr>
              <a:defRPr lang="en-US"/>
            </a:defPPr>
            <a:lvl1pPr marL="0" algn="ctr" defTabSz="914174" rtl="0" eaLnBrk="1" fontAlgn="auto" latinLnBrk="0" hangingPunct="1">
              <a:spcBef>
                <a:spcPts val="0"/>
              </a:spcBef>
              <a:spcAft>
                <a:spcPts val="0"/>
              </a:spcAft>
              <a:defRPr sz="1600" b="0" kern="1200">
                <a:solidFill>
                  <a:schemeClr val="tx1"/>
                </a:solidFill>
                <a:latin typeface="+mn-lt"/>
                <a:ea typeface="+mn-ea"/>
                <a:cs typeface="+mn-cs"/>
              </a:defRPr>
            </a:lvl1pPr>
            <a:lvl2pPr marL="457082" algn="l" defTabSz="914174" rtl="0" eaLnBrk="1" latinLnBrk="0" hangingPunct="1">
              <a:defRPr sz="1900" kern="1200">
                <a:solidFill>
                  <a:schemeClr val="tx1"/>
                </a:solidFill>
                <a:latin typeface="+mn-lt"/>
                <a:ea typeface="+mn-ea"/>
                <a:cs typeface="+mn-cs"/>
              </a:defRPr>
            </a:lvl2pPr>
            <a:lvl3pPr marL="914174" algn="l" defTabSz="914174" rtl="0" eaLnBrk="1" latinLnBrk="0" hangingPunct="1">
              <a:defRPr sz="1900" kern="1200">
                <a:solidFill>
                  <a:schemeClr val="tx1"/>
                </a:solidFill>
                <a:latin typeface="+mn-lt"/>
                <a:ea typeface="+mn-ea"/>
                <a:cs typeface="+mn-cs"/>
              </a:defRPr>
            </a:lvl3pPr>
            <a:lvl4pPr marL="1371260" algn="l" defTabSz="914174" rtl="0" eaLnBrk="1" latinLnBrk="0" hangingPunct="1">
              <a:defRPr sz="1900" kern="1200">
                <a:solidFill>
                  <a:schemeClr val="tx1"/>
                </a:solidFill>
                <a:latin typeface="+mn-lt"/>
                <a:ea typeface="+mn-ea"/>
                <a:cs typeface="+mn-cs"/>
              </a:defRPr>
            </a:lvl4pPr>
            <a:lvl5pPr marL="1828349" algn="l" defTabSz="914174" rtl="0" eaLnBrk="1" latinLnBrk="0" hangingPunct="1">
              <a:defRPr sz="1900" kern="1200">
                <a:solidFill>
                  <a:schemeClr val="tx1"/>
                </a:solidFill>
                <a:latin typeface="+mn-lt"/>
                <a:ea typeface="+mn-ea"/>
                <a:cs typeface="+mn-cs"/>
              </a:defRPr>
            </a:lvl5pPr>
            <a:lvl6pPr marL="2285430" algn="l" defTabSz="914174" rtl="0" eaLnBrk="1" latinLnBrk="0" hangingPunct="1">
              <a:defRPr sz="1900" kern="1200">
                <a:solidFill>
                  <a:schemeClr val="tx1"/>
                </a:solidFill>
                <a:latin typeface="+mn-lt"/>
                <a:ea typeface="+mn-ea"/>
                <a:cs typeface="+mn-cs"/>
              </a:defRPr>
            </a:lvl6pPr>
            <a:lvl7pPr marL="2742512" algn="l" defTabSz="914174" rtl="0" eaLnBrk="1" latinLnBrk="0" hangingPunct="1">
              <a:defRPr sz="1900" kern="1200">
                <a:solidFill>
                  <a:schemeClr val="tx1"/>
                </a:solidFill>
                <a:latin typeface="+mn-lt"/>
                <a:ea typeface="+mn-ea"/>
                <a:cs typeface="+mn-cs"/>
              </a:defRPr>
            </a:lvl7pPr>
            <a:lvl8pPr marL="3199600" algn="l" defTabSz="914174" rtl="0" eaLnBrk="1" latinLnBrk="0" hangingPunct="1">
              <a:defRPr sz="1900" kern="1200">
                <a:solidFill>
                  <a:schemeClr val="tx1"/>
                </a:solidFill>
                <a:latin typeface="+mn-lt"/>
                <a:ea typeface="+mn-ea"/>
                <a:cs typeface="+mn-cs"/>
              </a:defRPr>
            </a:lvl8pPr>
            <a:lvl9pPr marL="3656686" algn="l" defTabSz="914174" rtl="0" eaLnBrk="1" latinLnBrk="0" hangingPunct="1">
              <a:defRPr sz="1900" kern="1200">
                <a:solidFill>
                  <a:schemeClr val="tx1"/>
                </a:solidFill>
                <a:latin typeface="+mn-lt"/>
                <a:ea typeface="+mn-ea"/>
                <a:cs typeface="+mn-cs"/>
              </a:defRPr>
            </a:lvl9pPr>
          </a:lstStyle>
          <a:p>
            <a:pPr>
              <a:defRPr/>
            </a:pPr>
            <a:r>
              <a:rPr lang="en-US" sz="1200" smtClean="0"/>
              <a:t>PMG</a:t>
            </a:r>
            <a:endParaRPr lang="en-US" sz="1200" dirty="0"/>
          </a:p>
        </p:txBody>
      </p:sp>
      <p:sp>
        <p:nvSpPr>
          <p:cNvPr id="8" name="Slide Number Placeholder 7">
            <a:extLst>
              <a:ext uri="{FF2B5EF4-FFF2-40B4-BE49-F238E27FC236}">
                <a16:creationId xmlns:a16="http://schemas.microsoft.com/office/drawing/2014/main" xmlns="" id="{2D8087AA-C3CB-4551-9C02-D93B3CA1CF5F}"/>
              </a:ext>
            </a:extLst>
          </p:cNvPr>
          <p:cNvSpPr>
            <a:spLocks noGrp="1"/>
          </p:cNvSpPr>
          <p:nvPr>
            <p:ph type="sldNum" sz="quarter" idx="12"/>
          </p:nvPr>
        </p:nvSpPr>
        <p:spPr/>
        <p:txBody>
          <a:bodyPr/>
          <a:lstStyle/>
          <a:p>
            <a:fld id="{4B932B3A-BA38-40C7-ADEE-2A1902CEB265}" type="slidenum">
              <a:rPr lang="en-US" altLang="en-US" smtClean="0"/>
              <a:pPr/>
              <a:t>1</a:t>
            </a:fld>
            <a:endParaRPr lang="en-US" altLang="en-US" dirty="0"/>
          </a:p>
        </p:txBody>
      </p:sp>
    </p:spTree>
    <p:extLst>
      <p:ext uri="{BB962C8B-B14F-4D97-AF65-F5344CB8AC3E}">
        <p14:creationId xmlns:p14="http://schemas.microsoft.com/office/powerpoint/2010/main" val="387206501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FY20 Milestones Details</a:t>
            </a:r>
            <a:endParaRPr lang="en-US" dirty="0"/>
          </a:p>
        </p:txBody>
      </p:sp>
      <p:sp>
        <p:nvSpPr>
          <p:cNvPr id="3" name="Content Placeholder 2"/>
          <p:cNvSpPr>
            <a:spLocks noGrp="1"/>
          </p:cNvSpPr>
          <p:nvPr>
            <p:ph idx="1"/>
          </p:nvPr>
        </p:nvSpPr>
        <p:spPr>
          <a:xfrm>
            <a:off x="304800" y="819150"/>
            <a:ext cx="8610600" cy="3775476"/>
          </a:xfrm>
        </p:spPr>
        <p:txBody>
          <a:bodyPr/>
          <a:lstStyle/>
          <a:p>
            <a:pPr marL="0" indent="0">
              <a:buNone/>
            </a:pPr>
            <a:r>
              <a:rPr lang="en-US" dirty="0" smtClean="0"/>
              <a:t>EMCal preproduction electronics</a:t>
            </a:r>
          </a:p>
          <a:p>
            <a:pPr lvl="1"/>
            <a:r>
              <a:rPr lang="en-US" sz="1600" b="0" dirty="0"/>
              <a:t>All electronics for EMCal sectors 1-12 at BNL. All has been tested and shown to be good with the exception of the SiPM daughter cards for sectors 1-12. The first article (1 sector’s work) of  SiPM DB tested good in Jan </a:t>
            </a:r>
            <a:r>
              <a:rPr lang="mr-IN" sz="1600" b="0" dirty="0"/>
              <a:t>–</a:t>
            </a:r>
            <a:r>
              <a:rPr lang="en-US" sz="1600" b="0" dirty="0"/>
              <a:t> Feb. However we have been unable to test the SiPM DBs for sectors 2-12 due to the COVID-19 pause. We have the all the DBs at BNL and can test them as soon as BNL reopens. Based on the fact that the first article boards tested good and all components that go into the assembled boards are tested and accepted by the manufacturer prior to assembly, we have concluded that we have met this milestone</a:t>
            </a:r>
          </a:p>
          <a:p>
            <a:pPr marL="0" indent="0">
              <a:buNone/>
            </a:pPr>
            <a:r>
              <a:rPr lang="en-US" sz="2200" dirty="0"/>
              <a:t>SAMPA v5 chip</a:t>
            </a:r>
          </a:p>
          <a:p>
            <a:pPr marL="685717" lvl="1" indent="-285743"/>
            <a:r>
              <a:rPr lang="en-US" sz="1600" b="0" dirty="0"/>
              <a:t>Tests performed at USP and Lund on the SAMPA v5 engineering run chips shows that the ASIC meets all performance specs. We held a PR review today and the committee agrees that we have a good chip. We have concluded that we have met this milestone.</a:t>
            </a:r>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10</a:t>
            </a:fld>
            <a:endParaRPr lang="en-US" altLang="en-US" dirty="0"/>
          </a:p>
        </p:txBody>
      </p:sp>
    </p:spTree>
    <p:extLst>
      <p:ext uri="{BB962C8B-B14F-4D97-AF65-F5344CB8AC3E}">
        <p14:creationId xmlns:p14="http://schemas.microsoft.com/office/powerpoint/2010/main" val="32364837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2400" dirty="0"/>
              <a:t>Performance Indices – sPHENIX MIE</a:t>
            </a:r>
          </a:p>
        </p:txBody>
      </p:sp>
      <p:sp>
        <p:nvSpPr>
          <p:cNvPr id="7" name="TextBox 6">
            <a:extLst>
              <a:ext uri="{FF2B5EF4-FFF2-40B4-BE49-F238E27FC236}">
                <a16:creationId xmlns:a16="http://schemas.microsoft.com/office/drawing/2014/main" xmlns="" id="{3F5D4301-D3F7-4152-A349-91E55DAEF760}"/>
              </a:ext>
            </a:extLst>
          </p:cNvPr>
          <p:cNvSpPr txBox="1"/>
          <p:nvPr/>
        </p:nvSpPr>
        <p:spPr>
          <a:xfrm>
            <a:off x="511341" y="4020669"/>
            <a:ext cx="2431884" cy="1023355"/>
          </a:xfrm>
          <a:prstGeom prst="rect">
            <a:avLst/>
          </a:prstGeom>
          <a:noFill/>
        </p:spPr>
        <p:txBody>
          <a:bodyPr wrap="square" lIns="68577" tIns="34289" rIns="68577" bIns="34289"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03" indent="-214303">
              <a:buFont typeface="Arial" panose="020B0604020202020204" pitchFamily="34" charset="0"/>
              <a:buChar char="•"/>
            </a:pPr>
            <a:endParaRPr lang="en-US" dirty="0"/>
          </a:p>
        </p:txBody>
      </p:sp>
      <p:sp>
        <p:nvSpPr>
          <p:cNvPr id="9" name="Oval 8">
            <a:extLst>
              <a:ext uri="{FF2B5EF4-FFF2-40B4-BE49-F238E27FC236}">
                <a16:creationId xmlns:a16="http://schemas.microsoft.com/office/drawing/2014/main" xmlns="" id="{C50F335E-82B0-441A-8DED-50C1D0D22B78}"/>
              </a:ext>
            </a:extLst>
          </p:cNvPr>
          <p:cNvSpPr/>
          <p:nvPr/>
        </p:nvSpPr>
        <p:spPr>
          <a:xfrm>
            <a:off x="511342" y="4244408"/>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12" name="Oval 11">
            <a:extLst>
              <a:ext uri="{FF2B5EF4-FFF2-40B4-BE49-F238E27FC236}">
                <a16:creationId xmlns:a16="http://schemas.microsoft.com/office/drawing/2014/main" xmlns="" id="{3AAAA70B-D131-43A7-90FA-0B360C8DD32D}"/>
              </a:ext>
            </a:extLst>
          </p:cNvPr>
          <p:cNvSpPr/>
          <p:nvPr/>
        </p:nvSpPr>
        <p:spPr>
          <a:xfrm>
            <a:off x="511342" y="4391571"/>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13" name="Oval 12">
            <a:extLst>
              <a:ext uri="{FF2B5EF4-FFF2-40B4-BE49-F238E27FC236}">
                <a16:creationId xmlns:a16="http://schemas.microsoft.com/office/drawing/2014/main" xmlns="" id="{298FED93-97FA-4BCA-AAC6-BFAFA8C7CFD7}"/>
              </a:ext>
            </a:extLst>
          </p:cNvPr>
          <p:cNvSpPr/>
          <p:nvPr/>
        </p:nvSpPr>
        <p:spPr>
          <a:xfrm>
            <a:off x="511342" y="4551900"/>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graphicFrame>
        <p:nvGraphicFramePr>
          <p:cNvPr id="10" name="Table 9">
            <a:extLst>
              <a:ext uri="{FF2B5EF4-FFF2-40B4-BE49-F238E27FC236}">
                <a16:creationId xmlns:a16="http://schemas.microsoft.com/office/drawing/2014/main" xmlns="" id="{CB00AF92-DBFE-4EDC-BB53-94F83627E7B7}"/>
              </a:ext>
            </a:extLst>
          </p:cNvPr>
          <p:cNvGraphicFramePr>
            <a:graphicFrameLocks noGrp="1"/>
          </p:cNvGraphicFramePr>
          <p:nvPr>
            <p:extLst>
              <p:ext uri="{D42A27DB-BD31-4B8C-83A1-F6EECF244321}">
                <p14:modId xmlns:p14="http://schemas.microsoft.com/office/powerpoint/2010/main" val="344448609"/>
              </p:ext>
            </p:extLst>
          </p:nvPr>
        </p:nvGraphicFramePr>
        <p:xfrm>
          <a:off x="511341" y="3306023"/>
          <a:ext cx="2431884" cy="480060"/>
        </p:xfrm>
        <a:graphic>
          <a:graphicData uri="http://schemas.openxmlformats.org/drawingml/2006/table">
            <a:tbl>
              <a:tblPr firstRow="1" bandRow="1">
                <a:tableStyleId>{5C22544A-7EE6-4342-B048-85BDC9FD1C3A}</a:tableStyleId>
              </a:tblPr>
              <a:tblGrid>
                <a:gridCol w="1215942">
                  <a:extLst>
                    <a:ext uri="{9D8B030D-6E8A-4147-A177-3AD203B41FA5}">
                      <a16:colId xmlns:a16="http://schemas.microsoft.com/office/drawing/2014/main" xmlns="" val="256262324"/>
                    </a:ext>
                  </a:extLst>
                </a:gridCol>
                <a:gridCol w="1215942">
                  <a:extLst>
                    <a:ext uri="{9D8B030D-6E8A-4147-A177-3AD203B41FA5}">
                      <a16:colId xmlns:a16="http://schemas.microsoft.com/office/drawing/2014/main" xmlns="" val="2362584969"/>
                    </a:ext>
                  </a:extLst>
                </a:gridCol>
              </a:tblGrid>
              <a:tr h="240030">
                <a:tc>
                  <a:txBody>
                    <a:bodyPr/>
                    <a:lstStyle/>
                    <a:p>
                      <a:pPr algn="ctr"/>
                      <a:r>
                        <a:rPr lang="en-US" sz="1100" b="0" dirty="0">
                          <a:solidFill>
                            <a:schemeClr val="tx1"/>
                          </a:solidFill>
                        </a:rPr>
                        <a:t>Cumulative SPI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Cumulative CPI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001887522"/>
                  </a:ext>
                </a:extLst>
              </a:tr>
              <a:tr h="240030">
                <a:tc>
                  <a:txBody>
                    <a:bodyPr/>
                    <a:lstStyle/>
                    <a:p>
                      <a:pPr algn="ctr"/>
                      <a:r>
                        <a:rPr lang="en-US" sz="1100" b="0" dirty="0">
                          <a:solidFill>
                            <a:schemeClr val="tx1"/>
                          </a:solidFill>
                        </a:rPr>
                        <a:t>0.90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1.03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69021835"/>
                  </a:ext>
                </a:extLst>
              </a:tr>
            </a:tbl>
          </a:graphicData>
        </a:graphic>
      </p:graphicFrame>
      <p:graphicFrame>
        <p:nvGraphicFramePr>
          <p:cNvPr id="14" name="Table 13">
            <a:extLst>
              <a:ext uri="{FF2B5EF4-FFF2-40B4-BE49-F238E27FC236}">
                <a16:creationId xmlns:a16="http://schemas.microsoft.com/office/drawing/2014/main" xmlns="" id="{5A082FD5-392D-44AC-ACA7-9ADD8EF7EFE5}"/>
              </a:ext>
            </a:extLst>
          </p:cNvPr>
          <p:cNvGraphicFramePr>
            <a:graphicFrameLocks noGrp="1"/>
          </p:cNvGraphicFramePr>
          <p:nvPr>
            <p:extLst>
              <p:ext uri="{D42A27DB-BD31-4B8C-83A1-F6EECF244321}">
                <p14:modId xmlns:p14="http://schemas.microsoft.com/office/powerpoint/2010/main" val="2694443242"/>
              </p:ext>
            </p:extLst>
          </p:nvPr>
        </p:nvGraphicFramePr>
        <p:xfrm>
          <a:off x="4779172" y="3510113"/>
          <a:ext cx="2541001" cy="834390"/>
        </p:xfrm>
        <a:graphic>
          <a:graphicData uri="http://schemas.openxmlformats.org/drawingml/2006/table">
            <a:tbl>
              <a:tblPr firstRow="1" bandRow="1">
                <a:tableStyleId>{5C22544A-7EE6-4342-B048-85BDC9FD1C3A}</a:tableStyleId>
              </a:tblPr>
              <a:tblGrid>
                <a:gridCol w="1805039">
                  <a:extLst>
                    <a:ext uri="{9D8B030D-6E8A-4147-A177-3AD203B41FA5}">
                      <a16:colId xmlns:a16="http://schemas.microsoft.com/office/drawing/2014/main" xmlns="" val="2785976325"/>
                    </a:ext>
                  </a:extLst>
                </a:gridCol>
                <a:gridCol w="735962">
                  <a:extLst>
                    <a:ext uri="{9D8B030D-6E8A-4147-A177-3AD203B41FA5}">
                      <a16:colId xmlns:a16="http://schemas.microsoft.com/office/drawing/2014/main" xmlns="" val="1842318650"/>
                    </a:ext>
                  </a:extLst>
                </a:gridCol>
              </a:tblGrid>
              <a:tr h="278130">
                <a:tc>
                  <a:txBody>
                    <a:bodyPr/>
                    <a:lstStyle/>
                    <a:p>
                      <a:r>
                        <a:rPr lang="en-US" sz="900" b="0" dirty="0">
                          <a:solidFill>
                            <a:schemeClr val="tx1"/>
                          </a:solidFill>
                        </a:rPr>
                        <a:t>Cumulative BCWS (Scheduled)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$10,954,574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58766966"/>
                  </a:ext>
                </a:extLst>
              </a:tr>
              <a:tr h="278130">
                <a:tc>
                  <a:txBody>
                    <a:bodyPr/>
                    <a:lstStyle/>
                    <a:p>
                      <a:r>
                        <a:rPr lang="en-US" sz="900" b="0" dirty="0">
                          <a:solidFill>
                            <a:schemeClr val="tx1"/>
                          </a:solidFill>
                        </a:rPr>
                        <a:t>Cumulative BCWP (Performed)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$9,838,781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27875247"/>
                  </a:ext>
                </a:extLst>
              </a:tr>
              <a:tr h="278130">
                <a:tc>
                  <a:txBody>
                    <a:bodyPr/>
                    <a:lstStyle/>
                    <a:p>
                      <a:r>
                        <a:rPr lang="en-US" sz="900" b="0" dirty="0">
                          <a:solidFill>
                            <a:schemeClr val="tx1"/>
                          </a:solidFill>
                        </a:rPr>
                        <a:t>Cumulative ACWP (Actual)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$9,585,800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57030756"/>
                  </a:ext>
                </a:extLst>
              </a:tr>
            </a:tbl>
          </a:graphicData>
        </a:graphic>
      </p:graphicFrame>
      <p:sp>
        <p:nvSpPr>
          <p:cNvPr id="15" name="Oval 14">
            <a:extLst>
              <a:ext uri="{FF2B5EF4-FFF2-40B4-BE49-F238E27FC236}">
                <a16:creationId xmlns:a16="http://schemas.microsoft.com/office/drawing/2014/main" xmlns="" id="{8328C4F8-4735-4AFC-917F-B459ECF0EBDA}"/>
              </a:ext>
            </a:extLst>
          </p:cNvPr>
          <p:cNvSpPr/>
          <p:nvPr/>
        </p:nvSpPr>
        <p:spPr>
          <a:xfrm>
            <a:off x="1347538" y="3601856"/>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16" name="Oval 15">
            <a:extLst>
              <a:ext uri="{FF2B5EF4-FFF2-40B4-BE49-F238E27FC236}">
                <a16:creationId xmlns:a16="http://schemas.microsoft.com/office/drawing/2014/main" xmlns="" id="{6AA8877B-2DFB-48DC-BB5D-6196FC1BF6BC}"/>
              </a:ext>
            </a:extLst>
          </p:cNvPr>
          <p:cNvSpPr/>
          <p:nvPr/>
        </p:nvSpPr>
        <p:spPr>
          <a:xfrm>
            <a:off x="2568742" y="3601856"/>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20" name="Slide Number Placeholder 19">
            <a:extLst>
              <a:ext uri="{FF2B5EF4-FFF2-40B4-BE49-F238E27FC236}">
                <a16:creationId xmlns:a16="http://schemas.microsoft.com/office/drawing/2014/main" xmlns="" id="{9B0114B7-40C8-4089-A9B9-CD2D41043857}"/>
              </a:ext>
            </a:extLst>
          </p:cNvPr>
          <p:cNvSpPr>
            <a:spLocks noGrp="1"/>
          </p:cNvSpPr>
          <p:nvPr>
            <p:ph type="sldNum" sz="quarter" idx="12"/>
          </p:nvPr>
        </p:nvSpPr>
        <p:spPr>
          <a:xfrm>
            <a:off x="8609806" y="4670154"/>
            <a:ext cx="534194" cy="273844"/>
          </a:xfrm>
        </p:spPr>
        <p:txBody>
          <a:bodyPr/>
          <a:lstStyle/>
          <a:p>
            <a:fld id="{4B932B3A-BA38-40C7-ADEE-2A1902CEB265}" type="slidenum">
              <a:rPr lang="en-US" altLang="en-US" smtClean="0"/>
              <a:pPr/>
              <a:t>11</a:t>
            </a:fld>
            <a:endParaRPr lang="en-US" altLang="en-US" dirty="0"/>
          </a:p>
        </p:txBody>
      </p:sp>
      <p:pic>
        <p:nvPicPr>
          <p:cNvPr id="3" name="Picture 2">
            <a:extLst>
              <a:ext uri="{FF2B5EF4-FFF2-40B4-BE49-F238E27FC236}">
                <a16:creationId xmlns:a16="http://schemas.microsoft.com/office/drawing/2014/main" xmlns="" id="{66C1E440-8E54-45A9-8FA4-DEA4E7104A02}"/>
              </a:ext>
            </a:extLst>
          </p:cNvPr>
          <p:cNvPicPr>
            <a:picLocks noChangeAspect="1"/>
          </p:cNvPicPr>
          <p:nvPr/>
        </p:nvPicPr>
        <p:blipFill>
          <a:blip r:embed="rId2"/>
          <a:stretch>
            <a:fillRect/>
          </a:stretch>
        </p:blipFill>
        <p:spPr>
          <a:xfrm>
            <a:off x="511343" y="914427"/>
            <a:ext cx="3485779" cy="2125980"/>
          </a:xfrm>
          <a:prstGeom prst="rect">
            <a:avLst/>
          </a:prstGeom>
        </p:spPr>
      </p:pic>
      <p:pic>
        <p:nvPicPr>
          <p:cNvPr id="4" name="Picture 3">
            <a:extLst>
              <a:ext uri="{FF2B5EF4-FFF2-40B4-BE49-F238E27FC236}">
                <a16:creationId xmlns:a16="http://schemas.microsoft.com/office/drawing/2014/main" xmlns="" id="{A0947649-0DEA-471C-9D61-F11B4CCE7BB5}"/>
              </a:ext>
            </a:extLst>
          </p:cNvPr>
          <p:cNvPicPr>
            <a:picLocks noChangeAspect="1"/>
          </p:cNvPicPr>
          <p:nvPr/>
        </p:nvPicPr>
        <p:blipFill>
          <a:blip r:embed="rId3"/>
          <a:stretch>
            <a:fillRect/>
          </a:stretch>
        </p:blipFill>
        <p:spPr>
          <a:xfrm>
            <a:off x="4693898" y="943530"/>
            <a:ext cx="3521939" cy="2331720"/>
          </a:xfrm>
          <a:prstGeom prst="rect">
            <a:avLst/>
          </a:prstGeom>
        </p:spPr>
      </p:pic>
      <p:sp>
        <p:nvSpPr>
          <p:cNvPr id="17" name="Footer Placeholder 2">
            <a:extLst>
              <a:ext uri="{FF2B5EF4-FFF2-40B4-BE49-F238E27FC236}">
                <a16:creationId xmlns:a16="http://schemas.microsoft.com/office/drawing/2014/main" xmlns="" id="{0575FD96-4CAC-42F5-AE2F-A66656A1A583}"/>
              </a:ext>
            </a:extLst>
          </p:cNvPr>
          <p:cNvSpPr>
            <a:spLocks noGrp="1"/>
          </p:cNvSpPr>
          <p:nvPr>
            <p:ph type="ftr" sz="quarter" idx="11"/>
          </p:nvPr>
        </p:nvSpPr>
        <p:spPr>
          <a:xfrm>
            <a:off x="7640055" y="4936334"/>
            <a:ext cx="1503947" cy="207169"/>
          </a:xfrm>
        </p:spPr>
        <p:txBody>
          <a:bodyPr/>
          <a:lstStyle/>
          <a:p>
            <a:pPr>
              <a:defRPr/>
            </a:pPr>
            <a:r>
              <a:rPr lang="en-US" smtClean="0"/>
              <a:t>PMG</a:t>
            </a:r>
            <a:endParaRPr lang="en-US" dirty="0"/>
          </a:p>
        </p:txBody>
      </p:sp>
      <p:sp>
        <p:nvSpPr>
          <p:cNvPr id="5" name="Date Placeholder 4"/>
          <p:cNvSpPr>
            <a:spLocks noGrp="1"/>
          </p:cNvSpPr>
          <p:nvPr>
            <p:ph type="dt" sz="half" idx="10"/>
          </p:nvPr>
        </p:nvSpPr>
        <p:spPr/>
        <p:txBody>
          <a:bodyPr/>
          <a:lstStyle/>
          <a:p>
            <a:pPr>
              <a:defRPr/>
            </a:pPr>
            <a:r>
              <a:rPr lang="en-US" altLang="en-US" smtClean="0"/>
              <a:t>5/28/2020</a:t>
            </a:r>
            <a:endParaRPr lang="en-US" altLang="en-US" dirty="0"/>
          </a:p>
        </p:txBody>
      </p:sp>
    </p:spTree>
    <p:extLst>
      <p:ext uri="{BB962C8B-B14F-4D97-AF65-F5344CB8AC3E}">
        <p14:creationId xmlns:p14="http://schemas.microsoft.com/office/powerpoint/2010/main" val="24338187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CA3748-7321-42CE-8853-80E60E74A7D6}"/>
              </a:ext>
            </a:extLst>
          </p:cNvPr>
          <p:cNvPicPr>
            <a:picLocks noChangeAspect="1"/>
          </p:cNvPicPr>
          <p:nvPr/>
        </p:nvPicPr>
        <p:blipFill>
          <a:blip r:embed="rId2"/>
          <a:stretch>
            <a:fillRect/>
          </a:stretch>
        </p:blipFill>
        <p:spPr>
          <a:xfrm>
            <a:off x="76200" y="590551"/>
            <a:ext cx="8883676" cy="3794401"/>
          </a:xfrm>
          <a:prstGeom prst="rect">
            <a:avLst/>
          </a:prstGeom>
        </p:spPr>
      </p:pic>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p:txBody>
          <a:bodyPr/>
          <a:lstStyle/>
          <a:p>
            <a:r>
              <a:rPr lang="en-US" sz="3200" dirty="0"/>
              <a:t>sPHENIX Cost Performance Report (CPR)  </a:t>
            </a:r>
          </a:p>
        </p:txBody>
      </p:sp>
      <p:sp>
        <p:nvSpPr>
          <p:cNvPr id="9" name="TextBox 8">
            <a:extLst>
              <a:ext uri="{FF2B5EF4-FFF2-40B4-BE49-F238E27FC236}">
                <a16:creationId xmlns:a16="http://schemas.microsoft.com/office/drawing/2014/main" xmlns="" id="{486B556E-4F11-43E1-9E35-BE09EBA3995D}"/>
              </a:ext>
            </a:extLst>
          </p:cNvPr>
          <p:cNvSpPr txBox="1"/>
          <p:nvPr/>
        </p:nvSpPr>
        <p:spPr>
          <a:xfrm>
            <a:off x="7162801" y="3409950"/>
            <a:ext cx="1886595" cy="1192632"/>
          </a:xfrm>
          <a:prstGeom prst="rect">
            <a:avLst/>
          </a:prstGeom>
          <a:noFill/>
          <a:ln>
            <a:solidFill>
              <a:schemeClr val="tx1"/>
            </a:solidFill>
          </a:ln>
        </p:spPr>
        <p:txBody>
          <a:bodyPr wrap="square" lIns="68577" tIns="34289" rIns="68577" bIns="34289" rtlCol="0">
            <a:spAutoFit/>
          </a:bodyPr>
          <a:lstStyle/>
          <a:p>
            <a:r>
              <a:rPr lang="en-US" sz="1100" u="sng" dirty="0"/>
              <a:t>DOE SPI or CPI Value Thresholds</a:t>
            </a:r>
          </a:p>
          <a:p>
            <a:pPr>
              <a:buClr>
                <a:srgbClr val="00B050"/>
              </a:buClr>
              <a:buSzPct val="150000"/>
            </a:pPr>
            <a:r>
              <a:rPr lang="en-US" sz="1100" dirty="0"/>
              <a:t>      &gt; 0.90  </a:t>
            </a:r>
          </a:p>
          <a:p>
            <a:pPr>
              <a:buClr>
                <a:srgbClr val="00B050"/>
              </a:buClr>
              <a:buSzPct val="150000"/>
            </a:pPr>
            <a:r>
              <a:rPr lang="en-US" sz="1100" dirty="0"/>
              <a:t>      0.85 to 0.89  </a:t>
            </a:r>
          </a:p>
          <a:p>
            <a:pPr>
              <a:buClr>
                <a:srgbClr val="00B050"/>
              </a:buClr>
              <a:buSzPct val="150000"/>
            </a:pPr>
            <a:r>
              <a:rPr lang="en-US" sz="1100" dirty="0"/>
              <a:t>      &lt; 0.85 or &gt; 1.25</a:t>
            </a:r>
          </a:p>
          <a:p>
            <a:pPr marL="214303" indent="-214303">
              <a:buFont typeface="Arial" panose="020B0604020202020204" pitchFamily="34" charset="0"/>
              <a:buChar char="•"/>
            </a:pPr>
            <a:endParaRPr lang="en-US" dirty="0"/>
          </a:p>
        </p:txBody>
      </p:sp>
      <p:sp>
        <p:nvSpPr>
          <p:cNvPr id="10" name="Oval 9">
            <a:extLst>
              <a:ext uri="{FF2B5EF4-FFF2-40B4-BE49-F238E27FC236}">
                <a16:creationId xmlns:a16="http://schemas.microsoft.com/office/drawing/2014/main" xmlns="" id="{A603BB0E-C5D4-4D9D-9A0B-9C6ED4302350}"/>
              </a:ext>
            </a:extLst>
          </p:cNvPr>
          <p:cNvSpPr/>
          <p:nvPr/>
        </p:nvSpPr>
        <p:spPr>
          <a:xfrm>
            <a:off x="7200901" y="3807819"/>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11" name="Oval 10">
            <a:extLst>
              <a:ext uri="{FF2B5EF4-FFF2-40B4-BE49-F238E27FC236}">
                <a16:creationId xmlns:a16="http://schemas.microsoft.com/office/drawing/2014/main" xmlns="" id="{F16B8F53-657B-4EA6-8B18-9A57FCEF642B}"/>
              </a:ext>
            </a:extLst>
          </p:cNvPr>
          <p:cNvSpPr/>
          <p:nvPr/>
        </p:nvSpPr>
        <p:spPr>
          <a:xfrm>
            <a:off x="7200901" y="3954471"/>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12" name="Oval 11">
            <a:extLst>
              <a:ext uri="{FF2B5EF4-FFF2-40B4-BE49-F238E27FC236}">
                <a16:creationId xmlns:a16="http://schemas.microsoft.com/office/drawing/2014/main" xmlns="" id="{6FA953B8-B3C0-4651-A2E3-115D6ABDE3D4}"/>
              </a:ext>
            </a:extLst>
          </p:cNvPr>
          <p:cNvSpPr/>
          <p:nvPr/>
        </p:nvSpPr>
        <p:spPr>
          <a:xfrm>
            <a:off x="7200901" y="4102180"/>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rtlCol="0" anchor="ctr"/>
          <a:lstStyle/>
          <a:p>
            <a:pPr algn="ctr"/>
            <a:endParaRPr lang="en-US" dirty="0"/>
          </a:p>
        </p:txBody>
      </p:sp>
      <p:sp>
        <p:nvSpPr>
          <p:cNvPr id="16" name="Slide Number Placeholder 15">
            <a:extLst>
              <a:ext uri="{FF2B5EF4-FFF2-40B4-BE49-F238E27FC236}">
                <a16:creationId xmlns:a16="http://schemas.microsoft.com/office/drawing/2014/main" xmlns="" id="{D4FAFB7A-3A35-4A07-A80C-26F5DB8CDD09}"/>
              </a:ext>
            </a:extLst>
          </p:cNvPr>
          <p:cNvSpPr>
            <a:spLocks noGrp="1"/>
          </p:cNvSpPr>
          <p:nvPr>
            <p:ph type="sldNum" sz="quarter" idx="12"/>
          </p:nvPr>
        </p:nvSpPr>
        <p:spPr>
          <a:xfrm>
            <a:off x="8609806" y="4662489"/>
            <a:ext cx="534194" cy="273844"/>
          </a:xfrm>
        </p:spPr>
        <p:txBody>
          <a:bodyPr/>
          <a:lstStyle/>
          <a:p>
            <a:fld id="{4B932B3A-BA38-40C7-ADEE-2A1902CEB265}" type="slidenum">
              <a:rPr lang="en-US" altLang="en-US" smtClean="0"/>
              <a:pPr/>
              <a:t>12</a:t>
            </a:fld>
            <a:endParaRPr lang="en-US" altLang="en-US" dirty="0"/>
          </a:p>
        </p:txBody>
      </p:sp>
      <p:sp>
        <p:nvSpPr>
          <p:cNvPr id="13" name="Footer Placeholder 2">
            <a:extLst>
              <a:ext uri="{FF2B5EF4-FFF2-40B4-BE49-F238E27FC236}">
                <a16:creationId xmlns:a16="http://schemas.microsoft.com/office/drawing/2014/main" xmlns="" id="{E14DC5F3-8F16-4A0D-A868-791A8F8C97C9}"/>
              </a:ext>
            </a:extLst>
          </p:cNvPr>
          <p:cNvSpPr>
            <a:spLocks noGrp="1"/>
          </p:cNvSpPr>
          <p:nvPr>
            <p:ph type="ftr" sz="quarter" idx="11"/>
          </p:nvPr>
        </p:nvSpPr>
        <p:spPr>
          <a:xfrm>
            <a:off x="7640055" y="4936334"/>
            <a:ext cx="1503947" cy="207169"/>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Tree>
    <p:extLst>
      <p:ext uri="{BB962C8B-B14F-4D97-AF65-F5344CB8AC3E}">
        <p14:creationId xmlns:p14="http://schemas.microsoft.com/office/powerpoint/2010/main" val="24387027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457200" y="25013"/>
            <a:ext cx="8229600" cy="546497"/>
          </a:xfrm>
        </p:spPr>
        <p:txBody>
          <a:bodyPr/>
          <a:lstStyle/>
          <a:p>
            <a:r>
              <a:rPr lang="en-US" sz="3200" dirty="0"/>
              <a:t>Milestones Status – sPHENIX MIE</a:t>
            </a:r>
          </a:p>
        </p:txBody>
      </p:sp>
      <p:sp>
        <p:nvSpPr>
          <p:cNvPr id="17" name="Slide Number Placeholder 16">
            <a:extLst>
              <a:ext uri="{FF2B5EF4-FFF2-40B4-BE49-F238E27FC236}">
                <a16:creationId xmlns:a16="http://schemas.microsoft.com/office/drawing/2014/main" xmlns="" id="{7DA745C9-D0E5-464F-9DC4-A0C6BDC91F03}"/>
              </a:ext>
            </a:extLst>
          </p:cNvPr>
          <p:cNvSpPr>
            <a:spLocks noGrp="1"/>
          </p:cNvSpPr>
          <p:nvPr>
            <p:ph type="sldNum" sz="quarter" idx="12"/>
          </p:nvPr>
        </p:nvSpPr>
        <p:spPr>
          <a:xfrm>
            <a:off x="8629059" y="4869657"/>
            <a:ext cx="534194" cy="273844"/>
          </a:xfrm>
        </p:spPr>
        <p:txBody>
          <a:bodyPr/>
          <a:lstStyle/>
          <a:p>
            <a:fld id="{4B932B3A-BA38-40C7-ADEE-2A1902CEB265}" type="slidenum">
              <a:rPr lang="en-US" altLang="en-US" smtClean="0"/>
              <a:pPr/>
              <a:t>13</a:t>
            </a:fld>
            <a:endParaRPr lang="en-US" altLang="en-US" dirty="0"/>
          </a:p>
        </p:txBody>
      </p:sp>
      <p:sp>
        <p:nvSpPr>
          <p:cNvPr id="8" name="Footer Placeholder 2">
            <a:extLst>
              <a:ext uri="{FF2B5EF4-FFF2-40B4-BE49-F238E27FC236}">
                <a16:creationId xmlns:a16="http://schemas.microsoft.com/office/drawing/2014/main" xmlns="" id="{EDC9A32D-E31B-4D5F-88FC-13AE86EBCE75}"/>
              </a:ext>
            </a:extLst>
          </p:cNvPr>
          <p:cNvSpPr>
            <a:spLocks noGrp="1"/>
          </p:cNvSpPr>
          <p:nvPr>
            <p:ph type="ftr" sz="quarter" idx="11"/>
          </p:nvPr>
        </p:nvSpPr>
        <p:spPr>
          <a:xfrm>
            <a:off x="3581401" y="4936332"/>
            <a:ext cx="1503947" cy="207169"/>
          </a:xfrm>
        </p:spPr>
        <p:txBody>
          <a:bodyPr/>
          <a:lstStyle/>
          <a:p>
            <a:pPr>
              <a:defRPr/>
            </a:pPr>
            <a:r>
              <a:rPr lang="en-US" smtClean="0"/>
              <a:t>PMG</a:t>
            </a:r>
            <a:endParaRPr lang="en-US" dirty="0"/>
          </a:p>
        </p:txBody>
      </p:sp>
      <p:graphicFrame>
        <p:nvGraphicFramePr>
          <p:cNvPr id="3" name="Table 2">
            <a:extLst>
              <a:ext uri="{FF2B5EF4-FFF2-40B4-BE49-F238E27FC236}">
                <a16:creationId xmlns:a16="http://schemas.microsoft.com/office/drawing/2014/main" xmlns="" id="{6387B843-1CB2-4C59-8EF5-4D4465079268}"/>
              </a:ext>
            </a:extLst>
          </p:cNvPr>
          <p:cNvGraphicFramePr>
            <a:graphicFrameLocks noGrp="1"/>
          </p:cNvGraphicFramePr>
          <p:nvPr>
            <p:extLst>
              <p:ext uri="{D42A27DB-BD31-4B8C-83A1-F6EECF244321}">
                <p14:modId xmlns:p14="http://schemas.microsoft.com/office/powerpoint/2010/main" val="1091765331"/>
              </p:ext>
            </p:extLst>
          </p:nvPr>
        </p:nvGraphicFramePr>
        <p:xfrm>
          <a:off x="228600" y="590550"/>
          <a:ext cx="8610600" cy="4528798"/>
        </p:xfrm>
        <a:graphic>
          <a:graphicData uri="http://schemas.openxmlformats.org/drawingml/2006/table">
            <a:tbl>
              <a:tblPr/>
              <a:tblGrid>
                <a:gridCol w="220661">
                  <a:extLst>
                    <a:ext uri="{9D8B030D-6E8A-4147-A177-3AD203B41FA5}">
                      <a16:colId xmlns:a16="http://schemas.microsoft.com/office/drawing/2014/main" xmlns="" val="3265919644"/>
                    </a:ext>
                  </a:extLst>
                </a:gridCol>
                <a:gridCol w="645440">
                  <a:extLst>
                    <a:ext uri="{9D8B030D-6E8A-4147-A177-3AD203B41FA5}">
                      <a16:colId xmlns:a16="http://schemas.microsoft.com/office/drawing/2014/main" xmlns="" val="2703616391"/>
                    </a:ext>
                  </a:extLst>
                </a:gridCol>
                <a:gridCol w="3077877">
                  <a:extLst>
                    <a:ext uri="{9D8B030D-6E8A-4147-A177-3AD203B41FA5}">
                      <a16:colId xmlns:a16="http://schemas.microsoft.com/office/drawing/2014/main" xmlns="" val="1708625663"/>
                    </a:ext>
                  </a:extLst>
                </a:gridCol>
                <a:gridCol w="932822">
                  <a:extLst>
                    <a:ext uri="{9D8B030D-6E8A-4147-A177-3AD203B41FA5}">
                      <a16:colId xmlns:a16="http://schemas.microsoft.com/office/drawing/2014/main" xmlns="" val="3414524607"/>
                    </a:ext>
                  </a:extLst>
                </a:gridCol>
                <a:gridCol w="914400">
                  <a:extLst>
                    <a:ext uri="{9D8B030D-6E8A-4147-A177-3AD203B41FA5}">
                      <a16:colId xmlns:a16="http://schemas.microsoft.com/office/drawing/2014/main" xmlns="" val="647047457"/>
                    </a:ext>
                  </a:extLst>
                </a:gridCol>
                <a:gridCol w="838200">
                  <a:extLst>
                    <a:ext uri="{9D8B030D-6E8A-4147-A177-3AD203B41FA5}">
                      <a16:colId xmlns:a16="http://schemas.microsoft.com/office/drawing/2014/main" xmlns="" val="3735705431"/>
                    </a:ext>
                  </a:extLst>
                </a:gridCol>
                <a:gridCol w="1371600">
                  <a:extLst>
                    <a:ext uri="{9D8B030D-6E8A-4147-A177-3AD203B41FA5}">
                      <a16:colId xmlns:a16="http://schemas.microsoft.com/office/drawing/2014/main" xmlns="" val="885997653"/>
                    </a:ext>
                  </a:extLst>
                </a:gridCol>
                <a:gridCol w="609600">
                  <a:extLst>
                    <a:ext uri="{9D8B030D-6E8A-4147-A177-3AD203B41FA5}">
                      <a16:colId xmlns:a16="http://schemas.microsoft.com/office/drawing/2014/main" xmlns="" val="2371691820"/>
                    </a:ext>
                  </a:extLst>
                </a:gridCol>
              </a:tblGrid>
              <a:tr h="255232">
                <a:tc>
                  <a:txBody>
                    <a:bodyPr/>
                    <a:lstStyle/>
                    <a:p>
                      <a:pPr algn="ctr" fontAlgn="ctr"/>
                      <a:r>
                        <a:rPr lang="en-US" sz="800" b="0" i="0" u="none" strike="noStrike">
                          <a:solidFill>
                            <a:srgbClr val="000000"/>
                          </a:solidFill>
                          <a:effectLst/>
                          <a:latin typeface="Calibri" panose="020F0502020204030204" pitchFamily="34" charset="0"/>
                        </a:rPr>
                        <a:t>#</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WBS</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Milestone Name</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Target Milestone Date</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Forecast</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Actual Finish</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dirty="0">
                          <a:solidFill>
                            <a:srgbClr val="000000"/>
                          </a:solidFill>
                          <a:effectLst/>
                          <a:latin typeface="Calibri" panose="020F0502020204030204" pitchFamily="34" charset="0"/>
                        </a:rPr>
                        <a:t>Variance </a:t>
                      </a:r>
                      <a:r>
                        <a:rPr lang="en-US" sz="800" b="0" i="0" u="none" strike="noStrike" dirty="0" smtClean="0">
                          <a:solidFill>
                            <a:srgbClr val="000000"/>
                          </a:solidFill>
                          <a:effectLst/>
                          <a:latin typeface="Calibri" panose="020F0502020204030204" pitchFamily="34" charset="0"/>
                        </a:rPr>
                        <a:t>(</a:t>
                      </a:r>
                      <a:r>
                        <a:rPr lang="en-US" sz="800" b="0" i="0" u="none" strike="noStrike" dirty="0">
                          <a:solidFill>
                            <a:srgbClr val="000000"/>
                          </a:solidFill>
                          <a:effectLst/>
                          <a:latin typeface="Calibri" panose="020F0502020204030204" pitchFamily="34" charset="0"/>
                        </a:rPr>
                        <a:t>in work days)</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dirty="0">
                          <a:solidFill>
                            <a:srgbClr val="000000"/>
                          </a:solidFill>
                          <a:effectLst/>
                          <a:latin typeface="Calibri" panose="020F0502020204030204" pitchFamily="34" charset="0"/>
                        </a:rPr>
                        <a:t>Comments</a:t>
                      </a:r>
                    </a:p>
                  </a:txBody>
                  <a:tcPr marL="3772" marR="3772" marT="3772"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1302699202"/>
                  </a:ext>
                </a:extLst>
              </a:tr>
              <a:tr h="129502">
                <a:tc>
                  <a:txBody>
                    <a:bodyPr/>
                    <a:lstStyle/>
                    <a:p>
                      <a:pPr algn="ctr" fontAlgn="b"/>
                      <a:r>
                        <a:rPr lang="en-US" sz="800" b="0" i="0" u="none" strike="noStrike">
                          <a:solidFill>
                            <a:srgbClr val="000000"/>
                          </a:solidFill>
                          <a:effectLst/>
                          <a:latin typeface="Calibri" panose="020F0502020204030204" pitchFamily="34" charset="0"/>
                        </a:rPr>
                        <a:t>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1.01.01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Approve Project Baseline and Construction PD2/3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30-Sep-19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20-Sep-19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20-Sep-19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48481109"/>
                  </a:ext>
                </a:extLst>
              </a:tr>
              <a:tr h="129502">
                <a:tc>
                  <a:txBody>
                    <a:bodyPr/>
                    <a:lstStyle/>
                    <a:p>
                      <a:pPr algn="ctr" fontAlgn="b"/>
                      <a:r>
                        <a:rPr lang="en-US" sz="800" b="0" i="0" u="none" strike="noStrike">
                          <a:solidFill>
                            <a:srgbClr val="000000"/>
                          </a:solidFill>
                          <a:effectLst/>
                          <a:latin typeface="Calibri" panose="020F0502020204030204" pitchFamily="34" charset="0"/>
                        </a:rPr>
                        <a:t>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1.02.02.02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Production Readiness Review - TPC Module Factories</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31-Dec-19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17-Dec-19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17-Dec-19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2960962"/>
                  </a:ext>
                </a:extLst>
              </a:tr>
              <a:tr h="129502">
                <a:tc>
                  <a:txBody>
                    <a:bodyPr/>
                    <a:lstStyle/>
                    <a:p>
                      <a:pPr algn="ctr" fontAlgn="b"/>
                      <a:r>
                        <a:rPr lang="en-US" sz="800" b="0" i="0" u="none" strike="noStrike">
                          <a:solidFill>
                            <a:srgbClr val="000000"/>
                          </a:solidFill>
                          <a:effectLst/>
                          <a:latin typeface="Calibri" panose="020F0502020204030204" pitchFamily="34" charset="0"/>
                        </a:rPr>
                        <a:t>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1.03.02.03.02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 Preproduction Sector 0 Assembled</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31-Dec-19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25-Nov-19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25-Nov-19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1048959"/>
                  </a:ext>
                </a:extLst>
              </a:tr>
              <a:tr h="129502">
                <a:tc>
                  <a:txBody>
                    <a:bodyPr/>
                    <a:lstStyle/>
                    <a:p>
                      <a:pPr algn="ctr" fontAlgn="b"/>
                      <a:r>
                        <a:rPr lang="en-US" sz="800" b="0" i="0" u="none" strike="noStrike">
                          <a:solidFill>
                            <a:srgbClr val="000000"/>
                          </a:solidFill>
                          <a:effectLst/>
                          <a:latin typeface="Calibri" panose="020F0502020204030204" pitchFamily="34" charset="0"/>
                        </a:rPr>
                        <a:t>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1.02.06.02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Production Readiness Review - TPC DAM</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28-Feb-20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04-Feb-20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4-Feb-20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9803849"/>
                  </a:ext>
                </a:extLst>
              </a:tr>
              <a:tr h="129502">
                <a:tc>
                  <a:txBody>
                    <a:bodyPr/>
                    <a:lstStyle/>
                    <a:p>
                      <a:pPr algn="ctr" fontAlgn="b"/>
                      <a:r>
                        <a:rPr lang="en-US" sz="800" b="0" i="0" u="none" strike="noStrike">
                          <a:solidFill>
                            <a:srgbClr val="000000"/>
                          </a:solidFill>
                          <a:effectLst/>
                          <a:latin typeface="Calibri" panose="020F0502020204030204" pitchFamily="34" charset="0"/>
                        </a:rPr>
                        <a:t>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1.05.02.03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HCal Preproduction FEE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30-Apr-20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22-Jan-20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22-Jan-20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9501186"/>
                  </a:ext>
                </a:extLst>
              </a:tr>
              <a:tr h="129502">
                <a:tc>
                  <a:txBody>
                    <a:bodyPr/>
                    <a:lstStyle/>
                    <a:p>
                      <a:pPr algn="ctr" fontAlgn="b"/>
                      <a:r>
                        <a:rPr lang="en-US" sz="800" b="0" i="0" u="none" strike="noStrike">
                          <a:solidFill>
                            <a:srgbClr val="000000"/>
                          </a:solidFill>
                          <a:effectLst/>
                          <a:latin typeface="Calibri" panose="020F0502020204030204" pitchFamily="34" charset="0"/>
                        </a:rPr>
                        <a:t>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1.05.02.01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err="1">
                          <a:solidFill>
                            <a:srgbClr val="000000"/>
                          </a:solidFill>
                          <a:effectLst/>
                          <a:latin typeface="Calibri" panose="020F0502020204030204" pitchFamily="34" charset="0"/>
                        </a:rPr>
                        <a:t>EMCal</a:t>
                      </a:r>
                      <a:r>
                        <a:rPr lang="en-US" sz="800" b="0" i="0" u="none" strike="noStrike" dirty="0">
                          <a:solidFill>
                            <a:srgbClr val="000000"/>
                          </a:solidFill>
                          <a:effectLst/>
                          <a:latin typeface="Calibri" panose="020F0502020204030204" pitchFamily="34" charset="0"/>
                        </a:rPr>
                        <a:t> Electronics Preproduction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29-May-20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28-May-20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69030890"/>
                  </a:ext>
                </a:extLst>
              </a:tr>
              <a:tr h="129502">
                <a:tc>
                  <a:txBody>
                    <a:bodyPr/>
                    <a:lstStyle/>
                    <a:p>
                      <a:pPr algn="ctr" fontAlgn="b"/>
                      <a:r>
                        <a:rPr lang="en-US" sz="800" b="0" i="0" u="none" strike="noStrike">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1.03.01.03.01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 W Powder Acquisition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92971163"/>
                  </a:ext>
                </a:extLst>
              </a:tr>
              <a:tr h="129502">
                <a:tc>
                  <a:txBody>
                    <a:bodyPr/>
                    <a:lstStyle/>
                    <a:p>
                      <a:pPr algn="ctr" fontAlgn="b"/>
                      <a:r>
                        <a:rPr lang="en-US" sz="800" b="0" i="0" u="none" strike="noStrike">
                          <a:solidFill>
                            <a:srgbClr val="000000"/>
                          </a:solidFill>
                          <a:effectLst/>
                          <a:latin typeface="Calibri" panose="020F0502020204030204" pitchFamily="34" charset="0"/>
                        </a:rPr>
                        <a:t>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1.03.02.03.03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err="1">
                          <a:solidFill>
                            <a:srgbClr val="000000"/>
                          </a:solidFill>
                          <a:effectLst/>
                          <a:latin typeface="Calibri" panose="020F0502020204030204" pitchFamily="34" charset="0"/>
                        </a:rPr>
                        <a:t>EMCal</a:t>
                      </a:r>
                      <a:r>
                        <a:rPr lang="en-US" sz="800" b="0" i="0" u="none" strike="noStrike" dirty="0">
                          <a:solidFill>
                            <a:srgbClr val="000000"/>
                          </a:solidFill>
                          <a:effectLst/>
                          <a:latin typeface="Calibri" panose="020F0502020204030204" pitchFamily="34" charset="0"/>
                        </a:rPr>
                        <a:t> Production Readiness Review Blocks/Modules/Sectors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31-Jul-20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37955303"/>
                  </a:ext>
                </a:extLst>
              </a:tr>
              <a:tr h="129502">
                <a:tc>
                  <a:txBody>
                    <a:bodyPr/>
                    <a:lstStyle/>
                    <a:p>
                      <a:pPr algn="ctr" fontAlgn="b"/>
                      <a:r>
                        <a:rPr lang="en-US" sz="800" b="0" i="0" u="none" strike="noStrike">
                          <a:solidFill>
                            <a:srgbClr val="000000"/>
                          </a:solidFill>
                          <a:effectLst/>
                          <a:latin typeface="Calibri" panose="020F0502020204030204" pitchFamily="34" charset="0"/>
                        </a:rPr>
                        <a:t>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1.02.05.03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SAMPA ASIC Performance Accepted</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30-Sep-20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46007037"/>
                  </a:ext>
                </a:extLst>
              </a:tr>
              <a:tr h="129502">
                <a:tc>
                  <a:txBody>
                    <a:bodyPr/>
                    <a:lstStyle/>
                    <a:p>
                      <a:pPr algn="ctr" fontAlgn="b"/>
                      <a:r>
                        <a:rPr lang="en-US" sz="800" b="0" i="0" u="none" strike="noStrike">
                          <a:solidFill>
                            <a:srgbClr val="000000"/>
                          </a:solidFill>
                          <a:effectLst/>
                          <a:latin typeface="Calibri" panose="020F0502020204030204" pitchFamily="34" charset="0"/>
                        </a:rPr>
                        <a:t>10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EMCal/HCal SiPM Sensor Procurement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30-Oct-20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28-Feb-20 A</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28-Feb-20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171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36589650"/>
                  </a:ext>
                </a:extLst>
              </a:tr>
              <a:tr h="129502">
                <a:tc>
                  <a:txBody>
                    <a:bodyPr/>
                    <a:lstStyle/>
                    <a:p>
                      <a:pPr algn="ctr" fontAlgn="b"/>
                      <a:r>
                        <a:rPr lang="en-US" sz="800" b="0" i="0" u="none" strike="noStrike">
                          <a:solidFill>
                            <a:srgbClr val="000000"/>
                          </a:solidFill>
                          <a:effectLst/>
                          <a:latin typeface="Calibri" panose="020F0502020204030204" pitchFamily="34" charset="0"/>
                        </a:rPr>
                        <a:t>11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HCal SiPM Boards Assembly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24-Jun-20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106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68076103"/>
                  </a:ext>
                </a:extLst>
              </a:tr>
              <a:tr h="129502">
                <a:tc>
                  <a:txBody>
                    <a:bodyPr/>
                    <a:lstStyle/>
                    <a:p>
                      <a:pPr algn="ctr" fontAlgn="b"/>
                      <a:r>
                        <a:rPr lang="en-US" sz="800" b="0" i="0" u="none" strike="noStrike">
                          <a:solidFill>
                            <a:srgbClr val="000000"/>
                          </a:solidFill>
                          <a:effectLst/>
                          <a:latin typeface="Calibri" panose="020F0502020204030204" pitchFamily="34" charset="0"/>
                        </a:rPr>
                        <a:t>12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1.02.06.03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TPC DAM Felix 2.0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29-Jan-21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28-May-21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11683226"/>
                  </a:ext>
                </a:extLst>
              </a:tr>
              <a:tr h="129502">
                <a:tc>
                  <a:txBody>
                    <a:bodyPr/>
                    <a:lstStyle/>
                    <a:p>
                      <a:pPr algn="ctr" fontAlgn="b"/>
                      <a:r>
                        <a:rPr lang="en-US" sz="800" b="0" i="0" u="none" strike="noStrike">
                          <a:solidFill>
                            <a:srgbClr val="000000"/>
                          </a:solidFill>
                          <a:effectLst/>
                          <a:latin typeface="Calibri" panose="020F0502020204030204" pitchFamily="34" charset="0"/>
                        </a:rPr>
                        <a:t>13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1.06.02.03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Trigger LL1 Preproduction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26-Feb-21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29-Jan-21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95492001"/>
                  </a:ext>
                </a:extLst>
              </a:tr>
              <a:tr h="129502">
                <a:tc>
                  <a:txBody>
                    <a:bodyPr/>
                    <a:lstStyle/>
                    <a:p>
                      <a:pPr algn="ctr" fontAlgn="b"/>
                      <a:r>
                        <a:rPr lang="en-US" sz="800" b="0" i="0" u="none" strike="noStrike">
                          <a:solidFill>
                            <a:srgbClr val="000000"/>
                          </a:solidFill>
                          <a:effectLst/>
                          <a:latin typeface="Calibri" panose="020F0502020204030204" pitchFamily="34" charset="0"/>
                        </a:rPr>
                        <a:t>14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1.05.02.02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 SiPM Boards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17-Dec-20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07508563"/>
                  </a:ext>
                </a:extLst>
              </a:tr>
              <a:tr h="129502">
                <a:tc>
                  <a:txBody>
                    <a:bodyPr/>
                    <a:lstStyle/>
                    <a:p>
                      <a:pPr algn="ctr" fontAlgn="b"/>
                      <a:r>
                        <a:rPr lang="en-US" sz="800" b="0" i="0" u="none" strike="noStrike">
                          <a:solidFill>
                            <a:srgbClr val="000000"/>
                          </a:solidFill>
                          <a:effectLst/>
                          <a:latin typeface="Calibri" panose="020F0502020204030204" pitchFamily="34" charset="0"/>
                        </a:rPr>
                        <a:t>15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1.04.04.02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First Outer HCAL Sector and Splice Plates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30-Apr-21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15-Sep-20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05156574"/>
                  </a:ext>
                </a:extLst>
              </a:tr>
              <a:tr h="129502">
                <a:tc>
                  <a:txBody>
                    <a:bodyPr/>
                    <a:lstStyle/>
                    <a:p>
                      <a:pPr algn="ctr" fontAlgn="b"/>
                      <a:r>
                        <a:rPr lang="en-US" sz="800" b="0" i="0" u="none" strike="noStrike">
                          <a:solidFill>
                            <a:srgbClr val="000000"/>
                          </a:solidFill>
                          <a:effectLst/>
                          <a:latin typeface="Calibri" panose="020F0502020204030204" pitchFamily="34" charset="0"/>
                        </a:rPr>
                        <a:t>16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1.04.01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Inner HCAL Support Structure Ready for Installation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30-Apr-21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03758823"/>
                  </a:ext>
                </a:extLst>
              </a:tr>
              <a:tr h="129502">
                <a:tc>
                  <a:txBody>
                    <a:bodyPr/>
                    <a:lstStyle/>
                    <a:p>
                      <a:pPr algn="ctr" fontAlgn="b"/>
                      <a:r>
                        <a:rPr lang="en-US" sz="800" b="0" i="0" u="none" strike="noStrike">
                          <a:solidFill>
                            <a:srgbClr val="000000"/>
                          </a:solidFill>
                          <a:effectLst/>
                          <a:latin typeface="Calibri" panose="020F0502020204030204" pitchFamily="34" charset="0"/>
                        </a:rPr>
                        <a:t>17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1.02.01.06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GEM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19-Nov-20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130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51902663"/>
                  </a:ext>
                </a:extLst>
              </a:tr>
              <a:tr h="129502">
                <a:tc>
                  <a:txBody>
                    <a:bodyPr/>
                    <a:lstStyle/>
                    <a:p>
                      <a:pPr algn="ctr" fontAlgn="b"/>
                      <a:r>
                        <a:rPr lang="en-US" sz="800" b="0" i="0" u="none" strike="noStrike">
                          <a:solidFill>
                            <a:srgbClr val="000000"/>
                          </a:solidFill>
                          <a:effectLst/>
                          <a:latin typeface="Calibri" panose="020F0502020204030204" pitchFamily="34" charset="0"/>
                        </a:rPr>
                        <a:t>18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1.03.01.03.01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 Scintillating Fiber Acquisition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5-Apr-21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65454129"/>
                  </a:ext>
                </a:extLst>
              </a:tr>
              <a:tr h="129502">
                <a:tc>
                  <a:txBody>
                    <a:bodyPr/>
                    <a:lstStyle/>
                    <a:p>
                      <a:pPr algn="ctr" fontAlgn="b"/>
                      <a:r>
                        <a:rPr lang="en-US" sz="800" b="0" i="0" u="none" strike="noStrike">
                          <a:solidFill>
                            <a:srgbClr val="000000"/>
                          </a:solidFill>
                          <a:effectLst/>
                          <a:latin typeface="Calibri" panose="020F0502020204030204" pitchFamily="34" charset="0"/>
                        </a:rPr>
                        <a:t>19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1.06.01.03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DAQ Production: DAQ Ready for Operation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7639285"/>
                  </a:ext>
                </a:extLst>
              </a:tr>
              <a:tr h="129502">
                <a:tc>
                  <a:txBody>
                    <a:bodyPr/>
                    <a:lstStyle/>
                    <a:p>
                      <a:pPr algn="ctr" fontAlgn="b"/>
                      <a:r>
                        <a:rPr lang="en-US" sz="800" b="0" i="0" u="none" strike="noStrike">
                          <a:solidFill>
                            <a:srgbClr val="000000"/>
                          </a:solidFill>
                          <a:effectLst/>
                          <a:latin typeface="Calibri" panose="020F0502020204030204" pitchFamily="34" charset="0"/>
                        </a:rPr>
                        <a:t>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HCal Electronics Complete: Production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19-Jan-21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113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8050735"/>
                  </a:ext>
                </a:extLst>
              </a:tr>
              <a:tr h="129502">
                <a:tc>
                  <a:txBody>
                    <a:bodyPr/>
                    <a:lstStyle/>
                    <a:p>
                      <a:pPr algn="ctr" fontAlgn="b"/>
                      <a:r>
                        <a:rPr lang="en-US" sz="800" b="0" i="0" u="none" strike="noStrike">
                          <a:solidFill>
                            <a:srgbClr val="000000"/>
                          </a:solidFill>
                          <a:effectLst/>
                          <a:latin typeface="Calibri" panose="020F0502020204030204" pitchFamily="34" charset="0"/>
                        </a:rPr>
                        <a: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1.02.05.04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TPC FEE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30-Jul-21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8202997"/>
                  </a:ext>
                </a:extLst>
              </a:tr>
              <a:tr h="129502">
                <a:tc>
                  <a:txBody>
                    <a:bodyPr/>
                    <a:lstStyle/>
                    <a:p>
                      <a:pPr algn="ctr" fontAlgn="b"/>
                      <a:r>
                        <a:rPr lang="en-US" sz="800" b="0" i="0" u="none" strike="noStrike">
                          <a:solidFill>
                            <a:srgbClr val="000000"/>
                          </a:solidFill>
                          <a:effectLst/>
                          <a:latin typeface="Calibri" panose="020F0502020204030204" pitchFamily="34" charset="0"/>
                        </a:rPr>
                        <a:t>22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1.05.03.02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Calorimeter Electronics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30-Jul-21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29-Jun-21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3962679"/>
                  </a:ext>
                </a:extLst>
              </a:tr>
              <a:tr h="129502">
                <a:tc>
                  <a:txBody>
                    <a:bodyPr/>
                    <a:lstStyle/>
                    <a:p>
                      <a:pPr algn="ctr" fontAlgn="b"/>
                      <a:r>
                        <a:rPr lang="en-US" sz="800" b="0" i="0" u="none" strike="noStrike">
                          <a:solidFill>
                            <a:srgbClr val="000000"/>
                          </a:solidFill>
                          <a:effectLst/>
                          <a:latin typeface="Calibri" panose="020F0502020204030204" pitchFamily="34" charset="0"/>
                        </a:rPr>
                        <a:t>23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1.05.02.02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 Electronics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30-Jul-21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15-Mar-21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96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68306443"/>
                  </a:ext>
                </a:extLst>
              </a:tr>
              <a:tr h="129502">
                <a:tc>
                  <a:txBody>
                    <a:bodyPr/>
                    <a:lstStyle/>
                    <a:p>
                      <a:pPr algn="ctr" fontAlgn="b"/>
                      <a:r>
                        <a:rPr lang="en-US" sz="800" b="0" i="0" u="none" strike="noStrike">
                          <a:solidFill>
                            <a:srgbClr val="000000"/>
                          </a:solidFill>
                          <a:effectLst/>
                          <a:latin typeface="Calibri" panose="020F0502020204030204" pitchFamily="34" charset="0"/>
                        </a:rPr>
                        <a:t>24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MinBias Detector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30-Sep-21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45174097"/>
                  </a:ext>
                </a:extLst>
              </a:tr>
              <a:tr h="129502">
                <a:tc>
                  <a:txBody>
                    <a:bodyPr/>
                    <a:lstStyle/>
                    <a:p>
                      <a:pPr algn="ctr" fontAlgn="b"/>
                      <a:r>
                        <a:rPr lang="en-US" sz="800" b="0" i="0" u="none" strike="noStrike">
                          <a:solidFill>
                            <a:srgbClr val="000000"/>
                          </a:solidFill>
                          <a:effectLst/>
                          <a:latin typeface="Calibri" panose="020F0502020204030204" pitchFamily="34" charset="0"/>
                        </a:rPr>
                        <a:t>25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1.06.03.03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GL1 Ready to Operate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30-Sep-21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21-Oct-21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20031876"/>
                  </a:ext>
                </a:extLst>
              </a:tr>
              <a:tr h="129502">
                <a:tc>
                  <a:txBody>
                    <a:bodyPr/>
                    <a:lstStyle/>
                    <a:p>
                      <a:pPr algn="ctr" fontAlgn="b"/>
                      <a:r>
                        <a:rPr lang="en-US" sz="800" b="0" i="0" u="none" strike="noStrike">
                          <a:solidFill>
                            <a:srgbClr val="000000"/>
                          </a:solidFill>
                          <a:effectLst/>
                          <a:latin typeface="Calibri" panose="020F0502020204030204" pitchFamily="34" charset="0"/>
                        </a:rPr>
                        <a:t>26</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1.01.01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Early Project Completion</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9720688"/>
                  </a:ext>
                </a:extLst>
              </a:tr>
              <a:tr h="129502">
                <a:tc>
                  <a:txBody>
                    <a:bodyPr/>
                    <a:lstStyle/>
                    <a:p>
                      <a:pPr algn="ctr" fontAlgn="b"/>
                      <a:r>
                        <a:rPr lang="en-US" sz="800" b="0" i="0" u="none" strike="noStrike">
                          <a:solidFill>
                            <a:srgbClr val="000000"/>
                          </a:solidFill>
                          <a:effectLst/>
                          <a:latin typeface="Calibri" panose="020F0502020204030204" pitchFamily="34" charset="0"/>
                        </a:rPr>
                        <a:t>27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1.02.01.08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TPC Ready to Install (Assembly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3-Sep-21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41357159"/>
                  </a:ext>
                </a:extLst>
              </a:tr>
              <a:tr h="129502">
                <a:tc>
                  <a:txBody>
                    <a:bodyPr/>
                    <a:lstStyle/>
                    <a:p>
                      <a:pPr algn="ctr" fontAlgn="b"/>
                      <a:r>
                        <a:rPr lang="en-US" sz="800" b="0" i="0" u="none" strike="noStrike">
                          <a:solidFill>
                            <a:srgbClr val="000000"/>
                          </a:solidFill>
                          <a:effectLst/>
                          <a:latin typeface="Calibri" panose="020F0502020204030204" pitchFamily="34" charset="0"/>
                        </a:rPr>
                        <a:t>28</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1.02.06.03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TPC DAM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6076417"/>
                  </a:ext>
                </a:extLst>
              </a:tr>
              <a:tr h="129502">
                <a:tc>
                  <a:txBody>
                    <a:bodyPr/>
                    <a:lstStyle/>
                    <a:p>
                      <a:pPr algn="ctr" fontAlgn="b"/>
                      <a:r>
                        <a:rPr lang="en-US" sz="800" b="0" i="0" u="none" strike="noStrike">
                          <a:solidFill>
                            <a:srgbClr val="000000"/>
                          </a:solidFill>
                          <a:effectLst/>
                          <a:latin typeface="Calibri" panose="020F0502020204030204" pitchFamily="34" charset="0"/>
                        </a:rPr>
                        <a:t>29</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1.03.02.03.03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EMCal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22-Oct-21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73917406"/>
                  </a:ext>
                </a:extLst>
              </a:tr>
              <a:tr h="129502">
                <a:tc>
                  <a:txBody>
                    <a:bodyPr/>
                    <a:lstStyle/>
                    <a:p>
                      <a:pPr algn="ctr" fontAlgn="b"/>
                      <a:r>
                        <a:rPr lang="en-US" sz="800" b="0" i="0" u="none" strike="noStrike">
                          <a:solidFill>
                            <a:srgbClr val="000000"/>
                          </a:solidFill>
                          <a:effectLst/>
                          <a:latin typeface="Calibri" panose="020F0502020204030204" pitchFamily="34" charset="0"/>
                        </a:rPr>
                        <a:t>30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1.04.04.02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Last Outer HCAL Sector Ready to Install</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7-May-21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120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41304803"/>
                  </a:ext>
                </a:extLst>
              </a:tr>
              <a:tr h="129502">
                <a:tc>
                  <a:txBody>
                    <a:bodyPr/>
                    <a:lstStyle/>
                    <a:p>
                      <a:pPr algn="ctr" fontAlgn="b"/>
                      <a:r>
                        <a:rPr lang="en-US" sz="800" b="0" i="0" u="none" strike="noStrike">
                          <a:solidFill>
                            <a:srgbClr val="000000"/>
                          </a:solidFill>
                          <a:effectLst/>
                          <a:latin typeface="Calibri" panose="020F0502020204030204" pitchFamily="34" charset="0"/>
                        </a:rPr>
                        <a:t>31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1.06.02.04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LL1 Trigger Production Complete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43406349"/>
                  </a:ext>
                </a:extLst>
              </a:tr>
              <a:tr h="129502">
                <a:tc>
                  <a:txBody>
                    <a:bodyPr/>
                    <a:lstStyle/>
                    <a:p>
                      <a:pPr algn="ctr" fontAlgn="b"/>
                      <a:r>
                        <a:rPr lang="en-US" sz="800" b="0" i="0" u="none" strike="noStrike">
                          <a:solidFill>
                            <a:srgbClr val="000000"/>
                          </a:solidFill>
                          <a:effectLst/>
                          <a:latin typeface="Calibri" panose="020F0502020204030204" pitchFamily="34" charset="0"/>
                        </a:rPr>
                        <a:t>32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1.06.02.04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LL1 Ready to Operate</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19-Oct-21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41202830"/>
                  </a:ext>
                </a:extLst>
              </a:tr>
              <a:tr h="129502">
                <a:tc>
                  <a:txBody>
                    <a:bodyPr/>
                    <a:lstStyle/>
                    <a:p>
                      <a:pPr algn="ctr" fontAlgn="b"/>
                      <a:r>
                        <a:rPr lang="en-US" sz="800" b="0" i="0" u="none" strike="noStrike">
                          <a:solidFill>
                            <a:srgbClr val="000000"/>
                          </a:solidFill>
                          <a:effectLst/>
                          <a:latin typeface="Calibri" panose="020F0502020204030204" pitchFamily="34" charset="0"/>
                        </a:rPr>
                        <a:t>33</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1.01.01</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Approve Project Closeout PD-4</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30-Dec-22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29-Dec-22*</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3772" marR="3772" marT="3772"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57762777"/>
                  </a:ext>
                </a:extLst>
              </a:tr>
            </a:tbl>
          </a:graphicData>
        </a:graphic>
      </p:graphicFrame>
      <p:sp>
        <p:nvSpPr>
          <p:cNvPr id="2" name="Date Placeholder 1"/>
          <p:cNvSpPr>
            <a:spLocks noGrp="1"/>
          </p:cNvSpPr>
          <p:nvPr>
            <p:ph type="dt" sz="half" idx="10"/>
          </p:nvPr>
        </p:nvSpPr>
        <p:spPr/>
        <p:txBody>
          <a:bodyPr/>
          <a:lstStyle/>
          <a:p>
            <a:pPr>
              <a:defRPr/>
            </a:pPr>
            <a:r>
              <a:rPr lang="en-US" altLang="en-US" smtClean="0"/>
              <a:t>5/28/2020</a:t>
            </a:r>
            <a:endParaRPr lang="en-US" altLang="en-US" dirty="0"/>
          </a:p>
        </p:txBody>
      </p:sp>
    </p:spTree>
    <p:extLst>
      <p:ext uri="{BB962C8B-B14F-4D97-AF65-F5344CB8AC3E}">
        <p14:creationId xmlns:p14="http://schemas.microsoft.com/office/powerpoint/2010/main" val="41111708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Summary Schedule</a:t>
            </a:r>
            <a:endParaRPr lang="en-US" dirty="0"/>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990600" y="742950"/>
            <a:ext cx="7010400" cy="4191000"/>
          </a:xfrm>
          <a:prstGeom prst="rect">
            <a:avLst/>
          </a:prstGeom>
        </p:spPr>
      </p:pic>
    </p:spTree>
    <p:extLst>
      <p:ext uri="{BB962C8B-B14F-4D97-AF65-F5344CB8AC3E}">
        <p14:creationId xmlns:p14="http://schemas.microsoft.com/office/powerpoint/2010/main" val="23989537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2400" dirty="0"/>
              <a:t>Performance Indices – 1008 Infra and Facility Upgrade</a:t>
            </a:r>
          </a:p>
        </p:txBody>
      </p:sp>
      <p:sp>
        <p:nvSpPr>
          <p:cNvPr id="7" name="TextBox 6">
            <a:extLst>
              <a:ext uri="{FF2B5EF4-FFF2-40B4-BE49-F238E27FC236}">
                <a16:creationId xmlns="" xmlns:a16="http://schemas.microsoft.com/office/drawing/2014/main" id="{3F5D4301-D3F7-4152-A349-91E55DAEF760}"/>
              </a:ext>
            </a:extLst>
          </p:cNvPr>
          <p:cNvSpPr txBox="1"/>
          <p:nvPr/>
        </p:nvSpPr>
        <p:spPr>
          <a:xfrm>
            <a:off x="511341" y="4020667"/>
            <a:ext cx="2431884" cy="1023357"/>
          </a:xfrm>
          <a:prstGeom prst="rect">
            <a:avLst/>
          </a:prstGeom>
          <a:noFill/>
        </p:spPr>
        <p:txBody>
          <a:bodyPr wrap="square" lIns="68580" tIns="34290" rIns="68580" bIns="34290"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13" indent="-214313">
              <a:buFont typeface="Arial" panose="020B0604020202020204" pitchFamily="34" charset="0"/>
              <a:buChar char="•"/>
            </a:pPr>
            <a:endParaRPr lang="en-US" dirty="0"/>
          </a:p>
        </p:txBody>
      </p:sp>
      <p:sp>
        <p:nvSpPr>
          <p:cNvPr id="9" name="Oval 8">
            <a:extLst>
              <a:ext uri="{FF2B5EF4-FFF2-40B4-BE49-F238E27FC236}">
                <a16:creationId xmlns="" xmlns:a16="http://schemas.microsoft.com/office/drawing/2014/main" id="{C50F335E-82B0-441A-8DED-50C1D0D22B78}"/>
              </a:ext>
            </a:extLst>
          </p:cNvPr>
          <p:cNvSpPr/>
          <p:nvPr/>
        </p:nvSpPr>
        <p:spPr>
          <a:xfrm>
            <a:off x="511342" y="4244406"/>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2" name="Oval 11">
            <a:extLst>
              <a:ext uri="{FF2B5EF4-FFF2-40B4-BE49-F238E27FC236}">
                <a16:creationId xmlns="" xmlns:a16="http://schemas.microsoft.com/office/drawing/2014/main" id="{3AAAA70B-D131-43A7-90FA-0B360C8DD32D}"/>
              </a:ext>
            </a:extLst>
          </p:cNvPr>
          <p:cNvSpPr/>
          <p:nvPr/>
        </p:nvSpPr>
        <p:spPr>
          <a:xfrm>
            <a:off x="511342" y="4391569"/>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3" name="Oval 12">
            <a:extLst>
              <a:ext uri="{FF2B5EF4-FFF2-40B4-BE49-F238E27FC236}">
                <a16:creationId xmlns="" xmlns:a16="http://schemas.microsoft.com/office/drawing/2014/main" id="{298FED93-97FA-4BCA-AAC6-BFAFA8C7CFD7}"/>
              </a:ext>
            </a:extLst>
          </p:cNvPr>
          <p:cNvSpPr/>
          <p:nvPr/>
        </p:nvSpPr>
        <p:spPr>
          <a:xfrm>
            <a:off x="511340" y="4551898"/>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aphicFrame>
        <p:nvGraphicFramePr>
          <p:cNvPr id="10" name="Table 9">
            <a:extLst>
              <a:ext uri="{FF2B5EF4-FFF2-40B4-BE49-F238E27FC236}">
                <a16:creationId xmlns=""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642567619"/>
              </p:ext>
            </p:extLst>
          </p:nvPr>
        </p:nvGraphicFramePr>
        <p:xfrm>
          <a:off x="511341" y="3306023"/>
          <a:ext cx="2431884" cy="472440"/>
        </p:xfrm>
        <a:graphic>
          <a:graphicData uri="http://schemas.openxmlformats.org/drawingml/2006/table">
            <a:tbl>
              <a:tblPr firstRow="1" bandRow="1">
                <a:tableStyleId>{5C22544A-7EE6-4342-B048-85BDC9FD1C3A}</a:tableStyleId>
              </a:tblPr>
              <a:tblGrid>
                <a:gridCol w="1215942">
                  <a:extLst>
                    <a:ext uri="{9D8B030D-6E8A-4147-A177-3AD203B41FA5}">
                      <a16:colId xmlns="" xmlns:a16="http://schemas.microsoft.com/office/drawing/2014/main" val="256262324"/>
                    </a:ext>
                  </a:extLst>
                </a:gridCol>
                <a:gridCol w="1215942">
                  <a:extLst>
                    <a:ext uri="{9D8B030D-6E8A-4147-A177-3AD203B41FA5}">
                      <a16:colId xmlns="" xmlns:a16="http://schemas.microsoft.com/office/drawing/2014/main" val="2362584969"/>
                    </a:ext>
                  </a:extLst>
                </a:gridCol>
              </a:tblGrid>
              <a:tr h="228600">
                <a:tc>
                  <a:txBody>
                    <a:bodyPr/>
                    <a:lstStyle/>
                    <a:p>
                      <a:pPr algn="ctr"/>
                      <a:r>
                        <a:rPr lang="en-US" sz="1100" b="0" dirty="0">
                          <a:solidFill>
                            <a:schemeClr val="tx1"/>
                          </a:solidFill>
                        </a:rPr>
                        <a:t>Cumulative SPI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Cumulative CPI</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01887522"/>
                  </a:ext>
                </a:extLst>
              </a:tr>
              <a:tr h="228600">
                <a:tc>
                  <a:txBody>
                    <a:bodyPr/>
                    <a:lstStyle/>
                    <a:p>
                      <a:pPr algn="ctr"/>
                      <a:r>
                        <a:rPr lang="en-US" sz="1100" b="0" dirty="0">
                          <a:solidFill>
                            <a:schemeClr val="tx1"/>
                          </a:solidFill>
                        </a:rPr>
                        <a:t>0.95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100" b="0" dirty="0">
                          <a:solidFill>
                            <a:schemeClr val="tx1"/>
                          </a:solidFill>
                        </a:rPr>
                        <a:t>1.05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469021835"/>
                  </a:ext>
                </a:extLst>
              </a:tr>
            </a:tbl>
          </a:graphicData>
        </a:graphic>
      </p:graphicFrame>
      <p:graphicFrame>
        <p:nvGraphicFramePr>
          <p:cNvPr id="14" name="Table 13">
            <a:extLst>
              <a:ext uri="{FF2B5EF4-FFF2-40B4-BE49-F238E27FC236}">
                <a16:creationId xmlns=""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4086639285"/>
              </p:ext>
            </p:extLst>
          </p:nvPr>
        </p:nvGraphicFramePr>
        <p:xfrm>
          <a:off x="4779170" y="3510113"/>
          <a:ext cx="2431884" cy="834390"/>
        </p:xfrm>
        <a:graphic>
          <a:graphicData uri="http://schemas.openxmlformats.org/drawingml/2006/table">
            <a:tbl>
              <a:tblPr firstRow="1" bandRow="1">
                <a:tableStyleId>{5C22544A-7EE6-4342-B048-85BDC9FD1C3A}</a:tableStyleId>
              </a:tblPr>
              <a:tblGrid>
                <a:gridCol w="1663741">
                  <a:extLst>
                    <a:ext uri="{9D8B030D-6E8A-4147-A177-3AD203B41FA5}">
                      <a16:colId xmlns="" xmlns:a16="http://schemas.microsoft.com/office/drawing/2014/main" val="2785976325"/>
                    </a:ext>
                  </a:extLst>
                </a:gridCol>
                <a:gridCol w="768143">
                  <a:extLst>
                    <a:ext uri="{9D8B030D-6E8A-4147-A177-3AD203B41FA5}">
                      <a16:colId xmlns="" xmlns:a16="http://schemas.microsoft.com/office/drawing/2014/main" val="1842318650"/>
                    </a:ext>
                  </a:extLst>
                </a:gridCol>
              </a:tblGrid>
              <a:tr h="278130">
                <a:tc>
                  <a:txBody>
                    <a:bodyPr/>
                    <a:lstStyle/>
                    <a:p>
                      <a:r>
                        <a:rPr lang="en-US" sz="900" b="0" dirty="0">
                          <a:solidFill>
                            <a:schemeClr val="tx1"/>
                          </a:solidFill>
                        </a:rPr>
                        <a:t>Cumulative BCWS (Scheduled)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$11,975,144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766966"/>
                  </a:ext>
                </a:extLst>
              </a:tr>
              <a:tr h="278130">
                <a:tc>
                  <a:txBody>
                    <a:bodyPr/>
                    <a:lstStyle/>
                    <a:p>
                      <a:r>
                        <a:rPr lang="en-US" sz="900" b="0" dirty="0">
                          <a:solidFill>
                            <a:schemeClr val="tx1"/>
                          </a:solidFill>
                        </a:rPr>
                        <a:t>Cumulative BCWP (Performed)</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$11,380,814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227875247"/>
                  </a:ext>
                </a:extLst>
              </a:tr>
              <a:tr h="278130">
                <a:tc>
                  <a:txBody>
                    <a:bodyPr/>
                    <a:lstStyle/>
                    <a:p>
                      <a:r>
                        <a:rPr lang="en-US" sz="900" b="0" dirty="0">
                          <a:solidFill>
                            <a:schemeClr val="tx1"/>
                          </a:solidFill>
                        </a:rPr>
                        <a:t>Cumulative ACWP (Actual)</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0" dirty="0">
                          <a:solidFill>
                            <a:schemeClr val="tx1"/>
                          </a:solidFill>
                        </a:rPr>
                        <a:t>$10,821,215</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7030756"/>
                  </a:ext>
                </a:extLst>
              </a:tr>
            </a:tbl>
          </a:graphicData>
        </a:graphic>
      </p:graphicFrame>
      <p:sp>
        <p:nvSpPr>
          <p:cNvPr id="15" name="Oval 14">
            <a:extLst>
              <a:ext uri="{FF2B5EF4-FFF2-40B4-BE49-F238E27FC236}">
                <a16:creationId xmlns="" xmlns:a16="http://schemas.microsoft.com/office/drawing/2014/main" id="{8328C4F8-4735-4AFC-917F-B459ECF0EBDA}"/>
              </a:ext>
            </a:extLst>
          </p:cNvPr>
          <p:cNvSpPr/>
          <p:nvPr/>
        </p:nvSpPr>
        <p:spPr>
          <a:xfrm>
            <a:off x="1347536" y="3601854"/>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6" name="Oval 15">
            <a:extLst>
              <a:ext uri="{FF2B5EF4-FFF2-40B4-BE49-F238E27FC236}">
                <a16:creationId xmlns="" xmlns:a16="http://schemas.microsoft.com/office/drawing/2014/main" id="{6AA8877B-2DFB-48DC-BB5D-6196FC1BF6BC}"/>
              </a:ext>
            </a:extLst>
          </p:cNvPr>
          <p:cNvSpPr/>
          <p:nvPr/>
        </p:nvSpPr>
        <p:spPr>
          <a:xfrm>
            <a:off x="2568742" y="3601854"/>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20" name="Slide Number Placeholder 19">
            <a:extLst>
              <a:ext uri="{FF2B5EF4-FFF2-40B4-BE49-F238E27FC236}">
                <a16:creationId xmlns="" xmlns:a16="http://schemas.microsoft.com/office/drawing/2014/main" id="{9B0114B7-40C8-4089-A9B9-CD2D41043857}"/>
              </a:ext>
            </a:extLst>
          </p:cNvPr>
          <p:cNvSpPr>
            <a:spLocks noGrp="1"/>
          </p:cNvSpPr>
          <p:nvPr>
            <p:ph type="sldNum" sz="quarter" idx="12"/>
          </p:nvPr>
        </p:nvSpPr>
        <p:spPr>
          <a:xfrm>
            <a:off x="8609806" y="4670153"/>
            <a:ext cx="534194" cy="273844"/>
          </a:xfrm>
        </p:spPr>
        <p:txBody>
          <a:bodyPr/>
          <a:lstStyle/>
          <a:p>
            <a:fld id="{4B932B3A-BA38-40C7-ADEE-2A1902CEB265}" type="slidenum">
              <a:rPr lang="en-US" altLang="en-US" smtClean="0"/>
              <a:pPr/>
              <a:t>15</a:t>
            </a:fld>
            <a:endParaRPr lang="en-US" altLang="en-US" dirty="0"/>
          </a:p>
        </p:txBody>
      </p:sp>
      <p:cxnSp>
        <p:nvCxnSpPr>
          <p:cNvPr id="19" name="Straight Connector 18">
            <a:extLst>
              <a:ext uri="{FF2B5EF4-FFF2-40B4-BE49-F238E27FC236}">
                <a16:creationId xmlns="" xmlns:a16="http://schemas.microsoft.com/office/drawing/2014/main" id="{08B44467-2FFC-4B16-9486-8796274BB846}"/>
              </a:ext>
            </a:extLst>
          </p:cNvPr>
          <p:cNvCxnSpPr/>
          <p:nvPr/>
        </p:nvCxnSpPr>
        <p:spPr>
          <a:xfrm>
            <a:off x="511341" y="571508"/>
            <a:ext cx="8416091" cy="0"/>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21" name="Footer Placeholder 2">
            <a:extLst>
              <a:ext uri="{FF2B5EF4-FFF2-40B4-BE49-F238E27FC236}">
                <a16:creationId xmlns="" xmlns:a16="http://schemas.microsoft.com/office/drawing/2014/main" id="{128CD7DB-80DF-41E6-9B81-F32D267B17D0}"/>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pic>
        <p:nvPicPr>
          <p:cNvPr id="2050" name="Picture 2">
            <a:extLst>
              <a:ext uri="{FF2B5EF4-FFF2-40B4-BE49-F238E27FC236}">
                <a16:creationId xmlns="" xmlns:a16="http://schemas.microsoft.com/office/drawing/2014/main" id="{E96CCA45-D554-4A5C-9E6C-E527632C5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78534"/>
            <a:ext cx="3607594" cy="21931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 xmlns:a16="http://schemas.microsoft.com/office/drawing/2014/main" id="{1F8E3AA1-BA7B-4869-9C96-C71A717BF2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288" y="978534"/>
            <a:ext cx="3614738" cy="2393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5246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D97BA3D-27EC-44E5-B9E5-50B0D878190E}"/>
              </a:ext>
            </a:extLst>
          </p:cNvPr>
          <p:cNvPicPr>
            <a:picLocks noChangeAspect="1"/>
          </p:cNvPicPr>
          <p:nvPr/>
        </p:nvPicPr>
        <p:blipFill>
          <a:blip r:embed="rId2"/>
          <a:stretch>
            <a:fillRect/>
          </a:stretch>
        </p:blipFill>
        <p:spPr>
          <a:xfrm>
            <a:off x="146742" y="711431"/>
            <a:ext cx="8883676" cy="3313125"/>
          </a:xfrm>
          <a:prstGeom prst="rect">
            <a:avLst/>
          </a:prstGeom>
        </p:spPr>
      </p:pic>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289928" y="25011"/>
            <a:ext cx="8229600" cy="546497"/>
          </a:xfrm>
        </p:spPr>
        <p:txBody>
          <a:bodyPr/>
          <a:lstStyle/>
          <a:p>
            <a:r>
              <a:rPr lang="en-US" sz="2100" dirty="0"/>
              <a:t>Cost Performance Report (CPR) – 1008 Infra and Facility Upgrade</a:t>
            </a:r>
          </a:p>
        </p:txBody>
      </p:sp>
      <p:sp>
        <p:nvSpPr>
          <p:cNvPr id="9" name="TextBox 8">
            <a:extLst>
              <a:ext uri="{FF2B5EF4-FFF2-40B4-BE49-F238E27FC236}">
                <a16:creationId xmlns="" xmlns:a16="http://schemas.microsoft.com/office/drawing/2014/main" id="{486B556E-4F11-43E1-9E35-BE09EBA3995D}"/>
              </a:ext>
            </a:extLst>
          </p:cNvPr>
          <p:cNvSpPr txBox="1"/>
          <p:nvPr/>
        </p:nvSpPr>
        <p:spPr>
          <a:xfrm>
            <a:off x="7110663" y="3583915"/>
            <a:ext cx="1886595" cy="1192634"/>
          </a:xfrm>
          <a:prstGeom prst="rect">
            <a:avLst/>
          </a:prstGeom>
          <a:noFill/>
          <a:ln>
            <a:solidFill>
              <a:schemeClr val="tx1"/>
            </a:solidFill>
          </a:ln>
        </p:spPr>
        <p:txBody>
          <a:bodyPr wrap="square" lIns="68580" tIns="34290" rIns="68580" bIns="34290" rtlCol="0">
            <a:spAutoFit/>
          </a:bodyPr>
          <a:lstStyle/>
          <a:p>
            <a:r>
              <a:rPr lang="en-US" sz="1100" u="sng" dirty="0"/>
              <a:t>DOE SPI or CPI Value Thresholds</a:t>
            </a:r>
          </a:p>
          <a:p>
            <a:pPr>
              <a:buClr>
                <a:srgbClr val="00B050"/>
              </a:buClr>
              <a:buSzPct val="150000"/>
            </a:pPr>
            <a:r>
              <a:rPr lang="en-US" sz="1100" dirty="0"/>
              <a:t>      0.90 to 1.15</a:t>
            </a:r>
          </a:p>
          <a:p>
            <a:pPr>
              <a:buClr>
                <a:srgbClr val="00B050"/>
              </a:buClr>
              <a:buSzPct val="150000"/>
            </a:pPr>
            <a:r>
              <a:rPr lang="en-US" sz="1100" dirty="0"/>
              <a:t>      0.85 to 0.89 or 1.16 to 1.25</a:t>
            </a:r>
          </a:p>
          <a:p>
            <a:pPr>
              <a:buClr>
                <a:srgbClr val="00B050"/>
              </a:buClr>
              <a:buSzPct val="150000"/>
            </a:pPr>
            <a:r>
              <a:rPr lang="en-US" sz="1100" dirty="0"/>
              <a:t>      &lt;0.85 or &gt;1.25</a:t>
            </a:r>
          </a:p>
          <a:p>
            <a:pPr marL="214313" indent="-214313">
              <a:buFont typeface="Arial" panose="020B0604020202020204" pitchFamily="34" charset="0"/>
              <a:buChar char="•"/>
            </a:pPr>
            <a:endParaRPr lang="en-US" dirty="0"/>
          </a:p>
        </p:txBody>
      </p:sp>
      <p:sp>
        <p:nvSpPr>
          <p:cNvPr id="10" name="Oval 9">
            <a:extLst>
              <a:ext uri="{FF2B5EF4-FFF2-40B4-BE49-F238E27FC236}">
                <a16:creationId xmlns="" xmlns:a16="http://schemas.microsoft.com/office/drawing/2014/main" id="{A603BB0E-C5D4-4D9D-9A0B-9C6ED4302350}"/>
              </a:ext>
            </a:extLst>
          </p:cNvPr>
          <p:cNvSpPr/>
          <p:nvPr/>
        </p:nvSpPr>
        <p:spPr>
          <a:xfrm>
            <a:off x="7200900" y="3807817"/>
            <a:ext cx="126332" cy="1000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1" name="Oval 10">
            <a:extLst>
              <a:ext uri="{FF2B5EF4-FFF2-40B4-BE49-F238E27FC236}">
                <a16:creationId xmlns="" xmlns:a16="http://schemas.microsoft.com/office/drawing/2014/main" id="{F16B8F53-657B-4EA6-8B18-9A57FCEF642B}"/>
              </a:ext>
            </a:extLst>
          </p:cNvPr>
          <p:cNvSpPr/>
          <p:nvPr/>
        </p:nvSpPr>
        <p:spPr>
          <a:xfrm>
            <a:off x="7200900" y="3954469"/>
            <a:ext cx="126332" cy="10009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2" name="Oval 11">
            <a:extLst>
              <a:ext uri="{FF2B5EF4-FFF2-40B4-BE49-F238E27FC236}">
                <a16:creationId xmlns="" xmlns:a16="http://schemas.microsoft.com/office/drawing/2014/main" id="{6FA953B8-B3C0-4651-A2E3-115D6ABDE3D4}"/>
              </a:ext>
            </a:extLst>
          </p:cNvPr>
          <p:cNvSpPr/>
          <p:nvPr/>
        </p:nvSpPr>
        <p:spPr>
          <a:xfrm>
            <a:off x="7200900" y="4102178"/>
            <a:ext cx="126332" cy="10009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sp>
        <p:nvSpPr>
          <p:cNvPr id="16" name="Slide Number Placeholder 15">
            <a:extLst>
              <a:ext uri="{FF2B5EF4-FFF2-40B4-BE49-F238E27FC236}">
                <a16:creationId xmlns="" xmlns:a16="http://schemas.microsoft.com/office/drawing/2014/main" id="{D4FAFB7A-3A35-4A07-A80C-26F5DB8CDD09}"/>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16</a:t>
            </a:fld>
            <a:endParaRPr lang="en-US" altLang="en-US" dirty="0"/>
          </a:p>
        </p:txBody>
      </p:sp>
      <p:cxnSp>
        <p:nvCxnSpPr>
          <p:cNvPr id="5" name="Straight Connector 4">
            <a:extLst>
              <a:ext uri="{FF2B5EF4-FFF2-40B4-BE49-F238E27FC236}">
                <a16:creationId xmlns="" xmlns:a16="http://schemas.microsoft.com/office/drawing/2014/main" id="{54DEBCEE-64AC-4883-911D-6C8B25D8385E}"/>
              </a:ext>
            </a:extLst>
          </p:cNvPr>
          <p:cNvCxnSpPr/>
          <p:nvPr/>
        </p:nvCxnSpPr>
        <p:spPr>
          <a:xfrm>
            <a:off x="146742" y="471487"/>
            <a:ext cx="873016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 xmlns:a16="http://schemas.microsoft.com/office/drawing/2014/main" id="{62839C18-05F8-4EA0-A266-E5173001B7BE}"/>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spTree>
    <p:extLst>
      <p:ext uri="{BB962C8B-B14F-4D97-AF65-F5344CB8AC3E}">
        <p14:creationId xmlns:p14="http://schemas.microsoft.com/office/powerpoint/2010/main" val="35522689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E649719-D4C4-4DFA-9485-BA3E7D142367}"/>
              </a:ext>
            </a:extLst>
          </p:cNvPr>
          <p:cNvPicPr>
            <a:picLocks noChangeAspect="1"/>
          </p:cNvPicPr>
          <p:nvPr/>
        </p:nvPicPr>
        <p:blipFill>
          <a:blip r:embed="rId2"/>
          <a:stretch>
            <a:fillRect/>
          </a:stretch>
        </p:blipFill>
        <p:spPr>
          <a:xfrm>
            <a:off x="1164710" y="480060"/>
            <a:ext cx="6094282" cy="4663440"/>
          </a:xfrm>
          <a:prstGeom prst="rect">
            <a:avLst/>
          </a:prstGeom>
        </p:spPr>
      </p:pic>
      <p:sp>
        <p:nvSpPr>
          <p:cNvPr id="2" name="Title 1">
            <a:extLst>
              <a:ext uri="{FF2B5EF4-FFF2-40B4-BE49-F238E27FC236}">
                <a16:creationId xmlns:a16="http://schemas.microsoft.com/office/drawing/2014/main" xmlns="" id="{ADC7D6A8-B191-47A4-A810-9742C9306E40}"/>
              </a:ext>
            </a:extLst>
          </p:cNvPr>
          <p:cNvSpPr>
            <a:spLocks noGrp="1"/>
          </p:cNvSpPr>
          <p:nvPr>
            <p:ph type="title"/>
          </p:nvPr>
        </p:nvSpPr>
        <p:spPr>
          <a:xfrm>
            <a:off x="0" y="0"/>
            <a:ext cx="8229600" cy="546497"/>
          </a:xfrm>
        </p:spPr>
        <p:txBody>
          <a:bodyPr/>
          <a:lstStyle/>
          <a:p>
            <a:r>
              <a:rPr lang="en-US" sz="2100" dirty="0"/>
              <a:t>Summary Schedule – sPHENIX MIE &amp;</a:t>
            </a:r>
            <a:r>
              <a:rPr lang="en-US" sz="2100" dirty="0" smtClean="0"/>
              <a:t> </a:t>
            </a:r>
            <a:r>
              <a:rPr lang="en-US" sz="2100" dirty="0"/>
              <a:t>1008 Infra and Facility Upgrade</a:t>
            </a:r>
          </a:p>
        </p:txBody>
      </p:sp>
      <p:sp>
        <p:nvSpPr>
          <p:cNvPr id="11" name="Slide Number Placeholder 10">
            <a:extLst>
              <a:ext uri="{FF2B5EF4-FFF2-40B4-BE49-F238E27FC236}">
                <a16:creationId xmlns:a16="http://schemas.microsoft.com/office/drawing/2014/main" xmlns="" id="{F36AEA68-9766-481A-A7DB-7E2DDE8EE300}"/>
              </a:ext>
            </a:extLst>
          </p:cNvPr>
          <p:cNvSpPr>
            <a:spLocks noGrp="1"/>
          </p:cNvSpPr>
          <p:nvPr>
            <p:ph type="sldNum" sz="quarter" idx="12"/>
          </p:nvPr>
        </p:nvSpPr>
        <p:spPr>
          <a:xfrm>
            <a:off x="8609806" y="4676067"/>
            <a:ext cx="534194" cy="273844"/>
          </a:xfrm>
        </p:spPr>
        <p:txBody>
          <a:bodyPr/>
          <a:lstStyle/>
          <a:p>
            <a:fld id="{4B932B3A-BA38-40C7-ADEE-2A1902CEB265}" type="slidenum">
              <a:rPr lang="en-US" altLang="en-US" smtClean="0"/>
              <a:pPr/>
              <a:t>17</a:t>
            </a:fld>
            <a:endParaRPr lang="en-US" altLang="en-US" dirty="0"/>
          </a:p>
        </p:txBody>
      </p:sp>
      <p:cxnSp>
        <p:nvCxnSpPr>
          <p:cNvPr id="7" name="Straight Connector 6">
            <a:extLst>
              <a:ext uri="{FF2B5EF4-FFF2-40B4-BE49-F238E27FC236}">
                <a16:creationId xmlns:a16="http://schemas.microsoft.com/office/drawing/2014/main" xmlns="" id="{2EA95CDE-3397-44D4-BD4F-72BE3296D1EE}"/>
              </a:ext>
            </a:extLst>
          </p:cNvPr>
          <p:cNvCxnSpPr/>
          <p:nvPr/>
        </p:nvCxnSpPr>
        <p:spPr>
          <a:xfrm>
            <a:off x="198522" y="411480"/>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Footer Placeholder 2">
            <a:extLst>
              <a:ext uri="{FF2B5EF4-FFF2-40B4-BE49-F238E27FC236}">
                <a16:creationId xmlns:a16="http://schemas.microsoft.com/office/drawing/2014/main" xmlns="" id="{CE969FF0-CB91-4984-9BFD-99B8AF55B3F0}"/>
              </a:ext>
            </a:extLst>
          </p:cNvPr>
          <p:cNvSpPr>
            <a:spLocks noGrp="1"/>
          </p:cNvSpPr>
          <p:nvPr>
            <p:ph type="ftr" sz="quarter" idx="11"/>
          </p:nvPr>
        </p:nvSpPr>
        <p:spPr>
          <a:xfrm>
            <a:off x="7640053" y="4936332"/>
            <a:ext cx="1503947" cy="207169"/>
          </a:xfrm>
        </p:spPr>
        <p:txBody>
          <a:bodyPr/>
          <a:lstStyle/>
          <a:p>
            <a:pPr>
              <a:defRPr/>
            </a:pPr>
            <a:r>
              <a:rPr lang="en-US" smtClean="0"/>
              <a:t>PMG</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Tree>
    <p:extLst>
      <p:ext uri="{BB962C8B-B14F-4D97-AF65-F5344CB8AC3E}">
        <p14:creationId xmlns:p14="http://schemas.microsoft.com/office/powerpoint/2010/main" val="8937497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5AF36360-83C2-4913-8A95-B933CB4304EC}"/>
              </a:ext>
            </a:extLst>
          </p:cNvPr>
          <p:cNvSpPr>
            <a:spLocks noGrp="1"/>
          </p:cNvSpPr>
          <p:nvPr>
            <p:ph type="title"/>
          </p:nvPr>
        </p:nvSpPr>
        <p:spPr>
          <a:xfrm>
            <a:off x="457200" y="25011"/>
            <a:ext cx="8229600" cy="546497"/>
          </a:xfrm>
        </p:spPr>
        <p:txBody>
          <a:bodyPr/>
          <a:lstStyle/>
          <a:p>
            <a:r>
              <a:rPr lang="en-US" sz="2400" dirty="0"/>
              <a:t>Milestones Status – 1008 Infra and Facility Upgrade</a:t>
            </a:r>
          </a:p>
        </p:txBody>
      </p:sp>
      <p:sp>
        <p:nvSpPr>
          <p:cNvPr id="17" name="Slide Number Placeholder 16">
            <a:extLst>
              <a:ext uri="{FF2B5EF4-FFF2-40B4-BE49-F238E27FC236}">
                <a16:creationId xmlns="" xmlns:a16="http://schemas.microsoft.com/office/drawing/2014/main" id="{7DA745C9-D0E5-464F-9DC4-A0C6BDC91F03}"/>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18</a:t>
            </a:fld>
            <a:endParaRPr lang="en-US" altLang="en-US" dirty="0"/>
          </a:p>
        </p:txBody>
      </p:sp>
      <p:cxnSp>
        <p:nvCxnSpPr>
          <p:cNvPr id="10" name="Straight Connector 9">
            <a:extLst>
              <a:ext uri="{FF2B5EF4-FFF2-40B4-BE49-F238E27FC236}">
                <a16:creationId xmlns="" xmlns:a16="http://schemas.microsoft.com/office/drawing/2014/main" id="{F670B067-67E8-41BA-BE06-21ADFCBF3854}"/>
              </a:ext>
            </a:extLst>
          </p:cNvPr>
          <p:cNvCxnSpPr/>
          <p:nvPr/>
        </p:nvCxnSpPr>
        <p:spPr>
          <a:xfrm>
            <a:off x="198522" y="517358"/>
            <a:ext cx="841128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 xmlns:a16="http://schemas.microsoft.com/office/drawing/2014/main" id="{15E57E6C-A155-41E8-B5E4-B247F655404B}"/>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graphicFrame>
        <p:nvGraphicFramePr>
          <p:cNvPr id="4" name="Table 3">
            <a:extLst>
              <a:ext uri="{FF2B5EF4-FFF2-40B4-BE49-F238E27FC236}">
                <a16:creationId xmlns="" xmlns:a16="http://schemas.microsoft.com/office/drawing/2014/main" id="{65550A39-1616-4640-80AE-2CD27B5FB3B8}"/>
              </a:ext>
            </a:extLst>
          </p:cNvPr>
          <p:cNvGraphicFramePr>
            <a:graphicFrameLocks noGrp="1"/>
          </p:cNvGraphicFramePr>
          <p:nvPr>
            <p:extLst>
              <p:ext uri="{D42A27DB-BD31-4B8C-83A1-F6EECF244321}">
                <p14:modId xmlns:p14="http://schemas.microsoft.com/office/powerpoint/2010/main" val="2899106210"/>
              </p:ext>
            </p:extLst>
          </p:nvPr>
        </p:nvGraphicFramePr>
        <p:xfrm>
          <a:off x="365985" y="727507"/>
          <a:ext cx="8026041" cy="4028168"/>
        </p:xfrm>
        <a:graphic>
          <a:graphicData uri="http://schemas.openxmlformats.org/drawingml/2006/table">
            <a:tbl>
              <a:tblPr/>
              <a:tblGrid>
                <a:gridCol w="241385">
                  <a:extLst>
                    <a:ext uri="{9D8B030D-6E8A-4147-A177-3AD203B41FA5}">
                      <a16:colId xmlns="" xmlns:a16="http://schemas.microsoft.com/office/drawing/2014/main" val="3365210547"/>
                    </a:ext>
                  </a:extLst>
                </a:gridCol>
                <a:gridCol w="692385">
                  <a:extLst>
                    <a:ext uri="{9D8B030D-6E8A-4147-A177-3AD203B41FA5}">
                      <a16:colId xmlns="" xmlns:a16="http://schemas.microsoft.com/office/drawing/2014/main" val="3968725252"/>
                    </a:ext>
                  </a:extLst>
                </a:gridCol>
                <a:gridCol w="3729446">
                  <a:extLst>
                    <a:ext uri="{9D8B030D-6E8A-4147-A177-3AD203B41FA5}">
                      <a16:colId xmlns="" xmlns:a16="http://schemas.microsoft.com/office/drawing/2014/main" val="3615718719"/>
                    </a:ext>
                  </a:extLst>
                </a:gridCol>
                <a:gridCol w="496388">
                  <a:extLst>
                    <a:ext uri="{9D8B030D-6E8A-4147-A177-3AD203B41FA5}">
                      <a16:colId xmlns="" xmlns:a16="http://schemas.microsoft.com/office/drawing/2014/main" val="827718765"/>
                    </a:ext>
                  </a:extLst>
                </a:gridCol>
                <a:gridCol w="529046">
                  <a:extLst>
                    <a:ext uri="{9D8B030D-6E8A-4147-A177-3AD203B41FA5}">
                      <a16:colId xmlns="" xmlns:a16="http://schemas.microsoft.com/office/drawing/2014/main" val="3997457534"/>
                    </a:ext>
                  </a:extLst>
                </a:gridCol>
                <a:gridCol w="444137">
                  <a:extLst>
                    <a:ext uri="{9D8B030D-6E8A-4147-A177-3AD203B41FA5}">
                      <a16:colId xmlns="" xmlns:a16="http://schemas.microsoft.com/office/drawing/2014/main" val="2808866497"/>
                    </a:ext>
                  </a:extLst>
                </a:gridCol>
                <a:gridCol w="633548">
                  <a:extLst>
                    <a:ext uri="{9D8B030D-6E8A-4147-A177-3AD203B41FA5}">
                      <a16:colId xmlns="" xmlns:a16="http://schemas.microsoft.com/office/drawing/2014/main" val="2567920022"/>
                    </a:ext>
                  </a:extLst>
                </a:gridCol>
                <a:gridCol w="1259706">
                  <a:extLst>
                    <a:ext uri="{9D8B030D-6E8A-4147-A177-3AD203B41FA5}">
                      <a16:colId xmlns="" xmlns:a16="http://schemas.microsoft.com/office/drawing/2014/main" val="4181439494"/>
                    </a:ext>
                  </a:extLst>
                </a:gridCol>
              </a:tblGrid>
              <a:tr h="347426">
                <a:tc>
                  <a:txBody>
                    <a:bodyPr/>
                    <a:lstStyle/>
                    <a:p>
                      <a:pPr algn="ctr" fontAlgn="ctr"/>
                      <a:r>
                        <a:rPr lang="en-US" sz="800" b="0" i="0" u="none" strike="noStrike">
                          <a:solidFill>
                            <a:srgbClr val="000000"/>
                          </a:solidFill>
                          <a:effectLst/>
                          <a:latin typeface="Calibri" panose="020F0502020204030204" pitchFamily="34" charset="0"/>
                        </a:rPr>
                        <a:t>#</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dirty="0">
                          <a:solidFill>
                            <a:srgbClr val="000000"/>
                          </a:solidFill>
                          <a:effectLst/>
                          <a:latin typeface="Calibri" panose="020F0502020204030204" pitchFamily="34" charset="0"/>
                        </a:rPr>
                        <a:t>WBS</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Milestone Name</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Target Milestone Date</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Forecast</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Actual Finish</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Variance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(in work days)</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800" b="0" i="0" u="none" strike="noStrike">
                          <a:solidFill>
                            <a:srgbClr val="000000"/>
                          </a:solidFill>
                          <a:effectLst/>
                          <a:latin typeface="Calibri" panose="020F0502020204030204" pitchFamily="34" charset="0"/>
                        </a:rPr>
                        <a:t>Comments</a:t>
                      </a:r>
                    </a:p>
                  </a:txBody>
                  <a:tcPr marL="4526" marR="4526" marT="452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9BC2E6"/>
                    </a:solidFill>
                  </a:tcPr>
                </a:tc>
                <a:extLst>
                  <a:ext uri="{0D108BD9-81ED-4DB2-BD59-A6C34878D82A}">
                    <a16:rowId xmlns="" xmlns:a16="http://schemas.microsoft.com/office/drawing/2014/main" val="3182135354"/>
                  </a:ext>
                </a:extLst>
              </a:tr>
              <a:tr h="118826">
                <a:tc>
                  <a:txBody>
                    <a:bodyPr/>
                    <a:lstStyle/>
                    <a:p>
                      <a:pPr algn="ctr" fontAlgn="b"/>
                      <a:r>
                        <a:rPr lang="en-US" sz="800" b="0" i="0" u="none" strike="noStrike">
                          <a:solidFill>
                            <a:srgbClr val="000000"/>
                          </a:solidFill>
                          <a:effectLst/>
                          <a:latin typeface="Calibri" panose="020F0502020204030204" pitchFamily="34" charset="0"/>
                        </a:rPr>
                        <a:t>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2.03.03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Completion of Outer HCAL Sector Mechanical Structure Procurement</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30-Sep-19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03-Sep-19 A</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3-Sep-19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23373135"/>
                  </a:ext>
                </a:extLst>
              </a:tr>
              <a:tr h="118826">
                <a:tc>
                  <a:txBody>
                    <a:bodyPr/>
                    <a:lstStyle/>
                    <a:p>
                      <a:pPr algn="ctr" fontAlgn="b"/>
                      <a:r>
                        <a:rPr lang="en-US" sz="800" b="0" i="0" u="none" strike="noStrike">
                          <a:solidFill>
                            <a:srgbClr val="000000"/>
                          </a:solidFill>
                          <a:effectLst/>
                          <a:latin typeface="Calibri" panose="020F0502020204030204" pitchFamily="34" charset="0"/>
                        </a:rPr>
                        <a:t>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2.02.03.04.01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(Controls Hardware) Power distribution drawings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31-Oct-20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25-Aug-20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354507825"/>
                  </a:ext>
                </a:extLst>
              </a:tr>
              <a:tr h="118826">
                <a:tc>
                  <a:txBody>
                    <a:bodyPr/>
                    <a:lstStyle/>
                    <a:p>
                      <a:pPr algn="ctr" fontAlgn="b"/>
                      <a:r>
                        <a:rPr lang="en-US" sz="800" b="0" i="0" u="none" strike="noStrike">
                          <a:solidFill>
                            <a:srgbClr val="000000"/>
                          </a:solidFill>
                          <a:effectLst/>
                          <a:latin typeface="Calibri" panose="020F0502020204030204" pitchFamily="34" charset="0"/>
                        </a:rPr>
                        <a:t>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2.03.01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Steel Track Modifications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8-Oct-20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93259491"/>
                  </a:ext>
                </a:extLst>
              </a:tr>
              <a:tr h="118826">
                <a:tc>
                  <a:txBody>
                    <a:bodyPr/>
                    <a:lstStyle/>
                    <a:p>
                      <a:pPr algn="ctr" fontAlgn="b"/>
                      <a:r>
                        <a:rPr lang="en-US" sz="800" b="0" i="0" u="none" strike="noStrike">
                          <a:solidFill>
                            <a:srgbClr val="000000"/>
                          </a:solidFill>
                          <a:effectLst/>
                          <a:latin typeface="Calibri" panose="020F0502020204030204" pitchFamily="34" charset="0"/>
                        </a:rPr>
                        <a:t>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2.03.02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Magnet Supports Released for Production (Milestone)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31-Jan-21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10-Feb-21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05758415"/>
                  </a:ext>
                </a:extLst>
              </a:tr>
              <a:tr h="118826">
                <a:tc>
                  <a:txBody>
                    <a:bodyPr/>
                    <a:lstStyle/>
                    <a:p>
                      <a:pPr algn="ctr" fontAlgn="b"/>
                      <a:r>
                        <a:rPr lang="en-US" sz="800" b="0" i="0" u="none" strike="noStrike">
                          <a:solidFill>
                            <a:srgbClr val="000000"/>
                          </a:solidFill>
                          <a:effectLst/>
                          <a:latin typeface="Calibri" panose="020F0502020204030204" pitchFamily="34" charset="0"/>
                        </a:rPr>
                        <a:t>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2.04.02.01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Magnet cryo, electrical and control structural support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5-Feb-21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26977489"/>
                  </a:ext>
                </a:extLst>
              </a:tr>
              <a:tr h="118826">
                <a:tc>
                  <a:txBody>
                    <a:bodyPr/>
                    <a:lstStyle/>
                    <a:p>
                      <a:pPr algn="ctr" fontAlgn="b"/>
                      <a:r>
                        <a:rPr lang="en-US" sz="800" b="0" i="0" u="none" strike="noStrike">
                          <a:solidFill>
                            <a:srgbClr val="000000"/>
                          </a:solidFill>
                          <a:effectLst/>
                          <a:latin typeface="Calibri" panose="020F0502020204030204" pitchFamily="34" charset="0"/>
                        </a:rPr>
                        <a:t>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2.03.02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Inner HCal Support Tabs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8-Jun-21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5966530"/>
                  </a:ext>
                </a:extLst>
              </a:tr>
              <a:tr h="118826">
                <a:tc>
                  <a:txBody>
                    <a:bodyPr/>
                    <a:lstStyle/>
                    <a:p>
                      <a:pPr algn="ctr" fontAlgn="b"/>
                      <a:r>
                        <a:rPr lang="en-US" sz="800" b="0" i="0" u="none" strike="noStrike">
                          <a:solidFill>
                            <a:srgbClr val="000000"/>
                          </a:solidFill>
                          <a:effectLst/>
                          <a:latin typeface="Calibri" panose="020F0502020204030204" pitchFamily="34" charset="0"/>
                        </a:rPr>
                        <a:t>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Outer HCal Sectors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30-Apr-21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15-Sep-20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82474717"/>
                  </a:ext>
                </a:extLst>
              </a:tr>
              <a:tr h="118826">
                <a:tc>
                  <a:txBody>
                    <a:bodyPr/>
                    <a:lstStyle/>
                    <a:p>
                      <a:pPr algn="ctr" fontAlgn="b"/>
                      <a:r>
                        <a:rPr lang="en-US" sz="800" b="0" i="0" u="none" strike="noStrike">
                          <a:solidFill>
                            <a:srgbClr val="000000"/>
                          </a:solidFill>
                          <a:effectLst/>
                          <a:latin typeface="Calibri" panose="020F0502020204030204" pitchFamily="34" charset="0"/>
                        </a:rPr>
                        <a:t>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2.03.01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Carriage Cradle -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31-May-21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24-Feb-21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05080887"/>
                  </a:ext>
                </a:extLst>
              </a:tr>
              <a:tr h="118826">
                <a:tc>
                  <a:txBody>
                    <a:bodyPr/>
                    <a:lstStyle/>
                    <a:p>
                      <a:pPr algn="ctr" fontAlgn="b"/>
                      <a:r>
                        <a:rPr lang="en-US" sz="800" b="0" i="0" u="none" strike="noStrike">
                          <a:solidFill>
                            <a:srgbClr val="000000"/>
                          </a:solidFill>
                          <a:effectLst/>
                          <a:latin typeface="Calibri" panose="020F0502020204030204" pitchFamily="34" charset="0"/>
                        </a:rPr>
                        <a:t>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2.03.05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CC Bridge, Mid Platforms &amp; Access -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31-Oct-21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20-May-21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112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70293509"/>
                  </a:ext>
                </a:extLst>
              </a:tr>
              <a:tr h="118826">
                <a:tc>
                  <a:txBody>
                    <a:bodyPr/>
                    <a:lstStyle/>
                    <a:p>
                      <a:pPr algn="ctr" fontAlgn="b"/>
                      <a:r>
                        <a:rPr lang="en-US" sz="800" b="0" i="0" u="none" strike="noStrike">
                          <a:solidFill>
                            <a:srgbClr val="000000"/>
                          </a:solidFill>
                          <a:effectLst/>
                          <a:latin typeface="Calibri" panose="020F0502020204030204" pitchFamily="34" charset="0"/>
                        </a:rPr>
                        <a:t>10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2.02.03.02.04.02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Procure LN2 supply transfer line system - Phase 5 - Shipping - Delivery Acceptance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1-Oct-21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66530317"/>
                  </a:ext>
                </a:extLst>
              </a:tr>
              <a:tr h="118826">
                <a:tc>
                  <a:txBody>
                    <a:bodyPr/>
                    <a:lstStyle/>
                    <a:p>
                      <a:pPr algn="ctr" fontAlgn="b"/>
                      <a:r>
                        <a:rPr lang="en-US" sz="800" b="0" i="0" u="none" strike="noStrike">
                          <a:solidFill>
                            <a:srgbClr val="000000"/>
                          </a:solidFill>
                          <a:effectLst/>
                          <a:latin typeface="Calibri" panose="020F0502020204030204" pitchFamily="34" charset="0"/>
                        </a:rPr>
                        <a:t>11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SC Magnet on Cradle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17-Sep-21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64665217"/>
                  </a:ext>
                </a:extLst>
              </a:tr>
              <a:tr h="118826">
                <a:tc>
                  <a:txBody>
                    <a:bodyPr/>
                    <a:lstStyle/>
                    <a:p>
                      <a:pPr algn="ctr" fontAlgn="b"/>
                      <a:r>
                        <a:rPr lang="en-US" sz="800" b="0" i="0" u="none" strike="noStrike">
                          <a:solidFill>
                            <a:srgbClr val="000000"/>
                          </a:solidFill>
                          <a:effectLst/>
                          <a:latin typeface="Calibri" panose="020F0502020204030204" pitchFamily="34" charset="0"/>
                        </a:rPr>
                        <a:t>12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2.04.02.06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Assembly Hall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16-Sep-21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84228855"/>
                  </a:ext>
                </a:extLst>
              </a:tr>
              <a:tr h="118826">
                <a:tc>
                  <a:txBody>
                    <a:bodyPr/>
                    <a:lstStyle/>
                    <a:p>
                      <a:pPr algn="ctr" fontAlgn="b"/>
                      <a:r>
                        <a:rPr lang="en-US" sz="800" b="0" i="0" u="none" strike="noStrike">
                          <a:solidFill>
                            <a:srgbClr val="000000"/>
                          </a:solidFill>
                          <a:effectLst/>
                          <a:latin typeface="Calibri" panose="020F0502020204030204" pitchFamily="34" charset="0"/>
                        </a:rPr>
                        <a:t>13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2.04.01.03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Detector Electronics Racks and Rack generic support systems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06482024"/>
                  </a:ext>
                </a:extLst>
              </a:tr>
              <a:tr h="118826">
                <a:tc>
                  <a:txBody>
                    <a:bodyPr/>
                    <a:lstStyle/>
                    <a:p>
                      <a:pPr algn="ctr" fontAlgn="b"/>
                      <a:r>
                        <a:rPr lang="en-US" sz="800" b="0" i="0" u="none" strike="noStrike">
                          <a:solidFill>
                            <a:srgbClr val="000000"/>
                          </a:solidFill>
                          <a:effectLst/>
                          <a:latin typeface="Calibri" panose="020F0502020204030204" pitchFamily="34" charset="0"/>
                        </a:rPr>
                        <a:t>14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2.04.01.05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Detector Safety Subsystems Components Ready for Installation</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31-Dec-21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21-Dec-21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689947415"/>
                  </a:ext>
                </a:extLst>
              </a:tr>
              <a:tr h="118826">
                <a:tc>
                  <a:txBody>
                    <a:bodyPr/>
                    <a:lstStyle/>
                    <a:p>
                      <a:pPr algn="ctr" fontAlgn="b"/>
                      <a:r>
                        <a:rPr lang="en-US" sz="800" b="0" i="0" u="none" strike="noStrike">
                          <a:solidFill>
                            <a:srgbClr val="000000"/>
                          </a:solidFill>
                          <a:effectLst/>
                          <a:latin typeface="Calibri" panose="020F0502020204030204" pitchFamily="34" charset="0"/>
                        </a:rPr>
                        <a:t>15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Magnet and Solenoid Valvebox - Reinstall</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8-Nov-21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361813726"/>
                  </a:ext>
                </a:extLst>
              </a:tr>
              <a:tr h="118826">
                <a:tc>
                  <a:txBody>
                    <a:bodyPr/>
                    <a:lstStyle/>
                    <a:p>
                      <a:pPr algn="ctr" fontAlgn="b"/>
                      <a:r>
                        <a:rPr lang="en-US" sz="800" b="0" i="0" u="none" strike="noStrike">
                          <a:solidFill>
                            <a:srgbClr val="000000"/>
                          </a:solidFill>
                          <a:effectLst/>
                          <a:latin typeface="Calibri" panose="020F0502020204030204" pitchFamily="34" charset="0"/>
                        </a:rPr>
                        <a:t>16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Remainder of Outer HCal Sectors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16-Nov-21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39575332"/>
                  </a:ext>
                </a:extLst>
              </a:tr>
              <a:tr h="118826">
                <a:tc>
                  <a:txBody>
                    <a:bodyPr/>
                    <a:lstStyle/>
                    <a:p>
                      <a:pPr algn="ctr" fontAlgn="b"/>
                      <a:r>
                        <a:rPr lang="en-US" sz="800" b="0" i="0" u="none" strike="noStrike">
                          <a:solidFill>
                            <a:srgbClr val="000000"/>
                          </a:solidFill>
                          <a:effectLst/>
                          <a:latin typeface="Calibri" panose="020F0502020204030204" pitchFamily="34" charset="0"/>
                        </a:rPr>
                        <a:t>17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platforms &amp; access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28-Feb-22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16-Dec-21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44153121"/>
                  </a:ext>
                </a:extLst>
              </a:tr>
              <a:tr h="118826">
                <a:tc>
                  <a:txBody>
                    <a:bodyPr/>
                    <a:lstStyle/>
                    <a:p>
                      <a:pPr algn="ctr" fontAlgn="b"/>
                      <a:r>
                        <a:rPr lang="en-US" sz="800" b="0" i="0" u="none" strike="noStrike">
                          <a:solidFill>
                            <a:srgbClr val="000000"/>
                          </a:solidFill>
                          <a:effectLst/>
                          <a:latin typeface="Calibri" panose="020F0502020204030204" pitchFamily="34" charset="0"/>
                        </a:rPr>
                        <a:t>18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EMCal Sectors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31-Mar-22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6-Jan-22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96656179"/>
                  </a:ext>
                </a:extLst>
              </a:tr>
              <a:tr h="118826">
                <a:tc>
                  <a:txBody>
                    <a:bodyPr/>
                    <a:lstStyle/>
                    <a:p>
                      <a:pPr algn="ctr" fontAlgn="b"/>
                      <a:r>
                        <a:rPr lang="en-US" sz="800" b="0" i="0" u="none" strike="noStrike">
                          <a:solidFill>
                            <a:srgbClr val="000000"/>
                          </a:solidFill>
                          <a:effectLst/>
                          <a:latin typeface="Calibri" panose="020F0502020204030204" pitchFamily="34" charset="0"/>
                        </a:rPr>
                        <a:t>19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Pole Tips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31-May-22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30-Mar-22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8269329"/>
                  </a:ext>
                </a:extLst>
              </a:tr>
              <a:tr h="118826">
                <a:tc>
                  <a:txBody>
                    <a:bodyPr/>
                    <a:lstStyle/>
                    <a:p>
                      <a:pPr algn="ctr" fontAlgn="b"/>
                      <a:r>
                        <a:rPr lang="en-US" sz="800" b="0" i="0" u="none" strike="noStrike">
                          <a:solidFill>
                            <a:srgbClr val="000000"/>
                          </a:solidFill>
                          <a:effectLst/>
                          <a:latin typeface="Calibri" panose="020F0502020204030204" pitchFamily="34" charset="0"/>
                        </a:rPr>
                        <a:t>20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2.02.03.01.06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RHIC Helium Interface - Installation complete</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4-May-22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31189853"/>
                  </a:ext>
                </a:extLst>
              </a:tr>
              <a:tr h="118826">
                <a:tc>
                  <a:txBody>
                    <a:bodyPr/>
                    <a:lstStyle/>
                    <a:p>
                      <a:pPr algn="ctr" fontAlgn="b"/>
                      <a:r>
                        <a:rPr lang="en-US" sz="800" b="0" i="0" u="none" strike="noStrike">
                          <a:solidFill>
                            <a:srgbClr val="000000"/>
                          </a:solidFill>
                          <a:effectLst/>
                          <a:latin typeface="Calibri" panose="020F0502020204030204" pitchFamily="34" charset="0"/>
                        </a:rPr>
                        <a:t>21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2.02.03.04.03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(Cryo Controls Hardware) Hardware Installed</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30-Jun-22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6-Apr-22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59</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71246320"/>
                  </a:ext>
                </a:extLst>
              </a:tr>
              <a:tr h="118826">
                <a:tc>
                  <a:txBody>
                    <a:bodyPr/>
                    <a:lstStyle/>
                    <a:p>
                      <a:pPr algn="ctr" fontAlgn="b"/>
                      <a:r>
                        <a:rPr lang="en-US" sz="800" b="0" i="0" u="none" strike="noStrike">
                          <a:solidFill>
                            <a:srgbClr val="000000"/>
                          </a:solidFill>
                          <a:effectLst/>
                          <a:latin typeface="Calibri" panose="020F0502020204030204" pitchFamily="34" charset="0"/>
                        </a:rPr>
                        <a: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2.02.01.02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Magnet is operational</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31-Jul-22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15-Jun-22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34972656"/>
                  </a:ext>
                </a:extLst>
              </a:tr>
              <a:tr h="118826">
                <a:tc>
                  <a:txBody>
                    <a:bodyPr/>
                    <a:lstStyle/>
                    <a:p>
                      <a:pPr algn="ctr" fontAlgn="b"/>
                      <a:r>
                        <a:rPr lang="en-US" sz="800" b="0" i="0" u="none" strike="noStrike">
                          <a:solidFill>
                            <a:srgbClr val="000000"/>
                          </a:solidFill>
                          <a:effectLst/>
                          <a:latin typeface="Calibri" panose="020F0502020204030204" pitchFamily="34" charset="0"/>
                        </a:rPr>
                        <a:t>23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2.02.05.03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Magnet Field Measurements: Map Magnetic Field of SC Magnet</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31-Aug-22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7-Jul-22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90253520"/>
                  </a:ext>
                </a:extLst>
              </a:tr>
              <a:tr h="118826">
                <a:tc>
                  <a:txBody>
                    <a:bodyPr/>
                    <a:lstStyle/>
                    <a:p>
                      <a:pPr algn="ctr" fontAlgn="b"/>
                      <a:r>
                        <a:rPr lang="en-US" sz="800" b="0" i="0" u="none" strike="noStrike">
                          <a:solidFill>
                            <a:srgbClr val="000000"/>
                          </a:solidFill>
                          <a:effectLst/>
                          <a:latin typeface="Calibri" panose="020F0502020204030204" pitchFamily="34" charset="0"/>
                        </a:rPr>
                        <a:t>24</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2.05.08</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TPC</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30-Sep-22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26-Jul-22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99368151"/>
                  </a:ext>
                </a:extLst>
              </a:tr>
              <a:tr h="118826">
                <a:tc>
                  <a:txBody>
                    <a:bodyPr/>
                    <a:lstStyle/>
                    <a:p>
                      <a:pPr algn="ctr" fontAlgn="b"/>
                      <a:r>
                        <a:rPr lang="en-US" sz="800" b="0" i="0" u="none" strike="noStrike">
                          <a:solidFill>
                            <a:srgbClr val="000000"/>
                          </a:solidFill>
                          <a:effectLst/>
                          <a:latin typeface="Calibri" panose="020F0502020204030204" pitchFamily="34" charset="0"/>
                        </a:rPr>
                        <a:t>25</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2.05.11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Min Bias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31-Oct-22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26-Aug-22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43</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32243877"/>
                  </a:ext>
                </a:extLst>
              </a:tr>
              <a:tr h="118826">
                <a:tc>
                  <a:txBody>
                    <a:bodyPr/>
                    <a:lstStyle/>
                    <a:p>
                      <a:pPr algn="ctr" fontAlgn="b"/>
                      <a:r>
                        <a:rPr lang="en-US" sz="800" b="0" i="0" u="none" strike="noStrike">
                          <a:solidFill>
                            <a:srgbClr val="000000"/>
                          </a:solidFill>
                          <a:effectLst/>
                          <a:latin typeface="Calibri" panose="020F0502020204030204" pitchFamily="34" charset="0"/>
                        </a:rPr>
                        <a:t>26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2.05.10</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Completed - Install MVTX</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4-Oct-22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36</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938774391"/>
                  </a:ext>
                </a:extLst>
              </a:tr>
              <a:tr h="118826">
                <a:tc>
                  <a:txBody>
                    <a:bodyPr/>
                    <a:lstStyle/>
                    <a:p>
                      <a:pPr algn="ctr" fontAlgn="b"/>
                      <a:r>
                        <a:rPr lang="en-US" sz="800" b="0" i="0" u="none" strike="noStrike">
                          <a:solidFill>
                            <a:srgbClr val="000000"/>
                          </a:solidFill>
                          <a:effectLst/>
                          <a:latin typeface="Calibri" panose="020F0502020204030204" pitchFamily="34" charset="0"/>
                        </a:rPr>
                        <a:t>27</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2.05.12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panose="020F0502020204030204" pitchFamily="34" charset="0"/>
                        </a:rPr>
                        <a:t>sPHENIX Ready for Operations</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30-Nov-22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12-Oct-22</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Calibri" panose="020F0502020204030204" pitchFamily="34" charset="0"/>
                        </a:rPr>
                        <a:t>31</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fontAlgn="b"/>
                      <a:r>
                        <a:rPr lang="en-US" sz="800" b="0" i="0" u="none" strike="noStrike" dirty="0">
                          <a:solidFill>
                            <a:srgbClr val="000000"/>
                          </a:solidFill>
                          <a:effectLst/>
                          <a:latin typeface="Calibri" panose="020F0502020204030204" pitchFamily="34" charset="0"/>
                        </a:rPr>
                        <a:t> </a:t>
                      </a:r>
                    </a:p>
                  </a:txBody>
                  <a:tcPr marL="4526" marR="4526" marT="4526"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04821495"/>
                  </a:ext>
                </a:extLst>
              </a:tr>
            </a:tbl>
          </a:graphicData>
        </a:graphic>
      </p:graphicFrame>
    </p:spTree>
    <p:extLst>
      <p:ext uri="{BB962C8B-B14F-4D97-AF65-F5344CB8AC3E}">
        <p14:creationId xmlns:p14="http://schemas.microsoft.com/office/powerpoint/2010/main" val="21639156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Baseline Budget Profile</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19</a:t>
            </a:fld>
            <a:endParaRPr lang="en-US" alt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08366653"/>
              </p:ext>
            </p:extLst>
          </p:nvPr>
        </p:nvGraphicFramePr>
        <p:xfrm>
          <a:off x="609601" y="742950"/>
          <a:ext cx="8339786" cy="3581400"/>
        </p:xfrm>
        <a:graphic>
          <a:graphicData uri="http://schemas.openxmlformats.org/presentationml/2006/ole">
            <mc:AlternateContent xmlns:mc="http://schemas.openxmlformats.org/markup-compatibility/2006">
              <mc:Choice xmlns:v="urn:schemas-microsoft-com:vml" Requires="v">
                <p:oleObj spid="_x0000_s1048" name="Document" r:id="rId3" imgW="6299200" imgH="2705100" progId="Word.Document.12">
                  <p:embed/>
                </p:oleObj>
              </mc:Choice>
              <mc:Fallback>
                <p:oleObj name="Document" r:id="rId3" imgW="6299200" imgH="2705100" progId="Word.Document.12">
                  <p:embed/>
                  <p:pic>
                    <p:nvPicPr>
                      <p:cNvPr id="0" name=""/>
                      <p:cNvPicPr/>
                      <p:nvPr/>
                    </p:nvPicPr>
                    <p:blipFill>
                      <a:blip r:embed="rId4"/>
                      <a:stretch>
                        <a:fillRect/>
                      </a:stretch>
                    </p:blipFill>
                    <p:spPr>
                      <a:xfrm>
                        <a:off x="609601" y="742950"/>
                        <a:ext cx="8339786" cy="3581400"/>
                      </a:xfrm>
                      <a:prstGeom prst="rect">
                        <a:avLst/>
                      </a:prstGeom>
                    </p:spPr>
                  </p:pic>
                </p:oleObj>
              </mc:Fallback>
            </mc:AlternateContent>
          </a:graphicData>
        </a:graphic>
      </p:graphicFrame>
      <p:sp>
        <p:nvSpPr>
          <p:cNvPr id="7" name="TextBox 6"/>
          <p:cNvSpPr txBox="1"/>
          <p:nvPr/>
        </p:nvSpPr>
        <p:spPr>
          <a:xfrm>
            <a:off x="1752600" y="4171950"/>
            <a:ext cx="2923434" cy="369332"/>
          </a:xfrm>
          <a:prstGeom prst="rect">
            <a:avLst/>
          </a:prstGeom>
          <a:solidFill>
            <a:srgbClr val="0099FF"/>
          </a:solidFill>
        </p:spPr>
        <p:txBody>
          <a:bodyPr wrap="none" rtlCol="0">
            <a:spAutoFit/>
          </a:bodyPr>
          <a:lstStyle/>
          <a:p>
            <a:r>
              <a:rPr lang="en-US" b="1" dirty="0" smtClean="0">
                <a:solidFill>
                  <a:schemeClr val="bg1"/>
                </a:solidFill>
              </a:rPr>
              <a:t>100% of FY20 funds received</a:t>
            </a:r>
            <a:endParaRPr lang="en-US" b="1" dirty="0">
              <a:solidFill>
                <a:schemeClr val="bg1"/>
              </a:solidFill>
            </a:endParaRPr>
          </a:p>
        </p:txBody>
      </p:sp>
    </p:spTree>
    <p:extLst>
      <p:ext uri="{BB962C8B-B14F-4D97-AF65-F5344CB8AC3E}">
        <p14:creationId xmlns:p14="http://schemas.microsoft.com/office/powerpoint/2010/main" val="26449313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144000" cy="471310"/>
          </a:xfrm>
        </p:spPr>
        <p:txBody>
          <a:bodyPr>
            <a:noAutofit/>
          </a:bodyPr>
          <a:lstStyle/>
          <a:p>
            <a:r>
              <a:rPr lang="en-US" sz="3200" dirty="0"/>
              <a:t>1008 Infrastructure &amp; Facility Upgrade</a:t>
            </a:r>
          </a:p>
        </p:txBody>
      </p:sp>
      <p:sp>
        <p:nvSpPr>
          <p:cNvPr id="7" name="Content Placeholder 2"/>
          <p:cNvSpPr txBox="1">
            <a:spLocks/>
          </p:cNvSpPr>
          <p:nvPr/>
        </p:nvSpPr>
        <p:spPr>
          <a:xfrm>
            <a:off x="89322" y="1356109"/>
            <a:ext cx="9054678" cy="3587939"/>
          </a:xfrm>
          <a:prstGeom prst="rect">
            <a:avLst/>
          </a:prstGeom>
          <a:solidFill>
            <a:srgbClr val="FFFFFF"/>
          </a:solidFill>
        </p:spPr>
        <p:txBody>
          <a:bodyPr vert="horz" lIns="91434" tIns="45717" rIns="91434" bIns="45717"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b="1" dirty="0"/>
              <a:t>Scope</a:t>
            </a:r>
          </a:p>
          <a:p>
            <a:pPr lvl="1"/>
            <a:r>
              <a:rPr lang="en-US" sz="1600" dirty="0">
                <a:solidFill>
                  <a:srgbClr val="0080FF"/>
                </a:solidFill>
              </a:rPr>
              <a:t>SC-Magnet support including the Flux Return</a:t>
            </a:r>
            <a:r>
              <a:rPr lang="en-US" sz="1600" dirty="0"/>
              <a:t>, </a:t>
            </a:r>
            <a:r>
              <a:rPr lang="en-US" sz="1600" dirty="0">
                <a:solidFill>
                  <a:srgbClr val="0080FF"/>
                </a:solidFill>
              </a:rPr>
              <a:t>Cryogenics</a:t>
            </a:r>
            <a:r>
              <a:rPr lang="en-US" sz="1600" dirty="0"/>
              <a:t> into Bldg 1008, </a:t>
            </a:r>
            <a:r>
              <a:rPr lang="en-US" sz="1600" dirty="0">
                <a:solidFill>
                  <a:srgbClr val="0080FF"/>
                </a:solidFill>
              </a:rPr>
              <a:t>Detector Carriage/Cradle</a:t>
            </a:r>
            <a:r>
              <a:rPr lang="en-US" sz="1600" dirty="0"/>
              <a:t>, other </a:t>
            </a:r>
            <a:r>
              <a:rPr lang="en-US" sz="1600" dirty="0">
                <a:solidFill>
                  <a:srgbClr val="0080FF"/>
                </a:solidFill>
              </a:rPr>
              <a:t>Bldg 1008 Infrastructure </a:t>
            </a:r>
            <a:r>
              <a:rPr lang="en-US" sz="1600" dirty="0"/>
              <a:t>improvements</a:t>
            </a:r>
          </a:p>
          <a:p>
            <a:pPr lvl="1"/>
            <a:r>
              <a:rPr lang="en-US" sz="1600" dirty="0"/>
              <a:t>sPHENIX </a:t>
            </a:r>
            <a:r>
              <a:rPr lang="en-US" sz="1600" dirty="0">
                <a:solidFill>
                  <a:srgbClr val="0080FF"/>
                </a:solidFill>
              </a:rPr>
              <a:t>Installation</a:t>
            </a:r>
            <a:r>
              <a:rPr lang="en-US" sz="1600" dirty="0"/>
              <a:t>, </a:t>
            </a:r>
            <a:r>
              <a:rPr lang="en-US" sz="1600" dirty="0">
                <a:solidFill>
                  <a:srgbClr val="0080FF"/>
                </a:solidFill>
              </a:rPr>
              <a:t>Integration</a:t>
            </a:r>
            <a:r>
              <a:rPr lang="en-US" sz="1600" dirty="0"/>
              <a:t> and </a:t>
            </a:r>
            <a:r>
              <a:rPr lang="en-US" sz="1600" dirty="0">
                <a:solidFill>
                  <a:srgbClr val="0080FF"/>
                </a:solidFill>
              </a:rPr>
              <a:t>Commissioning of each Subsystem  </a:t>
            </a:r>
            <a:r>
              <a:rPr lang="en-US" sz="1600" dirty="0"/>
              <a:t>is part of the scope</a:t>
            </a:r>
          </a:p>
          <a:p>
            <a:pPr marL="0" indent="0">
              <a:buNone/>
            </a:pPr>
            <a:r>
              <a:rPr lang="en-US" sz="1700" b="1" dirty="0"/>
              <a:t>Not in Scope</a:t>
            </a:r>
          </a:p>
          <a:p>
            <a:pPr lvl="1"/>
            <a:r>
              <a:rPr lang="en-US" sz="1600" dirty="0" err="1"/>
              <a:t>PreOps</a:t>
            </a:r>
            <a:r>
              <a:rPr lang="en-US" sz="1600" dirty="0"/>
              <a:t> prior to RHIC collisions</a:t>
            </a:r>
          </a:p>
          <a:p>
            <a:pPr marL="0" indent="0">
              <a:buNone/>
            </a:pPr>
            <a:r>
              <a:rPr lang="en-US" sz="1700" b="1" dirty="0"/>
              <a:t>Schedule</a:t>
            </a:r>
          </a:p>
          <a:p>
            <a:pPr lvl="1"/>
            <a:r>
              <a:rPr lang="en-US" sz="1600" dirty="0"/>
              <a:t>sPHENIX Ready for Operations Oct 2022</a:t>
            </a:r>
          </a:p>
          <a:p>
            <a:pPr lvl="1"/>
            <a:r>
              <a:rPr lang="en-US" sz="1600" dirty="0"/>
              <a:t>First RHIC run of sPHENIX Feb 1, 2023  </a:t>
            </a:r>
          </a:p>
          <a:p>
            <a:pPr lvl="1"/>
            <a:r>
              <a:rPr lang="en-US" sz="1600" dirty="0"/>
              <a:t>3.5 months </a:t>
            </a:r>
            <a:r>
              <a:rPr lang="en-US" sz="1600" dirty="0" smtClean="0"/>
              <a:t>float in </a:t>
            </a:r>
            <a:r>
              <a:rPr lang="en-US" sz="1600" dirty="0"/>
              <a:t>schedule between sPHENIX ORR and nominal start of RHIC 2023 run.</a:t>
            </a:r>
          </a:p>
          <a:p>
            <a:pPr marL="0" indent="0">
              <a:buNone/>
            </a:pPr>
            <a:r>
              <a:rPr lang="en-US" sz="1800" b="1" dirty="0"/>
              <a:t>Cost</a:t>
            </a:r>
          </a:p>
          <a:p>
            <a:pPr lvl="1"/>
            <a:r>
              <a:rPr lang="en-US" sz="1600" b="1" dirty="0"/>
              <a:t>$33.4 M AY  Total Project Cost  with </a:t>
            </a:r>
            <a:r>
              <a:rPr lang="en-US" sz="1600" b="1" dirty="0" smtClean="0"/>
              <a:t>15.9% </a:t>
            </a:r>
            <a:r>
              <a:rPr lang="en-US" sz="1600" b="1" dirty="0"/>
              <a:t>contingency on </a:t>
            </a:r>
            <a:r>
              <a:rPr lang="en-US" sz="1600" b="1" dirty="0" smtClean="0"/>
              <a:t>BCWR</a:t>
            </a:r>
            <a:endParaRPr lang="en-US" sz="1600" b="1" dirty="0"/>
          </a:p>
          <a:p>
            <a:pPr lvl="1"/>
            <a:endParaRPr lang="en-US" sz="1400" b="1" dirty="0"/>
          </a:p>
          <a:p>
            <a:pPr marL="457166" lvl="1" indent="0">
              <a:buNone/>
            </a:pPr>
            <a:endParaRPr lang="en-US" b="1" dirty="0">
              <a:solidFill>
                <a:srgbClr val="3399FF"/>
              </a:solidFill>
            </a:endParaRPr>
          </a:p>
          <a:p>
            <a:pPr marL="457166" lvl="1" indent="0">
              <a:buNone/>
            </a:pPr>
            <a:endParaRPr lang="en-US" dirty="0"/>
          </a:p>
        </p:txBody>
      </p:sp>
      <p:sp>
        <p:nvSpPr>
          <p:cNvPr id="3" name="Slide Number Placeholder 2"/>
          <p:cNvSpPr>
            <a:spLocks noGrp="1"/>
          </p:cNvSpPr>
          <p:nvPr>
            <p:ph type="sldNum" sz="quarter" idx="12"/>
          </p:nvPr>
        </p:nvSpPr>
        <p:spPr/>
        <p:txBody>
          <a:bodyPr/>
          <a:lstStyle/>
          <a:p>
            <a:fld id="{D96174C5-6044-42D1-B178-7EA7F4E8CD18}" type="slidenum">
              <a:rPr lang="en-US" smtClean="0"/>
              <a:pPr/>
              <a:t>2</a:t>
            </a:fld>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2925110780"/>
              </p:ext>
            </p:extLst>
          </p:nvPr>
        </p:nvGraphicFramePr>
        <p:xfrm>
          <a:off x="304803" y="640087"/>
          <a:ext cx="8635998" cy="685800"/>
        </p:xfrm>
        <a:graphic>
          <a:graphicData uri="http://schemas.openxmlformats.org/drawingml/2006/table">
            <a:tbl>
              <a:tblPr firstRow="1" bandRow="1">
                <a:tableStyleId>{F5AB1C69-6EDB-4FF4-983F-18BD219EF322}</a:tableStyleId>
              </a:tblPr>
              <a:tblGrid>
                <a:gridCol w="1133194">
                  <a:extLst>
                    <a:ext uri="{9D8B030D-6E8A-4147-A177-3AD203B41FA5}">
                      <a16:colId xmlns="" xmlns:a16="http://schemas.microsoft.com/office/drawing/2014/main" val="4246309965"/>
                    </a:ext>
                  </a:extLst>
                </a:gridCol>
                <a:gridCol w="1456962">
                  <a:extLst>
                    <a:ext uri="{9D8B030D-6E8A-4147-A177-3AD203B41FA5}">
                      <a16:colId xmlns="" xmlns:a16="http://schemas.microsoft.com/office/drawing/2014/main" val="2547196037"/>
                    </a:ext>
                  </a:extLst>
                </a:gridCol>
                <a:gridCol w="2913922">
                  <a:extLst>
                    <a:ext uri="{9D8B030D-6E8A-4147-A177-3AD203B41FA5}">
                      <a16:colId xmlns="" xmlns:a16="http://schemas.microsoft.com/office/drawing/2014/main" val="2998244554"/>
                    </a:ext>
                  </a:extLst>
                </a:gridCol>
                <a:gridCol w="1530702">
                  <a:extLst>
                    <a:ext uri="{9D8B030D-6E8A-4147-A177-3AD203B41FA5}">
                      <a16:colId xmlns="" xmlns:a16="http://schemas.microsoft.com/office/drawing/2014/main" val="859748088"/>
                    </a:ext>
                  </a:extLst>
                </a:gridCol>
                <a:gridCol w="1601218">
                  <a:extLst>
                    <a:ext uri="{9D8B030D-6E8A-4147-A177-3AD203B41FA5}">
                      <a16:colId xmlns="" xmlns:a16="http://schemas.microsoft.com/office/drawing/2014/main" val="2369523134"/>
                    </a:ext>
                  </a:extLst>
                </a:gridCol>
              </a:tblGrid>
              <a:tr h="315859">
                <a:tc>
                  <a:txBody>
                    <a:bodyPr/>
                    <a:lstStyle/>
                    <a:p>
                      <a:r>
                        <a:rPr lang="en-US" sz="1200" dirty="0"/>
                        <a:t>TPC</a:t>
                      </a:r>
                    </a:p>
                  </a:txBody>
                  <a:tcPr marT="34290" marB="34290">
                    <a:solidFill>
                      <a:srgbClr val="3399FF"/>
                    </a:solidFill>
                  </a:tcPr>
                </a:tc>
                <a:tc>
                  <a:txBody>
                    <a:bodyPr/>
                    <a:lstStyle/>
                    <a:p>
                      <a:r>
                        <a:rPr lang="en-US" sz="1200" dirty="0"/>
                        <a:t>Project Director</a:t>
                      </a:r>
                    </a:p>
                  </a:txBody>
                  <a:tcPr marT="34290" marB="34290">
                    <a:solidFill>
                      <a:srgbClr val="3399FF"/>
                    </a:solidFill>
                  </a:tcPr>
                </a:tc>
                <a:tc>
                  <a:txBody>
                    <a:bodyPr/>
                    <a:lstStyle/>
                    <a:p>
                      <a:r>
                        <a:rPr lang="en-US" sz="1200" dirty="0"/>
                        <a:t>% Complete</a:t>
                      </a:r>
                    </a:p>
                  </a:txBody>
                  <a:tcPr marT="34290" marB="34290">
                    <a:solidFill>
                      <a:srgbClr val="3399FF"/>
                    </a:solidFill>
                  </a:tcPr>
                </a:tc>
                <a:tc>
                  <a:txBody>
                    <a:bodyPr/>
                    <a:lstStyle/>
                    <a:p>
                      <a:r>
                        <a:rPr lang="en-US" sz="1200" dirty="0"/>
                        <a:t>CPI </a:t>
                      </a:r>
                    </a:p>
                  </a:txBody>
                  <a:tcPr marT="34290" marB="34290">
                    <a:solidFill>
                      <a:srgbClr val="3399FF"/>
                    </a:solidFill>
                  </a:tcPr>
                </a:tc>
                <a:tc>
                  <a:txBody>
                    <a:bodyPr/>
                    <a:lstStyle/>
                    <a:p>
                      <a:r>
                        <a:rPr lang="en-US" sz="1200" dirty="0"/>
                        <a:t>SPI</a:t>
                      </a:r>
                    </a:p>
                  </a:txBody>
                  <a:tcPr marT="34290" marB="34290">
                    <a:solidFill>
                      <a:srgbClr val="3399FF"/>
                    </a:solidFill>
                  </a:tcPr>
                </a:tc>
                <a:extLst>
                  <a:ext uri="{0D108BD9-81ED-4DB2-BD59-A6C34878D82A}">
                    <a16:rowId xmlns="" xmlns:a16="http://schemas.microsoft.com/office/drawing/2014/main" val="291641492"/>
                  </a:ext>
                </a:extLst>
              </a:tr>
              <a:tr h="369941">
                <a:tc>
                  <a:txBody>
                    <a:bodyPr/>
                    <a:lstStyle/>
                    <a:p>
                      <a:r>
                        <a:rPr lang="en-US" sz="1400" dirty="0"/>
                        <a:t>$33.4</a:t>
                      </a:r>
                      <a:r>
                        <a:rPr lang="en-US" sz="1400" baseline="0" dirty="0"/>
                        <a:t> M AY</a:t>
                      </a:r>
                      <a:endParaRPr lang="en-US" sz="1400" dirty="0"/>
                    </a:p>
                  </a:txBody>
                  <a:tcPr marT="34290" marB="34290">
                    <a:solidFill>
                      <a:srgbClr val="CCECFF"/>
                    </a:solidFill>
                  </a:tcPr>
                </a:tc>
                <a:tc>
                  <a:txBody>
                    <a:bodyPr/>
                    <a:lstStyle/>
                    <a:p>
                      <a:r>
                        <a:rPr lang="en-US" sz="1400" dirty="0"/>
                        <a:t>Edward</a:t>
                      </a:r>
                      <a:r>
                        <a:rPr lang="en-US" sz="1400" baseline="0" dirty="0"/>
                        <a:t> O’Brien</a:t>
                      </a:r>
                      <a:endParaRPr lang="en-US" sz="1400" dirty="0"/>
                    </a:p>
                  </a:txBody>
                  <a:tcPr marT="34290" marB="34290">
                    <a:solidFill>
                      <a:srgbClr val="CCECFF"/>
                    </a:solidFill>
                  </a:tcPr>
                </a:tc>
                <a:tc>
                  <a:txBody>
                    <a:bodyPr/>
                    <a:lstStyle/>
                    <a:p>
                      <a:r>
                        <a:rPr lang="en-US" sz="1400" dirty="0" smtClean="0"/>
                        <a:t>37.5%  </a:t>
                      </a:r>
                      <a:r>
                        <a:rPr lang="en-US" sz="1400" dirty="0"/>
                        <a:t>BCWP/BAC @ </a:t>
                      </a:r>
                      <a:r>
                        <a:rPr lang="en-US" sz="1400" dirty="0" smtClean="0"/>
                        <a:t>4/30/2020</a:t>
                      </a:r>
                      <a:endParaRPr lang="en-US" sz="1400" dirty="0"/>
                    </a:p>
                  </a:txBody>
                  <a:tcPr marT="34290" marB="34290">
                    <a:solidFill>
                      <a:srgbClr val="CCECFF"/>
                    </a:solidFill>
                  </a:tcPr>
                </a:tc>
                <a:tc>
                  <a:txBody>
                    <a:bodyPr/>
                    <a:lstStyle/>
                    <a:p>
                      <a:r>
                        <a:rPr lang="en-US" sz="1400" dirty="0"/>
                        <a:t> </a:t>
                      </a:r>
                      <a:r>
                        <a:rPr lang="en-US" sz="1400" dirty="0" smtClean="0"/>
                        <a:t>1.05</a:t>
                      </a:r>
                      <a:endParaRPr lang="en-US" sz="1400" dirty="0"/>
                    </a:p>
                  </a:txBody>
                  <a:tcPr marT="34290" marB="34290">
                    <a:solidFill>
                      <a:srgbClr val="CCECFF"/>
                    </a:solidFill>
                  </a:tcPr>
                </a:tc>
                <a:tc>
                  <a:txBody>
                    <a:bodyPr/>
                    <a:lstStyle/>
                    <a:p>
                      <a:r>
                        <a:rPr lang="en-US" sz="1400" dirty="0"/>
                        <a:t> </a:t>
                      </a:r>
                      <a:r>
                        <a:rPr lang="en-US" sz="1400" dirty="0" smtClean="0"/>
                        <a:t>0.95</a:t>
                      </a:r>
                      <a:endParaRPr lang="en-US" sz="1400" dirty="0"/>
                    </a:p>
                  </a:txBody>
                  <a:tcPr marT="34290" marB="34290">
                    <a:solidFill>
                      <a:srgbClr val="CCECFF"/>
                    </a:solidFill>
                  </a:tcPr>
                </a:tc>
                <a:extLst>
                  <a:ext uri="{0D108BD9-81ED-4DB2-BD59-A6C34878D82A}">
                    <a16:rowId xmlns="" xmlns:a16="http://schemas.microsoft.com/office/drawing/2014/main" val="1730370277"/>
                  </a:ext>
                </a:extLst>
              </a:tr>
            </a:tbl>
          </a:graphicData>
        </a:graphic>
      </p:graphicFrame>
      <p:sp>
        <p:nvSpPr>
          <p:cNvPr id="4" name="Date Placeholder 3">
            <a:extLst>
              <a:ext uri="{FF2B5EF4-FFF2-40B4-BE49-F238E27FC236}">
                <a16:creationId xmlns="" xmlns:a16="http://schemas.microsoft.com/office/drawing/2014/main" id="{985BED3A-D564-4106-A56A-8F4C9A5BE9B9}"/>
              </a:ext>
            </a:extLst>
          </p:cNvPr>
          <p:cNvSpPr>
            <a:spLocks noGrp="1"/>
          </p:cNvSpPr>
          <p:nvPr>
            <p:ph type="dt" sz="half" idx="4294967295"/>
          </p:nvPr>
        </p:nvSpPr>
        <p:spPr>
          <a:xfrm>
            <a:off x="0" y="4924888"/>
            <a:ext cx="2133600" cy="171450"/>
          </a:xfrm>
          <a:prstGeom prst="rect">
            <a:avLst/>
          </a:prstGeom>
        </p:spPr>
        <p:txBody>
          <a:bodyPr vert="horz" wrap="square" lIns="91421" tIns="45711" rIns="91421" bIns="45711" numCol="1" anchor="ctr" anchorCtr="0" compatLnSpc="1">
            <a:prstTxWarp prst="textNoShape">
              <a:avLst/>
            </a:prstTxWarp>
          </a:bodyPr>
          <a:lstStyle>
            <a:defPPr>
              <a:defRPr lang="en-US"/>
            </a:defPPr>
            <a:lvl1pPr algn="l" rtl="0" fontAlgn="base">
              <a:spcBef>
                <a:spcPct val="0"/>
              </a:spcBef>
              <a:spcAft>
                <a:spcPct val="0"/>
              </a:spcAft>
              <a:defRPr sz="1200" kern="1200">
                <a:solidFill>
                  <a:schemeClr val="tx1"/>
                </a:solidFill>
                <a:latin typeface="Calibri" pitchFamily="34" charset="0"/>
                <a:ea typeface="MS PGothic" pitchFamily="34" charset="-128"/>
                <a:cs typeface="+mn-cs"/>
              </a:defRPr>
            </a:lvl1pPr>
            <a:lvl2pPr marL="457094"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196"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294"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394"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487" algn="l" defTabSz="914196" rtl="0" eaLnBrk="1" latinLnBrk="0" hangingPunct="1">
              <a:defRPr kern="1200">
                <a:solidFill>
                  <a:schemeClr val="tx1"/>
                </a:solidFill>
                <a:latin typeface="Calibri" pitchFamily="34" charset="0"/>
                <a:ea typeface="MS PGothic" pitchFamily="34" charset="-128"/>
                <a:cs typeface="+mn-cs"/>
              </a:defRPr>
            </a:lvl6pPr>
            <a:lvl7pPr marL="2742581" algn="l" defTabSz="914196" rtl="0" eaLnBrk="1" latinLnBrk="0" hangingPunct="1">
              <a:defRPr kern="1200">
                <a:solidFill>
                  <a:schemeClr val="tx1"/>
                </a:solidFill>
                <a:latin typeface="Calibri" pitchFamily="34" charset="0"/>
                <a:ea typeface="MS PGothic" pitchFamily="34" charset="-128"/>
                <a:cs typeface="+mn-cs"/>
              </a:defRPr>
            </a:lvl7pPr>
            <a:lvl8pPr marL="3199680" algn="l" defTabSz="914196" rtl="0" eaLnBrk="1" latinLnBrk="0" hangingPunct="1">
              <a:defRPr kern="1200">
                <a:solidFill>
                  <a:schemeClr val="tx1"/>
                </a:solidFill>
                <a:latin typeface="Calibri" pitchFamily="34" charset="0"/>
                <a:ea typeface="MS PGothic" pitchFamily="34" charset="-128"/>
                <a:cs typeface="+mn-cs"/>
              </a:defRPr>
            </a:lvl8pPr>
            <a:lvl9pPr marL="3656777" algn="l" defTabSz="914196" rtl="0" eaLnBrk="1" latinLnBrk="0" hangingPunct="1">
              <a:defRPr kern="1200">
                <a:solidFill>
                  <a:schemeClr val="tx1"/>
                </a:solidFill>
                <a:latin typeface="Calibri" pitchFamily="34" charset="0"/>
                <a:ea typeface="MS PGothic" pitchFamily="34" charset="-128"/>
                <a:cs typeface="+mn-cs"/>
              </a:defRPr>
            </a:lvl9pPr>
          </a:lstStyle>
          <a:p>
            <a:pPr>
              <a:defRPr/>
            </a:pPr>
            <a:r>
              <a:rPr lang="en-US" altLang="en-US" smtClean="0"/>
              <a:t>5/1/2020</a:t>
            </a:r>
            <a:endParaRPr lang="en-US" altLang="en-US" dirty="0"/>
          </a:p>
        </p:txBody>
      </p:sp>
    </p:spTree>
    <p:extLst>
      <p:ext uri="{BB962C8B-B14F-4D97-AF65-F5344CB8AC3E}">
        <p14:creationId xmlns:p14="http://schemas.microsoft.com/office/powerpoint/2010/main" val="326632359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 for BNL Reopening</a:t>
            </a:r>
            <a:endParaRPr lang="en-US" dirty="0"/>
          </a:p>
        </p:txBody>
      </p:sp>
      <p:sp>
        <p:nvSpPr>
          <p:cNvPr id="3" name="Content Placeholder 2"/>
          <p:cNvSpPr>
            <a:spLocks noGrp="1"/>
          </p:cNvSpPr>
          <p:nvPr>
            <p:ph idx="1"/>
          </p:nvPr>
        </p:nvSpPr>
        <p:spPr>
          <a:xfrm>
            <a:off x="228600" y="590550"/>
            <a:ext cx="8915400" cy="2133600"/>
          </a:xfrm>
        </p:spPr>
        <p:txBody>
          <a:bodyPr/>
          <a:lstStyle/>
          <a:p>
            <a:r>
              <a:rPr lang="en-US" sz="1800" dirty="0"/>
              <a:t>BNL  has begun planning for gradual restart and increase in employees on site May 29 (at the earliest).</a:t>
            </a:r>
          </a:p>
          <a:p>
            <a:pPr lvl="1"/>
            <a:r>
              <a:rPr lang="en-US" sz="1400" dirty="0"/>
              <a:t>Start date will be linked to NYS approval to gradually reopen businesses in Suffolk county which is May 29. </a:t>
            </a:r>
          </a:p>
          <a:p>
            <a:pPr lvl="1"/>
            <a:r>
              <a:rPr lang="en-US" sz="1400" dirty="0"/>
              <a:t>The earliest we will likely be able to restart EMCal and HCal factories is phase -2 (mid June)</a:t>
            </a:r>
            <a:endParaRPr lang="en-US" sz="1800" dirty="0"/>
          </a:p>
          <a:p>
            <a:r>
              <a:rPr lang="en-US" sz="1800" dirty="0"/>
              <a:t>Aspects of the BNL restart will be:</a:t>
            </a:r>
          </a:p>
          <a:p>
            <a:pPr lvl="1"/>
            <a:r>
              <a:rPr lang="en-US" sz="1400" dirty="0"/>
              <a:t>Low density tech work in the labs</a:t>
            </a:r>
          </a:p>
          <a:p>
            <a:pPr lvl="1"/>
            <a:r>
              <a:rPr lang="en-US" sz="1400" dirty="0"/>
              <a:t>Required face coverings when outside of office or lab, or more than 1 worker.</a:t>
            </a:r>
          </a:p>
          <a:p>
            <a:pPr lvl="1"/>
            <a:r>
              <a:rPr lang="en-US" sz="1400" dirty="0"/>
              <a:t>Whenever possible maintain people working remotely</a:t>
            </a:r>
          </a:p>
          <a:p>
            <a:pPr lvl="1"/>
            <a:r>
              <a:rPr lang="en-US" sz="1400" dirty="0"/>
              <a:t>All meetings would continue to be remote</a:t>
            </a:r>
          </a:p>
          <a:p>
            <a:pPr marL="0" indent="0">
              <a:buNone/>
            </a:pPr>
            <a:endParaRPr lang="en-US" sz="1400" dirty="0">
              <a:solidFill>
                <a:srgbClr val="0080FF"/>
              </a:solidFill>
            </a:endParaRPr>
          </a:p>
          <a:p>
            <a:pPr marL="514250" lvl="1" indent="0">
              <a:buNone/>
            </a:pPr>
            <a:r>
              <a:rPr lang="en-US" b="0" dirty="0">
                <a:solidFill>
                  <a:srgbClr val="000000"/>
                </a:solidFill>
              </a:rPr>
              <a:t> </a:t>
            </a:r>
          </a:p>
          <a:p>
            <a:endParaRPr lang="en-US" sz="1800" dirty="0"/>
          </a:p>
          <a:p>
            <a:pPr lvl="1"/>
            <a:endParaRPr lang="en-US" sz="1600" dirty="0"/>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20</a:t>
            </a:fld>
            <a:endParaRPr lang="en-US" altLang="en-US" dirty="0"/>
          </a:p>
        </p:txBody>
      </p:sp>
      <p:sp>
        <p:nvSpPr>
          <p:cNvPr id="7" name="TextBox 6"/>
          <p:cNvSpPr txBox="1"/>
          <p:nvPr/>
        </p:nvSpPr>
        <p:spPr>
          <a:xfrm>
            <a:off x="0" y="3028951"/>
            <a:ext cx="8991600" cy="2285238"/>
          </a:xfrm>
          <a:prstGeom prst="rect">
            <a:avLst/>
          </a:prstGeom>
          <a:noFill/>
        </p:spPr>
        <p:txBody>
          <a:bodyPr wrap="square" lIns="91434" tIns="45717" rIns="91434" bIns="45717" rtlCol="0">
            <a:spAutoFit/>
          </a:bodyPr>
          <a:lstStyle/>
          <a:p>
            <a:r>
              <a:rPr lang="en-US" sz="1400" b="1" dirty="0"/>
              <a:t>Current BNL Guidance on restart</a:t>
            </a:r>
          </a:p>
          <a:p>
            <a:r>
              <a:rPr lang="en-US" sz="1400" dirty="0"/>
              <a:t>BNL begins a methodical transition of critical staff returning to work throughout the months of June and July, with extended telework agreements remaining in place.  At the macro-level, onsite staffing might resemble the following:</a:t>
            </a:r>
          </a:p>
          <a:p>
            <a:pPr lvl="1"/>
            <a:r>
              <a:rPr lang="en-US" sz="1400" dirty="0"/>
              <a:t>Up to May 29 – 250 FTEs (~10% of total FTEs)</a:t>
            </a:r>
          </a:p>
          <a:p>
            <a:pPr lvl="1"/>
            <a:r>
              <a:rPr lang="en-US" sz="1400" dirty="0"/>
              <a:t>Reopen Day 0 – 400 FTEs (~15% of total FTEs)</a:t>
            </a:r>
          </a:p>
          <a:p>
            <a:pPr lvl="1"/>
            <a:r>
              <a:rPr lang="en-US" sz="1400" dirty="0"/>
              <a:t>Reopen Day 15 – 500 FTEs (~20% of total FTEs)</a:t>
            </a:r>
          </a:p>
          <a:p>
            <a:pPr lvl="1"/>
            <a:r>
              <a:rPr lang="en-US" sz="1400" dirty="0"/>
              <a:t>Reopen Day 30 – 650 FTEs (~25% of total FTEs)</a:t>
            </a:r>
          </a:p>
          <a:p>
            <a:pPr lvl="1"/>
            <a:r>
              <a:rPr lang="en-US" sz="1400" dirty="0"/>
              <a:t>Reopen Day 45 – 1000 FTEs (~40% of total FTEs)</a:t>
            </a:r>
          </a:p>
          <a:p>
            <a:pPr lvl="1"/>
            <a:r>
              <a:rPr lang="en-US" sz="1400" dirty="0"/>
              <a:t>Reopen Day 60 – 1300 FTEs (~50% of Total FTEs)</a:t>
            </a:r>
          </a:p>
          <a:p>
            <a:endParaRPr lang="en-US" sz="1400" dirty="0"/>
          </a:p>
        </p:txBody>
      </p:sp>
      <p:sp>
        <p:nvSpPr>
          <p:cNvPr id="8" name="TextBox 7"/>
          <p:cNvSpPr txBox="1"/>
          <p:nvPr/>
        </p:nvSpPr>
        <p:spPr>
          <a:xfrm>
            <a:off x="4419600" y="4019552"/>
            <a:ext cx="2804624" cy="369326"/>
          </a:xfrm>
          <a:prstGeom prst="rect">
            <a:avLst/>
          </a:prstGeom>
          <a:solidFill>
            <a:srgbClr val="0080FF"/>
          </a:solidFill>
        </p:spPr>
        <p:txBody>
          <a:bodyPr wrap="none" lIns="91434" tIns="45717" rIns="91434" bIns="45717" rtlCol="0">
            <a:spAutoFit/>
          </a:bodyPr>
          <a:lstStyle/>
          <a:p>
            <a:r>
              <a:rPr lang="en-US" b="1" dirty="0" smtClean="0">
                <a:solidFill>
                  <a:srgbClr val="FFFFFF"/>
                </a:solidFill>
              </a:rPr>
              <a:t> All dates subject to change</a:t>
            </a:r>
            <a:endParaRPr lang="en-US" b="1" dirty="0">
              <a:solidFill>
                <a:srgbClr val="FFFFFF"/>
              </a:solidFill>
            </a:endParaRPr>
          </a:p>
        </p:txBody>
      </p:sp>
    </p:spTree>
    <p:extLst>
      <p:ext uri="{BB962C8B-B14F-4D97-AF65-F5344CB8AC3E}">
        <p14:creationId xmlns:p14="http://schemas.microsoft.com/office/powerpoint/2010/main" val="18448282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sPHENIX Restart Request</a:t>
            </a:r>
            <a:endParaRPr lang="en-US" dirty="0"/>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21</a:t>
            </a:fld>
            <a:endParaRPr lang="en-US" altLang="en-US" dirty="0"/>
          </a:p>
        </p:txBody>
      </p:sp>
      <p:pic>
        <p:nvPicPr>
          <p:cNvPr id="8" name="Picture 7" descr="Screen Shot 2020-05-28 at 12.36.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66750"/>
            <a:ext cx="7297716" cy="4476750"/>
          </a:xfrm>
          <a:prstGeom prst="rect">
            <a:avLst/>
          </a:prstGeom>
        </p:spPr>
      </p:pic>
    </p:spTree>
    <p:extLst>
      <p:ext uri="{BB962C8B-B14F-4D97-AF65-F5344CB8AC3E}">
        <p14:creationId xmlns:p14="http://schemas.microsoft.com/office/powerpoint/2010/main" val="16969120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sPHENIX Restart Request</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22</a:t>
            </a:fld>
            <a:endParaRPr lang="en-US" altLang="en-US" dirty="0"/>
          </a:p>
        </p:txBody>
      </p:sp>
      <p:grpSp>
        <p:nvGrpSpPr>
          <p:cNvPr id="8" name="Group 7"/>
          <p:cNvGrpSpPr/>
          <p:nvPr/>
        </p:nvGrpSpPr>
        <p:grpSpPr>
          <a:xfrm>
            <a:off x="304800" y="666750"/>
            <a:ext cx="7848600" cy="4177992"/>
            <a:chOff x="304800" y="666750"/>
            <a:chExt cx="7848600" cy="4177992"/>
          </a:xfrm>
        </p:grpSpPr>
        <p:pic>
          <p:nvPicPr>
            <p:cNvPr id="6" name="Picture 5" descr="Screen Shot 2020-05-28 at 12.39.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32848"/>
              <a:ext cx="7848600" cy="3911894"/>
            </a:xfrm>
            <a:prstGeom prst="rect">
              <a:avLst/>
            </a:prstGeom>
          </p:spPr>
        </p:pic>
        <p:sp>
          <p:nvSpPr>
            <p:cNvPr id="7" name="TextBox 6"/>
            <p:cNvSpPr txBox="1"/>
            <p:nvPr/>
          </p:nvSpPr>
          <p:spPr>
            <a:xfrm>
              <a:off x="318621" y="666750"/>
              <a:ext cx="671979" cy="276999"/>
            </a:xfrm>
            <a:prstGeom prst="rect">
              <a:avLst/>
            </a:prstGeom>
            <a:noFill/>
          </p:spPr>
          <p:txBody>
            <a:bodyPr wrap="none" rtlCol="0">
              <a:spAutoFit/>
            </a:bodyPr>
            <a:lstStyle/>
            <a:p>
              <a:r>
                <a:rPr lang="en-US" sz="1200" dirty="0" smtClean="0">
                  <a:solidFill>
                    <a:schemeClr val="accent1">
                      <a:lumMod val="75000"/>
                    </a:schemeClr>
                  </a:solidFill>
                </a:rPr>
                <a:t>Phase 3</a:t>
              </a:r>
              <a:endParaRPr lang="en-US" sz="1200" dirty="0">
                <a:solidFill>
                  <a:schemeClr val="accent1">
                    <a:lumMod val="75000"/>
                  </a:schemeClr>
                </a:solidFill>
              </a:endParaRPr>
            </a:p>
          </p:txBody>
        </p:sp>
      </p:grpSp>
    </p:spTree>
    <p:extLst>
      <p:ext uri="{BB962C8B-B14F-4D97-AF65-F5344CB8AC3E}">
        <p14:creationId xmlns:p14="http://schemas.microsoft.com/office/powerpoint/2010/main" val="22260407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15542"/>
            <a:ext cx="7391400" cy="546497"/>
          </a:xfrm>
        </p:spPr>
        <p:txBody>
          <a:bodyPr/>
          <a:lstStyle/>
          <a:p>
            <a:r>
              <a:rPr lang="en-US" sz="3200" dirty="0"/>
              <a:t>Plans for Continuation of RHIC 2020 Run</a:t>
            </a:r>
          </a:p>
        </p:txBody>
      </p:sp>
      <p:sp>
        <p:nvSpPr>
          <p:cNvPr id="7" name="Content Placeholder 6"/>
          <p:cNvSpPr>
            <a:spLocks noGrp="1"/>
          </p:cNvSpPr>
          <p:nvPr>
            <p:ph idx="1"/>
          </p:nvPr>
        </p:nvSpPr>
        <p:spPr>
          <a:xfrm>
            <a:off x="228600" y="666750"/>
            <a:ext cx="8458200" cy="3048000"/>
          </a:xfrm>
        </p:spPr>
        <p:txBody>
          <a:bodyPr/>
          <a:lstStyle/>
          <a:p>
            <a:r>
              <a:rPr lang="en-US" sz="1800" dirty="0"/>
              <a:t>BNL has announced the final 12 weeks of the RHIC 2020 run will start  as soon as practical. Tentative start date June 1 but could be delayed if BNL reopening is delayed. Driven by a use the RHIC Ops funds or lose them.</a:t>
            </a:r>
          </a:p>
          <a:p>
            <a:pPr lvl="1"/>
            <a:r>
              <a:rPr lang="en-US" sz="1400" b="0" dirty="0"/>
              <a:t>However this will impact time available for sPHENIX to work in the 1008 IR between now and 2023.</a:t>
            </a:r>
          </a:p>
          <a:p>
            <a:pPr marL="1257092" lvl="2" indent="-342875">
              <a:buFont typeface="+mj-lt"/>
              <a:buAutoNum type="arabicParenR"/>
            </a:pPr>
            <a:r>
              <a:rPr lang="en-US" sz="1400" b="0" dirty="0"/>
              <a:t>Tying in the He system in 1008B to RHIC </a:t>
            </a:r>
            <a:r>
              <a:rPr lang="en-US" sz="1400" b="0" dirty="0">
                <a:solidFill>
                  <a:srgbClr val="0080FF"/>
                </a:solidFill>
              </a:rPr>
              <a:t>2021 shutdown ( 8 weeks)</a:t>
            </a:r>
          </a:p>
          <a:p>
            <a:pPr marL="1257092" lvl="2" indent="-342875">
              <a:buFont typeface="+mj-lt"/>
              <a:buAutoNum type="arabicParenR"/>
            </a:pPr>
            <a:r>
              <a:rPr lang="en-US" sz="1400" b="0" dirty="0"/>
              <a:t>Hanging the helium transfer lines on the 1008 west wall </a:t>
            </a:r>
            <a:r>
              <a:rPr lang="en-US" sz="1400" b="0" dirty="0">
                <a:solidFill>
                  <a:srgbClr val="0080FF"/>
                </a:solidFill>
              </a:rPr>
              <a:t>2020 shutdown (12 weeks)</a:t>
            </a:r>
          </a:p>
          <a:p>
            <a:pPr marL="1257092" lvl="2" indent="-342875">
              <a:buFont typeface="+mj-lt"/>
              <a:buAutoNum type="arabicParenR"/>
            </a:pPr>
            <a:r>
              <a:rPr lang="en-US" sz="1400" b="0" dirty="0"/>
              <a:t>Installing cryo lines between 1008B and 1008 </a:t>
            </a:r>
            <a:r>
              <a:rPr lang="en-US" sz="1400" b="0" dirty="0">
                <a:solidFill>
                  <a:srgbClr val="0080FF"/>
                </a:solidFill>
              </a:rPr>
              <a:t>2020 shutdown (12 weeks)</a:t>
            </a:r>
          </a:p>
          <a:p>
            <a:pPr marL="1257092" lvl="2" indent="-342875">
              <a:buFont typeface="+mj-lt"/>
              <a:buAutoNum type="arabicParenR"/>
            </a:pPr>
            <a:r>
              <a:rPr lang="en-US" sz="1400" b="0" dirty="0"/>
              <a:t>Concrete work on 1008 IR tracks </a:t>
            </a:r>
            <a:r>
              <a:rPr lang="en-US" sz="1400" b="0" dirty="0">
                <a:solidFill>
                  <a:srgbClr val="0080FF"/>
                </a:solidFill>
              </a:rPr>
              <a:t>2020 shutdown (12 weeks)</a:t>
            </a:r>
          </a:p>
          <a:p>
            <a:pPr marL="1257092" lvl="2" indent="-342875">
              <a:buFont typeface="+mj-lt"/>
              <a:buAutoNum type="arabicParenR"/>
            </a:pPr>
            <a:endParaRPr lang="en-US" sz="1400" b="0" dirty="0">
              <a:solidFill>
                <a:srgbClr val="0080FF"/>
              </a:solidFill>
            </a:endParaRPr>
          </a:p>
          <a:p>
            <a:pPr marL="457151" indent="-342875"/>
            <a:r>
              <a:rPr lang="en-US" sz="1800" dirty="0">
                <a:solidFill>
                  <a:srgbClr val="000000"/>
                </a:solidFill>
              </a:rPr>
              <a:t>We have asked BNL Management for 34 weeks of access to the IR  to complete these 4 tasks. The 34 weeks would include one contiguous 24 weeks period after the 2020 run, and 10 weeks between the 2021 and 2022 run.</a:t>
            </a:r>
          </a:p>
          <a:p>
            <a:pPr marL="457151" indent="-342875"/>
            <a:r>
              <a:rPr lang="en-US" sz="1800" dirty="0">
                <a:solidFill>
                  <a:srgbClr val="000000"/>
                </a:solidFill>
              </a:rPr>
              <a:t>Need to schedule a meeting with CAD for detailed scheduling of this work especially personnel assign to the work.</a:t>
            </a:r>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23</a:t>
            </a:fld>
            <a:endParaRPr lang="en-US" altLang="en-US" dirty="0"/>
          </a:p>
        </p:txBody>
      </p:sp>
    </p:spTree>
    <p:extLst>
      <p:ext uri="{BB962C8B-B14F-4D97-AF65-F5344CB8AC3E}">
        <p14:creationId xmlns:p14="http://schemas.microsoft.com/office/powerpoint/2010/main" val="19724449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9" y="17469"/>
            <a:ext cx="8229600" cy="546497"/>
          </a:xfrm>
        </p:spPr>
        <p:txBody>
          <a:bodyPr/>
          <a:lstStyle/>
          <a:p>
            <a:r>
              <a:rPr lang="en-US" sz="3200" dirty="0" smtClean="0"/>
              <a:t>Where sPHENIX Can Use BNL Help</a:t>
            </a:r>
            <a:endParaRPr lang="en-US" sz="3200" dirty="0"/>
          </a:p>
        </p:txBody>
      </p:sp>
      <p:sp>
        <p:nvSpPr>
          <p:cNvPr id="3" name="Content Placeholder 2"/>
          <p:cNvSpPr>
            <a:spLocks noGrp="1"/>
          </p:cNvSpPr>
          <p:nvPr>
            <p:ph idx="1"/>
          </p:nvPr>
        </p:nvSpPr>
        <p:spPr>
          <a:xfrm>
            <a:off x="152400" y="742950"/>
            <a:ext cx="8915400" cy="4400550"/>
          </a:xfrm>
        </p:spPr>
        <p:txBody>
          <a:bodyPr/>
          <a:lstStyle/>
          <a:p>
            <a:pPr marL="0" indent="0">
              <a:buNone/>
            </a:pPr>
            <a:r>
              <a:rPr lang="en-US" dirty="0" smtClean="0"/>
              <a:t>From April PMG:</a:t>
            </a:r>
          </a:p>
          <a:p>
            <a:r>
              <a:rPr lang="en-US" sz="1600" dirty="0"/>
              <a:t>Help us identify sources of a pulse of technical labor for the next 9-12 months to catch-up  time lost due to COVID-19 (10-</a:t>
            </a:r>
            <a:r>
              <a:rPr lang="en-US" sz="1600" dirty="0" smtClean="0"/>
              <a:t>15 </a:t>
            </a:r>
            <a:r>
              <a:rPr lang="en-US" sz="1600" dirty="0"/>
              <a:t>FTEs combined of technicians, engineers, designers and computer professionals). Ideally this would be from inside BNL but one could consider temporary hires or using people (perhaps remotely) from other parts of the SC complex</a:t>
            </a:r>
            <a:r>
              <a:rPr lang="en-US" sz="1600" dirty="0" smtClean="0"/>
              <a:t>.</a:t>
            </a:r>
            <a:endParaRPr lang="en-US" sz="1600" dirty="0"/>
          </a:p>
          <a:p>
            <a:pPr marL="0" indent="0">
              <a:buNone/>
            </a:pPr>
            <a:r>
              <a:rPr lang="en-US" sz="1600" b="1" dirty="0" smtClean="0"/>
              <a:t>Have:</a:t>
            </a:r>
          </a:p>
          <a:p>
            <a:pPr marL="0" indent="0">
              <a:buNone/>
            </a:pPr>
            <a:r>
              <a:rPr lang="en-US" sz="1600" dirty="0" smtClean="0"/>
              <a:t>In the past month, with Jamie and Jim Desmond’s agreement </a:t>
            </a:r>
            <a:r>
              <a:rPr lang="en-US" sz="1600" b="1" dirty="0" smtClean="0">
                <a:solidFill>
                  <a:srgbClr val="0080FF"/>
                </a:solidFill>
              </a:rPr>
              <a:t>we have added 2.25 ME’s (1 </a:t>
            </a:r>
            <a:r>
              <a:rPr lang="en-US" sz="1600" b="1" dirty="0" err="1" smtClean="0">
                <a:solidFill>
                  <a:srgbClr val="0080FF"/>
                </a:solidFill>
              </a:rPr>
              <a:t>yr</a:t>
            </a:r>
            <a:r>
              <a:rPr lang="en-US" sz="1600" b="1" dirty="0" smtClean="0">
                <a:solidFill>
                  <a:srgbClr val="0080FF"/>
                </a:solidFill>
              </a:rPr>
              <a:t>) </a:t>
            </a:r>
            <a:r>
              <a:rPr lang="en-US" sz="1600" dirty="0" smtClean="0"/>
              <a:t>and opened </a:t>
            </a:r>
            <a:r>
              <a:rPr lang="en-US" sz="1600" dirty="0" err="1" smtClean="0"/>
              <a:t>reqs</a:t>
            </a:r>
            <a:r>
              <a:rPr lang="en-US" sz="1600" dirty="0" smtClean="0"/>
              <a:t> for </a:t>
            </a:r>
            <a:r>
              <a:rPr lang="en-US" sz="1600" b="1" dirty="0" smtClean="0">
                <a:solidFill>
                  <a:srgbClr val="0080FF"/>
                </a:solidFill>
              </a:rPr>
              <a:t>2 postdocs</a:t>
            </a:r>
            <a:r>
              <a:rPr lang="en-US" sz="1600" dirty="0" smtClean="0"/>
              <a:t>. The sPHENIX project team are advocating that the postdocs to have a strong software/</a:t>
            </a:r>
            <a:r>
              <a:rPr lang="en-US" sz="1600" dirty="0" err="1" smtClean="0"/>
              <a:t>det</a:t>
            </a:r>
            <a:r>
              <a:rPr lang="en-US" sz="1600" dirty="0" smtClean="0"/>
              <a:t> hardware skill set. We have started interviewing to fill </a:t>
            </a:r>
            <a:r>
              <a:rPr lang="en-US" sz="1600" b="1" dirty="0" smtClean="0">
                <a:solidFill>
                  <a:srgbClr val="0080FF"/>
                </a:solidFill>
              </a:rPr>
              <a:t>a I/5-7 position</a:t>
            </a:r>
            <a:r>
              <a:rPr lang="en-US" sz="1600" dirty="0" smtClean="0"/>
              <a:t>. </a:t>
            </a:r>
          </a:p>
          <a:p>
            <a:pPr marL="0" indent="0">
              <a:buNone/>
            </a:pPr>
            <a:endParaRPr lang="en-US" sz="1600" dirty="0"/>
          </a:p>
          <a:p>
            <a:pPr marL="0" indent="0">
              <a:buNone/>
            </a:pPr>
            <a:r>
              <a:rPr lang="en-US" sz="1600" b="1" dirty="0" smtClean="0"/>
              <a:t>Need:</a:t>
            </a:r>
          </a:p>
          <a:p>
            <a:pPr marL="0" indent="0">
              <a:buNone/>
            </a:pPr>
            <a:r>
              <a:rPr lang="en-US" sz="1600" dirty="0" smtClean="0"/>
              <a:t>The need for the next year is in 1008 for the cryo installation (</a:t>
            </a:r>
            <a:r>
              <a:rPr lang="en-US" sz="1600" b="1" dirty="0" err="1" smtClean="0">
                <a:solidFill>
                  <a:srgbClr val="0080FF"/>
                </a:solidFill>
              </a:rPr>
              <a:t>mech</a:t>
            </a:r>
            <a:r>
              <a:rPr lang="en-US" sz="1600" b="1" dirty="0" smtClean="0">
                <a:solidFill>
                  <a:srgbClr val="0080FF"/>
                </a:solidFill>
              </a:rPr>
              <a:t> techs and welders</a:t>
            </a:r>
            <a:r>
              <a:rPr lang="en-US" sz="1600" dirty="0" smtClean="0"/>
              <a:t>), track reinforcement (</a:t>
            </a:r>
            <a:r>
              <a:rPr lang="en-US" sz="1600" b="1" dirty="0" smtClean="0">
                <a:solidFill>
                  <a:srgbClr val="0080FF"/>
                </a:solidFill>
              </a:rPr>
              <a:t>engineering oversight</a:t>
            </a:r>
            <a:r>
              <a:rPr lang="en-US" sz="1600" dirty="0" smtClean="0"/>
              <a:t>), 1 additional </a:t>
            </a:r>
            <a:r>
              <a:rPr lang="en-US" sz="1600" b="1" dirty="0" smtClean="0">
                <a:solidFill>
                  <a:srgbClr val="0080FF"/>
                </a:solidFill>
              </a:rPr>
              <a:t>electrical tech </a:t>
            </a:r>
            <a:r>
              <a:rPr lang="en-US" sz="1600" dirty="0" smtClean="0"/>
              <a:t>for 1008 racks, </a:t>
            </a:r>
            <a:r>
              <a:rPr lang="en-US" sz="1600" b="1" dirty="0" smtClean="0">
                <a:solidFill>
                  <a:srgbClr val="0080FF"/>
                </a:solidFill>
              </a:rPr>
              <a:t>2 </a:t>
            </a:r>
            <a:r>
              <a:rPr lang="en-US" sz="1600" b="1" dirty="0" err="1" smtClean="0">
                <a:solidFill>
                  <a:srgbClr val="0080FF"/>
                </a:solidFill>
              </a:rPr>
              <a:t>mech</a:t>
            </a:r>
            <a:r>
              <a:rPr lang="en-US" sz="1600" b="1" dirty="0" smtClean="0">
                <a:solidFill>
                  <a:srgbClr val="0080FF"/>
                </a:solidFill>
              </a:rPr>
              <a:t> techs</a:t>
            </a:r>
            <a:r>
              <a:rPr lang="en-US" sz="1600" dirty="0"/>
              <a:t>(</a:t>
            </a:r>
            <a:r>
              <a:rPr lang="en-US" sz="1600" b="1" dirty="0">
                <a:solidFill>
                  <a:srgbClr val="0080FF"/>
                </a:solidFill>
              </a:rPr>
              <a:t>possible </a:t>
            </a:r>
            <a:r>
              <a:rPr lang="en-US" sz="1600" b="1" dirty="0" err="1">
                <a:solidFill>
                  <a:srgbClr val="0080FF"/>
                </a:solidFill>
              </a:rPr>
              <a:t>jobshoppers</a:t>
            </a:r>
            <a:r>
              <a:rPr lang="en-US" sz="1600" dirty="0"/>
              <a:t>) </a:t>
            </a:r>
            <a:r>
              <a:rPr lang="en-US" sz="1600" b="1" dirty="0" smtClean="0">
                <a:solidFill>
                  <a:srgbClr val="0080FF"/>
                </a:solidFill>
              </a:rPr>
              <a:t> </a:t>
            </a:r>
            <a:r>
              <a:rPr lang="en-US" sz="1600" dirty="0" smtClean="0"/>
              <a:t>in the 510 EMCal factory to make up lost time during the pandemic work pause.</a:t>
            </a:r>
          </a:p>
          <a:p>
            <a:pPr marL="0" indent="0">
              <a:buNone/>
            </a:pPr>
            <a:r>
              <a:rPr lang="en-US" sz="1600" dirty="0"/>
              <a:t>We are still light(</a:t>
            </a:r>
            <a:r>
              <a:rPr lang="en-US" sz="1600" b="1" dirty="0">
                <a:solidFill>
                  <a:srgbClr val="0080FF"/>
                </a:solidFill>
              </a:rPr>
              <a:t>1-2 FTEs</a:t>
            </a:r>
            <a:r>
              <a:rPr lang="en-US" sz="1600" dirty="0"/>
              <a:t>) on DAQ/Computer skills with both John and Irina being full time management. </a:t>
            </a:r>
          </a:p>
          <a:p>
            <a:pPr marL="0" indent="0">
              <a:buNone/>
            </a:pPr>
            <a:endParaRPr lang="en-US" sz="1600" dirty="0"/>
          </a:p>
          <a:p>
            <a:endParaRPr 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24</a:t>
            </a:fld>
            <a:endParaRPr lang="en-US" altLang="en-US" dirty="0"/>
          </a:p>
        </p:txBody>
      </p:sp>
    </p:spTree>
    <p:extLst>
      <p:ext uri="{BB962C8B-B14F-4D97-AF65-F5344CB8AC3E}">
        <p14:creationId xmlns:p14="http://schemas.microsoft.com/office/powerpoint/2010/main" val="152468309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64737" y="633859"/>
            <a:ext cx="9007592" cy="4331642"/>
          </a:xfrm>
        </p:spPr>
        <p:txBody>
          <a:bodyPr/>
          <a:lstStyle/>
          <a:p>
            <a:r>
              <a:rPr lang="en-US" sz="1500" dirty="0"/>
              <a:t>Work continues on sPHENIX at BNL and collaborating institutions though on site activities have stopped at BNL and many collaborating institutions due to the work- pause associated with the worldwide pandemic. sPHENIX design work, procurements, simulations, reviews, continue remotely.  </a:t>
            </a:r>
          </a:p>
          <a:p>
            <a:r>
              <a:rPr lang="en-US" sz="1500" dirty="0"/>
              <a:t>We have a large team of engineers and designers working on the design of the sPHENIX </a:t>
            </a:r>
            <a:r>
              <a:rPr lang="en-US" sz="1500" dirty="0" smtClean="0"/>
              <a:t>MIE.</a:t>
            </a:r>
            <a:endParaRPr lang="en-US" sz="1500" dirty="0"/>
          </a:p>
          <a:p>
            <a:r>
              <a:rPr lang="en-US" sz="1500" dirty="0"/>
              <a:t>Some sPHENIX institutions have reopened (UIUC) or remained open (Lund) during the pandemic.</a:t>
            </a:r>
          </a:p>
          <a:p>
            <a:r>
              <a:rPr lang="en-US" sz="1500" dirty="0"/>
              <a:t>Many vendors are considered essential industries and continue to work and produce parts for sPHENIX.</a:t>
            </a:r>
          </a:p>
          <a:p>
            <a:pPr lvl="1"/>
            <a:r>
              <a:rPr lang="en-US" sz="1400" dirty="0"/>
              <a:t>Many critical parts continue to be produced in industry during the pandemic including  OHCal tiles, electronics, </a:t>
            </a:r>
            <a:r>
              <a:rPr lang="en-US" sz="1400" dirty="0" smtClean="0"/>
              <a:t> mechanical components produced at machine shops, specialized plastics.</a:t>
            </a:r>
            <a:endParaRPr lang="en-US" sz="1100" dirty="0"/>
          </a:p>
          <a:p>
            <a:r>
              <a:rPr lang="en-US" sz="1500" dirty="0"/>
              <a:t>We will re-plan the project file  (PCRs) once BNL and collaborating universities reopen. The early completion date remains unchanged for April but will likely slip by the May report. </a:t>
            </a:r>
          </a:p>
          <a:p>
            <a:r>
              <a:rPr lang="en-US" sz="1500" dirty="0"/>
              <a:t>PD-4 date of Dec 2022 will be unaffected due to  the 14 months of float between early completion and PD-4</a:t>
            </a:r>
            <a:r>
              <a:rPr lang="en-US" sz="1500" dirty="0" smtClean="0"/>
              <a:t>.</a:t>
            </a:r>
          </a:p>
          <a:p>
            <a:r>
              <a:rPr lang="en-US" sz="1500" dirty="0" smtClean="0"/>
              <a:t>We have an sPHENIX  restart plan that will evolve as the BNL restart plan solidifies.</a:t>
            </a:r>
          </a:p>
          <a:p>
            <a:r>
              <a:rPr lang="en-US" sz="1500" dirty="0" smtClean="0"/>
              <a:t>Once BNL is reopen and at Phase-4 an infusion of labor will help the schedule, particularly for the shutdown activities between the next RHIC runs.</a:t>
            </a:r>
            <a:endParaRPr lang="en-US" sz="1600" dirty="0"/>
          </a:p>
          <a:p>
            <a:r>
              <a:rPr lang="en-US" sz="1500" dirty="0"/>
              <a:t> sPHENIX continues to make good progress even with BNL and many universities and labs in a “work pause” mode. We are working efficiently in remote-work mode.</a:t>
            </a:r>
          </a:p>
          <a:p>
            <a:pPr marL="0" indent="0">
              <a:buNone/>
            </a:pPr>
            <a:endParaRPr lang="en-US" sz="1500" dirty="0"/>
          </a:p>
          <a:p>
            <a:pPr marL="0" indent="0">
              <a:buNone/>
            </a:pPr>
            <a:r>
              <a:rPr lang="en-US" sz="1500" b="1" dirty="0"/>
              <a:t> </a:t>
            </a:r>
            <a:endParaRPr lang="en-US" sz="1500" dirty="0"/>
          </a:p>
          <a:p>
            <a:endParaRPr lang="en-US" dirty="0"/>
          </a:p>
        </p:txBody>
      </p:sp>
      <p:sp>
        <p:nvSpPr>
          <p:cNvPr id="4" name="Date Placeholder 3"/>
          <p:cNvSpPr>
            <a:spLocks noGrp="1"/>
          </p:cNvSpPr>
          <p:nvPr>
            <p:ph type="dt" sz="half" idx="10"/>
          </p:nvPr>
        </p:nvSpPr>
        <p:spPr/>
        <p:txBody>
          <a:bodyPr/>
          <a:lstStyle/>
          <a:p>
            <a:pPr>
              <a:defRPr/>
            </a:pPr>
            <a:r>
              <a:rPr lang="en-US" altLang="en-US" dirty="0" smtClean="0"/>
              <a:t>5/28/2020</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25</a:t>
            </a:fld>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6708169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10" name="Content Placeholder 9"/>
          <p:cNvSpPr>
            <a:spLocks noGrp="1"/>
          </p:cNvSpPr>
          <p:nvPr>
            <p:ph idx="1"/>
          </p:nvPr>
        </p:nvSpPr>
        <p:spPr>
          <a:xfrm>
            <a:off x="381000" y="2114551"/>
            <a:ext cx="8229600" cy="990596"/>
          </a:xfrm>
        </p:spPr>
        <p:txBody>
          <a:bodyPr/>
          <a:lstStyle/>
          <a:p>
            <a:pPr marL="0" indent="0" algn="ctr">
              <a:buNone/>
            </a:pPr>
            <a:r>
              <a:rPr lang="en-US" sz="4800" dirty="0"/>
              <a:t>Back Up</a:t>
            </a:r>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26</a:t>
            </a:fld>
            <a:endParaRPr lang="en-US" altLang="en-US" dirty="0"/>
          </a:p>
        </p:txBody>
      </p:sp>
    </p:spTree>
    <p:extLst>
      <p:ext uri="{BB962C8B-B14F-4D97-AF65-F5344CB8AC3E}">
        <p14:creationId xmlns:p14="http://schemas.microsoft.com/office/powerpoint/2010/main" val="84059331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MIE: EAC </a:t>
            </a:r>
            <a:r>
              <a:rPr lang="en-US" dirty="0" smtClean="0"/>
              <a:t>Profile and PCR Log</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27</a:t>
            </a:fld>
            <a:endParaRPr lang="en-US" altLang="en-US" dirty="0"/>
          </a:p>
        </p:txBody>
      </p:sp>
      <p:pic>
        <p:nvPicPr>
          <p:cNvPr id="6" name="Picture 5" descr="Screen Shot 2020-05-27 at 11.37.57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1" y="626080"/>
            <a:ext cx="5638799" cy="4517420"/>
          </a:xfrm>
          <a:prstGeom prst="rect">
            <a:avLst/>
          </a:prstGeom>
        </p:spPr>
      </p:pic>
    </p:spTree>
    <p:extLst>
      <p:ext uri="{BB962C8B-B14F-4D97-AF65-F5344CB8AC3E}">
        <p14:creationId xmlns:p14="http://schemas.microsoft.com/office/powerpoint/2010/main" val="307673627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I&amp;F</a:t>
            </a:r>
            <a:r>
              <a:rPr lang="en-US" dirty="0" smtClean="0"/>
              <a:t>: EAC </a:t>
            </a:r>
            <a:r>
              <a:rPr lang="en-US" dirty="0" smtClean="0"/>
              <a:t>Profile and PCR Log</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28</a:t>
            </a:fld>
            <a:endParaRPr lang="en-US" altLang="en-US" dirty="0"/>
          </a:p>
        </p:txBody>
      </p:sp>
      <p:pic>
        <p:nvPicPr>
          <p:cNvPr id="7" name="Picture 6" descr="Screen Shot 2020-05-27 at 11.37.0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666750"/>
            <a:ext cx="5562599" cy="3358529"/>
          </a:xfrm>
          <a:prstGeom prst="rect">
            <a:avLst/>
          </a:prstGeom>
        </p:spPr>
      </p:pic>
      <p:pic>
        <p:nvPicPr>
          <p:cNvPr id="8" name="Picture 7" descr="Screen Shot 2020-05-27 at 11.37.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4037853"/>
            <a:ext cx="5638800" cy="1105647"/>
          </a:xfrm>
          <a:prstGeom prst="rect">
            <a:avLst/>
          </a:prstGeom>
        </p:spPr>
      </p:pic>
    </p:spTree>
    <p:extLst>
      <p:ext uri="{BB962C8B-B14F-4D97-AF65-F5344CB8AC3E}">
        <p14:creationId xmlns:p14="http://schemas.microsoft.com/office/powerpoint/2010/main" val="30943953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MIE Critical </a:t>
            </a:r>
            <a:r>
              <a:rPr lang="en-US" dirty="0" smtClean="0"/>
              <a:t>Path</a:t>
            </a:r>
            <a:endParaRPr lang="en-US" dirty="0"/>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29</a:t>
            </a:fld>
            <a:endParaRPr lang="en-US" altLang="en-US" dirty="0"/>
          </a:p>
        </p:txBody>
      </p:sp>
      <p:pic>
        <p:nvPicPr>
          <p:cNvPr id="6" name="Picture 5"/>
          <p:cNvPicPr/>
          <p:nvPr/>
        </p:nvPicPr>
        <p:blipFill rotWithShape="1">
          <a:blip r:embed="rId2">
            <a:extLst>
              <a:ext uri="{28A0092B-C50C-407E-A947-70E740481C1C}">
                <a14:useLocalDpi xmlns:a14="http://schemas.microsoft.com/office/drawing/2010/main" val="0"/>
              </a:ext>
            </a:extLst>
          </a:blip>
          <a:srcRect t="5195" b="5456"/>
          <a:stretch/>
        </p:blipFill>
        <p:spPr bwMode="auto">
          <a:xfrm>
            <a:off x="1524000" y="609282"/>
            <a:ext cx="6324600" cy="45342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63487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
            <a:ext cx="8229600" cy="546497"/>
          </a:xfrm>
        </p:spPr>
        <p:txBody>
          <a:bodyPr/>
          <a:lstStyle/>
          <a:p>
            <a:r>
              <a:rPr lang="en-US" dirty="0"/>
              <a:t>sPHENIX Project Calendar  </a:t>
            </a:r>
          </a:p>
        </p:txBody>
      </p:sp>
      <p:sp>
        <p:nvSpPr>
          <p:cNvPr id="3" name="Content Placeholder 2"/>
          <p:cNvSpPr>
            <a:spLocks noGrp="1"/>
          </p:cNvSpPr>
          <p:nvPr>
            <p:ph idx="1"/>
          </p:nvPr>
        </p:nvSpPr>
        <p:spPr>
          <a:xfrm>
            <a:off x="152400" y="590550"/>
            <a:ext cx="8991600" cy="4419600"/>
          </a:xfrm>
        </p:spPr>
        <p:txBody>
          <a:bodyPr/>
          <a:lstStyle/>
          <a:p>
            <a:pPr marL="285743" lvl="1" indent="-285743">
              <a:buFont typeface="Arial"/>
              <a:buChar char="•"/>
            </a:pPr>
            <a:r>
              <a:rPr lang="en-US" sz="1600" b="0" dirty="0"/>
              <a:t>EMCal Sector 13-64 Electronics PRR				Apr </a:t>
            </a:r>
            <a:r>
              <a:rPr lang="en-US" sz="1600" b="0" dirty="0" smtClean="0"/>
              <a:t>8</a:t>
            </a:r>
          </a:p>
          <a:p>
            <a:pPr marL="285743" lvl="1" indent="-285743">
              <a:buFont typeface="Arial"/>
              <a:buChar char="•"/>
            </a:pPr>
            <a:r>
              <a:rPr lang="en-US" sz="1600" b="0" dirty="0"/>
              <a:t>ESRC review of sPHENIX cryo system				Apr </a:t>
            </a:r>
            <a:r>
              <a:rPr lang="en-US" sz="1600" b="0" dirty="0" smtClean="0"/>
              <a:t>9</a:t>
            </a:r>
            <a:endParaRPr lang="en-US" sz="1600" b="0" dirty="0"/>
          </a:p>
          <a:p>
            <a:pPr marL="285743" lvl="1" indent="-285743">
              <a:buFont typeface="Arial"/>
              <a:buChar char="•"/>
            </a:pPr>
            <a:r>
              <a:rPr lang="en-US" sz="1600" b="0" dirty="0"/>
              <a:t>TPC R3 GEM Pad plane Design Review				Apr 16</a:t>
            </a:r>
          </a:p>
          <a:p>
            <a:pPr marL="285743" lvl="1" indent="-285743">
              <a:buFont typeface="Arial"/>
              <a:buChar char="•"/>
            </a:pPr>
            <a:r>
              <a:rPr lang="en-US" sz="1600" b="0" dirty="0"/>
              <a:t>TPC FEE Printed Circuit Board Review				Apr 20</a:t>
            </a:r>
          </a:p>
          <a:p>
            <a:pPr marL="285743" lvl="1" indent="-285743">
              <a:buFont typeface="Arial"/>
              <a:buChar char="•"/>
            </a:pPr>
            <a:r>
              <a:rPr lang="en-US" sz="1600" b="0" dirty="0"/>
              <a:t>SAMPA v5 Performance Review (internal)			Apr </a:t>
            </a:r>
            <a:r>
              <a:rPr lang="en-US" sz="1600" b="0" dirty="0" smtClean="0"/>
              <a:t>27</a:t>
            </a:r>
          </a:p>
          <a:p>
            <a:pPr marL="285750" lvl="1" indent="-285750">
              <a:buFont typeface="Arial"/>
              <a:buChar char="•"/>
            </a:pPr>
            <a:r>
              <a:rPr lang="en-US" sz="1600" b="0" dirty="0"/>
              <a:t>Final Design Review Carriage X-Y Tables </a:t>
            </a:r>
            <a:r>
              <a:rPr lang="en-US" sz="1600" dirty="0"/>
              <a:t> 				</a:t>
            </a:r>
            <a:r>
              <a:rPr lang="en-US" sz="1600" b="0" dirty="0"/>
              <a:t>Apr 27</a:t>
            </a:r>
          </a:p>
          <a:p>
            <a:pPr marL="285750" lvl="1" indent="-285750">
              <a:buFont typeface="Arial"/>
              <a:buChar char="•"/>
            </a:pPr>
            <a:r>
              <a:rPr lang="en-US" sz="1600" b="0" dirty="0"/>
              <a:t>PRR revised beam pipe					May </a:t>
            </a:r>
            <a:r>
              <a:rPr lang="en-US" sz="1600" b="0" dirty="0" smtClean="0"/>
              <a:t>15</a:t>
            </a:r>
            <a:endParaRPr lang="en-US" sz="1600" b="0" dirty="0"/>
          </a:p>
          <a:p>
            <a:pPr marL="285729" lvl="1" indent="-285729">
              <a:buFont typeface="Arial"/>
              <a:buChar char="•"/>
            </a:pPr>
            <a:r>
              <a:rPr lang="en-US" sz="1600" b="0" dirty="0"/>
              <a:t>sPHENIX BHSO meeting					May 20 </a:t>
            </a:r>
          </a:p>
          <a:p>
            <a:pPr marL="342875" lvl="1" indent="-342875">
              <a:buFont typeface="Arial"/>
              <a:buChar char="•"/>
            </a:pPr>
            <a:r>
              <a:rPr lang="en-US" sz="1600" b="0" dirty="0"/>
              <a:t>L2 Managers’ meeting					May 21</a:t>
            </a:r>
          </a:p>
          <a:p>
            <a:pPr marL="342875" lvl="1" indent="-342875">
              <a:buFont typeface="Arial"/>
              <a:buChar char="•"/>
            </a:pPr>
            <a:r>
              <a:rPr lang="en-US" sz="1600" b="0" dirty="0"/>
              <a:t>PRR for SAMPA v5 Production chips				May 27</a:t>
            </a:r>
          </a:p>
          <a:p>
            <a:pPr marL="342875" lvl="1" indent="-342875">
              <a:buFont typeface="Arial"/>
              <a:buChar char="•"/>
            </a:pPr>
            <a:r>
              <a:rPr lang="en-US" sz="1600" b="0" dirty="0"/>
              <a:t>DOE Monthly						May 27  </a:t>
            </a:r>
          </a:p>
          <a:p>
            <a:pPr marL="342875" lvl="1" indent="-342875">
              <a:buFont typeface="Arial"/>
              <a:buChar char="•"/>
            </a:pPr>
            <a:r>
              <a:rPr lang="en-US" sz="1600" b="0" dirty="0"/>
              <a:t>EMCal installation fixture/ Large support rings			Jun 10</a:t>
            </a:r>
          </a:p>
          <a:p>
            <a:pPr marL="342875" lvl="1" indent="-342875">
              <a:buFont typeface="Arial"/>
              <a:buChar char="•"/>
            </a:pPr>
            <a:r>
              <a:rPr lang="en-US" sz="1600" b="0" dirty="0"/>
              <a:t>LV/VAC power distribution to sPHENIX (internal)			Jun </a:t>
            </a:r>
            <a:r>
              <a:rPr lang="en-US" sz="1600" b="0" dirty="0" smtClean="0"/>
              <a:t>16</a:t>
            </a:r>
          </a:p>
          <a:p>
            <a:pPr marL="342875" lvl="1" indent="-342875">
              <a:buFont typeface="Arial"/>
              <a:buChar char="•"/>
            </a:pPr>
            <a:r>
              <a:rPr lang="en-US" sz="1600" b="0" dirty="0"/>
              <a:t>PRR for End Caps/Pole Tips				</a:t>
            </a:r>
            <a:r>
              <a:rPr lang="en-US" sz="1600" b="0" dirty="0" smtClean="0"/>
              <a:t>	mid-June</a:t>
            </a:r>
            <a:endParaRPr lang="en-US" sz="1600" b="0" dirty="0"/>
          </a:p>
          <a:p>
            <a:pPr marL="342892" lvl="1" indent="-342892">
              <a:buFont typeface="Arial"/>
              <a:buChar char="•"/>
            </a:pPr>
            <a:r>
              <a:rPr lang="en-US" sz="1600" b="0" dirty="0"/>
              <a:t> sPHENIX MIE Annual review (tentative)				</a:t>
            </a:r>
            <a:r>
              <a:rPr lang="en-US" sz="1600" b="0" dirty="0" err="1"/>
              <a:t>Wk</a:t>
            </a:r>
            <a:r>
              <a:rPr lang="en-US" sz="1600" b="0" dirty="0"/>
              <a:t> of Jul 27</a:t>
            </a:r>
          </a:p>
          <a:p>
            <a:pPr marL="399989" lvl="2" indent="0">
              <a:buNone/>
            </a:pPr>
            <a:endParaRPr lang="en-US" sz="1600" b="0" dirty="0"/>
          </a:p>
          <a:p>
            <a:pPr marL="342892" lvl="1" indent="-342892">
              <a:buFont typeface="Arial"/>
              <a:buChar char="•"/>
            </a:pPr>
            <a:endParaRPr lang="en-US" sz="1800" b="0" dirty="0"/>
          </a:p>
          <a:p>
            <a:pPr marL="742859" lvl="2" indent="-342892">
              <a:buFont typeface="Arial"/>
              <a:buChar char="•"/>
            </a:pPr>
            <a:endParaRPr lang="en-US" sz="1400" b="0" dirty="0"/>
          </a:p>
          <a:p>
            <a:pPr marL="342875" lvl="1" indent="-342875">
              <a:buFont typeface="Arial"/>
              <a:buChar char="•"/>
            </a:pPr>
            <a:endParaRPr lang="en-US" sz="1800" b="0" dirty="0"/>
          </a:p>
          <a:p>
            <a:pPr marL="0" lvl="1" indent="0">
              <a:buNone/>
            </a:pPr>
            <a:endParaRPr lang="en-US" sz="1800" b="0" dirty="0"/>
          </a:p>
          <a:p>
            <a:pPr marL="0" lvl="1" indent="0">
              <a:buNone/>
            </a:pPr>
            <a:r>
              <a:rPr lang="en-US" sz="1800" b="0" dirty="0"/>
              <a:t> </a:t>
            </a:r>
          </a:p>
          <a:p>
            <a:pPr marL="342830" lvl="1" indent="-342830">
              <a:buFont typeface="Arial" pitchFamily="34" charset="0"/>
              <a:buChar char="•"/>
            </a:pPr>
            <a:endParaRPr lang="en-US" b="0" dirty="0"/>
          </a:p>
          <a:p>
            <a:pPr marL="342830" lvl="1" indent="-342830">
              <a:buFont typeface="Arial" pitchFamily="34" charset="0"/>
              <a:buChar char="•"/>
            </a:pPr>
            <a:endParaRPr lang="en-US" b="0" dirty="0"/>
          </a:p>
          <a:p>
            <a:endParaRPr lang="en-US" sz="2000" dirty="0"/>
          </a:p>
          <a:p>
            <a:endParaRPr lang="en-US" sz="2000" dirty="0"/>
          </a:p>
          <a:p>
            <a:endParaRPr lang="en-US" sz="2000" dirty="0"/>
          </a:p>
          <a:p>
            <a:pPr marL="0" indent="0">
              <a:buNone/>
            </a:pPr>
            <a:r>
              <a:rPr lang="en-US" sz="2000" dirty="0"/>
              <a:t> </a:t>
            </a:r>
            <a:endParaRPr lang="en-US" sz="1600" dirty="0"/>
          </a:p>
          <a:p>
            <a:pPr marL="0" indent="0">
              <a:buNone/>
            </a:pPr>
            <a:r>
              <a:rPr lang="en-US" sz="2000" dirty="0"/>
              <a:t> </a:t>
            </a:r>
            <a:endParaRPr lang="en-US" sz="1600" dirty="0"/>
          </a:p>
          <a:p>
            <a:pPr marL="0" indent="0">
              <a:buNone/>
            </a:pPr>
            <a:endParaRPr lang="en-US" sz="1800" dirty="0"/>
          </a:p>
          <a:p>
            <a:endParaRPr lang="en-US" sz="18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7" name="Date Placeholder 6"/>
          <p:cNvSpPr>
            <a:spLocks noGrp="1"/>
          </p:cNvSpPr>
          <p:nvPr>
            <p:ph type="dt" sz="half" idx="10"/>
          </p:nvPr>
        </p:nvSpPr>
        <p:spPr/>
        <p:txBody>
          <a:bodyPr/>
          <a:lstStyle/>
          <a:p>
            <a:pPr>
              <a:defRPr/>
            </a:pPr>
            <a:r>
              <a:rPr lang="en-US" altLang="en-US" smtClean="0"/>
              <a:t>5/28/2020</a:t>
            </a:r>
            <a:endParaRPr lang="en-US" altLang="en-US" dirty="0"/>
          </a:p>
        </p:txBody>
      </p:sp>
    </p:spTree>
    <p:extLst>
      <p:ext uri="{BB962C8B-B14F-4D97-AF65-F5344CB8AC3E}">
        <p14:creationId xmlns:p14="http://schemas.microsoft.com/office/powerpoint/2010/main" val="30603168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16046"/>
            <a:ext cx="8229600" cy="546497"/>
          </a:xfrm>
        </p:spPr>
        <p:txBody>
          <a:bodyPr/>
          <a:lstStyle/>
          <a:p>
            <a:r>
              <a:rPr lang="en-US" sz="32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30</a:t>
            </a:fld>
            <a:endParaRPr lang="en-US" altLang="en-US" dirty="0"/>
          </a:p>
        </p:txBody>
      </p:sp>
      <p:cxnSp>
        <p:nvCxnSpPr>
          <p:cNvPr id="10" name="Straight Connector 9">
            <a:extLst>
              <a:ext uri="{FF2B5EF4-FFF2-40B4-BE49-F238E27FC236}">
                <a16:creationId xmlns="" xmlns:a16="http://schemas.microsoft.com/office/drawing/2014/main" id="{C12EAB20-6002-4129-8EAA-72764D1CCDBB}"/>
              </a:ext>
            </a:extLst>
          </p:cNvPr>
          <p:cNvCxnSpPr/>
          <p:nvPr/>
        </p:nvCxnSpPr>
        <p:spPr>
          <a:xfrm>
            <a:off x="205666" y="456490"/>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 xmlns:a16="http://schemas.microsoft.com/office/drawing/2014/main" id="{62A766C9-AA01-4DA2-A6D9-01349B1E1E80}"/>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pic>
        <p:nvPicPr>
          <p:cNvPr id="3" name="Picture 2">
            <a:extLst>
              <a:ext uri="{FF2B5EF4-FFF2-40B4-BE49-F238E27FC236}">
                <a16:creationId xmlns="" xmlns:a16="http://schemas.microsoft.com/office/drawing/2014/main" id="{2F475249-5E18-4F63-B312-5EF8D1C5E740}"/>
              </a:ext>
            </a:extLst>
          </p:cNvPr>
          <p:cNvPicPr>
            <a:picLocks noChangeAspect="1"/>
          </p:cNvPicPr>
          <p:nvPr/>
        </p:nvPicPr>
        <p:blipFill>
          <a:blip r:embed="rId2"/>
          <a:stretch>
            <a:fillRect/>
          </a:stretch>
        </p:blipFill>
        <p:spPr>
          <a:xfrm>
            <a:off x="205665" y="480060"/>
            <a:ext cx="7305039" cy="4663440"/>
          </a:xfrm>
          <a:prstGeom prst="rect">
            <a:avLst/>
          </a:prstGeom>
        </p:spPr>
      </p:pic>
    </p:spTree>
    <p:extLst>
      <p:ext uri="{BB962C8B-B14F-4D97-AF65-F5344CB8AC3E}">
        <p14:creationId xmlns:p14="http://schemas.microsoft.com/office/powerpoint/2010/main" val="16402715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152400" y="26638"/>
            <a:ext cx="8229600" cy="546497"/>
          </a:xfrm>
        </p:spPr>
        <p:txBody>
          <a:bodyPr/>
          <a:lstStyle/>
          <a:p>
            <a:r>
              <a:rPr lang="en-US" sz="32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31</a:t>
            </a:fld>
            <a:endParaRPr lang="en-US" altLang="en-US" dirty="0"/>
          </a:p>
        </p:txBody>
      </p:sp>
      <p:cxnSp>
        <p:nvCxnSpPr>
          <p:cNvPr id="11" name="Straight Connector 10">
            <a:extLst>
              <a:ext uri="{FF2B5EF4-FFF2-40B4-BE49-F238E27FC236}">
                <a16:creationId xmlns="" xmlns:a16="http://schemas.microsoft.com/office/drawing/2014/main" id="{9D7CBC66-876E-44B4-AD76-8AF79DCD2500}"/>
              </a:ext>
            </a:extLst>
          </p:cNvPr>
          <p:cNvCxnSpPr/>
          <p:nvPr/>
        </p:nvCxnSpPr>
        <p:spPr>
          <a:xfrm>
            <a:off x="205666" y="456490"/>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 xmlns:a16="http://schemas.microsoft.com/office/drawing/2014/main" id="{77116BCD-4A7C-4E26-850F-1517688C6456}"/>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pic>
        <p:nvPicPr>
          <p:cNvPr id="3" name="Picture 2">
            <a:extLst>
              <a:ext uri="{FF2B5EF4-FFF2-40B4-BE49-F238E27FC236}">
                <a16:creationId xmlns="" xmlns:a16="http://schemas.microsoft.com/office/drawing/2014/main" id="{F8AFA688-1D5F-400D-BA3D-43684E989423}"/>
              </a:ext>
            </a:extLst>
          </p:cNvPr>
          <p:cNvPicPr>
            <a:picLocks noChangeAspect="1"/>
          </p:cNvPicPr>
          <p:nvPr/>
        </p:nvPicPr>
        <p:blipFill>
          <a:blip r:embed="rId2"/>
          <a:stretch>
            <a:fillRect/>
          </a:stretch>
        </p:blipFill>
        <p:spPr>
          <a:xfrm>
            <a:off x="205665" y="480060"/>
            <a:ext cx="7297749" cy="4663440"/>
          </a:xfrm>
          <a:prstGeom prst="rect">
            <a:avLst/>
          </a:prstGeom>
        </p:spPr>
      </p:pic>
    </p:spTree>
    <p:extLst>
      <p:ext uri="{BB962C8B-B14F-4D97-AF65-F5344CB8AC3E}">
        <p14:creationId xmlns:p14="http://schemas.microsoft.com/office/powerpoint/2010/main" val="18732165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304800" y="-26717"/>
            <a:ext cx="8229600" cy="546497"/>
          </a:xfrm>
        </p:spPr>
        <p:txBody>
          <a:bodyPr/>
          <a:lstStyle/>
          <a:p>
            <a:r>
              <a:rPr lang="en-US" sz="32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32</a:t>
            </a:fld>
            <a:endParaRPr lang="en-US" altLang="en-US" dirty="0"/>
          </a:p>
        </p:txBody>
      </p:sp>
      <p:cxnSp>
        <p:nvCxnSpPr>
          <p:cNvPr id="7" name="Straight Connector 6">
            <a:extLst>
              <a:ext uri="{FF2B5EF4-FFF2-40B4-BE49-F238E27FC236}">
                <a16:creationId xmlns="" xmlns:a16="http://schemas.microsoft.com/office/drawing/2014/main" id="{22BEAD12-554E-4D1E-8A24-61AA572825F5}"/>
              </a:ext>
            </a:extLst>
          </p:cNvPr>
          <p:cNvCxnSpPr/>
          <p:nvPr/>
        </p:nvCxnSpPr>
        <p:spPr>
          <a:xfrm>
            <a:off x="205666" y="456490"/>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 xmlns:a16="http://schemas.microsoft.com/office/drawing/2014/main" id="{C53BECC4-D8B7-4AB9-BB95-AC69684DD2D1}"/>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pic>
        <p:nvPicPr>
          <p:cNvPr id="3" name="Picture 2">
            <a:extLst>
              <a:ext uri="{FF2B5EF4-FFF2-40B4-BE49-F238E27FC236}">
                <a16:creationId xmlns="" xmlns:a16="http://schemas.microsoft.com/office/drawing/2014/main" id="{07A28937-A15E-40AB-8684-30933BC09F73}"/>
              </a:ext>
            </a:extLst>
          </p:cNvPr>
          <p:cNvPicPr>
            <a:picLocks noChangeAspect="1"/>
          </p:cNvPicPr>
          <p:nvPr/>
        </p:nvPicPr>
        <p:blipFill>
          <a:blip r:embed="rId2"/>
          <a:stretch>
            <a:fillRect/>
          </a:stretch>
        </p:blipFill>
        <p:spPr>
          <a:xfrm>
            <a:off x="205665" y="480060"/>
            <a:ext cx="7307922" cy="4663440"/>
          </a:xfrm>
          <a:prstGeom prst="rect">
            <a:avLst/>
          </a:prstGeom>
        </p:spPr>
      </p:pic>
    </p:spTree>
    <p:extLst>
      <p:ext uri="{BB962C8B-B14F-4D97-AF65-F5344CB8AC3E}">
        <p14:creationId xmlns:p14="http://schemas.microsoft.com/office/powerpoint/2010/main" val="253002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a:xfrm>
            <a:off x="457200" y="-16046"/>
            <a:ext cx="8229600" cy="546497"/>
          </a:xfrm>
        </p:spPr>
        <p:txBody>
          <a:bodyPr/>
          <a:lstStyle/>
          <a:p>
            <a:r>
              <a:rPr lang="en-US" sz="32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33</a:t>
            </a:fld>
            <a:endParaRPr lang="en-US" altLang="en-US" dirty="0"/>
          </a:p>
        </p:txBody>
      </p:sp>
      <p:cxnSp>
        <p:nvCxnSpPr>
          <p:cNvPr id="7" name="Straight Connector 6">
            <a:extLst>
              <a:ext uri="{FF2B5EF4-FFF2-40B4-BE49-F238E27FC236}">
                <a16:creationId xmlns="" xmlns:a16="http://schemas.microsoft.com/office/drawing/2014/main" id="{123F3166-E364-4B7F-9D94-93B80DDE0D64}"/>
              </a:ext>
            </a:extLst>
          </p:cNvPr>
          <p:cNvCxnSpPr/>
          <p:nvPr/>
        </p:nvCxnSpPr>
        <p:spPr>
          <a:xfrm>
            <a:off x="205666" y="456490"/>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 xmlns:a16="http://schemas.microsoft.com/office/drawing/2014/main" id="{B7F8CF79-F89C-420F-88CD-0C1A261479F8}"/>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pic>
        <p:nvPicPr>
          <p:cNvPr id="3" name="Picture 2">
            <a:extLst>
              <a:ext uri="{FF2B5EF4-FFF2-40B4-BE49-F238E27FC236}">
                <a16:creationId xmlns="" xmlns:a16="http://schemas.microsoft.com/office/drawing/2014/main" id="{A4FD7CCF-7AAF-49CB-98DA-462558260282}"/>
              </a:ext>
            </a:extLst>
          </p:cNvPr>
          <p:cNvPicPr>
            <a:picLocks noChangeAspect="1"/>
          </p:cNvPicPr>
          <p:nvPr/>
        </p:nvPicPr>
        <p:blipFill>
          <a:blip r:embed="rId2"/>
          <a:stretch>
            <a:fillRect/>
          </a:stretch>
        </p:blipFill>
        <p:spPr>
          <a:xfrm>
            <a:off x="205666" y="480060"/>
            <a:ext cx="7302836" cy="4663440"/>
          </a:xfrm>
          <a:prstGeom prst="rect">
            <a:avLst/>
          </a:prstGeom>
        </p:spPr>
      </p:pic>
    </p:spTree>
    <p:extLst>
      <p:ext uri="{BB962C8B-B14F-4D97-AF65-F5344CB8AC3E}">
        <p14:creationId xmlns:p14="http://schemas.microsoft.com/office/powerpoint/2010/main" val="38815207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C7D6A8-B191-47A4-A810-9742C9306E40}"/>
              </a:ext>
            </a:extLst>
          </p:cNvPr>
          <p:cNvSpPr>
            <a:spLocks noGrp="1"/>
          </p:cNvSpPr>
          <p:nvPr>
            <p:ph type="title"/>
          </p:nvPr>
        </p:nvSpPr>
        <p:spPr/>
        <p:txBody>
          <a:bodyPr/>
          <a:lstStyle/>
          <a:p>
            <a:r>
              <a:rPr lang="en-US" sz="3200" dirty="0"/>
              <a:t>Critical Path (1x, 2x and 3x Combined)</a:t>
            </a:r>
          </a:p>
        </p:txBody>
      </p:sp>
      <p:sp>
        <p:nvSpPr>
          <p:cNvPr id="9" name="Slide Number Placeholder 8">
            <a:extLst>
              <a:ext uri="{FF2B5EF4-FFF2-40B4-BE49-F238E27FC236}">
                <a16:creationId xmlns="" xmlns:a16="http://schemas.microsoft.com/office/drawing/2014/main" id="{7B882FC9-7440-4356-AA5A-FF2FB1114E22}"/>
              </a:ext>
            </a:extLst>
          </p:cNvPr>
          <p:cNvSpPr>
            <a:spLocks noGrp="1"/>
          </p:cNvSpPr>
          <p:nvPr>
            <p:ph type="sldNum" sz="quarter" idx="12"/>
          </p:nvPr>
        </p:nvSpPr>
        <p:spPr>
          <a:xfrm>
            <a:off x="8609806" y="4662488"/>
            <a:ext cx="534194" cy="273844"/>
          </a:xfrm>
        </p:spPr>
        <p:txBody>
          <a:bodyPr/>
          <a:lstStyle/>
          <a:p>
            <a:fld id="{4B932B3A-BA38-40C7-ADEE-2A1902CEB265}" type="slidenum">
              <a:rPr lang="en-US" altLang="en-US" smtClean="0"/>
              <a:pPr/>
              <a:t>34</a:t>
            </a:fld>
            <a:endParaRPr lang="en-US" altLang="en-US" dirty="0"/>
          </a:p>
        </p:txBody>
      </p:sp>
      <p:cxnSp>
        <p:nvCxnSpPr>
          <p:cNvPr id="7" name="Straight Connector 6">
            <a:extLst>
              <a:ext uri="{FF2B5EF4-FFF2-40B4-BE49-F238E27FC236}">
                <a16:creationId xmlns="" xmlns:a16="http://schemas.microsoft.com/office/drawing/2014/main" id="{123F3166-E364-4B7F-9D94-93B80DDE0D64}"/>
              </a:ext>
            </a:extLst>
          </p:cNvPr>
          <p:cNvCxnSpPr/>
          <p:nvPr/>
        </p:nvCxnSpPr>
        <p:spPr>
          <a:xfrm>
            <a:off x="205666" y="456490"/>
            <a:ext cx="827960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 xmlns:a16="http://schemas.microsoft.com/office/drawing/2014/main" id="{FACA4284-782C-4102-A2EA-2AD61B3573E5}"/>
              </a:ext>
            </a:extLst>
          </p:cNvPr>
          <p:cNvSpPr>
            <a:spLocks noGrp="1"/>
          </p:cNvSpPr>
          <p:nvPr>
            <p:ph type="ftr" sz="quarter" idx="11"/>
          </p:nvPr>
        </p:nvSpPr>
        <p:spPr>
          <a:xfrm>
            <a:off x="7640053" y="4936332"/>
            <a:ext cx="1503947" cy="207169"/>
          </a:xfrm>
        </p:spPr>
        <p:txBody>
          <a:bodyPr/>
          <a:lstStyle/>
          <a:p>
            <a:pPr>
              <a:defRPr/>
            </a:pPr>
            <a:r>
              <a:rPr lang="en-US" dirty="0"/>
              <a:t>Data Date: 30-Apr-20</a:t>
            </a:r>
          </a:p>
        </p:txBody>
      </p:sp>
      <p:pic>
        <p:nvPicPr>
          <p:cNvPr id="4" name="Picture 3">
            <a:extLst>
              <a:ext uri="{FF2B5EF4-FFF2-40B4-BE49-F238E27FC236}">
                <a16:creationId xmlns="" xmlns:a16="http://schemas.microsoft.com/office/drawing/2014/main" id="{50E0FD70-975A-4D87-AA1D-E14B63C9D3F6}"/>
              </a:ext>
            </a:extLst>
          </p:cNvPr>
          <p:cNvPicPr>
            <a:picLocks noChangeAspect="1"/>
          </p:cNvPicPr>
          <p:nvPr/>
        </p:nvPicPr>
        <p:blipFill>
          <a:blip r:embed="rId2"/>
          <a:stretch>
            <a:fillRect/>
          </a:stretch>
        </p:blipFill>
        <p:spPr>
          <a:xfrm>
            <a:off x="205666" y="480060"/>
            <a:ext cx="7326806" cy="4663440"/>
          </a:xfrm>
          <a:prstGeom prst="rect">
            <a:avLst/>
          </a:prstGeom>
        </p:spPr>
      </p:pic>
    </p:spTree>
    <p:extLst>
      <p:ext uri="{BB962C8B-B14F-4D97-AF65-F5344CB8AC3E}">
        <p14:creationId xmlns:p14="http://schemas.microsoft.com/office/powerpoint/2010/main" val="34736643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COVID-19 Impact Form</a:t>
            </a:r>
            <a:endParaRPr lang="en-US" dirty="0"/>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35</a:t>
            </a:fld>
            <a:endParaRPr lang="en-US" altLang="en-US" dirty="0"/>
          </a:p>
        </p:txBody>
      </p:sp>
      <p:pic>
        <p:nvPicPr>
          <p:cNvPr id="8" name="Picture 7" descr="Screen Shot 2020-05-20 at 12.59.45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700" y="590550"/>
            <a:ext cx="4076700" cy="4552950"/>
          </a:xfrm>
          <a:prstGeom prst="rect">
            <a:avLst/>
          </a:prstGeom>
        </p:spPr>
      </p:pic>
    </p:spTree>
    <p:extLst>
      <p:ext uri="{BB962C8B-B14F-4D97-AF65-F5344CB8AC3E}">
        <p14:creationId xmlns:p14="http://schemas.microsoft.com/office/powerpoint/2010/main" val="21434689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3" y="1"/>
            <a:ext cx="8229600" cy="546497"/>
          </a:xfrm>
        </p:spPr>
        <p:txBody>
          <a:bodyPr/>
          <a:lstStyle/>
          <a:p>
            <a:r>
              <a:rPr lang="en-US" sz="4000" dirty="0"/>
              <a:t>COVID-19 Impact Form- continued</a:t>
            </a:r>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36</a:t>
            </a:fld>
            <a:endParaRPr lang="en-US" altLang="en-US" dirty="0"/>
          </a:p>
        </p:txBody>
      </p:sp>
      <p:sp>
        <p:nvSpPr>
          <p:cNvPr id="7" name="Rectangle 6"/>
          <p:cNvSpPr/>
          <p:nvPr/>
        </p:nvSpPr>
        <p:spPr>
          <a:xfrm>
            <a:off x="304800" y="742951"/>
            <a:ext cx="8458200" cy="4420438"/>
          </a:xfrm>
          <a:prstGeom prst="rect">
            <a:avLst/>
          </a:prstGeom>
        </p:spPr>
        <p:txBody>
          <a:bodyPr wrap="square" lIns="91438" tIns="45719" rIns="91438" bIns="45719">
            <a:spAutoFit/>
          </a:bodyPr>
          <a:lstStyle/>
          <a:p>
            <a:pPr marL="228594" indent="-228594">
              <a:buFont typeface="+mj-lt"/>
              <a:buAutoNum type="arabicPeriod"/>
            </a:pPr>
            <a:r>
              <a:rPr lang="en-US" sz="1100" b="1" dirty="0"/>
              <a:t>What are the current site conditions?  </a:t>
            </a:r>
            <a:r>
              <a:rPr lang="en-US" sz="1100" dirty="0"/>
              <a:t>BNL is in min-safe. All sPHENIX work is remote.</a:t>
            </a:r>
          </a:p>
          <a:p>
            <a:pPr marL="228594" indent="-228594">
              <a:buFont typeface="+mj-lt"/>
              <a:buAutoNum type="arabicPeriod"/>
            </a:pPr>
            <a:r>
              <a:rPr lang="en-US" sz="1100" b="1" dirty="0"/>
              <a:t>Identify any potential Safeguards and Security and/or Environmental, Health and Safety concerns. </a:t>
            </a:r>
            <a:r>
              <a:rPr lang="en-US" sz="1100" dirty="0"/>
              <a:t>None</a:t>
            </a:r>
          </a:p>
          <a:p>
            <a:pPr marL="228594" indent="-228594">
              <a:buFont typeface="+mj-lt"/>
              <a:buAutoNum type="arabicPeriod"/>
            </a:pPr>
            <a:r>
              <a:rPr lang="en-US" sz="1100" b="1" dirty="0"/>
              <a:t>What type of work continues to be performed, identify whether remote, or onsite?  </a:t>
            </a:r>
            <a:r>
              <a:rPr lang="en-US" sz="1100" dirty="0"/>
              <a:t>All work is remote from BNL. Work that continues to be performed includes remote engineering, design, procurement, documentation, project management and fabrication at vendors. Work at some university collaborating institutions and vendors is continuing.</a:t>
            </a:r>
          </a:p>
          <a:p>
            <a:pPr marL="228594" indent="-228594">
              <a:buFont typeface="+mj-lt"/>
              <a:buAutoNum type="arabicPeriod"/>
            </a:pPr>
            <a:r>
              <a:rPr lang="en-US" sz="1100" b="1" dirty="0"/>
              <a:t>What type of work has been stopped or delayed? </a:t>
            </a:r>
            <a:r>
              <a:rPr lang="en-US" sz="1100" dirty="0"/>
              <a:t>What is the nature of the delay? All fabrication work at BNL and most work at universities has been stopped or delayed. </a:t>
            </a:r>
          </a:p>
          <a:p>
            <a:pPr marL="228594" indent="-228594">
              <a:buFont typeface="+mj-lt"/>
              <a:buAutoNum type="arabicPeriod"/>
            </a:pPr>
            <a:r>
              <a:rPr lang="en-US" sz="1100" b="1" dirty="0"/>
              <a:t>Are the delays beyond the control of the contractors or vendors in performing the work scope?  </a:t>
            </a:r>
            <a:r>
              <a:rPr lang="en-US" sz="1100" dirty="0"/>
              <a:t>Yes</a:t>
            </a:r>
          </a:p>
          <a:p>
            <a:pPr marL="228594" indent="-228594">
              <a:buFont typeface="+mj-lt"/>
              <a:buAutoNum type="arabicPeriod"/>
            </a:pPr>
            <a:r>
              <a:rPr lang="en-US" sz="1100" b="1" dirty="0"/>
              <a:t>Can the impacts be readily quantified (cost/schedule impacts)?</a:t>
            </a:r>
            <a:r>
              <a:rPr lang="en-US" sz="1100" dirty="0"/>
              <a:t> No cost impacts except those associated with maintaining the early completion date. The schedule contingency will be used while BNL and collaborating universities remain closed if it is not possible to mitigate the delays with other approaches. Mitigation strategies are being developed to recover lost schedule time after BNL and the universities reopen. The early completion date has not yet been affected but it is anticipated that the early completion date will be delayed as the COVID-19 work pause continues at many sites where sPHENIX work is being performed.</a:t>
            </a:r>
          </a:p>
          <a:p>
            <a:pPr marL="228594" indent="-228594">
              <a:buFont typeface="+mj-lt"/>
              <a:buAutoNum type="arabicPeriod"/>
            </a:pPr>
            <a:r>
              <a:rPr lang="en-US" sz="1100" b="1" dirty="0"/>
              <a:t>What are the potential impacts to the contract (possible REAs/draws on contingency)? </a:t>
            </a:r>
            <a:r>
              <a:rPr lang="en-US" sz="1100" dirty="0"/>
              <a:t>None</a:t>
            </a:r>
          </a:p>
          <a:p>
            <a:pPr marL="228594" indent="-228594">
              <a:buFont typeface="+mj-lt"/>
              <a:buAutoNum type="arabicPeriod"/>
            </a:pPr>
            <a:r>
              <a:rPr lang="en-US" sz="1100" b="1" dirty="0"/>
              <a:t>Are any delays resulting from supply chain disruption? </a:t>
            </a:r>
            <a:r>
              <a:rPr lang="en-US" sz="1100" dirty="0"/>
              <a:t>Yes. Electronics and material deliveries have been delayed due to COVID-19.</a:t>
            </a:r>
          </a:p>
          <a:p>
            <a:pPr marL="228594" indent="-228594">
              <a:buFont typeface="+mj-lt"/>
              <a:buAutoNum type="arabicPeriod"/>
            </a:pPr>
            <a:r>
              <a:rPr lang="en-US" sz="1100" b="1" dirty="0"/>
              <a:t>Are overseas vendors being impacted?  </a:t>
            </a:r>
            <a:r>
              <a:rPr lang="en-US" sz="1100" dirty="0"/>
              <a:t>Yes. Overseas vendor deliveries have experienced delays due to  COVID-19.</a:t>
            </a:r>
          </a:p>
          <a:p>
            <a:pPr marL="228594" indent="-228594">
              <a:buFont typeface="+mj-lt"/>
              <a:buAutoNum type="arabicPeriod"/>
            </a:pPr>
            <a:r>
              <a:rPr lang="en-US" sz="1100" b="1" dirty="0"/>
              <a:t>Has the contractor demobilized? </a:t>
            </a:r>
            <a:r>
              <a:rPr lang="en-US" sz="1100" dirty="0"/>
              <a:t>Yes</a:t>
            </a:r>
          </a:p>
          <a:p>
            <a:pPr marL="228594" indent="-228594">
              <a:buFont typeface="+mj-lt"/>
              <a:buAutoNum type="arabicPeriod"/>
            </a:pPr>
            <a:r>
              <a:rPr lang="en-US" sz="1100" b="1" dirty="0"/>
              <a:t>If project is in stand-by / shut-down status, provide a summary of what will be required to restart activities</a:t>
            </a:r>
            <a:r>
              <a:rPr lang="en-US" sz="1100" dirty="0"/>
              <a:t>. BNL must move from a min-safe mode to a low-density work mode.  A graduated return to work is proposed by BNL to proceed in multiple steps, each increasing the workforce on site by approximately 5-10% of the total BNL workforce. Under this plan, additional personnel working on the sPHENIX project would return in each of the steps, and as they return sPHENIX production activities would restart at BNL.</a:t>
            </a:r>
          </a:p>
          <a:p>
            <a:pPr marL="228594" indent="-228594">
              <a:buFont typeface="+mj-lt"/>
              <a:buAutoNum type="arabicPeriod"/>
            </a:pPr>
            <a:r>
              <a:rPr lang="en-US" sz="1100" b="1" dirty="0"/>
              <a:t>Any additional impacts to the DOE/SC mission not considered above? </a:t>
            </a:r>
            <a:r>
              <a:rPr lang="en-US" sz="1100" dirty="0"/>
              <a:t>None </a:t>
            </a:r>
          </a:p>
          <a:p>
            <a:r>
              <a:rPr lang="en-US" sz="1100" dirty="0"/>
              <a:t> </a:t>
            </a:r>
          </a:p>
          <a:p>
            <a:r>
              <a:rPr lang="en-US" sz="1100" b="1" dirty="0">
                <a:solidFill>
                  <a:srgbClr val="0080FF"/>
                </a:solidFill>
              </a:rPr>
              <a:t>Note: sPHENIX Project Management will do a full assessment of the impact of the COVID-19 pandemic on the project cost and schedule once the re-start schedule for BNL, collaborating universities and vendors is better determined.</a:t>
            </a:r>
          </a:p>
        </p:txBody>
      </p:sp>
      <p:sp>
        <p:nvSpPr>
          <p:cNvPr id="3" name="Date Placeholder 2"/>
          <p:cNvSpPr>
            <a:spLocks noGrp="1"/>
          </p:cNvSpPr>
          <p:nvPr>
            <p:ph type="dt" sz="half" idx="10"/>
          </p:nvPr>
        </p:nvSpPr>
        <p:spPr/>
        <p:txBody>
          <a:bodyPr/>
          <a:lstStyle/>
          <a:p>
            <a:pPr>
              <a:defRPr/>
            </a:pPr>
            <a:r>
              <a:rPr lang="en-US" altLang="en-US" smtClean="0"/>
              <a:t>5/28/2020</a:t>
            </a:r>
            <a:endParaRPr lang="en-US" altLang="en-US" dirty="0"/>
          </a:p>
        </p:txBody>
      </p:sp>
      <p:sp>
        <p:nvSpPr>
          <p:cNvPr id="4" name="Footer Placeholder 3"/>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11450257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3" y="33565"/>
            <a:ext cx="8229600" cy="546497"/>
          </a:xfrm>
        </p:spPr>
        <p:txBody>
          <a:bodyPr/>
          <a:lstStyle/>
          <a:p>
            <a:r>
              <a:rPr lang="en-US" sz="3200" dirty="0"/>
              <a:t>sPHENIX Technical Status</a:t>
            </a:r>
          </a:p>
        </p:txBody>
      </p:sp>
      <p:sp>
        <p:nvSpPr>
          <p:cNvPr id="3" name="Content Placeholder 2"/>
          <p:cNvSpPr>
            <a:spLocks noGrp="1"/>
          </p:cNvSpPr>
          <p:nvPr>
            <p:ph idx="1"/>
          </p:nvPr>
        </p:nvSpPr>
        <p:spPr>
          <a:xfrm>
            <a:off x="0" y="666750"/>
            <a:ext cx="9144000" cy="4572000"/>
          </a:xfrm>
        </p:spPr>
        <p:txBody>
          <a:bodyPr/>
          <a:lstStyle/>
          <a:p>
            <a:r>
              <a:rPr lang="en-US" sz="1400" b="1" dirty="0"/>
              <a:t>EMCal block factory has restarted at UIUC</a:t>
            </a:r>
          </a:p>
          <a:p>
            <a:r>
              <a:rPr lang="en-US" sz="1400" b="1" dirty="0"/>
              <a:t>Lund has sent 378 tested SAMPA v5 chips to BNL</a:t>
            </a:r>
          </a:p>
          <a:p>
            <a:r>
              <a:rPr lang="en-US" sz="1400" b="1" dirty="0"/>
              <a:t>We’ve received 3,000 EMCal SiPM daughter boards. Enough for ~ ½ the EMCal sectors.  </a:t>
            </a:r>
          </a:p>
          <a:p>
            <a:r>
              <a:rPr lang="en-US" sz="1400" b="1" dirty="0"/>
              <a:t>TPC Fee preproduction </a:t>
            </a:r>
            <a:r>
              <a:rPr lang="en-US" sz="1400" b="1" dirty="0" err="1"/>
              <a:t>pcb’s</a:t>
            </a:r>
            <a:r>
              <a:rPr lang="en-US" sz="1400" b="1" dirty="0"/>
              <a:t> at BNL</a:t>
            </a:r>
          </a:p>
          <a:p>
            <a:r>
              <a:rPr lang="en-US" sz="1400" b="1" dirty="0"/>
              <a:t>OHCal tile production is restarted at Uniplast. The latest schedule has all OHCal tiles compete by mid-July.</a:t>
            </a:r>
          </a:p>
          <a:p>
            <a:pPr lvl="1"/>
            <a:r>
              <a:rPr lang="en-US" sz="1200" dirty="0"/>
              <a:t>~</a:t>
            </a:r>
            <a:r>
              <a:rPr lang="en-US" sz="1200" dirty="0" smtClean="0"/>
              <a:t>1300 </a:t>
            </a:r>
            <a:r>
              <a:rPr lang="en-US" sz="1200" dirty="0"/>
              <a:t>tiles at Uniplast ready to ship to GSU</a:t>
            </a:r>
          </a:p>
          <a:p>
            <a:r>
              <a:rPr lang="en-US" sz="1400" b="1" dirty="0"/>
              <a:t>GSU HCal tile testing facility expected to reopen in early June. GSU plans to reopen June 1.</a:t>
            </a:r>
            <a:endParaRPr lang="en-US" sz="1400" dirty="0"/>
          </a:p>
          <a:p>
            <a:r>
              <a:rPr lang="en-US" sz="1400" b="1" dirty="0"/>
              <a:t>Delivery date for W powder is June 5.</a:t>
            </a:r>
            <a:endParaRPr lang="en-US" sz="1400" dirty="0"/>
          </a:p>
          <a:p>
            <a:r>
              <a:rPr lang="en-US" sz="1400" b="1" dirty="0"/>
              <a:t>We have been able to add 2.25 FTEs of </a:t>
            </a:r>
            <a:r>
              <a:rPr lang="en-US" sz="1400" b="1" dirty="0" err="1"/>
              <a:t>Mech</a:t>
            </a:r>
            <a:r>
              <a:rPr lang="en-US" sz="1400" b="1" dirty="0"/>
              <a:t> Eng to the I&amp;F effort over the last month (2 junior engineers, 1 mid-career, 1 senior engineer)</a:t>
            </a:r>
          </a:p>
          <a:p>
            <a:r>
              <a:rPr lang="en-US" sz="1400" b="1" dirty="0"/>
              <a:t>CAD contract with outside vendor for 1008 floor-loading calculation awarded</a:t>
            </a:r>
            <a:r>
              <a:rPr lang="en-US" sz="1400" dirty="0"/>
              <a:t>.</a:t>
            </a:r>
          </a:p>
          <a:p>
            <a:pPr lvl="1"/>
            <a:r>
              <a:rPr lang="en-US" sz="1400" dirty="0"/>
              <a:t> </a:t>
            </a:r>
            <a:r>
              <a:rPr lang="en-US" sz="1400" b="0" dirty="0"/>
              <a:t>Should have preliminary results on floor loading in 1-2 weeks.</a:t>
            </a:r>
          </a:p>
          <a:p>
            <a:r>
              <a:rPr lang="en-US" sz="1400" b="1" dirty="0"/>
              <a:t>We will continue to hold remote reviews for major orders</a:t>
            </a:r>
          </a:p>
          <a:p>
            <a:r>
              <a:rPr lang="en-US" sz="1400" b="1" dirty="0"/>
              <a:t>Continue monthly status, EV, PCR for both 1.X and 2.X</a:t>
            </a:r>
          </a:p>
          <a:p>
            <a:r>
              <a:rPr lang="en-US" sz="1400" b="1" dirty="0"/>
              <a:t>Our priority upon BNL reopening is testing of electronics, especially the EMCal SiPM daughter cards, restart of the EMCal and HCal factories, continued cable production and assembly of prototype racks. </a:t>
            </a:r>
          </a:p>
          <a:p>
            <a:r>
              <a:rPr lang="en-US" sz="1400" b="1" dirty="0" smtClean="0"/>
              <a:t>Expect </a:t>
            </a:r>
            <a:r>
              <a:rPr lang="en-US" sz="1400" b="1" dirty="0"/>
              <a:t>that even if most of our group is allowed back on  site that most will be encouraged to work remotely whenever possible. </a:t>
            </a:r>
          </a:p>
          <a:p>
            <a:pPr marL="0" indent="0">
              <a:buNone/>
            </a:pPr>
            <a:r>
              <a:rPr lang="en-US" sz="1400" dirty="0"/>
              <a:t> </a:t>
            </a:r>
          </a:p>
          <a:p>
            <a:endParaRPr lang="en-US" sz="1400" dirty="0"/>
          </a:p>
          <a:p>
            <a:endParaRPr lang="en-US" sz="1400" dirty="0"/>
          </a:p>
          <a:p>
            <a:pPr marL="0" indent="0">
              <a:buNone/>
            </a:pPr>
            <a:endParaRPr lang="en-US" sz="1400" dirty="0"/>
          </a:p>
          <a:p>
            <a:pPr marL="0" indent="0">
              <a:buNone/>
            </a:pPr>
            <a:endParaRPr lang="en-US" sz="1800" dirty="0"/>
          </a:p>
          <a:p>
            <a:pPr marL="0" indent="0">
              <a:buNone/>
            </a:pPr>
            <a:endParaRPr 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Tree>
    <p:extLst>
      <p:ext uri="{BB962C8B-B14F-4D97-AF65-F5344CB8AC3E}">
        <p14:creationId xmlns:p14="http://schemas.microsoft.com/office/powerpoint/2010/main" val="257775024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57153"/>
            <a:ext cx="8229600" cy="546497"/>
          </a:xfrm>
        </p:spPr>
        <p:txBody>
          <a:bodyPr/>
          <a:lstStyle/>
          <a:p>
            <a:r>
              <a:rPr lang="en-US" sz="4000" dirty="0"/>
              <a:t>Si Photomultiplier Daughter Boards</a:t>
            </a:r>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pic>
        <p:nvPicPr>
          <p:cNvPr id="8" name="Picture 7"/>
          <p:cNvPicPr>
            <a:picLocks noChangeAspect="1"/>
          </p:cNvPicPr>
          <p:nvPr/>
        </p:nvPicPr>
        <p:blipFill>
          <a:blip r:embed="rId2"/>
          <a:stretch>
            <a:fillRect/>
          </a:stretch>
        </p:blipFill>
        <p:spPr>
          <a:xfrm>
            <a:off x="3505200" y="742950"/>
            <a:ext cx="5486400" cy="4114800"/>
          </a:xfrm>
          <a:prstGeom prst="rect">
            <a:avLst/>
          </a:prstGeom>
        </p:spPr>
      </p:pic>
      <p:sp>
        <p:nvSpPr>
          <p:cNvPr id="2" name="TextBox 1"/>
          <p:cNvSpPr txBox="1"/>
          <p:nvPr/>
        </p:nvSpPr>
        <p:spPr>
          <a:xfrm>
            <a:off x="152400" y="895350"/>
            <a:ext cx="3276600" cy="2031323"/>
          </a:xfrm>
          <a:prstGeom prst="rect">
            <a:avLst/>
          </a:prstGeom>
          <a:noFill/>
        </p:spPr>
        <p:txBody>
          <a:bodyPr wrap="square" lIns="91438" tIns="45719" rIns="91438" bIns="45719" rtlCol="0">
            <a:spAutoFit/>
          </a:bodyPr>
          <a:lstStyle/>
          <a:p>
            <a:pPr marL="285750" indent="-285750">
              <a:buFont typeface="Arial"/>
              <a:buChar char="•"/>
            </a:pPr>
            <a:r>
              <a:rPr lang="en-US" dirty="0" smtClean="0"/>
              <a:t>3000 SiPM DBs at BNL. </a:t>
            </a:r>
          </a:p>
          <a:p>
            <a:pPr marL="285750" indent="-285750">
              <a:buFont typeface="Arial"/>
              <a:buChar char="•"/>
            </a:pPr>
            <a:r>
              <a:rPr lang="en-US" dirty="0" smtClean="0"/>
              <a:t>Enough for ~ 50% of the EMCal sectors including the preproduction sectors. </a:t>
            </a:r>
          </a:p>
          <a:p>
            <a:pPr marL="285750" indent="-285750">
              <a:buFont typeface="Arial"/>
              <a:buChar char="•"/>
            </a:pPr>
            <a:r>
              <a:rPr lang="en-US" dirty="0" smtClean="0"/>
              <a:t>Once testing is complete will order the balance of the production SiPM cards</a:t>
            </a:r>
            <a:endParaRPr lang="en-US" dirty="0"/>
          </a:p>
        </p:txBody>
      </p:sp>
    </p:spTree>
    <p:extLst>
      <p:ext uri="{BB962C8B-B14F-4D97-AF65-F5344CB8AC3E}">
        <p14:creationId xmlns:p14="http://schemas.microsoft.com/office/powerpoint/2010/main" val="379629114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stomShape 1"/>
          <p:cNvSpPr/>
          <p:nvPr/>
        </p:nvSpPr>
        <p:spPr>
          <a:xfrm>
            <a:off x="-27360" y="574290"/>
            <a:ext cx="8823240" cy="3940920"/>
          </a:xfrm>
          <a:prstGeom prst="rect">
            <a:avLst/>
          </a:prstGeom>
          <a:noFill/>
          <a:ln>
            <a:noFill/>
          </a:ln>
        </p:spPr>
        <p:style>
          <a:lnRef idx="0">
            <a:scrgbClr r="0" g="0" b="0"/>
          </a:lnRef>
          <a:fillRef idx="0">
            <a:scrgbClr r="0" g="0" b="0"/>
          </a:fillRef>
          <a:effectRef idx="0">
            <a:scrgbClr r="0" g="0" b="0"/>
          </a:effectRef>
          <a:fontRef idx="minor"/>
        </p:style>
        <p:txBody>
          <a:bodyPr lIns="89994" tIns="44997" rIns="89994" bIns="44997">
            <a:noAutofit/>
          </a:bodyPr>
          <a:lstStyle/>
          <a:p>
            <a:pPr>
              <a:lnSpc>
                <a:spcPct val="100000"/>
              </a:lnSpc>
            </a:pPr>
            <a:r>
              <a:rPr lang="en-US" sz="2000" b="1" spc="-1" dirty="0">
                <a:solidFill>
                  <a:srgbClr val="0080FF"/>
                </a:solidFill>
                <a:ea typeface="MS PGothic"/>
              </a:rPr>
              <a:t>Received 378 ASICs from LUND</a:t>
            </a:r>
            <a:endParaRPr lang="en-US" sz="2000" b="1" spc="-1" dirty="0">
              <a:solidFill>
                <a:srgbClr val="0080FF"/>
              </a:solidFill>
            </a:endParaRPr>
          </a:p>
          <a:p>
            <a:pPr>
              <a:lnSpc>
                <a:spcPct val="100000"/>
              </a:lnSpc>
            </a:pPr>
            <a:endParaRPr lang="en-US" sz="2000" spc="-1" dirty="0"/>
          </a:p>
          <a:p>
            <a:pPr>
              <a:spcBef>
                <a:spcPts val="479"/>
              </a:spcBef>
            </a:pPr>
            <a:endParaRPr lang="en-US" sz="2000" spc="-1" dirty="0">
              <a:latin typeface="Arial"/>
            </a:endParaRPr>
          </a:p>
          <a:p>
            <a:pPr>
              <a:spcBef>
                <a:spcPts val="479"/>
              </a:spcBef>
            </a:pPr>
            <a:endParaRPr lang="en-US" sz="2000" spc="-1" dirty="0">
              <a:latin typeface="Arial"/>
            </a:endParaRPr>
          </a:p>
          <a:p>
            <a:pPr>
              <a:spcBef>
                <a:spcPts val="400"/>
              </a:spcBef>
            </a:pPr>
            <a:endParaRPr lang="en-US" sz="2000" spc="-1" dirty="0">
              <a:latin typeface="Arial"/>
            </a:endParaRPr>
          </a:p>
          <a:p>
            <a:pPr>
              <a:spcBef>
                <a:spcPts val="400"/>
              </a:spcBef>
            </a:pPr>
            <a:endParaRPr lang="en-US" sz="2000" spc="-1" dirty="0">
              <a:latin typeface="Arial"/>
            </a:endParaRPr>
          </a:p>
          <a:p>
            <a:pPr>
              <a:spcBef>
                <a:spcPts val="400"/>
              </a:spcBef>
            </a:pPr>
            <a:endParaRPr lang="en-US" sz="2000" spc="-1" dirty="0">
              <a:latin typeface="Arial"/>
            </a:endParaRPr>
          </a:p>
        </p:txBody>
      </p:sp>
      <p:sp>
        <p:nvSpPr>
          <p:cNvPr id="55" name="CustomShape 2"/>
          <p:cNvSpPr/>
          <p:nvPr/>
        </p:nvSpPr>
        <p:spPr>
          <a:xfrm>
            <a:off x="8609040" y="4869720"/>
            <a:ext cx="531360" cy="2710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89994" tIns="46797" rIns="89994" bIns="46797" anchor="ctr">
            <a:noAutofit/>
          </a:bodyPr>
          <a:lstStyle/>
          <a:p>
            <a:pPr algn="r">
              <a:lnSpc>
                <a:spcPct val="100000"/>
              </a:lnSpc>
            </a:pPr>
            <a:fld id="{461D0362-8C8A-4548-A6D8-515C1E368F5A}" type="slidenum">
              <a:rPr lang="en-US" sz="1200" spc="-1">
                <a:solidFill>
                  <a:srgbClr val="7F7F7F"/>
                </a:solidFill>
                <a:latin typeface="Arial"/>
                <a:ea typeface="DejaVu Sans"/>
              </a:rPr>
              <a:t>6</a:t>
            </a:fld>
            <a:endParaRPr lang="en-US" sz="1200" spc="-1">
              <a:latin typeface="Arial"/>
            </a:endParaRPr>
          </a:p>
        </p:txBody>
      </p:sp>
      <p:sp>
        <p:nvSpPr>
          <p:cNvPr id="56" name="CustomShape 3"/>
          <p:cNvSpPr/>
          <p:nvPr/>
        </p:nvSpPr>
        <p:spPr>
          <a:xfrm>
            <a:off x="17640" y="47521"/>
            <a:ext cx="9122760" cy="502136"/>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67676" tIns="35277" rIns="67676" bIns="35277">
            <a:spAutoFit/>
          </a:bodyPr>
          <a:lstStyle/>
          <a:p>
            <a:pPr>
              <a:lnSpc>
                <a:spcPct val="100000"/>
              </a:lnSpc>
            </a:pPr>
            <a:r>
              <a:rPr lang="en-US" sz="2800" spc="-1" dirty="0">
                <a:solidFill>
                  <a:srgbClr val="000000"/>
                </a:solidFill>
                <a:ea typeface="DejaVu Sans"/>
              </a:rPr>
              <a:t>SAMPA v5 chips at BNL. Tested at Lund </a:t>
            </a:r>
            <a:endParaRPr lang="en-US" sz="2800" spc="-1" dirty="0">
              <a:solidFill>
                <a:srgbClr val="000000"/>
              </a:solidFill>
            </a:endParaRPr>
          </a:p>
        </p:txBody>
      </p:sp>
      <p:pic>
        <p:nvPicPr>
          <p:cNvPr id="57" name="Picture 56"/>
          <p:cNvPicPr/>
          <p:nvPr/>
        </p:nvPicPr>
        <p:blipFill>
          <a:blip r:embed="rId2"/>
          <a:srcRect t="21026" b="11789"/>
          <a:stretch/>
        </p:blipFill>
        <p:spPr>
          <a:xfrm>
            <a:off x="1447800" y="971551"/>
            <a:ext cx="6874080" cy="2022836"/>
          </a:xfrm>
          <a:prstGeom prst="rect">
            <a:avLst/>
          </a:prstGeom>
          <a:ln>
            <a:noFill/>
          </a:ln>
        </p:spPr>
      </p:pic>
      <p:pic>
        <p:nvPicPr>
          <p:cNvPr id="8" name="Picture 7"/>
          <p:cNvPicPr/>
          <p:nvPr/>
        </p:nvPicPr>
        <p:blipFill>
          <a:blip r:embed="rId3"/>
          <a:srcRect t="28499" b="12997"/>
          <a:stretch/>
        </p:blipFill>
        <p:spPr>
          <a:xfrm>
            <a:off x="990601" y="2916807"/>
            <a:ext cx="7895918" cy="2169544"/>
          </a:xfrm>
          <a:prstGeom prst="rect">
            <a:avLst/>
          </a:prstGeom>
          <a:ln>
            <a:noFill/>
          </a:ln>
        </p:spPr>
      </p:pic>
      <p:sp>
        <p:nvSpPr>
          <p:cNvPr id="2" name="Date Placeholder 1"/>
          <p:cNvSpPr>
            <a:spLocks noGrp="1"/>
          </p:cNvSpPr>
          <p:nvPr>
            <p:ph type="dt" sz="half" idx="10"/>
          </p:nvPr>
        </p:nvSpPr>
        <p:spPr/>
        <p:txBody>
          <a:bodyPr/>
          <a:lstStyle/>
          <a:p>
            <a:pPr>
              <a:defRPr/>
            </a:pPr>
            <a:r>
              <a:rPr lang="en-US" altLang="en-US" smtClean="0"/>
              <a:t>5/28/2020</a:t>
            </a:r>
            <a:endParaRPr lang="en-US" altLang="en-US" dirty="0"/>
          </a:p>
        </p:txBody>
      </p:sp>
      <p:sp>
        <p:nvSpPr>
          <p:cNvPr id="3" name="Footer Placeholder 2"/>
          <p:cNvSpPr>
            <a:spLocks noGrp="1"/>
          </p:cNvSpPr>
          <p:nvPr>
            <p:ph type="ftr" sz="quarter" idx="11"/>
          </p:nvPr>
        </p:nvSpPr>
        <p:spPr/>
        <p:txBody>
          <a:bodyPr/>
          <a:lstStyle/>
          <a:p>
            <a:pPr>
              <a:defRPr/>
            </a:pPr>
            <a:r>
              <a:rPr lang="en-US" smtClean="0"/>
              <a:t>PMG</a:t>
            </a:r>
            <a:endParaRPr lang="en-US" dirty="0"/>
          </a:p>
        </p:txBody>
      </p:sp>
      <p:sp>
        <p:nvSpPr>
          <p:cNvPr id="4" name="Slide Number Placeholder 3"/>
          <p:cNvSpPr>
            <a:spLocks noGrp="1"/>
          </p:cNvSpPr>
          <p:nvPr>
            <p:ph type="sldNum" sz="quarter" idx="12"/>
          </p:nvPr>
        </p:nvSpPr>
        <p:spPr/>
        <p:txBody>
          <a:bodyPr/>
          <a:lstStyle/>
          <a:p>
            <a:fld id="{07AE5DAE-5A25-4D93-A5BA-3F3E3A62C8C6}" type="slidenum">
              <a:rPr lang="en-US" altLang="en-US" smtClean="0"/>
              <a:pPr/>
              <a:t>6</a:t>
            </a:fld>
            <a:endParaRPr lang="en-US" altLang="en-US" dirty="0"/>
          </a:p>
        </p:txBody>
      </p:sp>
    </p:spTree>
    <p:extLst>
      <p:ext uri="{BB962C8B-B14F-4D97-AF65-F5344CB8AC3E}">
        <p14:creationId xmlns:p14="http://schemas.microsoft.com/office/powerpoint/2010/main" val="338247149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EMCal Block Factory Production at UIUC</a:t>
            </a:r>
          </a:p>
        </p:txBody>
      </p:sp>
      <p:sp>
        <p:nvSpPr>
          <p:cNvPr id="8" name="Content Placeholder 7"/>
          <p:cNvSpPr>
            <a:spLocks noGrp="1"/>
          </p:cNvSpPr>
          <p:nvPr>
            <p:ph idx="1"/>
          </p:nvPr>
        </p:nvSpPr>
        <p:spPr>
          <a:xfrm>
            <a:off x="6172201" y="971551"/>
            <a:ext cx="2834780" cy="3394472"/>
          </a:xfrm>
        </p:spPr>
        <p:txBody>
          <a:bodyPr/>
          <a:lstStyle/>
          <a:p>
            <a:r>
              <a:rPr lang="en-US" sz="1600" dirty="0"/>
              <a:t>The UIUC EMCal block factory restarted May 4 after a pause starting March 23</a:t>
            </a:r>
          </a:p>
          <a:p>
            <a:r>
              <a:rPr lang="en-US" sz="1600" dirty="0"/>
              <a:t>Progress in fiber-filling, block potting and block testing at UIUC.</a:t>
            </a:r>
          </a:p>
          <a:p>
            <a:r>
              <a:rPr lang="en-US" sz="1600" dirty="0"/>
              <a:t>48 new blocks sent from UIUC to BNL last week.</a:t>
            </a:r>
          </a:p>
          <a:p>
            <a:endParaRPr lang="en-US" sz="1600" dirty="0"/>
          </a:p>
          <a:p>
            <a:endParaRPr lang="en-US" sz="1600" dirty="0"/>
          </a:p>
        </p:txBody>
      </p:sp>
      <p:sp>
        <p:nvSpPr>
          <p:cNvPr id="4" name="Date Placeholder 3"/>
          <p:cNvSpPr>
            <a:spLocks noGrp="1"/>
          </p:cNvSpPr>
          <p:nvPr>
            <p:ph type="dt" sz="half" idx="10"/>
          </p:nvPr>
        </p:nvSpPr>
        <p:spPr/>
        <p:txBody>
          <a:bodyPr/>
          <a:lstStyle/>
          <a:p>
            <a:pPr>
              <a:defRPr/>
            </a:pPr>
            <a:r>
              <a:rPr lang="en-US" altLang="en-US" smtClean="0"/>
              <a:t>5/28/2020</a:t>
            </a:r>
            <a:endParaRPr lang="en-US" altLang="en-US" dirty="0"/>
          </a:p>
        </p:txBody>
      </p:sp>
      <p:sp>
        <p:nvSpPr>
          <p:cNvPr id="5" name="Footer Placeholder 4"/>
          <p:cNvSpPr>
            <a:spLocks noGrp="1"/>
          </p:cNvSpPr>
          <p:nvPr>
            <p:ph type="ftr" sz="quarter" idx="11"/>
          </p:nvPr>
        </p:nvSpPr>
        <p:spPr/>
        <p:txBody>
          <a:bodyPr/>
          <a:lstStyle/>
          <a:p>
            <a:pPr>
              <a:defRPr/>
            </a:pPr>
            <a:r>
              <a:rPr lang="en-US" smtClean="0"/>
              <a:t>PMG</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52400" y="742951"/>
            <a:ext cx="5943600" cy="3877945"/>
          </a:xfrm>
          <a:prstGeom prst="rect">
            <a:avLst/>
          </a:prstGeom>
          <a:noFill/>
          <a:ln>
            <a:solidFill>
              <a:srgbClr val="0099FF"/>
            </a:solidFill>
          </a:ln>
        </p:spPr>
      </p:pic>
    </p:spTree>
    <p:extLst>
      <p:ext uri="{BB962C8B-B14F-4D97-AF65-F5344CB8AC3E}">
        <p14:creationId xmlns:p14="http://schemas.microsoft.com/office/powerpoint/2010/main" val="23795780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546497"/>
          </a:xfrm>
        </p:spPr>
        <p:txBody>
          <a:bodyPr/>
          <a:lstStyle/>
          <a:p>
            <a:r>
              <a:rPr lang="en-US" sz="2400" dirty="0" smtClean="0"/>
              <a:t>Revised Be Beam Pipe Design to Accommodate Si Detectors</a:t>
            </a:r>
            <a:endParaRPr lang="en-US" sz="2400" dirty="0"/>
          </a:p>
        </p:txBody>
      </p:sp>
      <p:sp>
        <p:nvSpPr>
          <p:cNvPr id="3" name="Date Placeholder 2"/>
          <p:cNvSpPr>
            <a:spLocks noGrp="1"/>
          </p:cNvSpPr>
          <p:nvPr>
            <p:ph type="dt" sz="half" idx="10"/>
          </p:nvPr>
        </p:nvSpPr>
        <p:spPr/>
        <p:txBody>
          <a:bodyPr/>
          <a:lstStyle/>
          <a:p>
            <a:pPr>
              <a:defRPr/>
            </a:pPr>
            <a:r>
              <a:rPr lang="en-US" altLang="en-US" smtClean="0"/>
              <a:t>5/15/2020</a:t>
            </a:r>
            <a:endParaRPr lang="en-US" altLang="en-US" dirty="0"/>
          </a:p>
        </p:txBody>
      </p:sp>
      <p:sp>
        <p:nvSpPr>
          <p:cNvPr id="4" name="Footer Placeholder 3"/>
          <p:cNvSpPr>
            <a:spLocks noGrp="1"/>
          </p:cNvSpPr>
          <p:nvPr>
            <p:ph type="ftr" sz="quarter" idx="11"/>
          </p:nvPr>
        </p:nvSpPr>
        <p:spPr/>
        <p:txBody>
          <a:bodyPr/>
          <a:lstStyle/>
          <a:p>
            <a:pPr>
              <a:defRPr/>
            </a:pPr>
            <a:r>
              <a:rPr lang="en-US" smtClean="0"/>
              <a:t>Fortnightly</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8</a:t>
            </a:fld>
            <a:endParaRPr lang="en-US" altLang="en-US" dirty="0"/>
          </a:p>
        </p:txBody>
      </p:sp>
      <p:pic>
        <p:nvPicPr>
          <p:cNvPr id="6" name="Picture 5" descr="Screen Shot 2020-05-15 at 11.54.13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0550"/>
            <a:ext cx="7870989" cy="4395196"/>
          </a:xfrm>
          <a:prstGeom prst="rect">
            <a:avLst/>
          </a:prstGeom>
        </p:spPr>
      </p:pic>
      <p:sp>
        <p:nvSpPr>
          <p:cNvPr id="7" name="TextBox 6"/>
          <p:cNvSpPr txBox="1"/>
          <p:nvPr/>
        </p:nvSpPr>
        <p:spPr>
          <a:xfrm>
            <a:off x="6019800" y="742950"/>
            <a:ext cx="2895600" cy="646331"/>
          </a:xfrm>
          <a:prstGeom prst="rect">
            <a:avLst/>
          </a:prstGeom>
          <a:solidFill>
            <a:srgbClr val="0099FF"/>
          </a:solidFill>
        </p:spPr>
        <p:txBody>
          <a:bodyPr wrap="square" rtlCol="0">
            <a:spAutoFit/>
          </a:bodyPr>
          <a:lstStyle/>
          <a:p>
            <a:r>
              <a:rPr lang="en-US" b="1" dirty="0" err="1" smtClean="0">
                <a:solidFill>
                  <a:schemeClr val="bg1"/>
                </a:solidFill>
              </a:rPr>
              <a:t>Sumanta</a:t>
            </a:r>
            <a:r>
              <a:rPr lang="en-US" b="1" dirty="0" smtClean="0">
                <a:solidFill>
                  <a:schemeClr val="bg1"/>
                </a:solidFill>
              </a:rPr>
              <a:t> </a:t>
            </a:r>
            <a:r>
              <a:rPr lang="en-US" b="1" dirty="0" err="1" smtClean="0">
                <a:solidFill>
                  <a:schemeClr val="bg1"/>
                </a:solidFill>
              </a:rPr>
              <a:t>Nayak</a:t>
            </a:r>
            <a:r>
              <a:rPr lang="en-US" b="1" dirty="0" smtClean="0">
                <a:solidFill>
                  <a:schemeClr val="bg1"/>
                </a:solidFill>
              </a:rPr>
              <a:t> from CAD is leading this effort</a:t>
            </a:r>
            <a:endParaRPr lang="en-US" b="1" dirty="0">
              <a:solidFill>
                <a:schemeClr val="bg1"/>
              </a:solidFill>
            </a:endParaRPr>
          </a:p>
        </p:txBody>
      </p:sp>
    </p:spTree>
    <p:extLst>
      <p:ext uri="{BB962C8B-B14F-4D97-AF65-F5344CB8AC3E}">
        <p14:creationId xmlns:p14="http://schemas.microsoft.com/office/powerpoint/2010/main" val="1761258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F36360-83C2-4913-8A95-B933CB4304EC}"/>
              </a:ext>
            </a:extLst>
          </p:cNvPr>
          <p:cNvSpPr>
            <a:spLocks noGrp="1"/>
          </p:cNvSpPr>
          <p:nvPr>
            <p:ph type="title"/>
          </p:nvPr>
        </p:nvSpPr>
        <p:spPr>
          <a:xfrm>
            <a:off x="0" y="4"/>
            <a:ext cx="8229600" cy="546497"/>
          </a:xfrm>
        </p:spPr>
        <p:txBody>
          <a:bodyPr/>
          <a:lstStyle/>
          <a:p>
            <a:r>
              <a:rPr lang="en-US" sz="3200" dirty="0"/>
              <a:t>FY20 Milestones Status (FY20 PEMP notable)  </a:t>
            </a:r>
          </a:p>
        </p:txBody>
      </p:sp>
      <p:graphicFrame>
        <p:nvGraphicFramePr>
          <p:cNvPr id="4" name="Table 3">
            <a:extLst>
              <a:ext uri="{FF2B5EF4-FFF2-40B4-BE49-F238E27FC236}">
                <a16:creationId xmlns:a16="http://schemas.microsoft.com/office/drawing/2014/main" xmlns="" id="{2CC92F29-AFD3-4876-AEF2-C75017475CE0}"/>
              </a:ext>
            </a:extLst>
          </p:cNvPr>
          <p:cNvGraphicFramePr>
            <a:graphicFrameLocks noGrp="1"/>
          </p:cNvGraphicFramePr>
          <p:nvPr>
            <p:extLst>
              <p:ext uri="{D42A27DB-BD31-4B8C-83A1-F6EECF244321}">
                <p14:modId xmlns:p14="http://schemas.microsoft.com/office/powerpoint/2010/main" val="3727899214"/>
              </p:ext>
            </p:extLst>
          </p:nvPr>
        </p:nvGraphicFramePr>
        <p:xfrm>
          <a:off x="3" y="724809"/>
          <a:ext cx="6977935" cy="3875470"/>
        </p:xfrm>
        <a:graphic>
          <a:graphicData uri="http://schemas.openxmlformats.org/drawingml/2006/table">
            <a:tbl>
              <a:tblPr>
                <a:effectLst/>
              </a:tblPr>
              <a:tblGrid>
                <a:gridCol w="648930">
                  <a:extLst>
                    <a:ext uri="{9D8B030D-6E8A-4147-A177-3AD203B41FA5}">
                      <a16:colId xmlns:a16="http://schemas.microsoft.com/office/drawing/2014/main" xmlns="" val="2210061582"/>
                    </a:ext>
                  </a:extLst>
                </a:gridCol>
                <a:gridCol w="3581400">
                  <a:extLst>
                    <a:ext uri="{9D8B030D-6E8A-4147-A177-3AD203B41FA5}">
                      <a16:colId xmlns:a16="http://schemas.microsoft.com/office/drawing/2014/main" xmlns="" val="2068968526"/>
                    </a:ext>
                  </a:extLst>
                </a:gridCol>
                <a:gridCol w="753555">
                  <a:extLst>
                    <a:ext uri="{9D8B030D-6E8A-4147-A177-3AD203B41FA5}">
                      <a16:colId xmlns:a16="http://schemas.microsoft.com/office/drawing/2014/main" xmlns="" val="2831232403"/>
                    </a:ext>
                  </a:extLst>
                </a:gridCol>
                <a:gridCol w="927251">
                  <a:extLst>
                    <a:ext uri="{9D8B030D-6E8A-4147-A177-3AD203B41FA5}">
                      <a16:colId xmlns:a16="http://schemas.microsoft.com/office/drawing/2014/main" xmlns="" val="1305822000"/>
                    </a:ext>
                  </a:extLst>
                </a:gridCol>
                <a:gridCol w="1066799">
                  <a:extLst>
                    <a:ext uri="{9D8B030D-6E8A-4147-A177-3AD203B41FA5}">
                      <a16:colId xmlns:a16="http://schemas.microsoft.com/office/drawing/2014/main" xmlns="" val="487066051"/>
                    </a:ext>
                  </a:extLst>
                </a:gridCol>
              </a:tblGrid>
              <a:tr h="678404">
                <a:tc>
                  <a:txBody>
                    <a:bodyPr/>
                    <a:lstStyle/>
                    <a:p>
                      <a:pPr algn="ctr" fontAlgn="ctr"/>
                      <a:r>
                        <a:rPr lang="en-US" sz="1200" b="1" i="0" u="none" strike="noStrike" dirty="0">
                          <a:solidFill>
                            <a:srgbClr val="000000"/>
                          </a:solidFill>
                          <a:effectLst/>
                          <a:latin typeface="Calibri" panose="020F0502020204030204" pitchFamily="34" charset="0"/>
                        </a:rPr>
                        <a:t>WBS</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Milestone Name</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Target Milestone Date</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Actual Finish</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tc>
                  <a:txBody>
                    <a:bodyPr/>
                    <a:lstStyle/>
                    <a:p>
                      <a:pPr algn="ctr" fontAlgn="ctr"/>
                      <a:r>
                        <a:rPr lang="en-US" sz="1200" b="1" i="0" u="none" strike="noStrike" dirty="0">
                          <a:solidFill>
                            <a:srgbClr val="000000"/>
                          </a:solidFill>
                          <a:effectLst/>
                          <a:latin typeface="Calibri" panose="020F0502020204030204" pitchFamily="34" charset="0"/>
                        </a:rPr>
                        <a:t>Variance </a:t>
                      </a:r>
                      <a:br>
                        <a:rPr lang="en-US" sz="1200" b="1" i="0" u="none" strike="noStrike" dirty="0">
                          <a:solidFill>
                            <a:srgbClr val="000000"/>
                          </a:solidFill>
                          <a:effectLst/>
                          <a:latin typeface="Calibri" panose="020F0502020204030204" pitchFamily="34" charset="0"/>
                        </a:rPr>
                      </a:br>
                      <a:r>
                        <a:rPr lang="en-US" sz="1200" b="1" i="0" u="none" strike="noStrike" dirty="0">
                          <a:solidFill>
                            <a:srgbClr val="000000"/>
                          </a:solidFill>
                          <a:effectLst/>
                          <a:latin typeface="Calibri" panose="020F0502020204030204" pitchFamily="34" charset="0"/>
                        </a:rPr>
                        <a:t>(in work days)</a:t>
                      </a:r>
                    </a:p>
                  </a:txBody>
                  <a:tcPr marL="3772" marR="3772" marT="377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BC2E6"/>
                    </a:solidFill>
                  </a:tcPr>
                </a:tc>
                <a:extLst>
                  <a:ext uri="{0D108BD9-81ED-4DB2-BD59-A6C34878D82A}">
                    <a16:rowId xmlns:a16="http://schemas.microsoft.com/office/drawing/2014/main" xmlns="" val="3623197586"/>
                  </a:ext>
                </a:extLst>
              </a:tr>
              <a:tr h="320717">
                <a:tc>
                  <a:txBody>
                    <a:bodyPr/>
                    <a:lstStyle/>
                    <a:p>
                      <a:pPr algn="l" fontAlgn="b"/>
                      <a:r>
                        <a:rPr lang="en-US" sz="800" b="0" i="0" u="none" strike="noStrike" dirty="0">
                          <a:solidFill>
                            <a:srgbClr val="000000"/>
                          </a:solidFill>
                          <a:effectLst/>
                          <a:latin typeface="Calibri" panose="020F0502020204030204" pitchFamily="34" charset="0"/>
                        </a:rPr>
                        <a:t>1.01.01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a:solidFill>
                            <a:srgbClr val="000000"/>
                          </a:solidFill>
                          <a:effectLst/>
                          <a:latin typeface="Calibri" panose="020F0502020204030204" pitchFamily="34" charset="0"/>
                        </a:rPr>
                        <a:t>Approve Project Baseline and Construction PD2/3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30-Sep-19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20-Sep-19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3825392321"/>
                  </a:ext>
                </a:extLst>
              </a:tr>
              <a:tr h="320717">
                <a:tc>
                  <a:txBody>
                    <a:bodyPr/>
                    <a:lstStyle/>
                    <a:p>
                      <a:pPr algn="l" fontAlgn="b"/>
                      <a:r>
                        <a:rPr lang="en-US" sz="800" b="0" i="0" u="none" strike="noStrike">
                          <a:solidFill>
                            <a:srgbClr val="000000"/>
                          </a:solidFill>
                          <a:effectLst/>
                          <a:latin typeface="Calibri" panose="020F0502020204030204" pitchFamily="34" charset="0"/>
                        </a:rPr>
                        <a:t>1.02.02.02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a:solidFill>
                            <a:srgbClr val="000000"/>
                          </a:solidFill>
                          <a:effectLst/>
                          <a:latin typeface="Calibri" panose="020F0502020204030204" pitchFamily="34" charset="0"/>
                        </a:rPr>
                        <a:t>Production Readiness Review - TPC Module Factories</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31-Dec-19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17-Dec-19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8</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1465961789"/>
                  </a:ext>
                </a:extLst>
              </a:tr>
              <a:tr h="478632">
                <a:tc>
                  <a:txBody>
                    <a:bodyPr/>
                    <a:lstStyle/>
                    <a:p>
                      <a:pPr algn="l" fontAlgn="b"/>
                      <a:r>
                        <a:rPr lang="en-US" sz="800" b="0" i="0" u="none" strike="noStrike" dirty="0">
                          <a:solidFill>
                            <a:srgbClr val="000000"/>
                          </a:solidFill>
                          <a:effectLst/>
                          <a:latin typeface="Calibri" panose="020F0502020204030204" pitchFamily="34" charset="0"/>
                        </a:rPr>
                        <a:t>1.03.02.03.02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err="1">
                          <a:solidFill>
                            <a:srgbClr val="000000"/>
                          </a:solidFill>
                          <a:effectLst/>
                          <a:latin typeface="Calibri" panose="020F0502020204030204" pitchFamily="34" charset="0"/>
                        </a:rPr>
                        <a:t>EMCal</a:t>
                      </a:r>
                      <a:r>
                        <a:rPr lang="en-US" sz="1200" b="1" i="0" u="none" strike="noStrike" dirty="0">
                          <a:solidFill>
                            <a:srgbClr val="000000"/>
                          </a:solidFill>
                          <a:effectLst/>
                          <a:latin typeface="Calibri" panose="020F0502020204030204" pitchFamily="34" charset="0"/>
                        </a:rPr>
                        <a:t> Preproduction Sector 0 Assembled</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31-Dec-19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25-Nov-19</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2244817908"/>
                  </a:ext>
                </a:extLst>
              </a:tr>
              <a:tr h="320717">
                <a:tc>
                  <a:txBody>
                    <a:bodyPr/>
                    <a:lstStyle/>
                    <a:p>
                      <a:pPr algn="l" fontAlgn="b"/>
                      <a:r>
                        <a:rPr lang="en-US" sz="800" b="0" i="0" u="none" strike="noStrike" dirty="0">
                          <a:solidFill>
                            <a:srgbClr val="000000"/>
                          </a:solidFill>
                          <a:effectLst/>
                          <a:latin typeface="Calibri" panose="020F0502020204030204" pitchFamily="34" charset="0"/>
                        </a:rPr>
                        <a:t>1.02.06.02</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a:solidFill>
                            <a:srgbClr val="000000"/>
                          </a:solidFill>
                          <a:effectLst/>
                          <a:latin typeface="Calibri" panose="020F0502020204030204" pitchFamily="34" charset="0"/>
                        </a:rPr>
                        <a:t>Production Readiness Review - TPC DAM</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28-Feb-20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7-Feb-20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14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1008278573"/>
                  </a:ext>
                </a:extLst>
              </a:tr>
              <a:tr h="320717">
                <a:tc>
                  <a:txBody>
                    <a:bodyPr/>
                    <a:lstStyle/>
                    <a:p>
                      <a:pPr algn="l" fontAlgn="b"/>
                      <a:r>
                        <a:rPr lang="en-US" sz="800" b="0" i="0" u="none" strike="noStrike" dirty="0">
                          <a:solidFill>
                            <a:srgbClr val="000000"/>
                          </a:solidFill>
                          <a:effectLst/>
                          <a:latin typeface="Calibri" panose="020F0502020204030204" pitchFamily="34" charset="0"/>
                        </a:rPr>
                        <a:t>1.05.02.03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err="1">
                          <a:solidFill>
                            <a:srgbClr val="000000"/>
                          </a:solidFill>
                          <a:effectLst/>
                          <a:latin typeface="Calibri" panose="020F0502020204030204" pitchFamily="34" charset="0"/>
                        </a:rPr>
                        <a:t>HCal</a:t>
                      </a:r>
                      <a:r>
                        <a:rPr lang="en-US" sz="1200" b="1" i="0" u="none" strike="noStrike" dirty="0">
                          <a:solidFill>
                            <a:srgbClr val="000000"/>
                          </a:solidFill>
                          <a:effectLst/>
                          <a:latin typeface="Calibri" panose="020F0502020204030204" pitchFamily="34" charset="0"/>
                        </a:rPr>
                        <a:t> Preproduction FEE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30-Apr-20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22-Jan -20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70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3185645872"/>
                  </a:ext>
                </a:extLst>
              </a:tr>
              <a:tr h="320717">
                <a:tc>
                  <a:txBody>
                    <a:bodyPr/>
                    <a:lstStyle/>
                    <a:p>
                      <a:pPr algn="l" fontAlgn="b"/>
                      <a:r>
                        <a:rPr lang="en-US" sz="800" b="0" i="0" u="none" strike="noStrike" dirty="0">
                          <a:solidFill>
                            <a:srgbClr val="000000"/>
                          </a:solidFill>
                          <a:effectLst/>
                          <a:latin typeface="Calibri" panose="020F0502020204030204" pitchFamily="34" charset="0"/>
                        </a:rPr>
                        <a:t>1.05.02.01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a:solidFill>
                            <a:srgbClr val="000000"/>
                          </a:solidFill>
                          <a:effectLst/>
                          <a:latin typeface="Calibri" panose="020F0502020204030204" pitchFamily="34" charset="0"/>
                        </a:rPr>
                        <a:t>EMCal Electronics Preproduction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29-May-20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3169356986"/>
                  </a:ext>
                </a:extLst>
              </a:tr>
              <a:tr h="315500">
                <a:tc>
                  <a:txBody>
                    <a:bodyPr/>
                    <a:lstStyle/>
                    <a:p>
                      <a:pPr algn="l" fontAlgn="b"/>
                      <a:r>
                        <a:rPr lang="en-US" sz="800" b="0" i="0" u="none" strike="noStrike">
                          <a:solidFill>
                            <a:srgbClr val="000000"/>
                          </a:solidFill>
                          <a:effectLst/>
                          <a:latin typeface="Calibri" panose="020F0502020204030204" pitchFamily="34" charset="0"/>
                        </a:rPr>
                        <a:t>1.03.01.03.01</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a:solidFill>
                            <a:srgbClr val="000000"/>
                          </a:solidFill>
                          <a:effectLst/>
                          <a:latin typeface="Calibri" panose="020F0502020204030204" pitchFamily="34" charset="0"/>
                        </a:rPr>
                        <a:t>EMCal W Powder Acquisition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30-Jun-20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33008614"/>
                  </a:ext>
                </a:extLst>
              </a:tr>
              <a:tr h="478632">
                <a:tc>
                  <a:txBody>
                    <a:bodyPr/>
                    <a:lstStyle/>
                    <a:p>
                      <a:pPr algn="l" fontAlgn="b"/>
                      <a:r>
                        <a:rPr lang="en-US" sz="800" b="0" i="0" u="none" strike="noStrike">
                          <a:solidFill>
                            <a:srgbClr val="000000"/>
                          </a:solidFill>
                          <a:effectLst/>
                          <a:latin typeface="Calibri" panose="020F0502020204030204" pitchFamily="34" charset="0"/>
                        </a:rPr>
                        <a:t>1.03.02.03.03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US" sz="1200" b="1" i="0" u="none" strike="noStrike" dirty="0" err="1">
                          <a:solidFill>
                            <a:srgbClr val="000000"/>
                          </a:solidFill>
                          <a:effectLst/>
                          <a:latin typeface="Calibri" panose="020F0502020204030204" pitchFamily="34" charset="0"/>
                        </a:rPr>
                        <a:t>EMCal</a:t>
                      </a:r>
                      <a:r>
                        <a:rPr lang="en-US" sz="1200" b="1" i="0" u="none" strike="noStrike" dirty="0">
                          <a:solidFill>
                            <a:srgbClr val="000000"/>
                          </a:solidFill>
                          <a:effectLst/>
                          <a:latin typeface="Calibri" panose="020F0502020204030204" pitchFamily="34" charset="0"/>
                        </a:rPr>
                        <a:t> Prod Readiness Review Blocks/Modules/Sectors Complete</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31-Jul-20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636031"/>
                  </a:ext>
                </a:extLst>
              </a:tr>
              <a:tr h="320717">
                <a:tc>
                  <a:txBody>
                    <a:bodyPr/>
                    <a:lstStyle/>
                    <a:p>
                      <a:pPr algn="l" fontAlgn="b"/>
                      <a:r>
                        <a:rPr lang="en-US" sz="800" b="0" i="0" u="none" strike="noStrike" dirty="0">
                          <a:solidFill>
                            <a:srgbClr val="000000"/>
                          </a:solidFill>
                          <a:effectLst/>
                          <a:latin typeface="Calibri" panose="020F0502020204030204" pitchFamily="34" charset="0"/>
                        </a:rPr>
                        <a:t>1.02.05.03</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l" fontAlgn="b"/>
                      <a:r>
                        <a:rPr lang="en-US" sz="1200" b="1" i="0" u="none" strike="noStrike" dirty="0">
                          <a:solidFill>
                            <a:srgbClr val="000000"/>
                          </a:solidFill>
                          <a:effectLst/>
                          <a:latin typeface="Calibri" panose="020F0502020204030204" pitchFamily="34" charset="0"/>
                        </a:rPr>
                        <a:t>SAMPA ASIC Performance Accepted</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30-Sep-20</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r>
                        <a:rPr lang="en-US" sz="1200" b="0" i="0" u="none" strike="noStrike" dirty="0">
                          <a:solidFill>
                            <a:srgbClr val="000000"/>
                          </a:solidFill>
                          <a:effectLst/>
                          <a:latin typeface="Calibri" panose="020F0502020204030204" pitchFamily="34" charset="0"/>
                        </a:rPr>
                        <a:t> </a:t>
                      </a: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fontAlgn="b"/>
                      <a:endParaRPr lang="en-US" sz="1200" b="0" i="0" u="none" strike="noStrike" dirty="0">
                        <a:solidFill>
                          <a:srgbClr val="000000"/>
                        </a:solidFill>
                        <a:effectLst/>
                        <a:latin typeface="Calibri" panose="020F0502020204030204" pitchFamily="34" charset="0"/>
                      </a:endParaRPr>
                    </a:p>
                  </a:txBody>
                  <a:tcPr marL="3772" marR="3772" marT="3772"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xmlns="" val="598622056"/>
                  </a:ext>
                </a:extLst>
              </a:tr>
            </a:tbl>
          </a:graphicData>
        </a:graphic>
      </p:graphicFrame>
      <p:sp>
        <p:nvSpPr>
          <p:cNvPr id="5" name="Slide Number Placeholder 4"/>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sp>
        <p:nvSpPr>
          <p:cNvPr id="8" name="TextBox 7"/>
          <p:cNvSpPr txBox="1"/>
          <p:nvPr/>
        </p:nvSpPr>
        <p:spPr>
          <a:xfrm>
            <a:off x="5114372" y="3181350"/>
            <a:ext cx="3801028" cy="276993"/>
          </a:xfrm>
          <a:prstGeom prst="rect">
            <a:avLst/>
          </a:prstGeom>
          <a:solidFill>
            <a:schemeClr val="bg1"/>
          </a:solidFill>
          <a:ln>
            <a:solidFill>
              <a:srgbClr val="000000"/>
            </a:solidFill>
          </a:ln>
        </p:spPr>
        <p:txBody>
          <a:bodyPr wrap="none" lIns="91434" tIns="45717" rIns="91434" bIns="45717" rtlCol="0">
            <a:spAutoFit/>
          </a:bodyPr>
          <a:lstStyle/>
          <a:p>
            <a:r>
              <a:rPr lang="en-US" sz="1200" dirty="0">
                <a:latin typeface="Calibri"/>
                <a:cs typeface="Calibri"/>
              </a:rPr>
              <a:t>All the electronics at BNL</a:t>
            </a:r>
            <a:r>
              <a:rPr lang="en-US" sz="1200" dirty="0" smtClean="0">
                <a:latin typeface="Calibri"/>
                <a:cs typeface="Calibri"/>
              </a:rPr>
              <a:t>. </a:t>
            </a:r>
            <a:r>
              <a:rPr lang="en-US" sz="1200" dirty="0">
                <a:latin typeface="Calibri"/>
                <a:cs typeface="Calibri"/>
              </a:rPr>
              <a:t>SiPM DB 1</a:t>
            </a:r>
            <a:r>
              <a:rPr lang="en-US" sz="1200" baseline="30000" dirty="0">
                <a:latin typeface="Calibri"/>
                <a:cs typeface="Calibri"/>
              </a:rPr>
              <a:t>st</a:t>
            </a:r>
            <a:r>
              <a:rPr lang="en-US" sz="1200" dirty="0">
                <a:latin typeface="Calibri"/>
                <a:cs typeface="Calibri"/>
              </a:rPr>
              <a:t> article  </a:t>
            </a:r>
            <a:r>
              <a:rPr lang="en-US" sz="1200" dirty="0" smtClean="0">
                <a:latin typeface="Calibri"/>
                <a:cs typeface="Calibri"/>
              </a:rPr>
              <a:t>passed tests</a:t>
            </a:r>
            <a:endParaRPr lang="en-US" sz="1200" dirty="0">
              <a:latin typeface="Calibri"/>
              <a:cs typeface="Calibri"/>
            </a:endParaRPr>
          </a:p>
        </p:txBody>
      </p:sp>
      <p:sp>
        <p:nvSpPr>
          <p:cNvPr id="9" name="TextBox 8"/>
          <p:cNvSpPr txBox="1"/>
          <p:nvPr/>
        </p:nvSpPr>
        <p:spPr>
          <a:xfrm>
            <a:off x="5092186" y="3513953"/>
            <a:ext cx="1384814" cy="276999"/>
          </a:xfrm>
          <a:prstGeom prst="rect">
            <a:avLst/>
          </a:prstGeom>
          <a:solidFill>
            <a:schemeClr val="bg1"/>
          </a:solidFill>
          <a:ln>
            <a:solidFill>
              <a:srgbClr val="000000"/>
            </a:solidFill>
          </a:ln>
        </p:spPr>
        <p:txBody>
          <a:bodyPr wrap="none" lIns="91434" tIns="45717" rIns="91434" bIns="45717" rtlCol="0">
            <a:spAutoFit/>
          </a:bodyPr>
          <a:lstStyle/>
          <a:p>
            <a:r>
              <a:rPr lang="en-US" sz="1200" dirty="0">
                <a:latin typeface="Calibri"/>
                <a:cs typeface="Calibri"/>
              </a:rPr>
              <a:t>Due at UIUC June 5</a:t>
            </a:r>
          </a:p>
        </p:txBody>
      </p:sp>
      <p:sp>
        <p:nvSpPr>
          <p:cNvPr id="10" name="TextBox 9"/>
          <p:cNvSpPr txBox="1"/>
          <p:nvPr/>
        </p:nvSpPr>
        <p:spPr>
          <a:xfrm>
            <a:off x="5107545" y="3894957"/>
            <a:ext cx="3122055" cy="276993"/>
          </a:xfrm>
          <a:prstGeom prst="rect">
            <a:avLst/>
          </a:prstGeom>
          <a:solidFill>
            <a:srgbClr val="FFFFFF"/>
          </a:solidFill>
          <a:ln>
            <a:solidFill>
              <a:srgbClr val="000000"/>
            </a:solidFill>
          </a:ln>
        </p:spPr>
        <p:txBody>
          <a:bodyPr wrap="square" lIns="91434" tIns="45717" rIns="91434" bIns="45717" rtlCol="0">
            <a:spAutoFit/>
          </a:bodyPr>
          <a:lstStyle/>
          <a:p>
            <a:r>
              <a:rPr lang="en-US" sz="1200" dirty="0" smtClean="0">
                <a:latin typeface="Calibri"/>
                <a:cs typeface="Calibri"/>
              </a:rPr>
              <a:t>We </a:t>
            </a:r>
            <a:r>
              <a:rPr lang="en-US" sz="1200" dirty="0">
                <a:latin typeface="Calibri"/>
                <a:cs typeface="Calibri"/>
              </a:rPr>
              <a:t>must evaluate due date when BNL reopens</a:t>
            </a:r>
          </a:p>
        </p:txBody>
      </p:sp>
      <p:sp>
        <p:nvSpPr>
          <p:cNvPr id="11" name="TextBox 10"/>
          <p:cNvSpPr txBox="1"/>
          <p:nvPr/>
        </p:nvSpPr>
        <p:spPr>
          <a:xfrm>
            <a:off x="5105400" y="4324353"/>
            <a:ext cx="2916171" cy="276993"/>
          </a:xfrm>
          <a:prstGeom prst="rect">
            <a:avLst/>
          </a:prstGeom>
          <a:solidFill>
            <a:srgbClr val="FFFFFF"/>
          </a:solidFill>
          <a:ln>
            <a:solidFill>
              <a:srgbClr val="000000"/>
            </a:solidFill>
          </a:ln>
        </p:spPr>
        <p:txBody>
          <a:bodyPr wrap="none" lIns="91434" tIns="45717" rIns="91434" bIns="45717" rtlCol="0">
            <a:spAutoFit/>
          </a:bodyPr>
          <a:lstStyle/>
          <a:p>
            <a:r>
              <a:rPr lang="en-US" sz="1200" dirty="0">
                <a:latin typeface="Calibri"/>
                <a:cs typeface="Calibri"/>
              </a:rPr>
              <a:t>All internal tests passed.  Review </a:t>
            </a:r>
            <a:r>
              <a:rPr lang="en-US" sz="1200" dirty="0" smtClean="0">
                <a:latin typeface="Calibri"/>
                <a:cs typeface="Calibri"/>
              </a:rPr>
              <a:t>yesterday</a:t>
            </a:r>
            <a:r>
              <a:rPr lang="en-US" sz="1200" dirty="0" smtClean="0">
                <a:latin typeface="Calibri"/>
                <a:cs typeface="Calibri"/>
              </a:rPr>
              <a:t>.</a:t>
            </a:r>
            <a:endParaRPr lang="en-US" sz="1200" dirty="0">
              <a:latin typeface="Calibri"/>
              <a:cs typeface="Calibri"/>
            </a:endParaRPr>
          </a:p>
        </p:txBody>
      </p:sp>
      <p:sp>
        <p:nvSpPr>
          <p:cNvPr id="2" name="Date Placeholder 1"/>
          <p:cNvSpPr>
            <a:spLocks noGrp="1"/>
          </p:cNvSpPr>
          <p:nvPr>
            <p:ph type="dt" sz="half" idx="10"/>
          </p:nvPr>
        </p:nvSpPr>
        <p:spPr/>
        <p:txBody>
          <a:bodyPr/>
          <a:lstStyle/>
          <a:p>
            <a:pPr>
              <a:defRPr/>
            </a:pPr>
            <a:r>
              <a:rPr lang="en-US" altLang="en-US" smtClean="0"/>
              <a:t>5/28/2020</a:t>
            </a:r>
            <a:endParaRPr lang="en-US" altLang="en-US" dirty="0"/>
          </a:p>
        </p:txBody>
      </p:sp>
      <p:sp>
        <p:nvSpPr>
          <p:cNvPr id="3" name="Footer Placeholder 2"/>
          <p:cNvSpPr>
            <a:spLocks noGrp="1"/>
          </p:cNvSpPr>
          <p:nvPr>
            <p:ph type="ftr" sz="quarter" idx="11"/>
          </p:nvPr>
        </p:nvSpPr>
        <p:spPr/>
        <p:txBody>
          <a:bodyPr/>
          <a:lstStyle/>
          <a:p>
            <a:pPr>
              <a:defRPr/>
            </a:pPr>
            <a:r>
              <a:rPr lang="en-US" smtClean="0"/>
              <a:t>PMG</a:t>
            </a:r>
            <a:endParaRPr lang="en-US" dirty="0"/>
          </a:p>
        </p:txBody>
      </p:sp>
    </p:spTree>
    <p:extLst>
      <p:ext uri="{BB962C8B-B14F-4D97-AF65-F5344CB8AC3E}">
        <p14:creationId xmlns:p14="http://schemas.microsoft.com/office/powerpoint/2010/main" val="268794791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50259</TotalTime>
  <Words>4096</Words>
  <Application>Microsoft Macintosh PowerPoint</Application>
  <PresentationFormat>On-screen Show (16:9)</PresentationFormat>
  <Paragraphs>892</Paragraphs>
  <Slides>36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Document</vt:lpstr>
      <vt:lpstr>sPHENIX MIE Overview</vt:lpstr>
      <vt:lpstr>1008 Infrastructure &amp; Facility Upgrade</vt:lpstr>
      <vt:lpstr>sPHENIX Project Calendar  </vt:lpstr>
      <vt:lpstr>sPHENIX Technical Status</vt:lpstr>
      <vt:lpstr>Si Photomultiplier Daughter Boards</vt:lpstr>
      <vt:lpstr>PowerPoint Presentation</vt:lpstr>
      <vt:lpstr>EMCal Block Factory Production at UIUC</vt:lpstr>
      <vt:lpstr>Revised Be Beam Pipe Design to Accommodate Si Detectors</vt:lpstr>
      <vt:lpstr>FY20 Milestones Status (FY20 PEMP notable)  </vt:lpstr>
      <vt:lpstr>FY20 Milestones Details</vt:lpstr>
      <vt:lpstr>Performance Indices – sPHENIX MIE</vt:lpstr>
      <vt:lpstr>sPHENIX Cost Performance Report (CPR)  </vt:lpstr>
      <vt:lpstr>Milestones Status – sPHENIX MIE</vt:lpstr>
      <vt:lpstr>Summary Schedule</vt:lpstr>
      <vt:lpstr>Performance Indices – 1008 Infra and Facility Upgrade</vt:lpstr>
      <vt:lpstr>Cost Performance Report (CPR) – 1008 Infra and Facility Upgrade</vt:lpstr>
      <vt:lpstr>Summary Schedule – sPHENIX MIE &amp; 1008 Infra and Facility Upgrade</vt:lpstr>
      <vt:lpstr>Milestones Status – 1008 Infra and Facility Upgrade</vt:lpstr>
      <vt:lpstr>Baseline Budget Profile</vt:lpstr>
      <vt:lpstr>Plans for BNL Reopening</vt:lpstr>
      <vt:lpstr>sPHENIX Restart Request</vt:lpstr>
      <vt:lpstr>sPHENIX Restart Request</vt:lpstr>
      <vt:lpstr>Plans for Continuation of RHIC 2020 Run</vt:lpstr>
      <vt:lpstr>Where sPHENIX Can Use BNL Help</vt:lpstr>
      <vt:lpstr>Summary</vt:lpstr>
      <vt:lpstr>PowerPoint Presentation</vt:lpstr>
      <vt:lpstr>MIE: EAC Profile and PCR Log</vt:lpstr>
      <vt:lpstr>I&amp;F: EAC Profile and PCR Log</vt:lpstr>
      <vt:lpstr>MIE Critical Path</vt:lpstr>
      <vt:lpstr>Critical Path (1x, 2x and 3x Combined)</vt:lpstr>
      <vt:lpstr>Critical Path (1x, 2x and 3x Combined)</vt:lpstr>
      <vt:lpstr>Critical Path (1x, 2x and 3x Combined)</vt:lpstr>
      <vt:lpstr>Critical Path (1x, 2x and 3x Combined)</vt:lpstr>
      <vt:lpstr>Critical Path (1x, 2x and 3x Combined)</vt:lpstr>
      <vt:lpstr>COVID-19 Impact Form</vt:lpstr>
      <vt:lpstr>COVID-19 Impact Form- continued</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Ann O'Brien</cp:lastModifiedBy>
  <cp:revision>905</cp:revision>
  <cp:lastPrinted>2017-10-23T16:33:50Z</cp:lastPrinted>
  <dcterms:created xsi:type="dcterms:W3CDTF">2015-10-24T00:32:43Z</dcterms:created>
  <dcterms:modified xsi:type="dcterms:W3CDTF">2020-05-28T06:01:14Z</dcterms:modified>
</cp:coreProperties>
</file>