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4" r:id="rId9"/>
    <p:sldId id="262" r:id="rId10"/>
    <p:sldId id="263" r:id="rId11"/>
    <p:sldId id="265" r:id="rId12"/>
    <p:sldId id="266" r:id="rId13"/>
    <p:sldId id="268" r:id="rId14"/>
    <p:sldId id="267" r:id="rId15"/>
    <p:sldId id="269" r:id="rId16"/>
    <p:sldId id="270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85C1E9-FB60-439A-9358-ABF6EDDE9F25}" type="datetimeFigureOut">
              <a:rPr lang="en-US" smtClean="0"/>
              <a:t>8/18/2014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6A7F00-968B-4CFB-9F13-B6A684B6C9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220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F2D0A-FAB3-4A55-BBFE-5B9439C307D5}" type="datetime1">
              <a:rPr lang="en-US" smtClean="0"/>
              <a:t>8/18/2014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D795D-34FF-4F9F-BF0A-2BCD639DEA20}" type="datetime1">
              <a:rPr lang="en-US" smtClean="0"/>
              <a:t>8/18/2014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50EEE-C0CB-4869-825D-59389731ED3F}" type="datetime1">
              <a:rPr lang="en-US" smtClean="0"/>
              <a:t>8/18/2014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44AEC-0D06-43FE-9ABF-DAA7A6401771}" type="datetime1">
              <a:rPr lang="en-US" smtClean="0"/>
              <a:t>8/18/2014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60AF3-B5F5-4113-85C4-59EB3129E9F6}" type="datetime1">
              <a:rPr lang="en-US" smtClean="0"/>
              <a:t>8/18/2014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A8AB-2109-49F7-AE6B-1B0A7BD4BA6F}" type="datetime1">
              <a:rPr lang="en-US" smtClean="0"/>
              <a:t>8/18/2014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028F9-7827-4908-B7DF-649378CB276A}" type="datetime1">
              <a:rPr lang="en-US" smtClean="0"/>
              <a:t>8/18/2014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79F6-5561-4762-928A-579D1E61A1F5}" type="datetime1">
              <a:rPr lang="en-US" smtClean="0"/>
              <a:t>8/18/2014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39032-CCE3-4D11-8C33-221F749182D0}" type="datetime1">
              <a:rPr lang="en-US" smtClean="0"/>
              <a:t>8/18/2014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EC9D-27C2-4687-A354-0C512116E3D2}" type="datetime1">
              <a:rPr lang="en-US" smtClean="0"/>
              <a:t>8/18/2014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6AE2F-5636-493A-8EA8-B581661CB106}" type="datetime1">
              <a:rPr lang="en-US" smtClean="0"/>
              <a:t>8/18/2014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9409D-31BA-42A9-9190-C2162B17F7B4}" type="datetime1">
              <a:rPr lang="en-US" smtClean="0"/>
              <a:t>8/18/2014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Slides exchanged with Slavic (LBNO)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Xin Qian </a:t>
            </a:r>
          </a:p>
          <a:p>
            <a:r>
              <a:rPr lang="en-US" smtClean="0"/>
              <a:t>BNL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9774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 HPPS LE Optimization @ 1300 km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77982" y="5246316"/>
            <a:ext cx="7848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CPV, LBNE and LBNO has similar sensitivities</a:t>
            </a:r>
          </a:p>
          <a:p>
            <a:r>
              <a:rPr lang="en-US" b="1" u="sng" dirty="0" smtClean="0"/>
              <a:t>With LBNO setup, but set the baseline to 1300 km, CPV sensitivity is enhanced.</a:t>
            </a:r>
          </a:p>
          <a:p>
            <a:r>
              <a:rPr lang="en-US" b="1" u="sng" dirty="0" smtClean="0"/>
              <a:t>Validate the claim of LBNE that shorter baseline is better for CPV</a:t>
            </a:r>
          </a:p>
          <a:p>
            <a:r>
              <a:rPr lang="en-US" b="1" u="sng" dirty="0" smtClean="0"/>
              <a:t>Also better LBNE MH sensitivity with HPPS LE beam </a:t>
            </a:r>
            <a:br>
              <a:rPr lang="en-US" b="1" u="sng" dirty="0" smtClean="0"/>
            </a:br>
            <a:r>
              <a:rPr lang="en-US" b="1" u="sng" dirty="0" smtClean="0"/>
              <a:t>~ 100 for the worst delta region</a:t>
            </a:r>
            <a:endParaRPr lang="en-US" b="1" u="sng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982" y="1274171"/>
            <a:ext cx="8229600" cy="3935895"/>
          </a:xfrm>
        </p:spPr>
      </p:pic>
    </p:spTree>
    <p:extLst>
      <p:ext uri="{BB962C8B-B14F-4D97-AF65-F5344CB8AC3E}">
        <p14:creationId xmlns:p14="http://schemas.microsoft.com/office/powerpoint/2010/main" val="24261561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37"/>
            <a:ext cx="8229600" cy="826363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6172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We validate the following facts:</a:t>
            </a:r>
          </a:p>
          <a:p>
            <a:pPr lvl="1"/>
            <a:r>
              <a:rPr lang="en-US" dirty="0" smtClean="0"/>
              <a:t>Roughly validate the LBNO sensitivity with LBNE globes framework</a:t>
            </a:r>
          </a:p>
          <a:p>
            <a:pPr lvl="2"/>
            <a:r>
              <a:rPr lang="en-US" dirty="0" smtClean="0"/>
              <a:t>1%/5% LBNE systematic treatment similar as the LBNO style systematics</a:t>
            </a:r>
          </a:p>
          <a:p>
            <a:pPr lvl="1"/>
            <a:r>
              <a:rPr lang="en-US" dirty="0" smtClean="0"/>
              <a:t>LBNO HPPS LE CPV sensitivity has similar performance as LBNE 2010 CPV sensitivity @ same exposure </a:t>
            </a:r>
          </a:p>
          <a:p>
            <a:pPr lvl="2"/>
            <a:r>
              <a:rPr lang="en-US" dirty="0" smtClean="0"/>
              <a:t>Slightly worse in IH case</a:t>
            </a:r>
          </a:p>
          <a:p>
            <a:pPr lvl="1"/>
            <a:r>
              <a:rPr lang="en-US" dirty="0" smtClean="0"/>
              <a:t>For CPV, 2</a:t>
            </a:r>
            <a:r>
              <a:rPr lang="en-US" baseline="30000" dirty="0" smtClean="0"/>
              <a:t>nd</a:t>
            </a:r>
            <a:r>
              <a:rPr lang="en-US" dirty="0" smtClean="0"/>
              <a:t> oscillation maximum is crucial for LBNO, but not as crucial in LBNE</a:t>
            </a:r>
          </a:p>
          <a:p>
            <a:pPr lvl="2"/>
            <a:r>
              <a:rPr lang="en-US" dirty="0" smtClean="0"/>
              <a:t>For 1</a:t>
            </a:r>
            <a:r>
              <a:rPr lang="en-US" baseline="30000" dirty="0" smtClean="0"/>
              <a:t>st</a:t>
            </a:r>
            <a:r>
              <a:rPr lang="en-US" dirty="0" smtClean="0"/>
              <a:t> oscillation alone, the LBNO sensitivity is worse due to imbalanced neutrino/antineutrino rates</a:t>
            </a:r>
          </a:p>
          <a:p>
            <a:pPr lvl="2"/>
            <a:r>
              <a:rPr lang="en-US" dirty="0" smtClean="0"/>
              <a:t>For 2</a:t>
            </a:r>
            <a:r>
              <a:rPr lang="en-US" baseline="30000" dirty="0" smtClean="0"/>
              <a:t>nd</a:t>
            </a:r>
            <a:r>
              <a:rPr lang="en-US" dirty="0" smtClean="0"/>
              <a:t> oscillation alone, the LBNO sensitivity is better due to more events, and wider energy coverage</a:t>
            </a:r>
          </a:p>
          <a:p>
            <a:pPr lvl="1"/>
            <a:r>
              <a:rPr lang="en-US" dirty="0" smtClean="0"/>
              <a:t>For CPV, 1300 km performs better than 2300 km</a:t>
            </a:r>
          </a:p>
          <a:p>
            <a:pPr lvl="2"/>
            <a:r>
              <a:rPr lang="en-US" dirty="0" smtClean="0"/>
              <a:t>LBNO’s sensitivity @ 1300 km is better than LBNO sensitivity @ 2300 km</a:t>
            </a:r>
          </a:p>
          <a:p>
            <a:pPr lvl="1"/>
            <a:r>
              <a:rPr lang="en-US" dirty="0" smtClean="0"/>
              <a:t>For MH, 2300 km performs better than 1300 km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3523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Systematic 3%+10%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914400"/>
            <a:ext cx="8229600" cy="3929014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19783" y="4876800"/>
            <a:ext cx="861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With 3% signal uncertainties + 10% background uncertainties</a:t>
            </a:r>
          </a:p>
          <a:p>
            <a:r>
              <a:rPr lang="en-US" dirty="0" smtClean="0"/>
              <a:t>1300 km baseline’s sensitivity decreases more than the 2300 km baseline</a:t>
            </a:r>
          </a:p>
          <a:p>
            <a:r>
              <a:rPr lang="en-US" dirty="0" smtClean="0"/>
              <a:t>Presumably since 1</a:t>
            </a:r>
            <a:r>
              <a:rPr lang="en-US" baseline="30000" dirty="0" smtClean="0"/>
              <a:t>st</a:t>
            </a:r>
            <a:r>
              <a:rPr lang="en-US" dirty="0" smtClean="0"/>
              <a:t> oscillation maxima is more sensitive to the signal uncertainties</a:t>
            </a:r>
          </a:p>
          <a:p>
            <a:r>
              <a:rPr lang="en-US" dirty="0"/>
              <a:t>	</a:t>
            </a: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oscillation has larger asymmetries, more shape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0920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Breakdown 1</a:t>
            </a:r>
            <a:r>
              <a:rPr lang="en-US" baseline="30000" dirty="0" smtClean="0"/>
              <a:t>st</a:t>
            </a:r>
            <a:r>
              <a:rPr lang="en-US" dirty="0" smtClean="0"/>
              <a:t> and 2</a:t>
            </a:r>
            <a:r>
              <a:rPr lang="en-US" baseline="30000" dirty="0" smtClean="0"/>
              <a:t>nd</a:t>
            </a:r>
            <a:r>
              <a:rPr lang="en-US" dirty="0" smtClean="0"/>
              <a:t> oscillations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371600"/>
            <a:ext cx="8229600" cy="3929014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5486400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confirm that the 1</a:t>
            </a:r>
            <a:r>
              <a:rPr lang="en-US" baseline="30000" dirty="0" smtClean="0"/>
              <a:t>st</a:t>
            </a:r>
            <a:r>
              <a:rPr lang="en-US" dirty="0" smtClean="0"/>
              <a:t> oscillation is more sensitive to the systematic uncertainties relative to the 2</a:t>
            </a:r>
            <a:r>
              <a:rPr lang="en-US" baseline="30000" dirty="0" smtClean="0"/>
              <a:t>nd</a:t>
            </a:r>
            <a:r>
              <a:rPr lang="en-US" dirty="0" smtClean="0"/>
              <a:t> oscillation maxima.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8957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Running Time 50%+50% vs. 75%+25%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43000"/>
            <a:ext cx="8229600" cy="3929014"/>
          </a:xfrm>
        </p:spPr>
      </p:pic>
      <p:sp>
        <p:nvSpPr>
          <p:cNvPr id="8" name="TextBox 7"/>
          <p:cNvSpPr txBox="1"/>
          <p:nvPr/>
        </p:nvSpPr>
        <p:spPr>
          <a:xfrm>
            <a:off x="609600" y="51816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At 1300 km, 50% vs. 50% running is better than 75% + 25% running</a:t>
            </a:r>
          </a:p>
          <a:p>
            <a:r>
              <a:rPr lang="en-US" dirty="0" smtClean="0"/>
              <a:t>At 2300 km 75% vs. 25% running is better than 50% + 50% running</a:t>
            </a:r>
          </a:p>
          <a:p>
            <a:r>
              <a:rPr lang="en-US" dirty="0"/>
              <a:t>	</a:t>
            </a:r>
            <a:r>
              <a:rPr lang="en-US" dirty="0" smtClean="0"/>
              <a:t>This is mostly due to the imbalanced neutrino vs. antineutrino events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9599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0782"/>
            <a:ext cx="8229600" cy="858982"/>
          </a:xfrm>
        </p:spPr>
        <p:txBody>
          <a:bodyPr/>
          <a:lstStyle/>
          <a:p>
            <a:r>
              <a:rPr lang="en-US" dirty="0" smtClean="0"/>
              <a:t>A few words about systematics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7150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Current LBNE-style systematics only takes into account the normalizations</a:t>
            </a:r>
          </a:p>
          <a:p>
            <a:pPr lvl="1"/>
            <a:r>
              <a:rPr lang="en-US" sz="2400" dirty="0" smtClean="0"/>
              <a:t>These uncertainties are uncorrelated among various samples</a:t>
            </a:r>
          </a:p>
          <a:p>
            <a:pPr lvl="1"/>
            <a:r>
              <a:rPr lang="en-US" sz="2400" dirty="0" smtClean="0"/>
              <a:t>In reality, we would use the </a:t>
            </a:r>
            <a:r>
              <a:rPr lang="en-US" sz="2400" dirty="0" err="1" smtClean="0"/>
              <a:t>muon</a:t>
            </a:r>
            <a:r>
              <a:rPr lang="en-US" sz="2400" dirty="0" smtClean="0"/>
              <a:t> disappearances to calibrate the CPV (small effect of CPV)</a:t>
            </a:r>
          </a:p>
          <a:p>
            <a:pPr lvl="1"/>
            <a:r>
              <a:rPr lang="en-US" sz="2400" dirty="0" smtClean="0"/>
              <a:t>For the appearance CPV, what matters is the relative uncertainties between appearance and disappearance 	</a:t>
            </a:r>
          </a:p>
          <a:p>
            <a:pPr lvl="2"/>
            <a:r>
              <a:rPr lang="en-US" sz="2000" dirty="0" smtClean="0"/>
              <a:t>This is the main reason of 1% signal uncertainties</a:t>
            </a:r>
          </a:p>
          <a:p>
            <a:pPr lvl="2"/>
            <a:r>
              <a:rPr lang="en-US" sz="2000" dirty="0" smtClean="0"/>
              <a:t>A 3% relative uncertainties between appearance and disappearance is conservative</a:t>
            </a:r>
            <a:endParaRPr lang="en-US" dirty="0" smtClean="0"/>
          </a:p>
          <a:p>
            <a:r>
              <a:rPr lang="en-US" sz="2800" dirty="0" smtClean="0"/>
              <a:t>Based on my DYB experience, </a:t>
            </a:r>
          </a:p>
          <a:p>
            <a:pPr lvl="1"/>
            <a:r>
              <a:rPr lang="en-US" sz="2400" dirty="0"/>
              <a:t>R</a:t>
            </a:r>
            <a:r>
              <a:rPr lang="en-US" sz="2400" dirty="0" smtClean="0"/>
              <a:t>elative uncertainties is the most dangerous ones (than the absolute uncertainties)</a:t>
            </a:r>
          </a:p>
          <a:p>
            <a:pPr lvl="1"/>
            <a:r>
              <a:rPr lang="en-US" sz="2400" dirty="0" smtClean="0"/>
              <a:t>Uncorrelated uncertainties is more dangerous than the correlated uncertainties</a:t>
            </a:r>
          </a:p>
          <a:p>
            <a:pPr lvl="1"/>
            <a:r>
              <a:rPr lang="en-US" sz="2600" dirty="0" smtClean="0"/>
              <a:t>Also need to consider energy scale, bin-2-bin uncertainties, near/far extrapolation </a:t>
            </a:r>
            <a:r>
              <a:rPr lang="en-US" sz="2600" dirty="0" smtClean="0">
                <a:sym typeface="Wingdings" panose="05000000000000000000" pitchFamily="2" charset="2"/>
              </a:rPr>
              <a:t> </a:t>
            </a:r>
            <a:r>
              <a:rPr lang="en-US" sz="2600" smtClean="0">
                <a:sym typeface="Wingdings" panose="05000000000000000000" pitchFamily="2" charset="2"/>
              </a:rPr>
              <a:t>break some connections </a:t>
            </a:r>
            <a:r>
              <a:rPr lang="en-US" sz="2600" dirty="0" smtClean="0">
                <a:sym typeface="Wingdings" panose="05000000000000000000" pitchFamily="2" charset="2"/>
              </a:rPr>
              <a:t>between 1</a:t>
            </a:r>
            <a:r>
              <a:rPr lang="en-US" sz="2600" baseline="30000" dirty="0" smtClean="0">
                <a:sym typeface="Wingdings" panose="05000000000000000000" pitchFamily="2" charset="2"/>
              </a:rPr>
              <a:t>st</a:t>
            </a:r>
            <a:r>
              <a:rPr lang="en-US" sz="2600" dirty="0" smtClean="0">
                <a:sym typeface="Wingdings" panose="05000000000000000000" pitchFamily="2" charset="2"/>
              </a:rPr>
              <a:t> and 2</a:t>
            </a:r>
            <a:r>
              <a:rPr lang="en-US" sz="2600" baseline="30000" dirty="0" smtClean="0">
                <a:sym typeface="Wingdings" panose="05000000000000000000" pitchFamily="2" charset="2"/>
              </a:rPr>
              <a:t>nd</a:t>
            </a:r>
            <a:r>
              <a:rPr lang="en-US" sz="2600" dirty="0" smtClean="0">
                <a:sym typeface="Wingdings" panose="05000000000000000000" pitchFamily="2" charset="2"/>
              </a:rPr>
              <a:t> oscillation maxima</a:t>
            </a:r>
            <a:endParaRPr lang="en-US" sz="2600" dirty="0" smtClean="0"/>
          </a:p>
          <a:p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6155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LBNE 80 vs. 120 </a:t>
            </a:r>
            <a:r>
              <a:rPr lang="en-US" dirty="0" err="1" smtClean="0"/>
              <a:t>GeV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98674"/>
            <a:ext cx="8229600" cy="3929014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8348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9600" y="274638"/>
            <a:ext cx="4267200" cy="2163762"/>
          </a:xfrm>
        </p:spPr>
        <p:txBody>
          <a:bodyPr/>
          <a:lstStyle/>
          <a:p>
            <a:r>
              <a:rPr lang="en-US" dirty="0" smtClean="0"/>
              <a:t>50 </a:t>
            </a:r>
            <a:r>
              <a:rPr lang="en-US" dirty="0" err="1" smtClean="0"/>
              <a:t>GeV</a:t>
            </a:r>
            <a:r>
              <a:rPr lang="en-US" dirty="0" smtClean="0"/>
              <a:t> vs. 120 </a:t>
            </a:r>
            <a:r>
              <a:rPr lang="en-US" dirty="0" err="1" smtClean="0"/>
              <a:t>GeV</a:t>
            </a:r>
            <a:r>
              <a:rPr lang="en-US" smtClean="0"/>
              <a:t> beam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922105"/>
            <a:ext cx="8229600" cy="393589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19" y="533400"/>
            <a:ext cx="3657600" cy="2480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1850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447800"/>
            <a:ext cx="8915400" cy="4256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4378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would like cross check LBNEO sensitivity</a:t>
            </a:r>
          </a:p>
          <a:p>
            <a:r>
              <a:rPr lang="en-US" dirty="0" smtClean="0"/>
              <a:t>We would like to compare with LBNE sensitivity</a:t>
            </a:r>
          </a:p>
          <a:p>
            <a:r>
              <a:rPr lang="en-US" dirty="0" smtClean="0"/>
              <a:t>We would like to validate claims from both LBNE and LBNO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13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en-US" dirty="0" smtClean="0"/>
              <a:t>LBNO Fluxes: HPPS and SPS fluxes from Slavic</a:t>
            </a:r>
          </a:p>
          <a:p>
            <a:r>
              <a:rPr lang="en-US" dirty="0" smtClean="0"/>
              <a:t>Oscillation Parameters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133600"/>
            <a:ext cx="8811296" cy="323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90600" y="57912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3% measurement of sin22theta13 is assumed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380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 Comparison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9163613"/>
              </p:ext>
            </p:extLst>
          </p:nvPr>
        </p:nvGraphicFramePr>
        <p:xfrm>
          <a:off x="457200" y="1600200"/>
          <a:ext cx="8229600" cy="330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SPS</a:t>
                      </a:r>
                      <a:r>
                        <a:rPr lang="en-US" baseline="0" dirty="0" smtClean="0"/>
                        <a:t> Slavic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SPS Xin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HPPS Slavic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HPPS Xin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Neutrino signal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696.5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924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Neutrino backgrounds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145.3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264.6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Antineutrino signal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Antineutrino backgrounds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37.2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POT needed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15e20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16.35e20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30e21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32.7e21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5800" y="533400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Xin: does not include the </a:t>
            </a:r>
            <a:r>
              <a:rPr lang="en-US" sz="2400" dirty="0" err="1" smtClean="0"/>
              <a:t>nu_tau</a:t>
            </a:r>
            <a:r>
              <a:rPr lang="en-US" sz="2400" dirty="0" smtClean="0"/>
              <a:t> background. I have to scale the POT by about 1.09 in order to match the Neutrino signal events</a:t>
            </a:r>
          </a:p>
        </p:txBody>
      </p:sp>
    </p:spTree>
    <p:extLst>
      <p:ext uri="{BB962C8B-B14F-4D97-AF65-F5344CB8AC3E}">
        <p14:creationId xmlns:p14="http://schemas.microsoft.com/office/powerpoint/2010/main" val="96652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Sensitivity Comparison (Digitize these plots)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96183"/>
            <a:ext cx="8229600" cy="62998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Sensitivity plots from Slavic</a:t>
            </a:r>
          </a:p>
          <a:p>
            <a:r>
              <a:rPr lang="en-US" dirty="0" smtClean="0"/>
              <a:t>Left SPS beam, right HPPS beam, digitized with 24 </a:t>
            </a:r>
            <a:r>
              <a:rPr lang="en-US" dirty="0" err="1" smtClean="0"/>
              <a:t>kton</a:t>
            </a:r>
            <a:r>
              <a:rPr lang="en-US" dirty="0" smtClean="0"/>
              <a:t> detector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02793"/>
            <a:ext cx="4267200" cy="3359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1" y="2289022"/>
            <a:ext cx="4191000" cy="3207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377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Sensitivity Comparison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914400"/>
            <a:ext cx="8229600" cy="3929014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4800" y="4800600"/>
            <a:ext cx="8686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Xin: Sensitivity was calculated according to LBNE style systematics: 1% signal + 5% systematics</a:t>
            </a:r>
          </a:p>
          <a:p>
            <a:r>
              <a:rPr lang="en-US" dirty="0" smtClean="0"/>
              <a:t>There are small rate differences shown in slide 3</a:t>
            </a:r>
          </a:p>
          <a:p>
            <a:r>
              <a:rPr lang="en-US" dirty="0" smtClean="0"/>
              <a:t>There are some differences in how to treat systematics between LBNO and LBNE calculation</a:t>
            </a:r>
          </a:p>
          <a:p>
            <a:r>
              <a:rPr lang="en-US" b="1" u="sng" dirty="0" smtClean="0"/>
              <a:t>Given these, the sensitivities are close enough</a:t>
            </a:r>
            <a:r>
              <a:rPr lang="en-US" dirty="0" smtClean="0"/>
              <a:t>. For this work (relative comparison), it is good enough. We are going to compare LBNE vs. LBNO sensitivity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899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LBNO vs. LBNE Sensitivity (Both MH)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4572000"/>
            <a:ext cx="4038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LBNO Sensitivity is calculated with </a:t>
            </a:r>
          </a:p>
          <a:p>
            <a:r>
              <a:rPr lang="en-US" dirty="0" smtClean="0"/>
              <a:t>HPPS LE beam</a:t>
            </a:r>
          </a:p>
          <a:p>
            <a:r>
              <a:rPr lang="en-US" dirty="0" smtClean="0"/>
              <a:t>50 </a:t>
            </a:r>
            <a:r>
              <a:rPr lang="en-US" dirty="0" err="1" smtClean="0"/>
              <a:t>GeV</a:t>
            </a:r>
            <a:r>
              <a:rPr lang="en-US" dirty="0" smtClean="0"/>
              <a:t> beam + 24 </a:t>
            </a:r>
            <a:r>
              <a:rPr lang="en-US" dirty="0" err="1" smtClean="0"/>
              <a:t>kt</a:t>
            </a:r>
            <a:r>
              <a:rPr lang="en-US" dirty="0" smtClean="0"/>
              <a:t> + 32.7e21 POT</a:t>
            </a:r>
          </a:p>
          <a:p>
            <a:endParaRPr lang="en-US" dirty="0"/>
          </a:p>
          <a:p>
            <a:r>
              <a:rPr lang="en-US" b="1" u="sng" dirty="0" smtClean="0"/>
              <a:t>Comparable CPV sensitivity in NH, slightly worse CPV sensitivity in IH</a:t>
            </a:r>
          </a:p>
          <a:p>
            <a:r>
              <a:rPr lang="en-US" b="1" u="sng" dirty="0" smtClean="0"/>
              <a:t>Better MH sensitivity at longer baseline</a:t>
            </a:r>
            <a:endParaRPr lang="en-US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4800600" y="4572000"/>
            <a:ext cx="3733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LBNE Sensitivity is calculated with </a:t>
            </a:r>
          </a:p>
          <a:p>
            <a:r>
              <a:rPr lang="en-US" dirty="0" smtClean="0"/>
              <a:t>2010 beam</a:t>
            </a:r>
          </a:p>
          <a:p>
            <a:r>
              <a:rPr lang="en-US" dirty="0" smtClean="0"/>
              <a:t>120 </a:t>
            </a:r>
            <a:r>
              <a:rPr lang="en-US" dirty="0" err="1" smtClean="0"/>
              <a:t>GeV</a:t>
            </a:r>
            <a:r>
              <a:rPr lang="en-US" dirty="0" smtClean="0"/>
              <a:t> beam + 34 </a:t>
            </a:r>
            <a:r>
              <a:rPr lang="en-US" dirty="0" err="1" smtClean="0"/>
              <a:t>kt</a:t>
            </a:r>
            <a:r>
              <a:rPr lang="en-US" dirty="0" smtClean="0"/>
              <a:t> + 8.6e21 POT</a:t>
            </a:r>
          </a:p>
          <a:p>
            <a:endParaRPr lang="en-US" dirty="0"/>
          </a:p>
          <a:p>
            <a:r>
              <a:rPr lang="en-US" dirty="0" smtClean="0"/>
              <a:t>About 10% lower than the exposure than LBNO, as we scaled up LBNO rates to match the LBNO official rate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85800"/>
            <a:ext cx="8229600" cy="3935895"/>
          </a:xfrm>
        </p:spPr>
      </p:pic>
    </p:spTree>
    <p:extLst>
      <p:ext uri="{BB962C8B-B14F-4D97-AF65-F5344CB8AC3E}">
        <p14:creationId xmlns:p14="http://schemas.microsoft.com/office/powerpoint/2010/main" val="3691798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LBNE vs. LBNO Events Comparison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7563499"/>
              </p:ext>
            </p:extLst>
          </p:nvPr>
        </p:nvGraphicFramePr>
        <p:xfrm>
          <a:off x="457200" y="1600200"/>
          <a:ext cx="8229600" cy="357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LBNE (NH)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LBNO (NH)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LBNE (IH)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LBNO</a:t>
                      </a:r>
                      <a:r>
                        <a:rPr lang="en-US" baseline="0" dirty="0" smtClean="0"/>
                        <a:t> (IH)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Neutrino signal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1243.5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569.6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196.5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Neutrino backgrounds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664.2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264.6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665.1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279.1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Antineutrino signal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372.4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532.6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146.7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Antineutrino backgrounds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400.4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POT needed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8.6e21 @ 120 </a:t>
                      </a:r>
                      <a:r>
                        <a:rPr lang="en-US" dirty="0" err="1" smtClean="0"/>
                        <a:t>GeV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32.7e21 @ 50 </a:t>
                      </a:r>
                      <a:r>
                        <a:rPr lang="en-US" dirty="0" err="1" smtClean="0"/>
                        <a:t>GeV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HPPS 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8.6e21 @ 120 </a:t>
                      </a:r>
                      <a:r>
                        <a:rPr lang="en-US" dirty="0" err="1" smtClean="0"/>
                        <a:t>GeV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32.7e21 @ 50 </a:t>
                      </a:r>
                      <a:r>
                        <a:rPr lang="en-US" dirty="0" err="1" smtClean="0"/>
                        <a:t>GeV</a:t>
                      </a:r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HPPS LE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7462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5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Importance of 2</a:t>
            </a:r>
            <a:r>
              <a:rPr lang="en-US" baseline="30000" dirty="0" smtClean="0"/>
              <a:t>nd</a:t>
            </a:r>
            <a:r>
              <a:rPr lang="en-US" dirty="0" smtClean="0"/>
              <a:t> oscillation maxima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43000"/>
            <a:ext cx="8229600" cy="3929014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5105400"/>
            <a:ext cx="7924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LBNO 2</a:t>
            </a:r>
            <a:r>
              <a:rPr lang="en-US" baseline="30000" dirty="0" smtClean="0"/>
              <a:t>nd</a:t>
            </a:r>
            <a:r>
              <a:rPr lang="en-US" dirty="0" smtClean="0"/>
              <a:t> oscillation ends at 2.5 </a:t>
            </a:r>
            <a:r>
              <a:rPr lang="en-US" dirty="0" err="1" smtClean="0"/>
              <a:t>GeV</a:t>
            </a:r>
            <a:r>
              <a:rPr lang="en-US" dirty="0" smtClean="0"/>
              <a:t>, LBNE 2</a:t>
            </a:r>
            <a:r>
              <a:rPr lang="en-US" baseline="30000" dirty="0" smtClean="0"/>
              <a:t>nd</a:t>
            </a:r>
            <a:r>
              <a:rPr lang="en-US" dirty="0" smtClean="0"/>
              <a:t> oscillation ends at 1.5 </a:t>
            </a:r>
            <a:r>
              <a:rPr lang="en-US" dirty="0" err="1" smtClean="0"/>
              <a:t>GeV</a:t>
            </a:r>
            <a:endParaRPr lang="en-US" dirty="0" smtClean="0"/>
          </a:p>
          <a:p>
            <a:r>
              <a:rPr lang="en-US" b="1" u="sng" dirty="0" smtClean="0"/>
              <a:t>2</a:t>
            </a:r>
            <a:r>
              <a:rPr lang="en-US" b="1" u="sng" baseline="30000" dirty="0" smtClean="0"/>
              <a:t>nd</a:t>
            </a:r>
            <a:r>
              <a:rPr lang="en-US" b="1" u="sng" dirty="0" smtClean="0"/>
              <a:t> oscillation in LBNE does not play an important role in CPV</a:t>
            </a:r>
          </a:p>
          <a:p>
            <a:r>
              <a:rPr lang="en-US" b="1" u="sng" dirty="0" smtClean="0"/>
              <a:t>2</a:t>
            </a:r>
            <a:r>
              <a:rPr lang="en-US" b="1" u="sng" baseline="30000" dirty="0" smtClean="0"/>
              <a:t>nd</a:t>
            </a:r>
            <a:r>
              <a:rPr lang="en-US" b="1" u="sng" dirty="0" smtClean="0"/>
              <a:t> oscillation in LBNO does play an important role in CPV</a:t>
            </a:r>
          </a:p>
          <a:p>
            <a:r>
              <a:rPr lang="en-US" b="1" u="sng" dirty="0" smtClean="0"/>
              <a:t>Validate the claims from both LBNE and LBNO</a:t>
            </a:r>
            <a:endParaRPr lang="en-US" dirty="0"/>
          </a:p>
          <a:p>
            <a:r>
              <a:rPr lang="en-US" dirty="0" smtClean="0"/>
              <a:t>Comparing 1</a:t>
            </a:r>
            <a:r>
              <a:rPr lang="en-US" baseline="30000" dirty="0" smtClean="0"/>
              <a:t>st</a:t>
            </a:r>
            <a:r>
              <a:rPr lang="en-US" dirty="0" smtClean="0"/>
              <a:t> oscillation only, LBNO sensitivity is worse than LBNE, this is due to the imbalanced rate in neutrino vs. antineutrino mode at longer baseline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550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1007</TotalTime>
  <Words>839</Words>
  <Application>Microsoft Office PowerPoint</Application>
  <PresentationFormat>On-screen Show (4:3)</PresentationFormat>
  <Paragraphs>160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Slides exchanged with Slavic (LBNO)</vt:lpstr>
      <vt:lpstr>Motivation</vt:lpstr>
      <vt:lpstr>Conditions</vt:lpstr>
      <vt:lpstr>Events Comparison</vt:lpstr>
      <vt:lpstr>Sensitivity Comparison (Digitize these plots)</vt:lpstr>
      <vt:lpstr>Sensitivity Comparison</vt:lpstr>
      <vt:lpstr>LBNO vs. LBNE Sensitivity (Both MH)</vt:lpstr>
      <vt:lpstr>LBNE vs. LBNO Events Comparison </vt:lpstr>
      <vt:lpstr>Importance of 2nd oscillation maxima</vt:lpstr>
      <vt:lpstr>Use HPPS LE Optimization @ 1300 km</vt:lpstr>
      <vt:lpstr>Conclusion</vt:lpstr>
      <vt:lpstr>Systematic 3%+10%</vt:lpstr>
      <vt:lpstr>Breakdown 1st and 2nd oscillations</vt:lpstr>
      <vt:lpstr>Running Time 50%+50% vs. 75%+25%</vt:lpstr>
      <vt:lpstr>A few words about systematics</vt:lpstr>
      <vt:lpstr>LBNE 80 vs. 120 GeV</vt:lpstr>
      <vt:lpstr>50 GeV vs. 120 GeV beam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Motivation</dc:title>
  <dc:creator>Qian, Xin</dc:creator>
  <cp:lastModifiedBy>Qian, Xin</cp:lastModifiedBy>
  <cp:revision>77</cp:revision>
  <dcterms:created xsi:type="dcterms:W3CDTF">2006-08-16T00:00:00Z</dcterms:created>
  <dcterms:modified xsi:type="dcterms:W3CDTF">2014-08-19T00:17:26Z</dcterms:modified>
</cp:coreProperties>
</file>