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5" r:id="rId3"/>
    <p:sldId id="328" r:id="rId4"/>
    <p:sldId id="279" r:id="rId5"/>
    <p:sldId id="261" r:id="rId6"/>
    <p:sldId id="266" r:id="rId7"/>
    <p:sldId id="280" r:id="rId8"/>
    <p:sldId id="264" r:id="rId9"/>
    <p:sldId id="329" r:id="rId10"/>
    <p:sldId id="330" r:id="rId11"/>
  </p:sldIdLst>
  <p:sldSz cx="9144000" cy="6858000" type="screen4x3"/>
  <p:notesSz cx="69850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993300"/>
    <a:srgbClr val="4A80B6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13" autoAdjust="0"/>
    <p:restoredTop sz="96129" autoAdjust="0"/>
  </p:normalViewPr>
  <p:slideViewPr>
    <p:cSldViewPr>
      <p:cViewPr>
        <p:scale>
          <a:sx n="60" d="100"/>
          <a:sy n="60" d="100"/>
        </p:scale>
        <p:origin x="-1566" y="-10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.xml"/><Relationship Id="rId2" Type="http://schemas.openxmlformats.org/officeDocument/2006/relationships/slide" Target="slides/slide4.xml"/><Relationship Id="rId1" Type="http://schemas.openxmlformats.org/officeDocument/2006/relationships/slide" Target="slides/slide1.xml"/><Relationship Id="rId5" Type="http://schemas.openxmlformats.org/officeDocument/2006/relationships/slide" Target="slides/slide7.xml"/><Relationship Id="rId4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27137" cy="46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52" tIns="46476" rIns="92952" bIns="46476" numCol="1" anchor="t" anchorCtr="0" compatLnSpc="1">
            <a:prstTxWarp prst="textNoShape">
              <a:avLst/>
            </a:prstTxWarp>
          </a:bodyPr>
          <a:lstStyle>
            <a:lvl1pPr defTabSz="929675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7864" y="1"/>
            <a:ext cx="3027136" cy="46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52" tIns="46476" rIns="92952" bIns="46476" numCol="1" anchor="t" anchorCtr="0" compatLnSpc="1">
            <a:prstTxWarp prst="textNoShape">
              <a:avLst/>
            </a:prstTxWarp>
          </a:bodyPr>
          <a:lstStyle>
            <a:lvl1pPr algn="r" defTabSz="929675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18594"/>
            <a:ext cx="3027137" cy="46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52" tIns="46476" rIns="92952" bIns="46476" numCol="1" anchor="b" anchorCtr="0" compatLnSpc="1">
            <a:prstTxWarp prst="textNoShape">
              <a:avLst/>
            </a:prstTxWarp>
          </a:bodyPr>
          <a:lstStyle>
            <a:lvl1pPr defTabSz="929675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7864" y="8818594"/>
            <a:ext cx="3027136" cy="46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52" tIns="46476" rIns="92952" bIns="46476" numCol="1" anchor="b" anchorCtr="0" compatLnSpc="1">
            <a:prstTxWarp prst="textNoShape">
              <a:avLst/>
            </a:prstTxWarp>
          </a:bodyPr>
          <a:lstStyle>
            <a:lvl1pPr algn="r" defTabSz="929675">
              <a:defRPr sz="1300"/>
            </a:lvl1pPr>
          </a:lstStyle>
          <a:p>
            <a:pPr>
              <a:defRPr/>
            </a:pPr>
            <a:fld id="{8E8BD800-43F5-4D15-979E-81BB69B18C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4256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27137" cy="463571"/>
          </a:xfrm>
          <a:prstGeom prst="rect">
            <a:avLst/>
          </a:prstGeom>
        </p:spPr>
        <p:txBody>
          <a:bodyPr vert="horz" lIns="87936" tIns="43968" rIns="87936" bIns="4396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349" y="1"/>
            <a:ext cx="3027137" cy="463571"/>
          </a:xfrm>
          <a:prstGeom prst="rect">
            <a:avLst/>
          </a:prstGeom>
        </p:spPr>
        <p:txBody>
          <a:bodyPr vert="horz" lIns="87936" tIns="43968" rIns="87936" bIns="43968" rtlCol="0"/>
          <a:lstStyle>
            <a:lvl1pPr algn="r">
              <a:defRPr sz="1200"/>
            </a:lvl1pPr>
          </a:lstStyle>
          <a:p>
            <a:fld id="{D59AEACF-9091-47EC-86EC-E3BAE22FA60D}" type="datetimeFigureOut">
              <a:rPr lang="en-US" smtClean="0"/>
              <a:t>10/30/2014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936" tIns="43968" rIns="87936" bIns="4396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805" y="4410065"/>
            <a:ext cx="5587394" cy="4176744"/>
          </a:xfrm>
          <a:prstGeom prst="rect">
            <a:avLst/>
          </a:prstGeom>
        </p:spPr>
        <p:txBody>
          <a:bodyPr vert="horz" lIns="87936" tIns="43968" rIns="87936" bIns="4396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18596"/>
            <a:ext cx="3027137" cy="463571"/>
          </a:xfrm>
          <a:prstGeom prst="rect">
            <a:avLst/>
          </a:prstGeom>
        </p:spPr>
        <p:txBody>
          <a:bodyPr vert="horz" lIns="87936" tIns="43968" rIns="87936" bIns="4396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349" y="8818596"/>
            <a:ext cx="3027137" cy="463571"/>
          </a:xfrm>
          <a:prstGeom prst="rect">
            <a:avLst/>
          </a:prstGeom>
        </p:spPr>
        <p:txBody>
          <a:bodyPr vert="horz" lIns="87936" tIns="43968" rIns="87936" bIns="43968" rtlCol="0" anchor="b"/>
          <a:lstStyle>
            <a:lvl1pPr algn="r">
              <a:defRPr sz="1200"/>
            </a:lvl1pPr>
          </a:lstStyle>
          <a:p>
            <a:fld id="{9F8A2DF1-1E29-47BC-89DA-A6B0F9E2B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027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F5F47-A126-4677-ADE0-2DC1A943AE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129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3D8DE-E9D1-49BC-A3AC-3FBF1EEFDE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62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E6071-DE36-4D41-AF63-2CB347384F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059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74499-96E6-4E4C-B959-7E26501E1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23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F0C18-6E35-4989-8F2B-38C508F5C6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146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5BD7F-C159-40DB-8528-DD088BBEE4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943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E0DD62-4CA2-4907-B782-838491677A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178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86F55-97CE-40D1-8E4E-FDD0548CF0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718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E1BD0-A112-4F9F-9F47-FA5A03353C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09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5B5299-A964-4AC6-BC9C-2E42CC4D53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15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EFE58-F94F-40C5-AE76-BB8540D793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893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843DDD-ECC4-4085-BBE2-F653D748F3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670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32F2B62-4A82-491F-8D94-892EC85B6E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tunl.duke.edu/NuclData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tunl.duke.edu/NuclData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tunl.duke.edu/NuclData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tunl.duke.edu/NuclData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tunl.duke.edu/NuclData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tunl.duke.edu/NuclData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tunl.duke.edu/NuclData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unl.duke.edu/NuclData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0510"/>
            <a:ext cx="7848600" cy="21336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chemeClr val="accent2"/>
                </a:solidFill>
              </a:rPr>
              <a:t>TUNL Contributions in the </a:t>
            </a:r>
            <a:br>
              <a:rPr lang="en-US" sz="5400" dirty="0" smtClean="0">
                <a:solidFill>
                  <a:schemeClr val="accent2"/>
                </a:solidFill>
              </a:rPr>
            </a:br>
            <a:r>
              <a:rPr lang="en-US" sz="5400" dirty="0" smtClean="0">
                <a:solidFill>
                  <a:schemeClr val="accent2"/>
                </a:solidFill>
              </a:rPr>
              <a:t>US Nuclear Data Program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905000"/>
            <a:ext cx="8763000" cy="25146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4A80B6"/>
                </a:solidFill>
                <a:cs typeface="Times New Roman" pitchFamily="18" charset="0"/>
              </a:rPr>
              <a:t>Nuclear Structure Data Evaluation Program</a:t>
            </a:r>
            <a:r>
              <a:rPr lang="en-US" dirty="0" smtClean="0">
                <a:cs typeface="Times New Roman" pitchFamily="18" charset="0"/>
              </a:rPr>
              <a:t> </a:t>
            </a:r>
          </a:p>
          <a:p>
            <a:pPr eaLnBrk="1" hangingPunct="1"/>
            <a:r>
              <a:rPr lang="en-US" sz="2400" dirty="0" smtClean="0">
                <a:cs typeface="Times New Roman" pitchFamily="18" charset="0"/>
              </a:rPr>
              <a:t>J.H. Kelley - USNDP Structure Group Leader: (5 months FTE), </a:t>
            </a:r>
          </a:p>
          <a:p>
            <a:pPr eaLnBrk="1" hangingPunct="1"/>
            <a:r>
              <a:rPr lang="en-US" sz="2400" dirty="0" smtClean="0">
                <a:cs typeface="Times New Roman" pitchFamily="18" charset="0"/>
              </a:rPr>
              <a:t>J. Purcell (emeritus 0.1 FTE), and G. </a:t>
            </a:r>
            <a:r>
              <a:rPr lang="en-US" sz="2400" dirty="0" err="1" smtClean="0">
                <a:cs typeface="Times New Roman" pitchFamily="18" charset="0"/>
              </a:rPr>
              <a:t>Sheu</a:t>
            </a:r>
            <a:r>
              <a:rPr lang="en-US" sz="2400" dirty="0" smtClean="0">
                <a:cs typeface="Times New Roman" pitchFamily="18" charset="0"/>
              </a:rPr>
              <a:t> (Adm. Assist. 0.75 FTE)</a:t>
            </a:r>
          </a:p>
          <a:p>
            <a:pPr eaLnBrk="1" hangingPunct="1"/>
            <a:r>
              <a:rPr lang="en-US" sz="2400" dirty="0" smtClean="0">
                <a:cs typeface="Times New Roman" pitchFamily="18" charset="0"/>
              </a:rPr>
              <a:t>(H.R. Weller &amp; Kent Leung (post doc 0.5 FTE</a:t>
            </a:r>
            <a:r>
              <a:rPr lang="en-US" sz="2400" dirty="0" smtClean="0">
                <a:cs typeface="Times New Roman" pitchFamily="18" charset="0"/>
              </a:rPr>
              <a:t>))</a:t>
            </a:r>
            <a:endParaRPr lang="en-US" sz="2400" dirty="0" smtClean="0">
              <a:cs typeface="Times New Roman" pitchFamily="18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33400" y="4419600"/>
            <a:ext cx="81534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 eaLnBrk="1" hangingPunct="1"/>
            <a:r>
              <a:rPr lang="en-US" sz="2000" kern="0" dirty="0" smtClean="0"/>
              <a:t>We are responsible for nuclear structure evaluation in the A=2-20 mass region</a:t>
            </a:r>
          </a:p>
          <a:p>
            <a:pPr marL="742950" lvl="1" indent="-285750" algn="l" eaLnBrk="1" hangingPunct="1">
              <a:buFont typeface="Arial" panose="020B0604020202020204" pitchFamily="34" charset="0"/>
              <a:buChar char="•"/>
            </a:pPr>
            <a:r>
              <a:rPr lang="en-US" sz="2000" kern="0" dirty="0" smtClean="0"/>
              <a:t>Energy Levels of Light Nuclei reviews published in Nuclear Physics A</a:t>
            </a:r>
          </a:p>
          <a:p>
            <a:pPr marL="742950" lvl="1" indent="-285750" algn="l" eaLnBrk="1" hangingPunct="1">
              <a:buFont typeface="Arial" panose="020B0604020202020204" pitchFamily="34" charset="0"/>
              <a:buChar char="•"/>
            </a:pPr>
            <a:r>
              <a:rPr lang="en-US" sz="2000" kern="0" dirty="0" smtClean="0"/>
              <a:t>ENSDF files for A=2-20</a:t>
            </a:r>
          </a:p>
          <a:p>
            <a:pPr marL="742950" lvl="1" indent="-285750" algn="l" eaLnBrk="1" hangingPunct="1">
              <a:buFont typeface="Arial" panose="020B0604020202020204" pitchFamily="34" charset="0"/>
              <a:buChar char="•"/>
            </a:pPr>
            <a:r>
              <a:rPr lang="en-US" sz="2000" kern="0" dirty="0" smtClean="0"/>
              <a:t>XUNDL from A=2-20</a:t>
            </a:r>
          </a:p>
          <a:p>
            <a:pPr algn="l" eaLnBrk="1" hangingPunct="1"/>
            <a:r>
              <a:rPr lang="en-US" sz="2000" kern="0" dirty="0" smtClean="0"/>
              <a:t>Web interface for A=3-20 Information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5383121"/>
              </p:ext>
            </p:extLst>
          </p:nvPr>
        </p:nvGraphicFramePr>
        <p:xfrm>
          <a:off x="7351844" y="5410200"/>
          <a:ext cx="1792156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CorelDRAW" r:id="rId3" imgW="1920240" imgH="1553978" progId="CorelDRAW.Graphic.9">
                  <p:embed/>
                </p:oleObj>
              </mc:Choice>
              <mc:Fallback>
                <p:oleObj name="CorelDRAW" r:id="rId3" imgW="1920240" imgH="1553978" progId="CorelDRAW.Graphic.9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1844" y="5410200"/>
                        <a:ext cx="1792156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4800" y="6324600"/>
            <a:ext cx="7239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This material is based upon work supported by the U.S. Department of Energy, Office of Science, Office of Nuclear Physics.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275217"/>
              </p:ext>
            </p:extLst>
          </p:nvPr>
        </p:nvGraphicFramePr>
        <p:xfrm>
          <a:off x="533400" y="838200"/>
          <a:ext cx="4267200" cy="2494280"/>
        </p:xfrm>
        <a:graphic>
          <a:graphicData uri="http://schemas.openxmlformats.org/drawingml/2006/table">
            <a:tbl>
              <a:tblPr bandRow="1">
                <a:tableStyleId>{3C2FFA5D-87B4-456A-9821-1D502468CF0F}</a:tableStyleId>
              </a:tblPr>
              <a:tblGrid>
                <a:gridCol w="3160889"/>
                <a:gridCol w="110631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XUNDL Compilations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ENSDF Evaluations submitted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Disseminations (in</a:t>
                      </a:r>
                      <a:r>
                        <a:rPr lang="en-US" baseline="0" dirty="0" smtClean="0"/>
                        <a:t> thousands)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107k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Articles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0/</a:t>
                      </a:r>
                    </a:p>
                    <a:p>
                      <a:r>
                        <a:rPr lang="en-US" dirty="0" smtClean="0"/>
                        <a:t>(9</a:t>
                      </a:r>
                      <a:r>
                        <a:rPr lang="en-US" baseline="0" dirty="0" smtClean="0"/>
                        <a:t> expt.)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Reports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Invited Talks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3400" y="3048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FY14 Metrics Table</a:t>
            </a:r>
            <a:endParaRPr lang="en-US" b="1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4953000" y="306586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FY14 FTE Table</a:t>
            </a:r>
            <a:endParaRPr lang="en-US" b="1" u="sng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100931"/>
              </p:ext>
            </p:extLst>
          </p:nvPr>
        </p:nvGraphicFramePr>
        <p:xfrm>
          <a:off x="5029200" y="838200"/>
          <a:ext cx="3733800" cy="1854200"/>
        </p:xfrm>
        <a:graphic>
          <a:graphicData uri="http://schemas.openxmlformats.org/drawingml/2006/table">
            <a:tbl>
              <a:tblPr bandRow="1">
                <a:tableStyleId>{3C2FFA5D-87B4-456A-9821-1D502468CF0F}</a:tableStyleId>
              </a:tblPr>
              <a:tblGrid>
                <a:gridCol w="2667000"/>
                <a:gridCol w="1066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PhD</a:t>
                      </a:r>
                      <a:r>
                        <a:rPr lang="en-US" baseline="0" dirty="0" smtClean="0"/>
                        <a:t> Permanent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PhD Temporary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Tech. &amp; Admin.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.75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Grad. Student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1.95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4" descr="To Nuclear Data Evaluation Projec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969000"/>
            <a:ext cx="22098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821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993300"/>
                </a:solidFill>
              </a:rPr>
              <a:t>Evaluation Activities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7772400" cy="4800600"/>
          </a:xfrm>
        </p:spPr>
        <p:txBody>
          <a:bodyPr/>
          <a:lstStyle/>
          <a:p>
            <a:pPr eaLnBrk="1" hangingPunct="1"/>
            <a:r>
              <a:rPr lang="en-US" smtClean="0"/>
              <a:t>Energy Levels of Light Nuclei</a:t>
            </a:r>
          </a:p>
          <a:p>
            <a:pPr lvl="1" eaLnBrk="1" hangingPunct="1"/>
            <a:r>
              <a:rPr lang="en-US" sz="2400" smtClean="0"/>
              <a:t>Follow style of Fay Ajzenberg-Selove</a:t>
            </a:r>
          </a:p>
          <a:p>
            <a:pPr lvl="1" eaLnBrk="1" hangingPunct="1"/>
            <a:r>
              <a:rPr lang="en-US" sz="2400" smtClean="0"/>
              <a:t>Broad scope of reactions is included – discussion format. </a:t>
            </a:r>
          </a:p>
          <a:p>
            <a:pPr lvl="1" eaLnBrk="1" hangingPunct="1"/>
            <a:r>
              <a:rPr lang="en-US" sz="2400" smtClean="0"/>
              <a:t>Adopted levels/gammas, Energy Level Diagrams</a:t>
            </a:r>
          </a:p>
          <a:p>
            <a:pPr eaLnBrk="1" hangingPunct="1"/>
            <a:r>
              <a:rPr lang="en-US" smtClean="0"/>
              <a:t>ENSDF</a:t>
            </a:r>
          </a:p>
          <a:p>
            <a:pPr lvl="1" eaLnBrk="1" hangingPunct="1"/>
            <a:r>
              <a:rPr lang="en-US" sz="2400" smtClean="0"/>
              <a:t>More rigorous information required</a:t>
            </a:r>
          </a:p>
          <a:p>
            <a:pPr lvl="1" eaLnBrk="1" hangingPunct="1"/>
            <a:r>
              <a:rPr lang="en-US" sz="2400" smtClean="0"/>
              <a:t>Better documentation of original sources</a:t>
            </a:r>
          </a:p>
          <a:p>
            <a:pPr lvl="1" eaLnBrk="1" hangingPunct="1"/>
            <a:r>
              <a:rPr lang="en-US" sz="2400" smtClean="0"/>
              <a:t>reaction data sets/decay data sets</a:t>
            </a:r>
          </a:p>
          <a:p>
            <a:pPr lvl="1" eaLnBrk="1" hangingPunct="1"/>
            <a:r>
              <a:rPr lang="en-US" sz="2400" smtClean="0"/>
              <a:t>Adopted levels/gammas, decay widths, etc.</a:t>
            </a:r>
          </a:p>
        </p:txBody>
      </p:sp>
      <p:pic>
        <p:nvPicPr>
          <p:cNvPr id="6148" name="Picture 4" descr="To Nuclear Data Evaluation Projec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969000"/>
            <a:ext cx="22098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-381000"/>
            <a:ext cx="2653117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 descr="http://www.tunl.duke.edu/nucldata/figures/11figs/11_04_20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590800"/>
            <a:ext cx="3292954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942" y="3657599"/>
            <a:ext cx="2638058" cy="315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6" y="3733800"/>
            <a:ext cx="2530338" cy="3027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400" y="3195935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Adopted Levels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934200" y="3200400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ymbol" panose="05050102010706020507" pitchFamily="18" charset="2"/>
              </a:rPr>
              <a:t>g</a:t>
            </a:r>
            <a:r>
              <a:rPr lang="en-US" dirty="0" smtClean="0"/>
              <a:t>-ray transitions</a:t>
            </a:r>
            <a:endParaRPr lang="en-US" dirty="0"/>
          </a:p>
        </p:txBody>
      </p:sp>
      <p:pic>
        <p:nvPicPr>
          <p:cNvPr id="17416" name="Picture 8" descr="http://www.tunl.duke.edu/nucldata/TNC/11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628881"/>
            <a:ext cx="2057400" cy="242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 descr="http://www.tunl.duke.edu/nucldata/GroundStatedecays/11B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71795"/>
            <a:ext cx="2298448" cy="238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27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858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993300"/>
                </a:solidFill>
              </a:rPr>
              <a:t>Present Evaluation Activities</a:t>
            </a:r>
          </a:p>
        </p:txBody>
      </p:sp>
      <p:sp>
        <p:nvSpPr>
          <p:cNvPr id="717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686800" cy="54229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dirty="0" smtClean="0"/>
              <a:t>Published “Energy Levels of Light Nuclei: </a:t>
            </a:r>
            <a:r>
              <a:rPr lang="en-US" sz="2800" i="1" dirty="0" smtClean="0"/>
              <a:t>A</a:t>
            </a:r>
            <a:r>
              <a:rPr lang="en-US" sz="2800" dirty="0" smtClean="0"/>
              <a:t>=3”</a:t>
            </a:r>
          </a:p>
          <a:p>
            <a:pPr marL="400050" lvl="1" indent="0" eaLnBrk="1" hangingPunct="1">
              <a:lnSpc>
                <a:spcPct val="90000"/>
              </a:lnSpc>
              <a:buNone/>
            </a:pPr>
            <a:r>
              <a:rPr lang="en-US" sz="2400" dirty="0" err="1"/>
              <a:t>Nucl</a:t>
            </a:r>
            <a:r>
              <a:rPr lang="en-US" sz="2400" dirty="0"/>
              <a:t>. Phys. A848 (2010) 1</a:t>
            </a:r>
          </a:p>
          <a:p>
            <a:pPr marL="0" lvl="0" indent="0" eaLnBrk="1" hangingPunct="1">
              <a:lnSpc>
                <a:spcPct val="90000"/>
              </a:lnSpc>
              <a:buNone/>
            </a:pPr>
            <a:r>
              <a:rPr lang="en-US" sz="2800" dirty="0">
                <a:solidFill>
                  <a:srgbClr val="000000"/>
                </a:solidFill>
              </a:rPr>
              <a:t>“Energy Levels of Light Nuclei: </a:t>
            </a:r>
            <a:r>
              <a:rPr lang="en-US" sz="2800" i="1" dirty="0" smtClean="0">
                <a:solidFill>
                  <a:srgbClr val="000000"/>
                </a:solidFill>
              </a:rPr>
              <a:t>A</a:t>
            </a:r>
            <a:r>
              <a:rPr lang="en-US" sz="2800" dirty="0" smtClean="0">
                <a:solidFill>
                  <a:srgbClr val="000000"/>
                </a:solidFill>
              </a:rPr>
              <a:t>=11”</a:t>
            </a:r>
            <a:endParaRPr lang="en-US" sz="2800" dirty="0">
              <a:solidFill>
                <a:srgbClr val="000000"/>
              </a:solidFill>
            </a:endParaRPr>
          </a:p>
          <a:p>
            <a:pPr marL="400050" lvl="1" indent="0" eaLnBrk="1" hangingPunct="1">
              <a:lnSpc>
                <a:spcPct val="90000"/>
              </a:lnSpc>
              <a:buNone/>
            </a:pPr>
            <a:r>
              <a:rPr lang="en-US" sz="2400" dirty="0" err="1"/>
              <a:t>Nucl</a:t>
            </a:r>
            <a:r>
              <a:rPr lang="en-US" sz="2400" dirty="0"/>
              <a:t>. Phys. A880 (2012) </a:t>
            </a:r>
            <a:r>
              <a:rPr lang="en-US" sz="2400" dirty="0" smtClean="0"/>
              <a:t>88 (ENSDF Updated)</a:t>
            </a:r>
            <a:endParaRPr lang="en-US" sz="2400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dirty="0"/>
              <a:t>W</a:t>
            </a:r>
            <a:r>
              <a:rPr lang="en-US" dirty="0" smtClean="0"/>
              <a:t>ork in progress: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i="1" dirty="0" smtClean="0"/>
              <a:t>A</a:t>
            </a:r>
            <a:r>
              <a:rPr lang="en-US" dirty="0" smtClean="0"/>
              <a:t>=12 Evaluation for “Energy Levels” (90+%)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Preparing </a:t>
            </a:r>
            <a:r>
              <a:rPr lang="en-US" i="1" dirty="0" smtClean="0"/>
              <a:t>A</a:t>
            </a:r>
            <a:r>
              <a:rPr lang="en-US" dirty="0" smtClean="0"/>
              <a:t>=12 ENSDF file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Preparing </a:t>
            </a:r>
            <a:r>
              <a:rPr lang="en-US" i="1" dirty="0"/>
              <a:t>A</a:t>
            </a:r>
            <a:r>
              <a:rPr lang="en-US" dirty="0"/>
              <a:t>=3 ENSDF file(Jim Purcell</a:t>
            </a:r>
            <a:r>
              <a:rPr lang="en-US" dirty="0" smtClean="0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Preparing </a:t>
            </a:r>
            <a:r>
              <a:rPr lang="en-US" i="1" dirty="0" smtClean="0"/>
              <a:t>A</a:t>
            </a:r>
            <a:r>
              <a:rPr lang="en-US" dirty="0" smtClean="0"/>
              <a:t>=2 </a:t>
            </a:r>
            <a:r>
              <a:rPr lang="en-US" dirty="0"/>
              <a:t>ENSDF </a:t>
            </a:r>
            <a:r>
              <a:rPr lang="en-US" dirty="0" smtClean="0"/>
              <a:t>file(K. Leung &amp; H.R. Weller)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endParaRPr lang="en-US" dirty="0"/>
          </a:p>
          <a:p>
            <a:pPr lvl="1" eaLnBrk="1" hangingPunct="1">
              <a:lnSpc>
                <a:spcPct val="90000"/>
              </a:lnSpc>
            </a:pPr>
            <a:endParaRPr lang="en-US" dirty="0" smtClean="0"/>
          </a:p>
        </p:txBody>
      </p:sp>
      <p:pic>
        <p:nvPicPr>
          <p:cNvPr id="7172" name="Picture 1028" descr="To Nuclear Data Evaluation Projec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969000"/>
            <a:ext cx="22098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057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993300"/>
                </a:solidFill>
              </a:rPr>
              <a:t>Recent Evaluation Activities</a:t>
            </a:r>
          </a:p>
        </p:txBody>
      </p:sp>
      <p:sp>
        <p:nvSpPr>
          <p:cNvPr id="717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90678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Updated nuclides in ENSDF</a:t>
            </a:r>
          </a:p>
          <a:p>
            <a:pPr lvl="1" eaLnBrk="1" hangingPunct="1">
              <a:lnSpc>
                <a:spcPct val="90000"/>
              </a:lnSpc>
            </a:pPr>
            <a:r>
              <a:rPr lang="en-US" baseline="30000" dirty="0" smtClean="0">
                <a:solidFill>
                  <a:srgbClr val="00B050"/>
                </a:solidFill>
              </a:rPr>
              <a:t>6</a:t>
            </a:r>
            <a:r>
              <a:rPr lang="en-US" dirty="0" smtClean="0">
                <a:solidFill>
                  <a:srgbClr val="00B050"/>
                </a:solidFill>
              </a:rPr>
              <a:t>B, </a:t>
            </a:r>
            <a:r>
              <a:rPr lang="en-US" baseline="30000" dirty="0" smtClean="0">
                <a:solidFill>
                  <a:srgbClr val="00B050"/>
                </a:solidFill>
              </a:rPr>
              <a:t>7</a:t>
            </a:r>
            <a:r>
              <a:rPr lang="en-US" dirty="0" smtClean="0">
                <a:solidFill>
                  <a:srgbClr val="00B050"/>
                </a:solidFill>
              </a:rPr>
              <a:t>B, </a:t>
            </a:r>
            <a:r>
              <a:rPr lang="en-US" baseline="30000" dirty="0" smtClean="0">
                <a:solidFill>
                  <a:srgbClr val="00B050"/>
                </a:solidFill>
              </a:rPr>
              <a:t>14</a:t>
            </a:r>
            <a:r>
              <a:rPr lang="en-US" dirty="0" smtClean="0">
                <a:solidFill>
                  <a:srgbClr val="00B050"/>
                </a:solidFill>
              </a:rPr>
              <a:t>F, </a:t>
            </a:r>
            <a:r>
              <a:rPr lang="en-US" baseline="30000" dirty="0" smtClean="0">
                <a:solidFill>
                  <a:srgbClr val="00B050"/>
                </a:solidFill>
              </a:rPr>
              <a:t>15</a:t>
            </a:r>
            <a:r>
              <a:rPr lang="en-US" dirty="0" smtClean="0">
                <a:solidFill>
                  <a:srgbClr val="00B050"/>
                </a:solidFill>
              </a:rPr>
              <a:t>Ne, </a:t>
            </a:r>
            <a:r>
              <a:rPr lang="en-US" baseline="30000" dirty="0" smtClean="0">
                <a:solidFill>
                  <a:srgbClr val="00B050"/>
                </a:solidFill>
              </a:rPr>
              <a:t>18</a:t>
            </a:r>
            <a:r>
              <a:rPr lang="en-US" dirty="0" smtClean="0">
                <a:solidFill>
                  <a:srgbClr val="00B050"/>
                </a:solidFill>
              </a:rPr>
              <a:t>Mg, </a:t>
            </a:r>
            <a:r>
              <a:rPr lang="en-US" baseline="30000" dirty="0" smtClean="0">
                <a:solidFill>
                  <a:srgbClr val="00B050"/>
                </a:solidFill>
              </a:rPr>
              <a:t>19</a:t>
            </a:r>
            <a:r>
              <a:rPr lang="en-US" dirty="0" smtClean="0">
                <a:solidFill>
                  <a:srgbClr val="00B050"/>
                </a:solidFill>
              </a:rPr>
              <a:t>Mg</a:t>
            </a:r>
            <a:r>
              <a:rPr lang="en-US" dirty="0" smtClean="0"/>
              <a:t>, (</a:t>
            </a:r>
            <a:r>
              <a:rPr lang="en-US" baseline="30000" dirty="0" smtClean="0">
                <a:solidFill>
                  <a:srgbClr val="FFC000"/>
                </a:solidFill>
              </a:rPr>
              <a:t>15</a:t>
            </a:r>
            <a:r>
              <a:rPr lang="en-US" dirty="0" smtClean="0">
                <a:solidFill>
                  <a:srgbClr val="FFC000"/>
                </a:solidFill>
              </a:rPr>
              <a:t>Be, </a:t>
            </a:r>
            <a:r>
              <a:rPr lang="en-US" baseline="30000" dirty="0" smtClean="0">
                <a:solidFill>
                  <a:srgbClr val="FFC000"/>
                </a:solidFill>
              </a:rPr>
              <a:t>18</a:t>
            </a:r>
            <a:r>
              <a:rPr lang="en-US" dirty="0" smtClean="0">
                <a:solidFill>
                  <a:srgbClr val="FFC000"/>
                </a:solidFill>
              </a:rPr>
              <a:t>Be</a:t>
            </a:r>
            <a:r>
              <a:rPr lang="en-US" dirty="0" smtClean="0"/>
              <a:t>)</a:t>
            </a:r>
          </a:p>
          <a:p>
            <a:pPr lvl="1"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Updated ENSDF Reaction Data sets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 </a:t>
            </a:r>
            <a:r>
              <a:rPr lang="en-US" dirty="0" smtClean="0">
                <a:latin typeface="Symbol" panose="05050102010706020507" pitchFamily="18" charset="2"/>
              </a:rPr>
              <a:t>b</a:t>
            </a:r>
            <a:r>
              <a:rPr lang="en-US" dirty="0" smtClean="0"/>
              <a:t>: </a:t>
            </a:r>
            <a:r>
              <a:rPr lang="en-US" baseline="30000" dirty="0" smtClean="0">
                <a:solidFill>
                  <a:srgbClr val="00B050"/>
                </a:solidFill>
              </a:rPr>
              <a:t>14</a:t>
            </a:r>
            <a:r>
              <a:rPr lang="en-US" dirty="0" smtClean="0">
                <a:solidFill>
                  <a:srgbClr val="00B050"/>
                </a:solidFill>
              </a:rPr>
              <a:t>Be, </a:t>
            </a:r>
            <a:r>
              <a:rPr lang="en-US" baseline="30000" dirty="0" smtClean="0">
                <a:solidFill>
                  <a:srgbClr val="00B050"/>
                </a:solidFill>
              </a:rPr>
              <a:t>14</a:t>
            </a:r>
            <a:r>
              <a:rPr lang="en-US" dirty="0" smtClean="0">
                <a:solidFill>
                  <a:srgbClr val="00B050"/>
                </a:solidFill>
              </a:rPr>
              <a:t>B, </a:t>
            </a:r>
            <a:r>
              <a:rPr lang="en-US" baseline="30000" dirty="0" smtClean="0"/>
              <a:t>19</a:t>
            </a:r>
            <a:r>
              <a:rPr lang="en-US" dirty="0" smtClean="0"/>
              <a:t>N, </a:t>
            </a:r>
            <a:r>
              <a:rPr lang="en-US" baseline="30000" dirty="0" smtClean="0"/>
              <a:t>20</a:t>
            </a:r>
            <a:r>
              <a:rPr lang="en-US" dirty="0" smtClean="0"/>
              <a:t>N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 </a:t>
            </a:r>
            <a:r>
              <a:rPr lang="en-US" dirty="0" smtClean="0">
                <a:latin typeface="Symbol" panose="05050102010706020507" pitchFamily="18" charset="2"/>
              </a:rPr>
              <a:t>b</a:t>
            </a:r>
            <a:r>
              <a:rPr lang="en-US" dirty="0" smtClean="0"/>
              <a:t>-n: </a:t>
            </a:r>
            <a:r>
              <a:rPr lang="en-US" baseline="30000" dirty="0" smtClean="0">
                <a:solidFill>
                  <a:srgbClr val="00B050"/>
                </a:solidFill>
              </a:rPr>
              <a:t>12</a:t>
            </a:r>
            <a:r>
              <a:rPr lang="en-US" dirty="0" smtClean="0">
                <a:solidFill>
                  <a:srgbClr val="00B050"/>
                </a:solidFill>
              </a:rPr>
              <a:t>Be</a:t>
            </a:r>
            <a:r>
              <a:rPr lang="en-US" dirty="0" smtClean="0"/>
              <a:t>, </a:t>
            </a:r>
            <a:r>
              <a:rPr lang="en-US" baseline="30000" dirty="0" smtClean="0"/>
              <a:t>13</a:t>
            </a:r>
            <a:r>
              <a:rPr lang="en-US" dirty="0" smtClean="0"/>
              <a:t>B, </a:t>
            </a:r>
            <a:r>
              <a:rPr lang="en-US" baseline="30000" dirty="0" smtClean="0">
                <a:solidFill>
                  <a:srgbClr val="00B050"/>
                </a:solidFill>
              </a:rPr>
              <a:t>14</a:t>
            </a:r>
            <a:r>
              <a:rPr lang="en-US" dirty="0" smtClean="0">
                <a:solidFill>
                  <a:srgbClr val="00B050"/>
                </a:solidFill>
              </a:rPr>
              <a:t>Be, </a:t>
            </a:r>
            <a:r>
              <a:rPr lang="en-US" baseline="30000" dirty="0" smtClean="0">
                <a:solidFill>
                  <a:srgbClr val="00B050"/>
                </a:solidFill>
              </a:rPr>
              <a:t>14</a:t>
            </a:r>
            <a:r>
              <a:rPr lang="en-US" dirty="0" smtClean="0">
                <a:solidFill>
                  <a:srgbClr val="00B050"/>
                </a:solidFill>
              </a:rPr>
              <a:t>B</a:t>
            </a:r>
            <a:r>
              <a:rPr lang="en-US" dirty="0" smtClean="0"/>
              <a:t>, </a:t>
            </a:r>
            <a:r>
              <a:rPr lang="en-US" baseline="30000" dirty="0" smtClean="0"/>
              <a:t>15</a:t>
            </a:r>
            <a:r>
              <a:rPr lang="en-US" dirty="0" smtClean="0"/>
              <a:t>B, </a:t>
            </a:r>
            <a:r>
              <a:rPr lang="en-US" baseline="30000" dirty="0" smtClean="0"/>
              <a:t>16</a:t>
            </a:r>
            <a:r>
              <a:rPr lang="en-US" dirty="0" smtClean="0"/>
              <a:t>C, </a:t>
            </a:r>
            <a:r>
              <a:rPr lang="en-US" baseline="30000" dirty="0" smtClean="0"/>
              <a:t>17</a:t>
            </a:r>
            <a:r>
              <a:rPr lang="en-US" dirty="0" smtClean="0"/>
              <a:t>B, </a:t>
            </a:r>
            <a:r>
              <a:rPr lang="en-US" baseline="30000" dirty="0" smtClean="0"/>
              <a:t>17</a:t>
            </a:r>
            <a:r>
              <a:rPr lang="en-US" dirty="0" smtClean="0"/>
              <a:t>C, </a:t>
            </a:r>
            <a:r>
              <a:rPr lang="en-US" baseline="30000" dirty="0" smtClean="0">
                <a:solidFill>
                  <a:srgbClr val="00B050"/>
                </a:solidFill>
              </a:rPr>
              <a:t>17</a:t>
            </a:r>
            <a:r>
              <a:rPr lang="en-US" dirty="0" smtClean="0">
                <a:solidFill>
                  <a:srgbClr val="00B050"/>
                </a:solidFill>
              </a:rPr>
              <a:t>N</a:t>
            </a:r>
            <a:r>
              <a:rPr lang="en-US" dirty="0" smtClean="0"/>
              <a:t>,  </a:t>
            </a:r>
            <a:r>
              <a:rPr lang="en-US" baseline="30000" dirty="0" smtClean="0"/>
              <a:t>18</a:t>
            </a:r>
            <a:r>
              <a:rPr lang="en-US" dirty="0" smtClean="0"/>
              <a:t>C, </a:t>
            </a:r>
            <a:r>
              <a:rPr lang="en-US" baseline="30000" dirty="0" smtClean="0">
                <a:solidFill>
                  <a:srgbClr val="00B050"/>
                </a:solidFill>
              </a:rPr>
              <a:t>18</a:t>
            </a:r>
            <a:r>
              <a:rPr lang="en-US" dirty="0" smtClean="0">
                <a:solidFill>
                  <a:srgbClr val="00B050"/>
                </a:solidFill>
              </a:rPr>
              <a:t>N, </a:t>
            </a:r>
            <a:r>
              <a:rPr lang="en-US" baseline="30000" dirty="0" smtClean="0">
                <a:solidFill>
                  <a:srgbClr val="00B050"/>
                </a:solidFill>
              </a:rPr>
              <a:t>19</a:t>
            </a:r>
            <a:r>
              <a:rPr lang="en-US" dirty="0" smtClean="0">
                <a:solidFill>
                  <a:srgbClr val="00B050"/>
                </a:solidFill>
              </a:rPr>
              <a:t>B</a:t>
            </a:r>
            <a:r>
              <a:rPr lang="en-US" dirty="0" smtClean="0"/>
              <a:t>, </a:t>
            </a:r>
            <a:r>
              <a:rPr lang="en-US" baseline="30000" dirty="0" smtClean="0"/>
              <a:t>19</a:t>
            </a:r>
            <a:r>
              <a:rPr lang="en-US" dirty="0" smtClean="0"/>
              <a:t>C, </a:t>
            </a:r>
            <a:r>
              <a:rPr lang="en-US" baseline="30000" dirty="0" smtClean="0"/>
              <a:t>19</a:t>
            </a:r>
            <a:r>
              <a:rPr lang="en-US" dirty="0" smtClean="0"/>
              <a:t>N, </a:t>
            </a:r>
            <a:r>
              <a:rPr lang="en-US" baseline="30000" dirty="0" smtClean="0"/>
              <a:t>20</a:t>
            </a:r>
            <a:r>
              <a:rPr lang="en-US" dirty="0" smtClean="0"/>
              <a:t>C, </a:t>
            </a:r>
            <a:r>
              <a:rPr lang="en-US" baseline="30000" dirty="0" smtClean="0"/>
              <a:t>20</a:t>
            </a:r>
            <a:r>
              <a:rPr lang="en-US" dirty="0" smtClean="0"/>
              <a:t>N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 </a:t>
            </a:r>
            <a:r>
              <a:rPr lang="en-US" dirty="0" smtClean="0">
                <a:latin typeface="Symbol" panose="05050102010706020507" pitchFamily="18" charset="2"/>
              </a:rPr>
              <a:t>b</a:t>
            </a:r>
            <a:r>
              <a:rPr lang="en-US" dirty="0" smtClean="0"/>
              <a:t>-p: </a:t>
            </a:r>
            <a:r>
              <a:rPr lang="en-US" baseline="30000" dirty="0" smtClean="0"/>
              <a:t>9</a:t>
            </a:r>
            <a:r>
              <a:rPr lang="en-US" dirty="0" smtClean="0"/>
              <a:t>C, </a:t>
            </a:r>
            <a:r>
              <a:rPr lang="en-US" baseline="30000" dirty="0" smtClean="0">
                <a:solidFill>
                  <a:srgbClr val="00B050"/>
                </a:solidFill>
              </a:rPr>
              <a:t>11</a:t>
            </a:r>
            <a:r>
              <a:rPr lang="en-US" dirty="0" smtClean="0">
                <a:solidFill>
                  <a:srgbClr val="00B050"/>
                </a:solidFill>
              </a:rPr>
              <a:t>Be</a:t>
            </a:r>
            <a:r>
              <a:rPr lang="en-US" dirty="0" smtClean="0"/>
              <a:t>, </a:t>
            </a:r>
            <a:r>
              <a:rPr lang="en-US" baseline="30000" dirty="0" smtClean="0"/>
              <a:t>13</a:t>
            </a:r>
            <a:r>
              <a:rPr lang="en-US" dirty="0" smtClean="0"/>
              <a:t>O, </a:t>
            </a:r>
            <a:r>
              <a:rPr lang="en-US" baseline="30000" dirty="0" smtClean="0"/>
              <a:t>20</a:t>
            </a:r>
            <a:r>
              <a:rPr lang="en-US" dirty="0" smtClean="0"/>
              <a:t>Mg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 </a:t>
            </a:r>
            <a:r>
              <a:rPr lang="en-US" dirty="0" smtClean="0">
                <a:latin typeface="Symbol" panose="05050102010706020507" pitchFamily="18" charset="2"/>
              </a:rPr>
              <a:t>b-a</a:t>
            </a:r>
            <a:r>
              <a:rPr lang="en-US" dirty="0" smtClean="0"/>
              <a:t>: </a:t>
            </a:r>
            <a:r>
              <a:rPr lang="en-US" baseline="30000" dirty="0" smtClean="0"/>
              <a:t>9</a:t>
            </a:r>
            <a:r>
              <a:rPr lang="en-US" dirty="0" smtClean="0"/>
              <a:t>C, </a:t>
            </a:r>
            <a:r>
              <a:rPr lang="en-US" baseline="30000" dirty="0" smtClean="0">
                <a:solidFill>
                  <a:srgbClr val="00B050"/>
                </a:solidFill>
              </a:rPr>
              <a:t>11</a:t>
            </a:r>
            <a:r>
              <a:rPr lang="en-US" dirty="0" smtClean="0">
                <a:solidFill>
                  <a:srgbClr val="00B050"/>
                </a:solidFill>
              </a:rPr>
              <a:t>Be</a:t>
            </a:r>
            <a:r>
              <a:rPr lang="en-US" dirty="0" smtClean="0"/>
              <a:t>, </a:t>
            </a:r>
            <a:r>
              <a:rPr lang="en-US" baseline="30000" dirty="0" smtClean="0">
                <a:solidFill>
                  <a:srgbClr val="00B050"/>
                </a:solidFill>
              </a:rPr>
              <a:t>14</a:t>
            </a:r>
            <a:r>
              <a:rPr lang="en-US" dirty="0" smtClean="0">
                <a:solidFill>
                  <a:srgbClr val="00B050"/>
                </a:solidFill>
              </a:rPr>
              <a:t>Be</a:t>
            </a:r>
            <a:r>
              <a:rPr lang="en-US" dirty="0" smtClean="0"/>
              <a:t>, </a:t>
            </a:r>
            <a:r>
              <a:rPr lang="en-US" baseline="30000" dirty="0" smtClean="0"/>
              <a:t>17</a:t>
            </a:r>
            <a:r>
              <a:rPr lang="en-US" dirty="0" smtClean="0"/>
              <a:t>N, </a:t>
            </a:r>
            <a:r>
              <a:rPr lang="en-US" baseline="30000" dirty="0" smtClean="0">
                <a:solidFill>
                  <a:srgbClr val="00B050"/>
                </a:solidFill>
              </a:rPr>
              <a:t>18</a:t>
            </a:r>
            <a:r>
              <a:rPr lang="en-US" dirty="0" smtClean="0">
                <a:solidFill>
                  <a:srgbClr val="00B050"/>
                </a:solidFill>
              </a:rPr>
              <a:t>N</a:t>
            </a:r>
            <a:r>
              <a:rPr lang="en-US" dirty="0" smtClean="0"/>
              <a:t>, </a:t>
            </a:r>
            <a:r>
              <a:rPr lang="en-US" baseline="30000" dirty="0" smtClean="0"/>
              <a:t>20</a:t>
            </a:r>
            <a:r>
              <a:rPr lang="en-US" dirty="0" smtClean="0"/>
              <a:t>Na</a:t>
            </a:r>
          </a:p>
          <a:p>
            <a:pPr marL="0" lvl="0" indent="0" eaLnBrk="1" hangingPunct="1">
              <a:lnSpc>
                <a:spcPct val="90000"/>
              </a:lnSpc>
              <a:buNone/>
            </a:pPr>
            <a:r>
              <a:rPr lang="en-US" sz="2400" dirty="0">
                <a:solidFill>
                  <a:srgbClr val="000000"/>
                </a:solidFill>
              </a:rPr>
              <a:t>( All ENSDF Evaluation activities rely extensively on NSR compilations and </a:t>
            </a:r>
            <a:r>
              <a:rPr lang="en-US" sz="2400" dirty="0" smtClean="0">
                <a:solidFill>
                  <a:srgbClr val="000000"/>
                </a:solidFill>
              </a:rPr>
              <a:t>key wording</a:t>
            </a:r>
            <a:r>
              <a:rPr lang="en-US" sz="2400" dirty="0">
                <a:solidFill>
                  <a:srgbClr val="000000"/>
                </a:solidFill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endParaRPr lang="en-US" dirty="0"/>
          </a:p>
          <a:p>
            <a:pPr lvl="1" eaLnBrk="1" hangingPunct="1">
              <a:lnSpc>
                <a:spcPct val="90000"/>
              </a:lnSpc>
            </a:pPr>
            <a:endParaRPr lang="en-US" dirty="0"/>
          </a:p>
          <a:p>
            <a:pPr lvl="1" eaLnBrk="1" hangingPunct="1">
              <a:lnSpc>
                <a:spcPct val="90000"/>
              </a:lnSpc>
            </a:pP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endParaRPr lang="en-US" dirty="0"/>
          </a:p>
          <a:p>
            <a:pPr lvl="1" eaLnBrk="1" hangingPunct="1">
              <a:lnSpc>
                <a:spcPct val="90000"/>
              </a:lnSpc>
            </a:pPr>
            <a:endParaRPr lang="en-US" dirty="0" smtClean="0"/>
          </a:p>
        </p:txBody>
      </p:sp>
      <p:pic>
        <p:nvPicPr>
          <p:cNvPr id="7172" name="Picture 1028" descr="To Nuclear Data Evaluation Projec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969000"/>
            <a:ext cx="22098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993300"/>
                </a:solidFill>
              </a:rPr>
              <a:t>XUNDL</a:t>
            </a:r>
            <a:br>
              <a:rPr lang="en-US" dirty="0" smtClean="0">
                <a:solidFill>
                  <a:srgbClr val="993300"/>
                </a:solidFill>
              </a:rPr>
            </a:br>
            <a:r>
              <a:rPr lang="en-US" dirty="0" smtClean="0">
                <a:solidFill>
                  <a:srgbClr val="993300"/>
                </a:solidFill>
              </a:rPr>
              <a:t>Compilation Activities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686800" cy="4191000"/>
          </a:xfrm>
        </p:spPr>
        <p:txBody>
          <a:bodyPr/>
          <a:lstStyle/>
          <a:p>
            <a:pPr eaLnBrk="1" hangingPunct="1"/>
            <a:r>
              <a:rPr lang="en-US" dirty="0" smtClean="0"/>
              <a:t>Experimental Unevaluated Nuclear Data Library</a:t>
            </a:r>
          </a:p>
          <a:p>
            <a:pPr lvl="1" eaLnBrk="1" hangingPunct="1"/>
            <a:r>
              <a:rPr lang="en-US" dirty="0"/>
              <a:t>Committed to A=2-20 since April 2009</a:t>
            </a:r>
          </a:p>
          <a:p>
            <a:pPr lvl="1" eaLnBrk="1" hangingPunct="1"/>
            <a:r>
              <a:rPr lang="en-US" dirty="0"/>
              <a:t>60-65 data sets/year (5-6/month</a:t>
            </a:r>
            <a:r>
              <a:rPr lang="en-US" dirty="0" smtClean="0"/>
              <a:t>) (53 in FY2014)</a:t>
            </a:r>
            <a:endParaRPr lang="en-US" dirty="0"/>
          </a:p>
          <a:p>
            <a:pPr lvl="1" eaLnBrk="1" hangingPunct="1"/>
            <a:r>
              <a:rPr lang="en-US" dirty="0" smtClean="0"/>
              <a:t>Up-to-date structure data Library</a:t>
            </a:r>
          </a:p>
          <a:p>
            <a:pPr lvl="1" eaLnBrk="1" hangingPunct="1"/>
            <a:r>
              <a:rPr lang="en-US" dirty="0"/>
              <a:t>N</a:t>
            </a:r>
            <a:r>
              <a:rPr lang="en-US" dirty="0" smtClean="0"/>
              <a:t>ew articles added within 1-2 months</a:t>
            </a:r>
          </a:p>
          <a:p>
            <a:pPr lvl="1" eaLnBrk="1" hangingPunct="1"/>
            <a:r>
              <a:rPr lang="en-US" dirty="0" smtClean="0"/>
              <a:t> </a:t>
            </a:r>
            <a:r>
              <a:rPr lang="en-US" dirty="0"/>
              <a:t>Feedback loop between source and </a:t>
            </a:r>
            <a:r>
              <a:rPr lang="en-US" dirty="0" smtClean="0"/>
              <a:t>evaluator</a:t>
            </a:r>
          </a:p>
        </p:txBody>
      </p:sp>
      <p:pic>
        <p:nvPicPr>
          <p:cNvPr id="8196" name="Picture 4" descr="To Nuclear Data Evaluation Projec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969000"/>
            <a:ext cx="22098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993300"/>
                </a:solidFill>
              </a:rPr>
              <a:t>Other Compilation Activities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686800" cy="4191000"/>
          </a:xfrm>
        </p:spPr>
        <p:txBody>
          <a:bodyPr/>
          <a:lstStyle/>
          <a:p>
            <a:pPr eaLnBrk="1" hangingPunct="1"/>
            <a:r>
              <a:rPr lang="en-US" dirty="0" smtClean="0"/>
              <a:t>Compilation of ground state decay &amp; </a:t>
            </a:r>
            <a:r>
              <a:rPr lang="en-US" dirty="0" smtClean="0">
                <a:latin typeface="Symbol" pitchFamily="18" charset="2"/>
              </a:rPr>
              <a:t>b</a:t>
            </a:r>
            <a:r>
              <a:rPr lang="en-US" dirty="0" smtClean="0"/>
              <a:t>-decay references and data</a:t>
            </a:r>
          </a:p>
          <a:p>
            <a:pPr eaLnBrk="1" hangingPunct="1"/>
            <a:r>
              <a:rPr lang="en-US" dirty="0" smtClean="0"/>
              <a:t>Compilation of (</a:t>
            </a:r>
            <a:r>
              <a:rPr lang="en-US" dirty="0" err="1" smtClean="0"/>
              <a:t>p,X</a:t>
            </a:r>
            <a:r>
              <a:rPr lang="en-US" dirty="0" smtClean="0"/>
              <a:t>) and (</a:t>
            </a:r>
            <a:r>
              <a:rPr lang="en-US" dirty="0" err="1" smtClean="0">
                <a:latin typeface="Symbol" pitchFamily="18" charset="2"/>
              </a:rPr>
              <a:t>a</a:t>
            </a:r>
            <a:r>
              <a:rPr lang="en-US" dirty="0" err="1" smtClean="0"/>
              <a:t>,X</a:t>
            </a:r>
            <a:r>
              <a:rPr lang="en-US" dirty="0" smtClean="0"/>
              <a:t>) excitation functions</a:t>
            </a:r>
          </a:p>
          <a:p>
            <a:pPr eaLnBrk="1" hangingPunct="1"/>
            <a:r>
              <a:rPr lang="en-US" dirty="0" smtClean="0"/>
              <a:t>TUNL Dissertations-</a:t>
            </a:r>
          </a:p>
          <a:p>
            <a:pPr lvl="1" eaLnBrk="1" hangingPunct="1"/>
            <a:r>
              <a:rPr lang="en-US" sz="2200" dirty="0"/>
              <a:t>http://www.tunl.duke.edu/nucldata/Theses/TUNL_Theses.shtml</a:t>
            </a:r>
            <a:endParaRPr lang="en-US" sz="2200" dirty="0" smtClean="0"/>
          </a:p>
        </p:txBody>
      </p:sp>
      <p:pic>
        <p:nvPicPr>
          <p:cNvPr id="8196" name="Picture 4" descr="To Nuclear Data Evaluation Projec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969000"/>
            <a:ext cx="22098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789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181876"/>
              </a:gs>
              <a:gs pos="50000">
                <a:srgbClr val="3333FF"/>
              </a:gs>
              <a:gs pos="100000">
                <a:srgbClr val="18187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123" name="Picture 4" descr="To Nuclear Data Evaluation Projec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6122988"/>
            <a:ext cx="1828800" cy="73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328" y="0"/>
            <a:ext cx="6274872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272"/>
            <a:ext cx="10363200" cy="344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14400" y="609600"/>
            <a:ext cx="6019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TUNL Website usage</a:t>
            </a:r>
          </a:p>
          <a:p>
            <a:endParaRPr lang="en-US" dirty="0"/>
          </a:p>
        </p:txBody>
      </p:sp>
      <p:pic>
        <p:nvPicPr>
          <p:cNvPr id="4" name="Picture 4" descr="To Nuclear Data Evaluation Project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969000"/>
            <a:ext cx="22098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557355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1010</TotalTime>
  <Words>482</Words>
  <Application>Microsoft Office PowerPoint</Application>
  <PresentationFormat>On-screen Show (4:3)</PresentationFormat>
  <Paragraphs>84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Default Design</vt:lpstr>
      <vt:lpstr>CorelDRAW</vt:lpstr>
      <vt:lpstr>TUNL Contributions in the  US Nuclear Data Program</vt:lpstr>
      <vt:lpstr>Evaluation Activities</vt:lpstr>
      <vt:lpstr>PowerPoint Presentation</vt:lpstr>
      <vt:lpstr>Present Evaluation Activities</vt:lpstr>
      <vt:lpstr>Recent Evaluation Activities</vt:lpstr>
      <vt:lpstr>XUNDL Compilation Activities</vt:lpstr>
      <vt:lpstr>Other Compilation Activities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Ned</dc:creator>
  <cp:lastModifiedBy>Ned</cp:lastModifiedBy>
  <cp:revision>108</cp:revision>
  <cp:lastPrinted>2014-06-25T14:34:09Z</cp:lastPrinted>
  <dcterms:created xsi:type="dcterms:W3CDTF">1601-01-01T00:00:00Z</dcterms:created>
  <dcterms:modified xsi:type="dcterms:W3CDTF">2014-10-30T17:12:28Z</dcterms:modified>
</cp:coreProperties>
</file>