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8" r:id="rId1"/>
    <p:sldMasterId id="2147483709" r:id="rId2"/>
  </p:sldMasterIdLst>
  <p:notesMasterIdLst>
    <p:notesMasterId r:id="rId13"/>
  </p:notesMasterIdLst>
  <p:handoutMasterIdLst>
    <p:handoutMasterId r:id="rId14"/>
  </p:handoutMasterIdLst>
  <p:sldIdLst>
    <p:sldId id="493" r:id="rId3"/>
    <p:sldId id="507" r:id="rId4"/>
    <p:sldId id="497" r:id="rId5"/>
    <p:sldId id="515" r:id="rId6"/>
    <p:sldId id="506" r:id="rId7"/>
    <p:sldId id="510" r:id="rId8"/>
    <p:sldId id="509" r:id="rId9"/>
    <p:sldId id="513" r:id="rId10"/>
    <p:sldId id="514" r:id="rId11"/>
    <p:sldId id="508" r:id="rId12"/>
  </p:sldIdLst>
  <p:sldSz cx="9144000" cy="6858000" type="screen4x3"/>
  <p:notesSz cx="6934200" cy="92329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F4F97"/>
    <a:srgbClr val="F6CE86"/>
    <a:srgbClr val="AEF8E5"/>
    <a:srgbClr val="0A8464"/>
    <a:srgbClr val="0DB78A"/>
    <a:srgbClr val="D68F10"/>
    <a:srgbClr val="F1B13D"/>
    <a:srgbClr val="10D6A2"/>
    <a:srgbClr val="2DEFBC"/>
    <a:srgbClr val="11D9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67" autoAdjust="0"/>
    <p:restoredTop sz="99461" autoAdjust="0"/>
  </p:normalViewPr>
  <p:slideViewPr>
    <p:cSldViewPr snapToGrid="0">
      <p:cViewPr varScale="1">
        <p:scale>
          <a:sx n="133" d="100"/>
          <a:sy n="133" d="100"/>
        </p:scale>
        <p:origin x="-1464" y="-112"/>
      </p:cViewPr>
      <p:guideLst>
        <p:guide orient="horz" pos="993"/>
        <p:guide orient="horz" pos="399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1" d="100"/>
        <a:sy n="201" d="100"/>
      </p:scale>
      <p:origin x="0" y="1784"/>
    </p:cViewPr>
  </p:sorterViewPr>
  <p:notesViewPr>
    <p:cSldViewPr snapToObjects="1">
      <p:cViewPr varScale="1">
        <p:scale>
          <a:sx n="165" d="100"/>
          <a:sy n="165" d="100"/>
        </p:scale>
        <p:origin x="-5256" y="-112"/>
      </p:cViewPr>
      <p:guideLst>
        <p:guide orient="horz" pos="2908"/>
        <p:guide pos="21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/>
          <a:lstStyle>
            <a:lvl1pPr algn="l">
              <a:defRPr sz="11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775" y="0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/>
          <a:lstStyle>
            <a:lvl1pPr algn="r">
              <a:defRPr sz="1100"/>
            </a:lvl1pPr>
          </a:lstStyle>
          <a:p>
            <a:fld id="{7A1D2F2F-8618-2143-A89B-2D6D3F007EBC}" type="datetimeFigureOut">
              <a:rPr lang="en-US" smtClean="0">
                <a:latin typeface="Arial"/>
              </a:rPr>
              <a:pPr/>
              <a:t>11/6/14</a:t>
            </a:fld>
            <a:endParaRPr lang="en-US" dirty="0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69653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 anchor="b"/>
          <a:lstStyle>
            <a:lvl1pPr algn="l">
              <a:defRPr sz="11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775" y="8769653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 anchor="b"/>
          <a:lstStyle>
            <a:lvl1pPr algn="r">
              <a:defRPr sz="1100"/>
            </a:lvl1pPr>
          </a:lstStyle>
          <a:p>
            <a:fld id="{CE221CE3-F987-1944-AB66-8BE5522C5EC6}" type="slidenum">
              <a:rPr lang="en-US" smtClean="0">
                <a:latin typeface="Arial"/>
              </a:rPr>
              <a:pPr/>
              <a:t>‹#›</a:t>
            </a:fld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28481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/>
          <a:lstStyle>
            <a:lvl1pPr algn="l">
              <a:defRPr sz="11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5" y="0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/>
          <a:lstStyle>
            <a:lvl1pPr algn="r">
              <a:defRPr sz="1100">
                <a:latin typeface="Arial"/>
              </a:defRPr>
            </a:lvl1pPr>
          </a:lstStyle>
          <a:p>
            <a:fld id="{D8B0A143-2353-BE4A-A6C4-57C9AE3FBC68}" type="datetimeFigureOut">
              <a:rPr lang="en-US" smtClean="0"/>
              <a:pPr/>
              <a:t>11/6/14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8875" y="692150"/>
            <a:ext cx="4616450" cy="3462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71" tIns="46186" rIns="92371" bIns="4618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385628"/>
            <a:ext cx="5547360" cy="4154805"/>
          </a:xfrm>
          <a:prstGeom prst="rect">
            <a:avLst/>
          </a:prstGeom>
        </p:spPr>
        <p:txBody>
          <a:bodyPr vert="horz" lIns="92371" tIns="46186" rIns="92371" bIns="46186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9653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 anchor="b"/>
          <a:lstStyle>
            <a:lvl1pPr algn="l">
              <a:defRPr sz="11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5" y="8769653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 anchor="b"/>
          <a:lstStyle>
            <a:lvl1pPr algn="r">
              <a:defRPr sz="1100">
                <a:latin typeface="Arial"/>
              </a:defRPr>
            </a:lvl1pPr>
          </a:lstStyle>
          <a:p>
            <a:fld id="{4CFDF800-FE0E-A944-8AC1-D57C07B352F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7650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600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600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3065028"/>
            <a:ext cx="3417506" cy="3792972"/>
          </a:xfrm>
          <a:prstGeom prst="rect">
            <a:avLst/>
          </a:prstGeom>
          <a:solidFill>
            <a:srgbClr val="0F4F97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latin typeface="Arial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743918"/>
            <a:ext cx="8229600" cy="986725"/>
          </a:xfrm>
        </p:spPr>
        <p:txBody>
          <a:bodyPr/>
          <a:lstStyle>
            <a:lvl1pPr>
              <a:lnSpc>
                <a:spcPts val="3800"/>
              </a:lnSpc>
              <a:defRPr b="0" i="1">
                <a:solidFill>
                  <a:srgbClr val="0F4F97"/>
                </a:solidFill>
                <a:effectLst/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652275" y="1733685"/>
            <a:ext cx="5434199" cy="369888"/>
          </a:xfrm>
        </p:spPr>
        <p:txBody>
          <a:bodyPr>
            <a:noAutofit/>
          </a:bodyPr>
          <a:lstStyle>
            <a:lvl1pPr>
              <a:lnSpc>
                <a:spcPts val="2200"/>
              </a:lnSpc>
              <a:buNone/>
              <a:defRPr sz="2000">
                <a:latin typeface="Arial"/>
                <a:cs typeface="Arial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/>
          <a:srcRect l="949"/>
          <a:stretch/>
        </p:blipFill>
        <p:spPr bwMode="auto">
          <a:xfrm>
            <a:off x="3497385" y="3062287"/>
            <a:ext cx="5646615" cy="379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44879" y="5974520"/>
            <a:ext cx="3351463" cy="60170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algn="l" defTabSz="457200" rtl="0" eaLnBrk="1" latinLnBrk="0" hangingPunct="1">
              <a:lnSpc>
                <a:spcPct val="90000"/>
              </a:lnSpc>
              <a:spcAft>
                <a:spcPts val="300"/>
              </a:spcAft>
            </a:pPr>
            <a:r>
              <a:rPr lang="en-US" sz="10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LLNL-PRES-663558</a:t>
            </a:r>
          </a:p>
          <a:p>
            <a:pPr marL="0" algn="l" defTabSz="457200" rtl="0" eaLnBrk="1" latinLnBrk="0" hangingPunct="1">
              <a:lnSpc>
                <a:spcPct val="90000"/>
              </a:lnSpc>
              <a:spcAft>
                <a:spcPts val="600"/>
              </a:spcAft>
            </a:pP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This work was performed under the auspices of the</a:t>
            </a:r>
            <a:r>
              <a:rPr lang="en-US" sz="800" kern="1200" baseline="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U.S. Department </a:t>
            </a:r>
            <a:b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</a:b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of Energy by Lawrence Livermore National Laboratory under Contract </a:t>
            </a:r>
            <a:b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</a:b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DE-AC52-07NA27344.</a:t>
            </a:r>
            <a:r>
              <a:rPr lang="en-US" sz="800" kern="1200" baseline="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Lawrence Livermore National Security, LLC</a:t>
            </a:r>
            <a:endParaRPr lang="en-US" sz="800" kern="1200" dirty="0">
              <a:solidFill>
                <a:schemeClr val="bg1"/>
              </a:solidFill>
              <a:effectLst/>
              <a:latin typeface="Arial"/>
              <a:ea typeface="+mn-ea"/>
              <a:cs typeface="Arial"/>
            </a:endParaRPr>
          </a:p>
        </p:txBody>
      </p:sp>
      <p:pic>
        <p:nvPicPr>
          <p:cNvPr id="16" name="Picture 15" descr="LLNL_Logo_WHT-LRG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9876" y="3220532"/>
            <a:ext cx="2240285" cy="377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end page">
    <p:bg>
      <p:bgPr>
        <a:solidFill>
          <a:srgbClr val="0F4F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LNL_Logo_WHT-LRG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852" y="5437487"/>
            <a:ext cx="3602498" cy="6077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3065028"/>
            <a:ext cx="3417506" cy="3792972"/>
          </a:xfrm>
          <a:prstGeom prst="rect">
            <a:avLst/>
          </a:prstGeom>
          <a:solidFill>
            <a:srgbClr val="0F4F97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latin typeface="Arial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743918"/>
            <a:ext cx="8229600" cy="986725"/>
          </a:xfrm>
        </p:spPr>
        <p:txBody>
          <a:bodyPr/>
          <a:lstStyle>
            <a:lvl1pPr>
              <a:lnSpc>
                <a:spcPts val="3800"/>
              </a:lnSpc>
              <a:defRPr b="0" i="1">
                <a:solidFill>
                  <a:srgbClr val="0F4F97"/>
                </a:solidFill>
                <a:effectLst/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652275" y="1733685"/>
            <a:ext cx="5434199" cy="369888"/>
          </a:xfrm>
        </p:spPr>
        <p:txBody>
          <a:bodyPr>
            <a:noAutofit/>
          </a:bodyPr>
          <a:lstStyle>
            <a:lvl1pPr>
              <a:lnSpc>
                <a:spcPts val="2200"/>
              </a:lnSpc>
              <a:buNone/>
              <a:defRPr sz="2000">
                <a:latin typeface="Arial"/>
                <a:cs typeface="Arial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/>
          <a:srcRect l="949"/>
          <a:stretch/>
        </p:blipFill>
        <p:spPr bwMode="auto">
          <a:xfrm>
            <a:off x="3497385" y="3062287"/>
            <a:ext cx="5646615" cy="379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68385" y="5974520"/>
            <a:ext cx="3327957" cy="6037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US" sz="10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LLNL-PRES</a:t>
            </a:r>
            <a:r>
              <a:rPr lang="en-US" sz="100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Arial"/>
              </a:rPr>
              <a:t>-663558</a:t>
            </a:r>
            <a:endParaRPr lang="en-US" sz="1000" kern="1200" dirty="0" smtClean="0">
              <a:solidFill>
                <a:schemeClr val="bg1"/>
              </a:solidFill>
              <a:effectLst/>
              <a:latin typeface="Arial"/>
              <a:ea typeface="+mn-ea"/>
              <a:cs typeface="Arial"/>
            </a:endParaRPr>
          </a:p>
          <a:p>
            <a:pPr marL="0" algn="l" defTabSz="457200" rtl="0" eaLnBrk="1" latinLnBrk="0" hangingPunct="1">
              <a:lnSpc>
                <a:spcPct val="90000"/>
              </a:lnSpc>
              <a:spcAft>
                <a:spcPts val="600"/>
              </a:spcAft>
            </a:pP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This work was performed under the auspices of the</a:t>
            </a:r>
            <a:r>
              <a:rPr lang="en-US" sz="800" kern="1200" baseline="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U.S. Department </a:t>
            </a:r>
            <a:b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</a:b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of Energy by Lawrence Livermore National Laboratory under contract </a:t>
            </a:r>
            <a:b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</a:b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DE-AC52-07NA27344.</a:t>
            </a:r>
            <a:r>
              <a:rPr lang="en-US" sz="800" kern="1200" baseline="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Lawrence Livermore National Security, LLC</a:t>
            </a:r>
            <a:endParaRPr lang="en-US" sz="800" kern="1200" dirty="0">
              <a:solidFill>
                <a:schemeClr val="bg1"/>
              </a:solidFill>
              <a:effectLst/>
              <a:latin typeface="Arial"/>
              <a:ea typeface="+mn-ea"/>
              <a:cs typeface="Arial"/>
            </a:endParaRPr>
          </a:p>
        </p:txBody>
      </p:sp>
      <p:pic>
        <p:nvPicPr>
          <p:cNvPr id="16" name="Picture 15" descr="LLNL_Logo_WHT-LRG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9876" y="3220532"/>
            <a:ext cx="2240285" cy="377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7200" y="220136"/>
            <a:ext cx="8229600" cy="1251062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left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right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727275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side-by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5826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718649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Qua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4575089" y="1653591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 rot="5400000">
            <a:off x="2153528" y="3920602"/>
            <a:ext cx="4722647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3961A7">
                <a:alpha val="43000"/>
              </a:srgbClr>
            </a:outerShdw>
          </a:effectLst>
        </p:spPr>
      </p:cxnSp>
      <p:cxnSp>
        <p:nvCxnSpPr>
          <p:cNvPr id="6" name="Straight Connector 5"/>
          <p:cNvCxnSpPr/>
          <p:nvPr userDrawn="1"/>
        </p:nvCxnSpPr>
        <p:spPr bwMode="auto">
          <a:xfrm>
            <a:off x="469900" y="3873981"/>
            <a:ext cx="822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3961A7">
                <a:alpha val="43000"/>
              </a:srgbClr>
            </a:outerShdw>
          </a:effectLst>
        </p:spPr>
      </p:cxnSp>
      <p:sp>
        <p:nvSpPr>
          <p:cNvPr id="7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69900" y="1653591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4575089" y="4021969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9900" y="4021969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ull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349042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20136"/>
            <a:ext cx="9143999" cy="1251062"/>
          </a:xfr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000000">
                  <a:alpha val="0"/>
                </a:srgbClr>
              </a:gs>
              <a:gs pos="78000">
                <a:srgbClr val="FFFFFF">
                  <a:alpha val="59000"/>
                </a:srgbClr>
              </a:gs>
            </a:gsLst>
            <a:lin ang="0" scaled="1"/>
            <a:tileRect/>
          </a:gradFill>
          <a:effectLst/>
        </p:spPr>
        <p:txBody>
          <a:bodyPr vert="horz" lIns="45720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marL="233363" indent="0">
              <a:lnSpc>
                <a:spcPts val="3800"/>
              </a:lnSpc>
              <a:def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14A8F"/>
                </a:solidFill>
                <a:effectLst/>
                <a:uLnTx/>
                <a:uFillTx/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349042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end page">
    <p:bg>
      <p:bgPr>
        <a:solidFill>
          <a:srgbClr val="0F4F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LNL_Logo_WHT-LRG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852" y="5437487"/>
            <a:ext cx="3602498" cy="6077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015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A7E5888-B4BA-49BE-9CBF-B82BCC3B298A}" type="datetimeFigureOut">
              <a:rPr lang="en-US" smtClean="0"/>
              <a:t>11/6/14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84075B-52E5-4B2E-99CE-4AE883952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892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57200" y="220136"/>
            <a:ext cx="8229600" cy="1251062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left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right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727275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side-by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5826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718649" y="1566863"/>
            <a:ext cx="396849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Qua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4575089" y="1653591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 rot="5400000">
            <a:off x="2153528" y="3920602"/>
            <a:ext cx="4722647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3961A7">
                <a:alpha val="43000"/>
              </a:srgbClr>
            </a:outerShdw>
          </a:effectLst>
        </p:spPr>
      </p:cxnSp>
      <p:cxnSp>
        <p:nvCxnSpPr>
          <p:cNvPr id="6" name="Straight Connector 5"/>
          <p:cNvCxnSpPr/>
          <p:nvPr userDrawn="1"/>
        </p:nvCxnSpPr>
        <p:spPr bwMode="auto">
          <a:xfrm>
            <a:off x="469900" y="3873981"/>
            <a:ext cx="822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3961A7">
                <a:alpha val="43000"/>
              </a:srgbClr>
            </a:outerShdw>
          </a:effectLst>
        </p:spPr>
      </p:cxnSp>
      <p:sp>
        <p:nvSpPr>
          <p:cNvPr id="7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69900" y="1653591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4575089" y="4021969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9900" y="4021969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ull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349042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20136"/>
            <a:ext cx="9143999" cy="1251062"/>
          </a:xfr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000000">
                  <a:alpha val="0"/>
                </a:srgbClr>
              </a:gs>
              <a:gs pos="78000">
                <a:srgbClr val="FFFFFF">
                  <a:alpha val="59000"/>
                </a:srgbClr>
              </a:gs>
            </a:gsLst>
            <a:lin ang="0" scaled="1"/>
            <a:tileRect/>
          </a:gradFill>
          <a:effectLst/>
        </p:spPr>
        <p:txBody>
          <a:bodyPr vert="horz" lIns="45720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>
            <a:lvl1pPr marL="233363" indent="0">
              <a:lnSpc>
                <a:spcPts val="3800"/>
              </a:lnSpc>
              <a:def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14A8F"/>
                </a:solidFill>
                <a:effectLst/>
                <a:uLnTx/>
                <a:uFillTx/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349042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theme" Target="../theme/theme2.xml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0136"/>
            <a:ext cx="8229600" cy="1251062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66863"/>
            <a:ext cx="8229600" cy="4751357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1" y="635508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>
              <a:latin typeface="Arial"/>
            </a:endParaRP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379731" y="6492857"/>
            <a:ext cx="30525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124A91"/>
                </a:solidFill>
                <a:latin typeface="Arial Narrow" pitchFamily="-80" charset="0"/>
              </a:rPr>
              <a:t>Lawrence Livermore National Laboratory</a:t>
            </a:r>
          </a:p>
        </p:txBody>
      </p:sp>
      <p:pic>
        <p:nvPicPr>
          <p:cNvPr id="13" name="Picture 21" descr="lab_icon_no_box_blue_rgb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480166" y="6535024"/>
            <a:ext cx="231880" cy="211357"/>
          </a:xfrm>
          <a:prstGeom prst="rect">
            <a:avLst/>
          </a:prstGeom>
          <a:noFill/>
          <a:effectLst/>
        </p:spPr>
      </p:pic>
      <p:sp>
        <p:nvSpPr>
          <p:cNvPr id="14" name="TextBox 13"/>
          <p:cNvSpPr txBox="1"/>
          <p:nvPr/>
        </p:nvSpPr>
        <p:spPr>
          <a:xfrm>
            <a:off x="7808114" y="6591164"/>
            <a:ext cx="772006" cy="138499"/>
          </a:xfrm>
          <a:prstGeom prst="rect">
            <a:avLst/>
          </a:prstGeom>
          <a:noFill/>
        </p:spPr>
        <p:txBody>
          <a:bodyPr wrap="none" lIns="0" bIns="0" rtlCol="0" anchor="b" anchorCtr="0">
            <a:spAutoFit/>
          </a:bodyPr>
          <a:lstStyle/>
          <a:p>
            <a:pPr algn="r"/>
            <a:r>
              <a:rPr lang="en-US" sz="600" dirty="0" smtClean="0">
                <a:latin typeface="Arial"/>
                <a:cs typeface="Arial"/>
              </a:rPr>
              <a:t>LLNL-PRES-</a:t>
            </a:r>
            <a:r>
              <a:rPr lang="en-US" sz="600" dirty="0" err="1" smtClean="0">
                <a:latin typeface="Arial"/>
                <a:cs typeface="Arial"/>
              </a:rPr>
              <a:t>xxxxxx</a:t>
            </a:r>
            <a:endParaRPr lang="en-US" sz="600" dirty="0" smtClean="0">
              <a:latin typeface="Arial"/>
              <a:cs typeface="Arial"/>
            </a:endParaRPr>
          </a:p>
        </p:txBody>
      </p:sp>
      <p:sp>
        <p:nvSpPr>
          <p:cNvPr id="19" name="Slide Number Placeholder 7"/>
          <p:cNvSpPr txBox="1">
            <a:spLocks/>
          </p:cNvSpPr>
          <p:nvPr/>
        </p:nvSpPr>
        <p:spPr>
          <a:xfrm>
            <a:off x="8212821" y="6493079"/>
            <a:ext cx="360727" cy="15939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D690BD-BADF-4FBD-97E7-557E707EBBB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2" r:id="rId2"/>
    <p:sldLayoutId id="2147483691" r:id="rId3"/>
    <p:sldLayoutId id="2147483703" r:id="rId4"/>
    <p:sldLayoutId id="2147483705" r:id="rId5"/>
    <p:sldLayoutId id="2147483706" r:id="rId6"/>
    <p:sldLayoutId id="2147483702" r:id="rId7"/>
    <p:sldLayoutId id="2147483698" r:id="rId8"/>
    <p:sldLayoutId id="2147483707" r:id="rId9"/>
    <p:sldLayoutId id="2147483699" r:id="rId10"/>
    <p:sldLayoutId id="2147483708" r:id="rId11"/>
  </p:sldLayoutIdLst>
  <p:hf hdr="0" ftr="0" dt="0"/>
  <p:txStyles>
    <p:titleStyle>
      <a:lvl1pPr algn="l" rtl="0" eaLnBrk="1" latinLnBrk="0" hangingPunct="1">
        <a:lnSpc>
          <a:spcPct val="100000"/>
        </a:lnSpc>
        <a:spcBef>
          <a:spcPct val="0"/>
        </a:spcBef>
        <a:buNone/>
        <a:defRPr kumimoji="0" sz="3600" b="1" kern="1200">
          <a:solidFill>
            <a:srgbClr val="214A8F"/>
          </a:solidFill>
          <a:effectLst/>
          <a:latin typeface="Arial"/>
          <a:ea typeface="+mj-ea"/>
          <a:cs typeface="Arial"/>
        </a:defRPr>
      </a:lvl1pPr>
    </p:titleStyle>
    <p:bodyStyle>
      <a:lvl1pPr marL="400050" indent="-280988" algn="l" rtl="0" eaLnBrk="1" latinLnBrk="0" hangingPunct="1">
        <a:spcBef>
          <a:spcPts val="1200"/>
        </a:spcBef>
        <a:spcAft>
          <a:spcPts val="600"/>
        </a:spcAft>
        <a:buClr>
          <a:srgbClr val="0D5097"/>
        </a:buClr>
        <a:buSzPct val="90000"/>
        <a:buFont typeface="Wingdings" charset="2"/>
        <a:buChar char="§"/>
        <a:defRPr kumimoji="0" sz="2800" kern="1200">
          <a:solidFill>
            <a:schemeClr val="tx1"/>
          </a:solidFill>
          <a:latin typeface="Arial"/>
          <a:ea typeface="+mn-ea"/>
          <a:cs typeface="Arial"/>
        </a:defRPr>
      </a:lvl1pPr>
      <a:lvl2pPr marL="628650" indent="-215900" algn="l" rtl="0" eaLnBrk="1" latinLnBrk="0" hangingPunct="1">
        <a:spcBef>
          <a:spcPts val="0"/>
        </a:spcBef>
        <a:spcAft>
          <a:spcPts val="600"/>
        </a:spcAft>
        <a:buClrTx/>
        <a:buSzPct val="90000"/>
        <a:buFont typeface="Arial"/>
        <a:buChar char="•"/>
        <a:defRPr kumimoji="0"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027113" indent="-342900" algn="l" rtl="0" eaLnBrk="1" latinLnBrk="0" hangingPunct="1">
        <a:spcBef>
          <a:spcPts val="0"/>
        </a:spcBef>
        <a:spcAft>
          <a:spcPts val="600"/>
        </a:spcAft>
        <a:buClrTx/>
        <a:buSzPct val="90000"/>
        <a:buFont typeface="Lucida Grande"/>
        <a:buChar char="—"/>
        <a:defRPr kumimoji="0"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314450" indent="-242888" algn="l" rtl="0" eaLnBrk="1" latinLnBrk="0" hangingPunct="1">
        <a:spcBef>
          <a:spcPts val="0"/>
        </a:spcBef>
        <a:spcAft>
          <a:spcPts val="600"/>
        </a:spcAft>
        <a:buClrTx/>
        <a:buSzPct val="100000"/>
        <a:buFont typeface="Lucida Grande"/>
        <a:buChar char="–"/>
        <a:defRPr kumimoji="0"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242888" algn="l" rtl="0" eaLnBrk="1" latinLnBrk="0" hangingPunct="1">
        <a:spcBef>
          <a:spcPts val="0"/>
        </a:spcBef>
        <a:spcAft>
          <a:spcPts val="600"/>
        </a:spcAft>
        <a:buClrTx/>
        <a:buFont typeface="Arial"/>
        <a:buChar char="•"/>
        <a:defRPr kumimoji="0" lang="en-US" sz="1800" kern="1200" smtClean="0">
          <a:solidFill>
            <a:schemeClr val="tx1"/>
          </a:solidFill>
          <a:latin typeface="Arial"/>
          <a:ea typeface="+mn-ea"/>
          <a:cs typeface="Arial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0136"/>
            <a:ext cx="8229600" cy="1251062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66863"/>
            <a:ext cx="8229600" cy="4751357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1" y="635508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>
              <a:latin typeface="Arial"/>
            </a:endParaRP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379731" y="6492857"/>
            <a:ext cx="30525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124A91"/>
                </a:solidFill>
                <a:latin typeface="Arial Narrow" pitchFamily="-80" charset="0"/>
              </a:rPr>
              <a:t>Lawrence Livermore National Laboratory</a:t>
            </a:r>
          </a:p>
        </p:txBody>
      </p:sp>
      <p:pic>
        <p:nvPicPr>
          <p:cNvPr id="13" name="Picture 21" descr="lab_icon_no_box_blue_rgb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480166" y="6535024"/>
            <a:ext cx="231880" cy="211357"/>
          </a:xfrm>
          <a:prstGeom prst="rect">
            <a:avLst/>
          </a:prstGeom>
          <a:noFill/>
          <a:effectLst/>
        </p:spPr>
      </p:pic>
      <p:sp>
        <p:nvSpPr>
          <p:cNvPr id="14" name="TextBox 13"/>
          <p:cNvSpPr txBox="1"/>
          <p:nvPr/>
        </p:nvSpPr>
        <p:spPr>
          <a:xfrm>
            <a:off x="7786310" y="6591164"/>
            <a:ext cx="793810" cy="138499"/>
          </a:xfrm>
          <a:prstGeom prst="rect">
            <a:avLst/>
          </a:prstGeom>
          <a:noFill/>
        </p:spPr>
        <p:txBody>
          <a:bodyPr wrap="none" lIns="0" bIns="0" rtlCol="0" anchor="b" anchorCtr="0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dirty="0" smtClean="0">
                <a:latin typeface="Arial"/>
                <a:cs typeface="Arial"/>
              </a:rPr>
              <a:t>LLNL-PRES</a:t>
            </a:r>
            <a:r>
              <a:rPr lang="en-US" sz="600" dirty="0" smtClean="0">
                <a:latin typeface="+mn-lt"/>
                <a:cs typeface="Arial"/>
              </a:rPr>
              <a:t>-646416</a:t>
            </a:r>
            <a:endParaRPr lang="en-US" sz="600" dirty="0" smtClean="0">
              <a:latin typeface="Arial"/>
              <a:cs typeface="Arial"/>
            </a:endParaRPr>
          </a:p>
        </p:txBody>
      </p:sp>
      <p:sp>
        <p:nvSpPr>
          <p:cNvPr id="19" name="Slide Number Placeholder 7"/>
          <p:cNvSpPr txBox="1">
            <a:spLocks/>
          </p:cNvSpPr>
          <p:nvPr/>
        </p:nvSpPr>
        <p:spPr>
          <a:xfrm>
            <a:off x="8212821" y="6493079"/>
            <a:ext cx="360727" cy="15939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D690BD-BADF-4FBD-97E7-557E707EBBB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</p:sldLayoutIdLst>
  <p:hf hdr="0" ftr="0" dt="0"/>
  <p:txStyles>
    <p:titleStyle>
      <a:lvl1pPr algn="l" rtl="0" eaLnBrk="1" latinLnBrk="0" hangingPunct="1">
        <a:lnSpc>
          <a:spcPct val="100000"/>
        </a:lnSpc>
        <a:spcBef>
          <a:spcPct val="0"/>
        </a:spcBef>
        <a:buNone/>
        <a:defRPr kumimoji="0" sz="3600" b="1" kern="1200">
          <a:solidFill>
            <a:srgbClr val="214A8F"/>
          </a:solidFill>
          <a:effectLst/>
          <a:latin typeface="Arial"/>
          <a:ea typeface="+mj-ea"/>
          <a:cs typeface="Arial"/>
        </a:defRPr>
      </a:lvl1pPr>
    </p:titleStyle>
    <p:bodyStyle>
      <a:lvl1pPr marL="400050" indent="-280988" algn="l" rtl="0" eaLnBrk="1" latinLnBrk="0" hangingPunct="1">
        <a:spcBef>
          <a:spcPts val="1200"/>
        </a:spcBef>
        <a:spcAft>
          <a:spcPts val="600"/>
        </a:spcAft>
        <a:buClr>
          <a:srgbClr val="0D5097"/>
        </a:buClr>
        <a:buSzPct val="90000"/>
        <a:buFont typeface="Wingdings" charset="2"/>
        <a:buChar char="§"/>
        <a:defRPr kumimoji="0" sz="2800" kern="1200">
          <a:solidFill>
            <a:schemeClr val="tx1"/>
          </a:solidFill>
          <a:latin typeface="Arial"/>
          <a:ea typeface="+mn-ea"/>
          <a:cs typeface="Arial"/>
        </a:defRPr>
      </a:lvl1pPr>
      <a:lvl2pPr marL="628650" indent="-215900" algn="l" rtl="0" eaLnBrk="1" latinLnBrk="0" hangingPunct="1">
        <a:spcBef>
          <a:spcPts val="0"/>
        </a:spcBef>
        <a:spcAft>
          <a:spcPts val="600"/>
        </a:spcAft>
        <a:buClrTx/>
        <a:buSzPct val="90000"/>
        <a:buFont typeface="Arial"/>
        <a:buChar char="•"/>
        <a:defRPr kumimoji="0"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027113" indent="-342900" algn="l" rtl="0" eaLnBrk="1" latinLnBrk="0" hangingPunct="1">
        <a:spcBef>
          <a:spcPts val="0"/>
        </a:spcBef>
        <a:spcAft>
          <a:spcPts val="600"/>
        </a:spcAft>
        <a:buClrTx/>
        <a:buSzPct val="90000"/>
        <a:buFont typeface="Lucida Grande"/>
        <a:buChar char="—"/>
        <a:defRPr kumimoji="0"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314450" indent="-242888" algn="l" rtl="0" eaLnBrk="1" latinLnBrk="0" hangingPunct="1">
        <a:spcBef>
          <a:spcPts val="0"/>
        </a:spcBef>
        <a:spcAft>
          <a:spcPts val="600"/>
        </a:spcAft>
        <a:buClrTx/>
        <a:buSzPct val="100000"/>
        <a:buFont typeface="Lucida Grande"/>
        <a:buChar char="–"/>
        <a:defRPr kumimoji="0"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242888" algn="l" rtl="0" eaLnBrk="1" latinLnBrk="0" hangingPunct="1">
        <a:spcBef>
          <a:spcPts val="0"/>
        </a:spcBef>
        <a:spcAft>
          <a:spcPts val="600"/>
        </a:spcAft>
        <a:buClrTx/>
        <a:buFont typeface="Arial"/>
        <a:buChar char="•"/>
        <a:defRPr kumimoji="0" lang="en-US" sz="1800" kern="1200" smtClean="0">
          <a:solidFill>
            <a:schemeClr val="tx1"/>
          </a:solidFill>
          <a:latin typeface="Arial"/>
          <a:ea typeface="+mn-ea"/>
          <a:cs typeface="Arial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5.emf"/><Relationship Id="rId3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LLNL Report</a:t>
            </a:r>
            <a:endParaRPr lang="en-US" sz="32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lvl="0" indent="4763"/>
            <a:r>
              <a:rPr lang="en-US" dirty="0" smtClean="0">
                <a:cs typeface="Lucida Handwriting"/>
              </a:rPr>
              <a:t>USNDP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747563" y="2606094"/>
            <a:ext cx="4184539" cy="454025"/>
          </a:xfrm>
          <a:prstGeom prst="rect">
            <a:avLst/>
          </a:prstGeom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lvl="0" algn="r" defTabSz="914400">
              <a:spcBef>
                <a:spcPct val="0"/>
              </a:spcBef>
              <a:defRPr/>
            </a:pPr>
            <a:r>
              <a:rPr kumimoji="0" lang="en-US" sz="2000" b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Ian Thompson</a:t>
            </a:r>
            <a:br>
              <a:rPr kumimoji="0" lang="en-US" sz="2000" b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2000" b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(following</a:t>
            </a:r>
            <a:r>
              <a:rPr kumimoji="0" lang="en-US" sz="20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2000" b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Neil Summers)</a:t>
            </a:r>
          </a:p>
        </p:txBody>
      </p:sp>
      <p:sp>
        <p:nvSpPr>
          <p:cNvPr id="9" name="Text Placeholder 10"/>
          <p:cNvSpPr txBox="1">
            <a:spLocks/>
          </p:cNvSpPr>
          <p:nvPr/>
        </p:nvSpPr>
        <p:spPr>
          <a:xfrm>
            <a:off x="795261" y="2075538"/>
            <a:ext cx="3776739" cy="397500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/>
          <a:p>
            <a:pPr lvl="0">
              <a:lnSpc>
                <a:spcPct val="80000"/>
              </a:lnSpc>
            </a:pPr>
            <a:r>
              <a:rPr lang="en-US" sz="1600" dirty="0" smtClean="0">
                <a:latin typeface="Arial"/>
                <a:cs typeface="Lucida Handwriting"/>
              </a:rPr>
              <a:t>November 2014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Different Aspects of GND Supported Through NNSA/ASC/IC and DOE/SC/NP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630370"/>
              </p:ext>
            </p:extLst>
          </p:nvPr>
        </p:nvGraphicFramePr>
        <p:xfrm>
          <a:off x="1105596" y="1461416"/>
          <a:ext cx="6985000" cy="19202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980722"/>
                <a:gridCol w="825502"/>
                <a:gridCol w="959556"/>
                <a:gridCol w="1919111"/>
                <a:gridCol w="1506330"/>
                <a:gridCol w="793779"/>
              </a:tblGrid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Year/FY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ASC/IC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ARRA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ARRA</a:t>
                      </a:r>
                      <a:r>
                        <a:rPr lang="en-US" sz="1200" baseline="0" dirty="0" smtClean="0"/>
                        <a:t> spending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USNDP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Total</a:t>
                      </a:r>
                      <a:endParaRPr lang="en-US" sz="1200" dirty="0"/>
                    </a:p>
                  </a:txBody>
                  <a:tcPr/>
                </a:tc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2010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$750k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$150k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Beck/Travel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$0k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$900k</a:t>
                      </a:r>
                      <a:endParaRPr lang="en-US" sz="1200" dirty="0"/>
                    </a:p>
                  </a:txBody>
                  <a:tcPr/>
                </a:tc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2011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$750k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$150k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Beck/</a:t>
                      </a:r>
                      <a:r>
                        <a:rPr lang="en-US" sz="1200" dirty="0" err="1" smtClean="0"/>
                        <a:t>PostDoc</a:t>
                      </a:r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$0k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$900k</a:t>
                      </a:r>
                      <a:endParaRPr lang="en-US" sz="1200" dirty="0"/>
                    </a:p>
                  </a:txBody>
                  <a:tcPr/>
                </a:tc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2012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$750k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$150k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 smtClean="0"/>
                        <a:t>PostDoc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$0k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$900k</a:t>
                      </a:r>
                      <a:endParaRPr lang="en-US" sz="1200" dirty="0"/>
                    </a:p>
                  </a:txBody>
                  <a:tcPr/>
                </a:tc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2013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$660k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$150k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 smtClean="0"/>
                        <a:t>PostDoc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$20k/Travel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$830k</a:t>
                      </a:r>
                    </a:p>
                  </a:txBody>
                  <a:tcPr/>
                </a:tc>
              </a:tr>
              <a:tr h="2712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2014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$450k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 --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$80k/Travel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$530k</a:t>
                      </a:r>
                      <a:endParaRPr lang="en-US" sz="1200" dirty="0"/>
                    </a:p>
                  </a:txBody>
                  <a:tcPr/>
                </a:tc>
              </a:tr>
              <a:tr h="271207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2015</a:t>
                      </a:r>
                      <a:r>
                        <a:rPr lang="en-US" sz="1200" baseline="0" dirty="0" smtClean="0"/>
                        <a:t> plan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$450k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$0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 -</a:t>
                      </a:r>
                      <a:r>
                        <a:rPr lang="en-US" sz="1200" smtClean="0"/>
                        <a:t>- </a:t>
                      </a:r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$80k/Travel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/>
                        <a:t>$530k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Content Placeholder 5"/>
          <p:cNvSpPr txBox="1">
            <a:spLocks noGrp="1"/>
          </p:cNvSpPr>
          <p:nvPr>
            <p:ph idx="1"/>
          </p:nvPr>
        </p:nvSpPr>
        <p:spPr>
          <a:xfrm>
            <a:off x="447122" y="3834331"/>
            <a:ext cx="8229600" cy="2796286"/>
          </a:xfrm>
          <a:prstGeom prst="rect">
            <a:avLst/>
          </a:prstGeom>
          <a:noFill/>
        </p:spPr>
        <p:txBody>
          <a:bodyPr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0988">
              <a:defRPr/>
            </a:pPr>
            <a:r>
              <a:rPr lang="en-US" sz="2400" dirty="0" smtClean="0"/>
              <a:t>ASC/IC funding core development work to replacing LLNL ENDL format</a:t>
            </a:r>
          </a:p>
          <a:p>
            <a:pPr marL="280988">
              <a:defRPr/>
            </a:pPr>
            <a:r>
              <a:rPr lang="en-US" sz="2400" dirty="0" smtClean="0"/>
              <a:t>DOE/SC/NP through ARRA funding has supported</a:t>
            </a:r>
          </a:p>
          <a:p>
            <a:pPr marL="738188" lvl="1">
              <a:defRPr/>
            </a:pPr>
            <a:r>
              <a:rPr lang="en-US" sz="2000" dirty="0" smtClean="0"/>
              <a:t>Integration with ENDF-6 format</a:t>
            </a:r>
          </a:p>
          <a:p>
            <a:pPr marL="738188" lvl="1">
              <a:defRPr/>
            </a:pPr>
            <a:r>
              <a:rPr lang="en-US" sz="2000" dirty="0" smtClean="0"/>
              <a:t>Coordination with CSEWG formats committee</a:t>
            </a:r>
          </a:p>
          <a:p>
            <a:pPr marL="738188" lvl="1">
              <a:defRPr/>
            </a:pPr>
            <a:r>
              <a:rPr lang="en-US" sz="2000" dirty="0" smtClean="0"/>
              <a:t>Nuclear structure data for use in evaluations</a:t>
            </a:r>
          </a:p>
        </p:txBody>
      </p:sp>
    </p:spTree>
    <p:extLst>
      <p:ext uri="{BB962C8B-B14F-4D97-AF65-F5344CB8AC3E}">
        <p14:creationId xmlns:p14="http://schemas.microsoft.com/office/powerpoint/2010/main" val="2794817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Coordinate LLNL nuclear data efforts with USNDP/CSEWG</a:t>
            </a:r>
          </a:p>
          <a:p>
            <a:pPr lvl="1"/>
            <a:r>
              <a:rPr lang="en-US" dirty="0" smtClean="0"/>
              <a:t>Attend USNDP/CSEWG </a:t>
            </a:r>
            <a:r>
              <a:rPr lang="en-US" dirty="0" smtClean="0"/>
              <a:t>meetings:</a:t>
            </a:r>
          </a:p>
          <a:p>
            <a:pPr lvl="2"/>
            <a:r>
              <a:rPr lang="en-US" dirty="0" smtClean="0"/>
              <a:t>Dennis McNabb, Bret Beck, Caleb Mattoon, Neil Summers</a:t>
            </a:r>
            <a:endParaRPr lang="en-US" dirty="0" smtClean="0"/>
          </a:p>
          <a:p>
            <a:r>
              <a:rPr lang="en-US" dirty="0" smtClean="0"/>
              <a:t>Lead international effort to develop modern nuclear </a:t>
            </a:r>
            <a:r>
              <a:rPr lang="en-US" dirty="0" smtClean="0"/>
              <a:t>reaction </a:t>
            </a:r>
            <a:r>
              <a:rPr lang="en-US" dirty="0" smtClean="0"/>
              <a:t>data format - GND </a:t>
            </a:r>
          </a:p>
          <a:p>
            <a:pPr lvl="1"/>
            <a:r>
              <a:rPr lang="en-US" dirty="0" smtClean="0"/>
              <a:t>WPEC subgroup 38</a:t>
            </a:r>
          </a:p>
          <a:p>
            <a:r>
              <a:rPr lang="en-US" dirty="0" smtClean="0"/>
              <a:t>Leverage LLNL programmatic funding to provide evaluations for inclusion in </a:t>
            </a:r>
            <a:r>
              <a:rPr lang="en-US" dirty="0" smtClean="0"/>
              <a:t>ENDF</a:t>
            </a:r>
          </a:p>
          <a:p>
            <a:pPr marL="684213" lvl="2" indent="0">
              <a:buNone/>
            </a:pPr>
            <a:r>
              <a:rPr lang="en-US" dirty="0" smtClean="0"/>
              <a:t>+ Ian Thompson, Eric </a:t>
            </a:r>
            <a:r>
              <a:rPr lang="en-US" dirty="0" err="1" smtClean="0"/>
              <a:t>Jurgenson</a:t>
            </a:r>
            <a:r>
              <a:rPr lang="en-US" dirty="0" smtClean="0"/>
              <a:t>, Erich </a:t>
            </a:r>
            <a:r>
              <a:rPr lang="en-US" dirty="0" err="1" smtClean="0"/>
              <a:t>Ormand</a:t>
            </a:r>
            <a:r>
              <a:rPr lang="en-US" dirty="0" smtClean="0"/>
              <a:t>, Frank Dietrich</a:t>
            </a:r>
            <a:br>
              <a:rPr lang="en-US" dirty="0" smtClean="0"/>
            </a:br>
            <a:r>
              <a:rPr lang="en-US" dirty="0" smtClean="0"/>
              <a:t>+ criticality testing: </a:t>
            </a:r>
            <a:r>
              <a:rPr lang="en-US" dirty="0" err="1" smtClean="0"/>
              <a:t>Pavlos</a:t>
            </a:r>
            <a:r>
              <a:rPr lang="en-US" dirty="0" smtClean="0"/>
              <a:t> </a:t>
            </a:r>
            <a:r>
              <a:rPr lang="en-US" dirty="0" err="1" smtClean="0"/>
              <a:t>Vranos</a:t>
            </a:r>
            <a:r>
              <a:rPr lang="en-US" dirty="0" smtClean="0"/>
              <a:t>, Marie-Anne </a:t>
            </a:r>
            <a:r>
              <a:rPr lang="en-US" dirty="0" err="1" smtClean="0"/>
              <a:t>Descalles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LLNL contributions to USNDP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039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ARRA funding of GND integration with ENDF-6 format ended in FY13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LLNL programs continuing to support core development at reduced level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USNDP continue to support GND efforts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Coordinate GND efforts with CSEWG formats committee</a:t>
            </a:r>
          </a:p>
          <a:p>
            <a:pPr lvl="2">
              <a:lnSpc>
                <a:spcPct val="120000"/>
              </a:lnSpc>
            </a:pPr>
            <a:r>
              <a:rPr lang="en-US" dirty="0" smtClean="0"/>
              <a:t>Involved attendance at CSEWG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Lead effort for international adoption</a:t>
            </a:r>
          </a:p>
          <a:p>
            <a:pPr lvl="2">
              <a:lnSpc>
                <a:spcPct val="120000"/>
              </a:lnSpc>
            </a:pPr>
            <a:r>
              <a:rPr lang="en-US" dirty="0"/>
              <a:t>I</a:t>
            </a:r>
            <a:r>
              <a:rPr lang="en-US" dirty="0" smtClean="0"/>
              <a:t>nvolves attendance at WPEC subgroup 38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USNDP Continued </a:t>
            </a:r>
            <a:r>
              <a:rPr lang="en-US" dirty="0"/>
              <a:t>S</a:t>
            </a:r>
            <a:r>
              <a:rPr lang="en-US" dirty="0" smtClean="0"/>
              <a:t>upport of GND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594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 international effort to develop modern nuclear data format (GND) </a:t>
            </a:r>
            <a:endParaRPr lang="en-US" dirty="0"/>
          </a:p>
        </p:txBody>
      </p:sp>
      <p:sp>
        <p:nvSpPr>
          <p:cNvPr id="6" name="Content Placeholder 5"/>
          <p:cNvSpPr txBox="1">
            <a:spLocks noGrp="1"/>
          </p:cNvSpPr>
          <p:nvPr>
            <p:ph idx="1"/>
          </p:nvPr>
        </p:nvSpPr>
        <p:spPr>
          <a:xfrm>
            <a:off x="457200" y="1566863"/>
            <a:ext cx="8229600" cy="4791601"/>
          </a:xfrm>
          <a:prstGeom prst="rect">
            <a:avLst/>
          </a:prstGeom>
          <a:noFill/>
        </p:spPr>
        <p:txBody>
          <a:bodyPr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rgbClr val="000000"/>
                </a:solidFill>
                <a:cs typeface="Arial Black"/>
              </a:rPr>
              <a:t>WPEC </a:t>
            </a:r>
            <a:r>
              <a:rPr lang="en-US" sz="2400" dirty="0">
                <a:solidFill>
                  <a:srgbClr val="000000"/>
                </a:solidFill>
                <a:cs typeface="Arial Black"/>
              </a:rPr>
              <a:t>Subgroup 38 </a:t>
            </a:r>
            <a:r>
              <a:rPr lang="en-US" sz="2400" dirty="0" smtClean="0">
                <a:solidFill>
                  <a:srgbClr val="000000"/>
                </a:solidFill>
                <a:cs typeface="Arial Black"/>
              </a:rPr>
              <a:t>is underway</a:t>
            </a:r>
          </a:p>
          <a:p>
            <a:pPr lvl="1">
              <a:defRPr/>
            </a:pPr>
            <a:r>
              <a:rPr lang="en-US" sz="2400" dirty="0" smtClean="0">
                <a:solidFill>
                  <a:srgbClr val="000000"/>
                </a:solidFill>
                <a:cs typeface="Arial Black"/>
              </a:rPr>
              <a:t>38 </a:t>
            </a:r>
            <a:r>
              <a:rPr lang="en-US" sz="2400" dirty="0">
                <a:solidFill>
                  <a:srgbClr val="000000"/>
                </a:solidFill>
                <a:cs typeface="Arial Black"/>
              </a:rPr>
              <a:t> Beyond the ENDF format: A modern nuclear database </a:t>
            </a:r>
            <a:r>
              <a:rPr lang="en-US" sz="2400" dirty="0" smtClean="0">
                <a:solidFill>
                  <a:srgbClr val="000000"/>
                </a:solidFill>
                <a:cs typeface="Arial Black"/>
              </a:rPr>
              <a:t>structure</a:t>
            </a:r>
          </a:p>
          <a:p>
            <a:pPr lvl="2">
              <a:defRPr/>
            </a:pPr>
            <a:r>
              <a:rPr lang="en-US" sz="2400" dirty="0" smtClean="0">
                <a:solidFill>
                  <a:srgbClr val="000000"/>
                </a:solidFill>
                <a:cs typeface="Arial Black"/>
              </a:rPr>
              <a:t>Coordinator: </a:t>
            </a:r>
            <a:r>
              <a:rPr lang="en-US" sz="2400" dirty="0">
                <a:solidFill>
                  <a:srgbClr val="000000"/>
                </a:solidFill>
                <a:cs typeface="Arial Black"/>
              </a:rPr>
              <a:t>D. </a:t>
            </a:r>
            <a:r>
              <a:rPr lang="en-US" sz="2400" dirty="0" smtClean="0">
                <a:solidFill>
                  <a:srgbClr val="000000"/>
                </a:solidFill>
                <a:cs typeface="Arial Black"/>
              </a:rPr>
              <a:t>McNabb</a:t>
            </a:r>
          </a:p>
          <a:p>
            <a:r>
              <a:rPr lang="en-US" sz="2400" dirty="0" smtClean="0"/>
              <a:t>Third meeting: Dec </a:t>
            </a:r>
            <a:r>
              <a:rPr lang="en-US" sz="2400" dirty="0"/>
              <a:t>9-</a:t>
            </a:r>
            <a:r>
              <a:rPr lang="en-US" sz="2400" dirty="0" smtClean="0"/>
              <a:t>11, </a:t>
            </a:r>
            <a:r>
              <a:rPr lang="en-US" sz="2400" dirty="0"/>
              <a:t>2013 </a:t>
            </a:r>
            <a:r>
              <a:rPr lang="en-US" sz="2400" dirty="0" smtClean="0"/>
              <a:t>(Tokai</a:t>
            </a:r>
            <a:r>
              <a:rPr lang="en-US" sz="2400" dirty="0"/>
              <a:t>, </a:t>
            </a:r>
            <a:r>
              <a:rPr lang="en-US" sz="2400" dirty="0" smtClean="0"/>
              <a:t>Japan)</a:t>
            </a:r>
          </a:p>
          <a:p>
            <a:pPr lvl="1"/>
            <a:r>
              <a:rPr lang="en-US" sz="2400" dirty="0" smtClean="0"/>
              <a:t>Collected </a:t>
            </a:r>
            <a:r>
              <a:rPr lang="en-US" sz="2400" dirty="0"/>
              <a:t>feedback from each sub-</a:t>
            </a:r>
            <a:r>
              <a:rPr lang="en-US" sz="2400" dirty="0" smtClean="0"/>
              <a:t>task</a:t>
            </a:r>
          </a:p>
          <a:p>
            <a:pPr lvl="1"/>
            <a:r>
              <a:rPr lang="en-US" sz="2400" dirty="0" smtClean="0"/>
              <a:t>Update </a:t>
            </a:r>
            <a:r>
              <a:rPr lang="en-US" sz="2400" dirty="0"/>
              <a:t>the work </a:t>
            </a:r>
            <a:r>
              <a:rPr lang="en-US" sz="2400" dirty="0" smtClean="0"/>
              <a:t>plan</a:t>
            </a:r>
          </a:p>
          <a:p>
            <a:r>
              <a:rPr lang="en-US" sz="2400" dirty="0" smtClean="0"/>
              <a:t>WPEC Meeting, </a:t>
            </a:r>
            <a:r>
              <a:rPr lang="en-US" sz="2400" dirty="0"/>
              <a:t>NEA Headquarters, 12-16 May 2014</a:t>
            </a:r>
          </a:p>
        </p:txBody>
      </p:sp>
    </p:spTree>
    <p:extLst>
      <p:ext uri="{BB962C8B-B14F-4D97-AF65-F5344CB8AC3E}">
        <p14:creationId xmlns:p14="http://schemas.microsoft.com/office/powerpoint/2010/main" val="1556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National Coordination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Coordinate Nuclear Data Efforts </a:t>
            </a:r>
            <a:br>
              <a:rPr lang="en-US" dirty="0" smtClean="0"/>
            </a:br>
            <a:r>
              <a:rPr lang="en-US" dirty="0" smtClean="0"/>
              <a:t>with USNDP/CSEWG</a:t>
            </a:r>
          </a:p>
          <a:p>
            <a:pPr lvl="2">
              <a:lnSpc>
                <a:spcPct val="120000"/>
              </a:lnSpc>
            </a:pPr>
            <a:r>
              <a:rPr lang="en-US" dirty="0" smtClean="0"/>
              <a:t>Attend USNDP/CSEWG meetings</a:t>
            </a:r>
          </a:p>
          <a:p>
            <a:pPr lvl="2">
              <a:lnSpc>
                <a:spcPct val="120000"/>
              </a:lnSpc>
            </a:pPr>
            <a:r>
              <a:rPr lang="en-US" dirty="0" smtClean="0"/>
              <a:t>Participation reduced this year due to CR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International Coordination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Lead effort for international adoption of </a:t>
            </a:r>
            <a:br>
              <a:rPr lang="en-US" dirty="0" smtClean="0"/>
            </a:br>
            <a:r>
              <a:rPr lang="en-US" dirty="0" smtClean="0"/>
              <a:t>new nuclear data format</a:t>
            </a:r>
          </a:p>
          <a:p>
            <a:pPr lvl="2">
              <a:lnSpc>
                <a:spcPct val="120000"/>
              </a:lnSpc>
            </a:pPr>
            <a:r>
              <a:rPr lang="en-US" dirty="0" smtClean="0"/>
              <a:t>Attend WPEC meetings twice a year (3 attendees)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Provide LLNL evaluations for ENDF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ASC/PEM funds evaluation work at LLNL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USNDP funds the translation over to ENDF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Deliver LLNL charged-particle evaluations for inclusion in next ENDF release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Funding Scenario</a:t>
            </a:r>
            <a:endParaRPr lang="en-US" dirty="0"/>
          </a:p>
        </p:txBody>
      </p:sp>
      <p:sp>
        <p:nvSpPr>
          <p:cNvPr id="5" name="Right Brace 4"/>
          <p:cNvSpPr/>
          <p:nvPr/>
        </p:nvSpPr>
        <p:spPr>
          <a:xfrm>
            <a:off x="6485985" y="1616344"/>
            <a:ext cx="247249" cy="2848177"/>
          </a:xfrm>
          <a:prstGeom prst="rightBrac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765633" y="2439531"/>
            <a:ext cx="21240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Current USNDP funding level only supports first two priorities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5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ENDF Evaluations  (from 2013)</a:t>
            </a:r>
            <a:endParaRPr lang="en-US" sz="4400" dirty="0"/>
          </a:p>
        </p:txBody>
      </p:sp>
      <p:pic>
        <p:nvPicPr>
          <p:cNvPr id="11" name="Content Placeholder 10" descr="new.pdf"/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0" r="8350"/>
          <a:stretch>
            <a:fillRect/>
          </a:stretch>
        </p:blipFill>
        <p:spPr>
          <a:xfrm rot="5400000">
            <a:off x="5259036" y="1710671"/>
            <a:ext cx="3442705" cy="5855004"/>
          </a:xfrm>
        </p:spPr>
      </p:pic>
      <p:sp>
        <p:nvSpPr>
          <p:cNvPr id="12" name="Content Placeholder 1"/>
          <p:cNvSpPr txBox="1">
            <a:spLocks/>
          </p:cNvSpPr>
          <p:nvPr/>
        </p:nvSpPr>
        <p:spPr>
          <a:xfrm>
            <a:off x="457200" y="1566864"/>
            <a:ext cx="8229600" cy="1895393"/>
          </a:xfrm>
          <a:prstGeom prst="rect">
            <a:avLst/>
          </a:prstGeom>
        </p:spPr>
        <p:txBody>
          <a:bodyPr vert="horz" lIns="54864" tIns="91440" rtlCol="0">
            <a:normAutofit fontScale="55000" lnSpcReduction="20000"/>
          </a:bodyPr>
          <a:lstStyle>
            <a:lvl1pPr marL="400050" indent="-280988" algn="l" rtl="0" eaLnBrk="1" latinLnBrk="0" hangingPunct="1">
              <a:spcBef>
                <a:spcPts val="1200"/>
              </a:spcBef>
              <a:spcAft>
                <a:spcPts val="600"/>
              </a:spcAft>
              <a:buClr>
                <a:srgbClr val="0D5097"/>
              </a:buClr>
              <a:buSzPct val="90000"/>
              <a:buFont typeface="Wingdings" charset="2"/>
              <a:buChar char="§"/>
              <a:defRPr kumimoji="0"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28650" indent="-215900" algn="l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90000"/>
              <a:buFont typeface="Arial"/>
              <a:buChar char="•"/>
              <a:defRPr kumimoji="0"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027113" indent="-342900" algn="l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90000"/>
              <a:buFont typeface="Lucida Grande"/>
              <a:buChar char="—"/>
              <a:defRPr kumimoji="0"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14450" indent="-242888" algn="l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100000"/>
              <a:buFont typeface="Lucida Grande"/>
              <a:buChar char="–"/>
              <a:defRPr kumimoji="0"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543050" indent="-242888" algn="l" rtl="0" eaLnBrk="1" latinLnBrk="0" hangingPunct="1">
              <a:spcBef>
                <a:spcPts val="0"/>
              </a:spcBef>
              <a:spcAft>
                <a:spcPts val="600"/>
              </a:spcAft>
              <a:buClrTx/>
              <a:buFont typeface="Arial"/>
              <a:buChar char="•"/>
              <a:defRPr kumimoji="0" lang="en-US"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dirty="0" smtClean="0"/>
              <a:t>Charge Particle Evaluations by LLNL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Detailed overview in CSEWG Evaluations Committee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~30 evaluations in use at LLNL that could be considered for next ENDF release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~6 months effort required to convert LLNL ENDL formatted evaluations into ENDF evaluations</a:t>
            </a:r>
          </a:p>
        </p:txBody>
      </p:sp>
      <p:pic>
        <p:nvPicPr>
          <p:cNvPr id="10" name="Content Placeholder 9" descr="endf.pd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7" r="8377"/>
          <a:stretch>
            <a:fillRect/>
          </a:stretch>
        </p:blipFill>
        <p:spPr>
          <a:xfrm rot="5400000">
            <a:off x="1282610" y="1708825"/>
            <a:ext cx="3442703" cy="5858699"/>
          </a:xfrm>
        </p:spPr>
      </p:pic>
    </p:spTree>
    <p:extLst>
      <p:ext uri="{BB962C8B-B14F-4D97-AF65-F5344CB8AC3E}">
        <p14:creationId xmlns:p14="http://schemas.microsoft.com/office/powerpoint/2010/main" val="2540929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750392"/>
              </p:ext>
            </p:extLst>
          </p:nvPr>
        </p:nvGraphicFramePr>
        <p:xfrm>
          <a:off x="533400" y="838200"/>
          <a:ext cx="4114800" cy="3876040"/>
        </p:xfrm>
        <a:graphic>
          <a:graphicData uri="http://schemas.openxmlformats.org/drawingml/2006/table">
            <a:tbl>
              <a:tblPr bandRow="1">
                <a:tableStyleId>{3C2FFA5D-87B4-456A-9821-1D502468CF0F}</a:tableStyleId>
              </a:tblPr>
              <a:tblGrid>
                <a:gridCol w="3048000"/>
                <a:gridCol w="1066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NSR Compilations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EXFOR</a:t>
                      </a:r>
                      <a:r>
                        <a:rPr lang="en-US" baseline="0" dirty="0" smtClean="0"/>
                        <a:t> Compilations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XUNDL Compilations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ENSDF Evaluations submitted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ENDF Evaluations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Disseminations (in</a:t>
                      </a:r>
                      <a:r>
                        <a:rPr lang="en-US" baseline="0" dirty="0" smtClean="0"/>
                        <a:t> thousands)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 (</a:t>
                      </a:r>
                      <a:r>
                        <a:rPr lang="en-US" dirty="0" err="1" smtClean="0"/>
                        <a:t>approx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Articles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Reports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Invited Talks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400" y="3048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FY14 Metrics Table</a:t>
            </a:r>
            <a:endParaRPr lang="en-US" b="1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4953000" y="306586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FY14 FTE Table</a:t>
            </a:r>
            <a:endParaRPr lang="en-US" b="1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4800600"/>
            <a:ext cx="46010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 smtClean="0"/>
              <a:t>A-chains to be submitted in FY15: </a:t>
            </a:r>
            <a:r>
              <a:rPr lang="en-US" sz="1600" dirty="0" smtClean="0"/>
              <a:t>N/A</a:t>
            </a:r>
          </a:p>
          <a:p>
            <a:endParaRPr lang="en-US" sz="1600" dirty="0"/>
          </a:p>
          <a:p>
            <a:r>
              <a:rPr lang="en-US" sz="1600" b="1" u="sng" dirty="0" smtClean="0"/>
              <a:t>A-chains to be submitted in FY16: </a:t>
            </a:r>
            <a:r>
              <a:rPr lang="en-US" sz="1600" dirty="0" smtClean="0"/>
              <a:t>N/A</a:t>
            </a:r>
            <a:endParaRPr lang="en-US" sz="1600" dirty="0"/>
          </a:p>
          <a:p>
            <a:endParaRPr lang="en-US" sz="16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140267"/>
              </p:ext>
            </p:extLst>
          </p:nvPr>
        </p:nvGraphicFramePr>
        <p:xfrm>
          <a:off x="5029200" y="838200"/>
          <a:ext cx="3733800" cy="1854200"/>
        </p:xfrm>
        <a:graphic>
          <a:graphicData uri="http://schemas.openxmlformats.org/drawingml/2006/table">
            <a:tbl>
              <a:tblPr bandRow="1">
                <a:tableStyleId>{3C2FFA5D-87B4-456A-9821-1D502468CF0F}</a:tableStyleId>
              </a:tblPr>
              <a:tblGrid>
                <a:gridCol w="2667000"/>
                <a:gridCol w="1066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PhD</a:t>
                      </a:r>
                      <a:r>
                        <a:rPr lang="en-US" baseline="0" dirty="0" smtClean="0"/>
                        <a:t> Permanent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0.30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PhD Temporary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Tech. &amp; Admin.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Grad. Student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0.33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Content Placeholder 4"/>
          <p:cNvSpPr txBox="1">
            <a:spLocks/>
          </p:cNvSpPr>
          <p:nvPr/>
        </p:nvSpPr>
        <p:spPr>
          <a:xfrm>
            <a:off x="5206426" y="3167463"/>
            <a:ext cx="3491790" cy="2208462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lvl1pPr marL="0" indent="0" algn="ctr" rtl="0" eaLnBrk="1" latinLnBrk="0" hangingPunct="1">
              <a:spcBef>
                <a:spcPts val="1200"/>
              </a:spcBef>
              <a:spcAft>
                <a:spcPts val="600"/>
              </a:spcAft>
              <a:buClr>
                <a:srgbClr val="0D5097"/>
              </a:buClr>
              <a:buSzPct val="90000"/>
              <a:buFont typeface="Wingdings" charset="2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indent="0" algn="ctr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90000"/>
              <a:buFont typeface="Arial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90000"/>
              <a:buFont typeface="Lucida Grande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100000"/>
              <a:buFont typeface="Lucida Grande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rtl="0" eaLnBrk="1" latinLnBrk="0" hangingPunct="1">
              <a:spcBef>
                <a:spcPts val="0"/>
              </a:spcBef>
              <a:spcAft>
                <a:spcPts val="600"/>
              </a:spcAft>
              <a:buClrTx/>
              <a:buFont typeface="Arial"/>
              <a:buNone/>
              <a:defRPr kumimoji="0" lang="en-US"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 smtClean="0">
                <a:solidFill>
                  <a:schemeClr val="tx1"/>
                </a:solidFill>
              </a:rPr>
              <a:t>$133k FY14 funding</a:t>
            </a:r>
          </a:p>
          <a:p>
            <a:pPr algn="l"/>
            <a:r>
              <a:rPr lang="en-US" sz="1600" dirty="0" smtClean="0">
                <a:solidFill>
                  <a:schemeClr val="tx1"/>
                </a:solidFill>
              </a:rPr>
              <a:t>  $48k FY13 carry over</a:t>
            </a:r>
          </a:p>
          <a:p>
            <a:pPr algn="l"/>
            <a:r>
              <a:rPr lang="en-US" sz="1600" dirty="0" smtClean="0">
                <a:solidFill>
                  <a:schemeClr val="tx1"/>
                </a:solidFill>
              </a:rPr>
              <a:t>$152k FY14 total costs</a:t>
            </a:r>
          </a:p>
          <a:p>
            <a:pPr algn="l"/>
            <a:r>
              <a:rPr lang="en-US" sz="1600" dirty="0" smtClean="0">
                <a:solidFill>
                  <a:schemeClr val="tx1"/>
                </a:solidFill>
              </a:rPr>
              <a:t>  $29k rollover into FY15</a:t>
            </a:r>
          </a:p>
        </p:txBody>
      </p:sp>
    </p:spTree>
    <p:extLst>
      <p:ext uri="{BB962C8B-B14F-4D97-AF65-F5344CB8AC3E}">
        <p14:creationId xmlns:p14="http://schemas.microsoft.com/office/powerpoint/2010/main" val="604849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(Limited) National &amp; International Coordination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Coordinate Nuclear Data Efforts with USNDP/CSEWG</a:t>
            </a:r>
          </a:p>
          <a:p>
            <a:pPr lvl="2">
              <a:lnSpc>
                <a:spcPct val="120000"/>
              </a:lnSpc>
            </a:pPr>
            <a:r>
              <a:rPr lang="en-US" dirty="0" smtClean="0"/>
              <a:t>Attend USNDP/CSEWG meetings</a:t>
            </a:r>
          </a:p>
          <a:p>
            <a:pPr lvl="2">
              <a:lnSpc>
                <a:spcPct val="120000"/>
              </a:lnSpc>
            </a:pPr>
            <a:r>
              <a:rPr lang="en-US" dirty="0"/>
              <a:t>Attend WPEC meetings twice a year (3 attendees)</a:t>
            </a:r>
          </a:p>
          <a:p>
            <a:pPr>
              <a:lnSpc>
                <a:spcPct val="120000"/>
              </a:lnSpc>
            </a:pPr>
            <a:r>
              <a:rPr lang="en-US" dirty="0"/>
              <a:t>Provide LLNL evaluations for </a:t>
            </a:r>
            <a:r>
              <a:rPr lang="en-US" dirty="0" smtClean="0"/>
              <a:t>ENDF</a:t>
            </a:r>
            <a:endParaRPr lang="en-US" dirty="0"/>
          </a:p>
          <a:p>
            <a:pPr lvl="2">
              <a:lnSpc>
                <a:spcPct val="120000"/>
              </a:lnSpc>
            </a:pPr>
            <a:r>
              <a:rPr lang="en-US" dirty="0"/>
              <a:t>ASC/PEM funds evaluation work at LLNL</a:t>
            </a:r>
          </a:p>
          <a:p>
            <a:pPr lvl="2">
              <a:lnSpc>
                <a:spcPct val="120000"/>
              </a:lnSpc>
            </a:pPr>
            <a:r>
              <a:rPr lang="en-US" dirty="0"/>
              <a:t>USNDP funds the translation over to ENDF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LLNL light</a:t>
            </a:r>
            <a:r>
              <a:rPr lang="en-US" dirty="0"/>
              <a:t>-ion evaluations </a:t>
            </a:r>
            <a:r>
              <a:rPr lang="en-US" dirty="0" smtClean="0"/>
              <a:t>to GND and ENDF format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 smtClean="0"/>
              <a:t>Develop new light</a:t>
            </a:r>
            <a:r>
              <a:rPr lang="en-US" dirty="0"/>
              <a:t>-ion evaluations from R-matrix </a:t>
            </a:r>
            <a:r>
              <a:rPr lang="en-US" dirty="0" smtClean="0"/>
              <a:t>fits</a:t>
            </a:r>
          </a:p>
          <a:p>
            <a:pPr lvl="2">
              <a:lnSpc>
                <a:spcPct val="120000"/>
              </a:lnSpc>
            </a:pPr>
            <a:r>
              <a:rPr lang="en-US" dirty="0" smtClean="0"/>
              <a:t>Verify recent CIELO R-matrix fits.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Testing K-conservation with Grime’s Hauser-Feshbach model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Current Activities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753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596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012_LLNL_template_v5.2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 bwMode="auto">
        <a:solidFill>
          <a:schemeClr val="bg1"/>
        </a:solidFill>
        <a:ln w="9525">
          <a:solidFill>
            <a:schemeClr val="tx1"/>
          </a:solidFill>
          <a:miter lim="800000"/>
          <a:headEnd/>
          <a:tailEnd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a:spPr>
      <a:bodyPr rtlCol="0" anchor="b">
        <a:prstTxWarp prst="textNoShape">
          <a:avLst/>
        </a:prstTxWarp>
      </a:bodyPr>
      <a:lstStyle>
        <a:defPPr algn="ctr">
          <a:spcBef>
            <a:spcPct val="0"/>
          </a:spcBef>
          <a:defRPr sz="1600" dirty="0">
            <a:solidFill>
              <a:srgbClr val="000000"/>
            </a:solidFill>
          </a:defRPr>
        </a:defPPr>
      </a:lstStyle>
    </a:spDef>
    <a:lnDef>
      <a:spPr>
        <a:ln w="31750" cmpd="sng"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No Background Colo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 bwMode="auto">
        <a:ln>
          <a:headEnd/>
          <a:tailEnd/>
        </a:ln>
      </a:spPr>
      <a:bodyPr rtlCol="0" anchor="b">
        <a:prstTxWarp prst="textNoShape">
          <a:avLst/>
        </a:prstTxWarp>
      </a:bodyPr>
      <a:lstStyle>
        <a:defPPr algn="ctr">
          <a:spcBef>
            <a:spcPct val="0"/>
          </a:spcBef>
          <a:defRPr sz="1600" dirty="0">
            <a:solidFill>
              <a:srgbClr val="000000"/>
            </a:solidFill>
          </a:defRPr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>
        <a:ln w="31750" cmpd="sng"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2012_LLNL_template_v5.22.pptx</Template>
  <TotalTime>34775</TotalTime>
  <Words>553</Words>
  <Application>Microsoft Macintosh PowerPoint</Application>
  <PresentationFormat>On-screen Show (4:3)</PresentationFormat>
  <Paragraphs>146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2012_LLNL_template_v5.22</vt:lpstr>
      <vt:lpstr>1_No Background Color</vt:lpstr>
      <vt:lpstr>LLNL Report</vt:lpstr>
      <vt:lpstr>LLNL contributions to USNDP</vt:lpstr>
      <vt:lpstr>USNDP Continued Support of GND</vt:lpstr>
      <vt:lpstr>Lead international effort to develop modern nuclear data format (GND) </vt:lpstr>
      <vt:lpstr>Current Funding Scenario</vt:lpstr>
      <vt:lpstr>ENDF Evaluations  (from 2013)</vt:lpstr>
      <vt:lpstr>PowerPoint Presentation</vt:lpstr>
      <vt:lpstr>Current Activities</vt:lpstr>
      <vt:lpstr>PowerPoint Presentation</vt:lpstr>
      <vt:lpstr>Different Aspects of GND Supported Through NNSA/ASC/IC and DOE/SC/NP</vt:lpstr>
    </vt:vector>
  </TitlesOfParts>
  <Company>LLNL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2012 LLNL Template</dc:title>
  <dc:creator>TID</dc:creator>
  <cp:lastModifiedBy>Ian Thompson</cp:lastModifiedBy>
  <cp:revision>1156</cp:revision>
  <cp:lastPrinted>2014-10-29T20:10:50Z</cp:lastPrinted>
  <dcterms:created xsi:type="dcterms:W3CDTF">2010-07-01T20:56:41Z</dcterms:created>
  <dcterms:modified xsi:type="dcterms:W3CDTF">2014-11-06T15:14:54Z</dcterms:modified>
</cp:coreProperties>
</file>