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73" r:id="rId2"/>
  </p:sldMasterIdLst>
  <p:notesMasterIdLst>
    <p:notesMasterId r:id="rId14"/>
  </p:notesMasterIdLst>
  <p:handoutMasterIdLst>
    <p:handoutMasterId r:id="rId15"/>
  </p:handoutMasterIdLst>
  <p:sldIdLst>
    <p:sldId id="256" r:id="rId3"/>
    <p:sldId id="369" r:id="rId4"/>
    <p:sldId id="362" r:id="rId5"/>
    <p:sldId id="363" r:id="rId6"/>
    <p:sldId id="364" r:id="rId7"/>
    <p:sldId id="361" r:id="rId8"/>
    <p:sldId id="365" r:id="rId9"/>
    <p:sldId id="366" r:id="rId10"/>
    <p:sldId id="367" r:id="rId11"/>
    <p:sldId id="368" r:id="rId12"/>
    <p:sldId id="370" r:id="rId1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MS PGothic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494"/>
    <a:srgbClr val="0F3094"/>
    <a:srgbClr val="004494"/>
    <a:srgbClr val="3166CF"/>
    <a:srgbClr val="37ACDE"/>
    <a:srgbClr val="3E6FD2"/>
    <a:srgbClr val="006600"/>
    <a:srgbClr val="000000"/>
    <a:srgbClr val="2D5EC1"/>
    <a:srgbClr val="BDDE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960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89F6E255-555A-47E1-929D-7A2EEE6E3D7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636CCC08-6ADC-412B-9E30-B483F97248D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JRC_Slides_Footer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5613" y="6461125"/>
            <a:ext cx="612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37ACDE"/>
          </a:solidFill>
          <a:ln>
            <a:solidFill>
              <a:srgbClr val="37AC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7" name="Picture 10" descr="JRC_Slides_Logo_EN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1925" y="258763"/>
            <a:ext cx="14351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5497513" y="5791772"/>
            <a:ext cx="28479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800" smtClean="0">
                <a:solidFill>
                  <a:srgbClr val="004494"/>
                </a:solidFill>
              </a:rPr>
              <a:t>www.jrc.ec.europa.eu </a:t>
            </a:r>
          </a:p>
        </p:txBody>
      </p:sp>
      <p:sp>
        <p:nvSpPr>
          <p:cNvPr id="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7200" y="1612255"/>
            <a:ext cx="78696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25" name="Content Placeholder 2"/>
          <p:cNvSpPr>
            <a:spLocks noGrp="1"/>
          </p:cNvSpPr>
          <p:nvPr>
            <p:ph idx="10"/>
          </p:nvPr>
        </p:nvSpPr>
        <p:spPr>
          <a:xfrm>
            <a:off x="637200" y="3842639"/>
            <a:ext cx="7869600" cy="302647"/>
          </a:xfrm>
        </p:spPr>
        <p:txBody>
          <a:bodyPr/>
          <a:lstStyle>
            <a:lvl1pPr algn="r">
              <a:defRPr/>
            </a:lvl1pPr>
            <a:lvl2pPr marL="228600" indent="-228600">
              <a:buFont typeface="Wingdings" charset="2"/>
              <a:buChar char="§"/>
              <a:defRPr sz="1800" b="0" i="0" baseline="0">
                <a:latin typeface="Verdana"/>
              </a:defRPr>
            </a:lvl2pPr>
            <a:lvl3pPr marL="457200" indent="-228600">
              <a:buClr>
                <a:srgbClr val="37ACDE"/>
              </a:buClr>
              <a:buFont typeface="Verdana"/>
              <a:buChar char="•"/>
              <a:defRPr sz="1600" baseline="0">
                <a:latin typeface="Verdana"/>
              </a:defRPr>
            </a:lvl3pPr>
            <a:lvl4pPr marL="685800" indent="-228600">
              <a:lnSpc>
                <a:spcPts val="2400"/>
              </a:lnSpc>
              <a:spcBef>
                <a:spcPts val="0"/>
              </a:spcBef>
              <a:buClr>
                <a:srgbClr val="37ACDE"/>
              </a:buClr>
              <a:buFont typeface="Arial"/>
              <a:buChar char="•"/>
              <a:defRPr sz="1600" baseline="0">
                <a:solidFill>
                  <a:srgbClr val="004494"/>
                </a:solidFill>
                <a:latin typeface="Verdana"/>
              </a:defRPr>
            </a:lvl4pPr>
            <a:lvl5pPr marL="914400" indent="-228600">
              <a:lnSpc>
                <a:spcPts val="2400"/>
              </a:lnSpc>
              <a:spcBef>
                <a:spcPts val="0"/>
              </a:spcBef>
              <a:buClr>
                <a:srgbClr val="37ACDE"/>
              </a:buClr>
              <a:buFont typeface="Verdana"/>
              <a:buChar char="–"/>
              <a:defRPr sz="1600" baseline="0">
                <a:solidFill>
                  <a:srgbClr val="004494"/>
                </a:solidFill>
                <a:latin typeface="Verdana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8505E-E0DB-4AE2-86A9-E1797ADD9DA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712B0-5A01-4369-8AE4-B1F790DBCCDA}" type="datetime3">
              <a:rPr lang="en-US"/>
              <a:pPr>
                <a:defRPr/>
              </a:pPr>
              <a:t>5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4407E-CF5F-4A2E-8F90-CA959AE1BF0C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221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B0889-C0BD-4FEC-A5ED-84F8098EBE42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8348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FE968-988C-470D-9B19-01668A363EF3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628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B6A36-32DD-4464-A985-C78BCDE9C1A9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303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67CBFE-CE1B-4702-863A-A7EF82B73E10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2144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CDF4A6-14DD-47AD-8B93-8FE7EF2C7BB3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115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E70A-6168-4A27-BA21-5772248D4708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1185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31079-80BF-413D-9C81-2FCBB9776589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4786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039B7-973F-424B-B10A-55AA9502B3F5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5713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7E039-8BB4-4382-A277-EB920B15562D}" type="slidenum">
              <a:rPr lang="en-GB" altLang="en-US">
                <a:solidFill>
                  <a:srgbClr val="000000"/>
                </a:solidFill>
              </a:rPr>
              <a:pPr/>
              <a:t>‹nr.›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136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200" y="2416174"/>
            <a:ext cx="7869600" cy="1292662"/>
          </a:xfrm>
        </p:spPr>
        <p:txBody>
          <a:bodyPr/>
          <a:lstStyle>
            <a:lvl1pPr indent="0">
              <a:lnSpc>
                <a:spcPct val="100000"/>
              </a:lnSpc>
              <a:defRPr/>
            </a:lvl1pPr>
            <a:lvl2pPr marL="228600" indent="0">
              <a:lnSpc>
                <a:spcPct val="100000"/>
              </a:lnSpc>
              <a:buFont typeface="Verdana"/>
              <a:buChar char="•"/>
              <a:defRPr sz="1800" b="0" i="0" baseline="0">
                <a:latin typeface="Verdana"/>
              </a:defRPr>
            </a:lvl2pPr>
            <a:lvl3pPr marL="457200" indent="0">
              <a:lnSpc>
                <a:spcPct val="100000"/>
              </a:lnSpc>
              <a:buClr>
                <a:srgbClr val="37ACDE"/>
              </a:buClr>
              <a:buFont typeface="Wingdings" charset="2"/>
              <a:buChar char="§"/>
              <a:defRPr sz="1600" baseline="0">
                <a:latin typeface="Verdana"/>
              </a:defRPr>
            </a:lvl3pPr>
            <a:lvl4pPr marL="685800" indent="0">
              <a:lnSpc>
                <a:spcPct val="100000"/>
              </a:lnSpc>
              <a:spcBef>
                <a:spcPts val="0"/>
              </a:spcBef>
              <a:buClr>
                <a:srgbClr val="37ACDE"/>
              </a:buClr>
              <a:buFont typeface="Arial"/>
              <a:buChar char="•"/>
              <a:defRPr sz="1600" baseline="0">
                <a:solidFill>
                  <a:srgbClr val="004494"/>
                </a:solidFill>
                <a:latin typeface="Verdana"/>
              </a:defRPr>
            </a:lvl4pPr>
            <a:lvl5pPr marL="914400" indent="0">
              <a:lnSpc>
                <a:spcPct val="100000"/>
              </a:lnSpc>
              <a:spcBef>
                <a:spcPts val="0"/>
              </a:spcBef>
              <a:buClr>
                <a:srgbClr val="37ACDE"/>
              </a:buClr>
              <a:buFont typeface="Verdana"/>
              <a:buChar char="–"/>
              <a:defRPr sz="1600" baseline="0">
                <a:solidFill>
                  <a:srgbClr val="004494"/>
                </a:solidFill>
                <a:latin typeface="Verdana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E9E5A-1755-45D2-AF88-AD6E4453AA0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E46CA-0425-4B33-89F9-214AFB237248}" type="datetime3">
              <a:rPr lang="en-US"/>
              <a:pPr>
                <a:defRPr/>
              </a:pPr>
              <a:t>5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430887"/>
          </a:xfrm>
        </p:spPr>
        <p:txBody>
          <a:bodyPr/>
          <a:lstStyle>
            <a:lvl1pPr algn="l">
              <a:defRPr sz="2800" b="1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104253"/>
            <a:ext cx="7772400" cy="302647"/>
          </a:xfrm>
        </p:spPr>
        <p:txBody>
          <a:bodyPr anchor="b"/>
          <a:lstStyle>
            <a:lvl1pPr marL="0" indent="0">
              <a:buNone/>
              <a:defRPr sz="18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60149-DC86-4DAF-8247-BCF67E4B716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D2B50-F7C1-4A74-A46C-A8D5F85EC48E}" type="datetime3">
              <a:rPr lang="en-US"/>
              <a:pPr>
                <a:defRPr/>
              </a:pPr>
              <a:t>5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7869600" cy="4308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200" y="2492374"/>
            <a:ext cx="3819600" cy="1569660"/>
          </a:xfrm>
        </p:spPr>
        <p:txBody>
          <a:bodyPr/>
          <a:lstStyle>
            <a:lvl1pPr indent="0">
              <a:lnSpc>
                <a:spcPct val="100000"/>
              </a:lnSpc>
              <a:defRPr sz="1800"/>
            </a:lvl1pPr>
            <a:lvl2pPr marL="228600" indent="0">
              <a:lnSpc>
                <a:spcPct val="100000"/>
              </a:lnSpc>
              <a:buFont typeface="Verdana"/>
              <a:buChar char="•"/>
              <a:defRPr sz="1800" baseline="0"/>
            </a:lvl2pPr>
            <a:lvl3pPr marL="457200" indent="0">
              <a:lnSpc>
                <a:spcPct val="100000"/>
              </a:lnSpc>
              <a:buFont typeface="Wingdings" charset="2"/>
              <a:buChar char="§"/>
              <a:defRPr sz="1600"/>
            </a:lvl3pPr>
            <a:lvl4pPr indent="0">
              <a:lnSpc>
                <a:spcPct val="100000"/>
              </a:lnSpc>
              <a:defRPr sz="1600" baseline="0"/>
            </a:lvl4pPr>
            <a:lvl5pPr marL="914400" indent="0">
              <a:lnSpc>
                <a:spcPct val="100000"/>
              </a:lnSpc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7200" y="2492375"/>
            <a:ext cx="3819600" cy="1292662"/>
          </a:xfrm>
        </p:spPr>
        <p:txBody>
          <a:bodyPr/>
          <a:lstStyle>
            <a:lvl1pPr marL="0" indent="0">
              <a:lnSpc>
                <a:spcPct val="100000"/>
              </a:lnSpc>
              <a:defRPr sz="1800"/>
            </a:lvl1pPr>
            <a:lvl2pPr marL="0" indent="0">
              <a:lnSpc>
                <a:spcPct val="100000"/>
              </a:lnSpc>
              <a:buFont typeface="Verdana"/>
              <a:buChar char="•"/>
              <a:defRPr sz="1800"/>
            </a:lvl2pPr>
            <a:lvl3pPr marL="0" indent="0">
              <a:lnSpc>
                <a:spcPct val="100000"/>
              </a:lnSpc>
              <a:buFont typeface="Wingdings" charset="2"/>
              <a:buChar char="§"/>
              <a:defRPr sz="1600"/>
            </a:lvl3pPr>
            <a:lvl4pPr marL="0" indent="0">
              <a:lnSpc>
                <a:spcPct val="100000"/>
              </a:lnSpc>
              <a:defRPr sz="1600" baseline="0"/>
            </a:lvl4pPr>
            <a:lvl5pPr marL="0" indent="0">
              <a:lnSpc>
                <a:spcPct val="100000"/>
              </a:lnSpc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7F208-7D8E-45B8-941E-00ED6709CD9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9621F-E6C5-4F83-BB6A-F0A71C512565}" type="datetime3">
              <a:rPr lang="en-US"/>
              <a:pPr>
                <a:defRPr/>
              </a:pPr>
              <a:t>5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00A79-BD46-4E47-B8AD-850A21FC457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35A02-9671-450F-B060-D33A698C0012}" type="datetime3">
              <a:rPr lang="en-US"/>
              <a:pPr>
                <a:defRPr/>
              </a:pPr>
              <a:t>5 November 2014</a:t>
            </a:fld>
            <a:endParaRPr lang="en-US"/>
          </a:p>
        </p:txBody>
      </p:sp>
      <p:sp>
        <p:nvSpPr>
          <p:cNvPr id="5" name="Tekstvak 4"/>
          <p:cNvSpPr txBox="1"/>
          <p:nvPr userDrawn="1"/>
        </p:nvSpPr>
        <p:spPr>
          <a:xfrm>
            <a:off x="1609344" y="3633216"/>
            <a:ext cx="203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800" smtClean="0">
              <a:solidFill>
                <a:srgbClr val="004494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76EF8-DBFC-464A-90BE-282C53A9A7A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107A8-2B00-466F-B081-7A49DD44E281}" type="datetime3">
              <a:rPr lang="en-US"/>
              <a:pPr>
                <a:defRPr/>
              </a:pPr>
              <a:t>5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00" y="1612255"/>
            <a:ext cx="2520000" cy="615553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200" y="2492374"/>
            <a:ext cx="2520000" cy="3432176"/>
          </a:xfrm>
        </p:spPr>
        <p:txBody>
          <a:bodyPr/>
          <a:lstStyle>
            <a:lvl1pPr>
              <a:defRPr sz="1800"/>
            </a:lvl1pPr>
            <a:lvl2pPr marL="228600" indent="-228600">
              <a:buFont typeface="Verdana"/>
              <a:buChar char="•"/>
              <a:defRPr sz="1800" baseline="0"/>
            </a:lvl2pPr>
            <a:lvl3pPr marL="457200" indent="-228600">
              <a:buFont typeface="Wingdings" charset="2"/>
              <a:buChar char="§"/>
              <a:defRPr sz="1600"/>
            </a:lvl3pPr>
            <a:lvl4pPr>
              <a:defRPr sz="1600" baseline="0"/>
            </a:lvl4pPr>
            <a:lvl5pPr marL="9144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6800" y="1612255"/>
            <a:ext cx="5040000" cy="4314412"/>
          </a:xfrm>
        </p:spPr>
        <p:txBody>
          <a:bodyPr/>
          <a:lstStyle>
            <a:lvl1pPr>
              <a:defRPr sz="1800"/>
            </a:lvl1pPr>
            <a:lvl2pPr marL="228600" indent="-228600">
              <a:buFont typeface="Verdana"/>
              <a:buChar char="•"/>
              <a:defRPr sz="1800"/>
            </a:lvl2pPr>
            <a:lvl3pPr marL="457200" indent="-228600">
              <a:buFont typeface="Wingdings" charset="2"/>
              <a:buChar char="§"/>
              <a:defRPr sz="1600"/>
            </a:lvl3pPr>
            <a:lvl4pPr>
              <a:defRPr sz="1600" baseline="0"/>
            </a:lvl4pPr>
            <a:lvl5pPr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E4FA5-E96D-4812-812C-FE6781F3C95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B6D70-7421-4CA3-86EC-A34BE45A18C5}" type="datetime3">
              <a:rPr lang="en-US"/>
              <a:pPr>
                <a:defRPr/>
              </a:pPr>
              <a:t>5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612800"/>
            <a:ext cx="5486400" cy="31783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367337"/>
            <a:ext cx="5486400" cy="557213"/>
          </a:xfrm>
        </p:spPr>
        <p:txBody>
          <a:bodyPr/>
          <a:lstStyle>
            <a:lvl1pPr marL="0" indent="0">
              <a:lnSpc>
                <a:spcPts val="18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2742E-B333-4E4D-86DF-9DC5B038106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90347-6012-4A0C-9486-5DF3AE4D8B00}" type="datetime3">
              <a:rPr lang="en-US"/>
              <a:pPr>
                <a:defRPr/>
              </a:pPr>
              <a:t>5 November 2014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  <a:latin typeface="Verdana"/>
              <a:ea typeface="+mn-ea"/>
              <a:cs typeface="+mn-cs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C86CF63-E8F6-44EE-8FED-47121F664E1E}" type="slidenum">
              <a:rPr lang="en-GB" altLang="en-US">
                <a:solidFill>
                  <a:srgbClr val="FFFFFF"/>
                </a:solidFill>
              </a:rPr>
              <a:pPr/>
              <a:t>‹nr.›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6588" y="1612900"/>
            <a:ext cx="78708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588" y="2416175"/>
            <a:ext cx="7870825" cy="182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373813" y="6426200"/>
            <a:ext cx="2133600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0">
                <a:solidFill>
                  <a:srgbClr val="004494"/>
                </a:solidFill>
                <a:cs typeface="+mn-cs"/>
              </a:defRPr>
            </a:lvl1pPr>
          </a:lstStyle>
          <a:p>
            <a:pPr>
              <a:defRPr/>
            </a:pPr>
            <a:fld id="{582B786C-EF5F-4414-803A-66CC9C4D648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37ACDE"/>
          </a:solidFill>
          <a:ln>
            <a:solidFill>
              <a:srgbClr val="37AC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2" name="Picture 5" descr="JRC_Slides_Footer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65613" y="6461125"/>
            <a:ext cx="612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1" descr="JRC_Slides_Logo_EN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971925" y="258763"/>
            <a:ext cx="14351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36588" y="6426200"/>
            <a:ext cx="2133600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004494"/>
                </a:solidFill>
                <a:cs typeface="+mn-cs"/>
              </a:defRPr>
            </a:lvl1pPr>
          </a:lstStyle>
          <a:p>
            <a:pPr>
              <a:defRPr/>
            </a:pPr>
            <a:fld id="{C537DDB1-B1C7-4169-A167-6B466A5D5C6A}" type="datetime3">
              <a:rPr lang="en-US"/>
              <a:pPr>
                <a:defRPr/>
              </a:pPr>
              <a:t>5 November 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</p:sldLayoutIdLst>
  <p:hf hdr="0" ftr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/>
          <a:ea typeface="MS PGothic" pitchFamily="34" charset="-128"/>
          <a:cs typeface="ＭＳ Ｐゴシック" charset="0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rgbClr val="004494"/>
          </a:solidFill>
          <a:latin typeface="Verdana" charset="0"/>
          <a:ea typeface="MS PGothic" pitchFamily="34" charset="-128"/>
          <a:cs typeface="ＭＳ Ｐゴシック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Verdana" pitchFamily="34" charset="0"/>
        <a:defRPr>
          <a:solidFill>
            <a:srgbClr val="004494"/>
          </a:solidFill>
          <a:latin typeface="Verdana"/>
          <a:ea typeface="MS PGothic" pitchFamily="34" charset="-128"/>
          <a:cs typeface="ＭＳ Ｐゴシック" charset="0"/>
        </a:defRPr>
      </a:lvl1pPr>
      <a:lvl2pPr marL="228600" indent="-2286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Verdana" pitchFamily="34" charset="0"/>
        <a:buChar char="•"/>
        <a:defRPr>
          <a:solidFill>
            <a:srgbClr val="004494"/>
          </a:solidFill>
          <a:latin typeface="Verdana"/>
          <a:ea typeface="MS PGothic" pitchFamily="34" charset="-128"/>
        </a:defRPr>
      </a:lvl2pPr>
      <a:lvl3pPr marL="457200" indent="-2286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Wingdings" pitchFamily="2" charset="2"/>
        <a:buChar char="§"/>
        <a:defRPr sz="1600">
          <a:solidFill>
            <a:srgbClr val="004494"/>
          </a:solidFill>
          <a:latin typeface="Verdana"/>
          <a:ea typeface="MS PGothic" pitchFamily="34" charset="-128"/>
        </a:defRPr>
      </a:lvl3pPr>
      <a:lvl4pPr marL="685800" indent="-2286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Arial" charset="0"/>
        <a:buChar char="•"/>
        <a:defRPr sz="1600">
          <a:solidFill>
            <a:srgbClr val="004494"/>
          </a:solidFill>
          <a:latin typeface="Verdana"/>
          <a:ea typeface="MS PGothic" pitchFamily="34" charset="-128"/>
        </a:defRPr>
      </a:lvl4pPr>
      <a:lvl5pPr marL="914400" indent="-228600" algn="l" rtl="0" fontAlgn="base">
        <a:lnSpc>
          <a:spcPts val="2400"/>
        </a:lnSpc>
        <a:spcBef>
          <a:spcPct val="0"/>
        </a:spcBef>
        <a:spcAft>
          <a:spcPct val="0"/>
        </a:spcAft>
        <a:buClr>
          <a:srgbClr val="37ACDE"/>
        </a:buClr>
        <a:buFont typeface="Verdana" pitchFamily="34" charset="0"/>
        <a:buChar char="–"/>
        <a:defRPr sz="1600">
          <a:solidFill>
            <a:srgbClr val="004494"/>
          </a:solidFill>
          <a:latin typeface="Verdana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E575744E-C14B-467C-A1A6-9C6D08008A97}" type="slidenum">
              <a:rPr lang="en-GB" altLang="en-US" b="0">
                <a:solidFill>
                  <a:srgbClr val="000000"/>
                </a:solidFill>
                <a:ea typeface="+mn-ea"/>
                <a:cs typeface="+mn-cs"/>
              </a:rPr>
              <a:pPr/>
              <a:t>‹nr.›</a:t>
            </a:fld>
            <a:endParaRPr lang="en-GB" altLang="en-US" b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165" y="1612900"/>
            <a:ext cx="7780476" cy="430887"/>
          </a:xfrm>
          <a:extLst>
            <a:ext uri="{FAA26D3D-D897-4be2-8F04-BA451C77F1D7}"/>
          </a:extLst>
        </p:spPr>
        <p:txBody>
          <a:bodyPr/>
          <a:lstStyle/>
          <a:p>
            <a:pPr>
              <a:defRPr/>
            </a:pPr>
            <a:r>
              <a:rPr lang="en-GB" smtClean="0"/>
              <a:t>Conclusions n+</a:t>
            </a:r>
            <a:r>
              <a:rPr lang="en-GB" baseline="30000" smtClean="0"/>
              <a:t>16</a:t>
            </a:r>
            <a:r>
              <a:rPr lang="en-GB" smtClean="0"/>
              <a:t>O</a:t>
            </a:r>
            <a:endParaRPr lang="en-US" sz="3200" i="1">
              <a:ea typeface="+mj-ea"/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0"/>
          </p:nvPr>
        </p:nvSpPr>
        <p:spPr>
          <a:xfrm>
            <a:off x="637200" y="3842639"/>
            <a:ext cx="7869600" cy="670953"/>
          </a:xfrm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0066"/>
              </a:buClr>
              <a:buFont typeface="Wingdings" pitchFamily="2" charset="2"/>
              <a:buNone/>
            </a:pPr>
            <a:r>
              <a:rPr lang="en-GB" i="1" smtClean="0">
                <a:latin typeface="Arial" charset="0"/>
              </a:rPr>
              <a:t>Arjan Plompen</a:t>
            </a:r>
          </a:p>
          <a:p>
            <a:pPr algn="ctr">
              <a:spcBef>
                <a:spcPct val="20000"/>
              </a:spcBef>
              <a:buClr>
                <a:srgbClr val="000066"/>
              </a:buClr>
              <a:buFont typeface="Wingdings" pitchFamily="2" charset="2"/>
              <a:buNone/>
            </a:pPr>
            <a:r>
              <a:rPr lang="en-GB" i="1" smtClean="0">
                <a:latin typeface="Arial" charset="0"/>
              </a:rPr>
              <a:t> EC-JRC-IRMM, SN3S unit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There is new work for thermal scattering and more to come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Cullen problem solved with ENDF/B-VII.1.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Impact of the change on benchmarks not known. It should be checked if we want to learn about the impact of thermal scattering.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Large effects (up to 1000 pcm) demonstrated for heavy water benchmarks.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What is the impact of solutes on thermal scattering? Experimental and theoretical insights may shed light on importance for (discrepant) benchmarks.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More general benchmarking and the final file.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rgbClr val="37ACDE"/>
              </a:buClr>
              <a:buFont typeface="+mj-lt"/>
              <a:buAutoNum type="arabicPeriod"/>
            </a:pPr>
            <a:r>
              <a:rPr lang="nl-NL" sz="2000" smtClean="0"/>
              <a:t>CIELO/A: Compensating effects from other CIELO nuclides should be investigated before solving potential problems on a nuclide-by-nuclide basis.</a:t>
            </a:r>
          </a:p>
          <a:p>
            <a:pPr marL="457200" indent="-457200">
              <a:buClr>
                <a:srgbClr val="37ACDE"/>
              </a:buClr>
              <a:buFont typeface="+mj-lt"/>
              <a:buAutoNum type="arabicPeriod"/>
            </a:pPr>
            <a:endParaRPr lang="nl-NL" sz="2000" smtClean="0"/>
          </a:p>
          <a:p>
            <a:pPr marL="457200" indent="-457200">
              <a:buClr>
                <a:srgbClr val="37ACDE"/>
              </a:buClr>
              <a:buFont typeface="+mj-lt"/>
              <a:buAutoNum type="arabicPeriod"/>
            </a:pPr>
            <a:r>
              <a:rPr lang="nl-NL" sz="2000" smtClean="0"/>
              <a:t>It is good to investigate the sensitivities that allow tweaking CIELO/A into CIELO/B with good performance a suite of benchmarks.</a:t>
            </a:r>
          </a:p>
          <a:p>
            <a:pPr marL="457200" indent="-457200">
              <a:buClr>
                <a:srgbClr val="37ACDE"/>
              </a:buClr>
              <a:buFont typeface="+mj-lt"/>
              <a:buAutoNum type="arabicPeriod"/>
            </a:pPr>
            <a:endParaRPr lang="nl-NL" sz="2000" smtClean="0"/>
          </a:p>
          <a:p>
            <a:pPr marL="457200" indent="-457200">
              <a:buClr>
                <a:srgbClr val="37ACDE"/>
              </a:buClr>
              <a:buFont typeface="+mj-lt"/>
              <a:buAutoNum type="arabicPeriod"/>
            </a:pPr>
            <a:r>
              <a:rPr lang="nl-NL" sz="2000" smtClean="0"/>
              <a:t>In doing point 2 above, avoid the confusion with CIELO/A files and preferably do the final tweaking as late as possible. Otherwise progress in understanding is limited and may even be lost altogether.</a:t>
            </a:r>
            <a:endParaRPr lang="nl-NL" sz="2000" smtClean="0"/>
          </a:p>
          <a:p>
            <a:endParaRPr lang="nl-NL"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79" y="-35561"/>
            <a:ext cx="9128790" cy="691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kstvak 2"/>
          <p:cNvSpPr txBox="1"/>
          <p:nvPr/>
        </p:nvSpPr>
        <p:spPr>
          <a:xfrm>
            <a:off x="4198507" y="4906850"/>
            <a:ext cx="4726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4800" baseline="30000" smtClean="0"/>
              <a:t>16</a:t>
            </a:r>
            <a:r>
              <a:rPr lang="nl-NL" sz="4800" smtClean="0"/>
              <a:t>O(n,tot)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Open points total cross section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F5494"/>
              </a:buClr>
              <a:buFont typeface="+mj-lt"/>
              <a:buAutoNum type="arabicPeriod"/>
            </a:pPr>
            <a:r>
              <a:rPr lang="nl-NL" sz="2000" smtClean="0"/>
              <a:t>Link low energy range to high energy range: 1 eV to 3 MeV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 smtClean="0"/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Tackle Ohkubo and Johnson problem at low energy.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Allows check of impact of negative resonance on the shape of the cross section and thereby the match with the 3.765(25) b recommendation.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F5494"/>
              </a:buClr>
              <a:buFont typeface="+mj-lt"/>
              <a:buAutoNum type="arabicPeriod" startAt="2"/>
            </a:pPr>
            <a:r>
              <a:rPr lang="nl-NL" sz="2000" smtClean="0"/>
              <a:t>Careful check of cross section in the plateau at 3.5 MeV.</a:t>
            </a:r>
          </a:p>
          <a:p>
            <a:pPr marL="457200" indent="-457200">
              <a:spcBef>
                <a:spcPts val="0"/>
              </a:spcBef>
              <a:buClr>
                <a:srgbClr val="0F5494"/>
              </a:buClr>
              <a:buNone/>
            </a:pPr>
            <a:endParaRPr lang="nl-NL" sz="2000" smtClean="0"/>
          </a:p>
          <a:p>
            <a:pPr marL="0" indent="0">
              <a:spcBef>
                <a:spcPts val="0"/>
              </a:spcBef>
              <a:buClr>
                <a:srgbClr val="0F5494"/>
              </a:buClr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Tackles discussion on agreement Cierjack-80 and most other measurements.</a:t>
            </a:r>
          </a:p>
          <a:p>
            <a:pPr marL="0" indent="0">
              <a:spcBef>
                <a:spcPts val="0"/>
              </a:spcBef>
              <a:buClr>
                <a:srgbClr val="0F5494"/>
              </a:buClr>
              <a:buNone/>
            </a:pPr>
            <a:endParaRPr lang="nl-NL" sz="2000" smtClean="0"/>
          </a:p>
          <a:p>
            <a:pPr marL="457200" indent="-457200">
              <a:spcBef>
                <a:spcPts val="0"/>
              </a:spcBef>
              <a:buClr>
                <a:srgbClr val="0F5494"/>
              </a:buClr>
              <a:buFont typeface="+mj-lt"/>
              <a:buAutoNum type="arabicPeriod" startAt="3"/>
            </a:pPr>
            <a:r>
              <a:rPr lang="nl-NL" sz="2000" smtClean="0"/>
              <a:t>New data for the first resonance</a:t>
            </a:r>
          </a:p>
          <a:p>
            <a:pPr marL="0" indent="0">
              <a:spcBef>
                <a:spcPts val="0"/>
              </a:spcBef>
              <a:buClr>
                <a:srgbClr val="0F5494"/>
              </a:buClr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Only 2 data sets available and both have an issue just below the resonance.</a:t>
            </a:r>
            <a:endParaRPr lang="nl-NL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Open points total cross section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Needs accurate new measurements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 smtClean="0"/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High quality samples holding oxygen with careful choice of compensating sample. Several thicknesses are required.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 smtClean="0"/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Avoid water absorption and moisture or ice on the surface. Humidity and temperature control are required.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 smtClean="0"/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Control of and a low background are essential.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 smtClean="0"/>
          </a:p>
          <a:p>
            <a:pPr marL="0" indent="0">
              <a:spcBef>
                <a:spcPts val="0"/>
              </a:spcBef>
              <a:buNone/>
            </a:pPr>
            <a:r>
              <a:rPr lang="nl-NL" sz="2000" smtClean="0"/>
              <a:t>High resolution needed for the first resonance: non-saturating sample with all of the above.</a:t>
            </a:r>
          </a:p>
          <a:p>
            <a:pPr marL="0" indent="0">
              <a:spcBef>
                <a:spcPts val="0"/>
              </a:spcBef>
              <a:buNone/>
            </a:pPr>
            <a:endParaRPr lang="nl-NL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492375"/>
            <a:ext cx="3986011" cy="352901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nl-NL" smtClean="0"/>
              <a:t>Experiments that allow accurate evaluations require significant care, both from the experimenter and from the evaluator.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3802" y="965913"/>
            <a:ext cx="4736701" cy="3219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9428" y="4171614"/>
            <a:ext cx="4448742" cy="2660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5058" y="3363398"/>
            <a:ext cx="33147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269" y="6091641"/>
            <a:ext cx="4025185" cy="33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30320" y="38637"/>
            <a:ext cx="6838679" cy="87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0408" y="5199979"/>
            <a:ext cx="2815200" cy="853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90151" y="13313"/>
            <a:ext cx="9178680" cy="936625"/>
          </a:xfrm>
        </p:spPr>
        <p:txBody>
          <a:bodyPr/>
          <a:lstStyle/>
          <a:p>
            <a:pPr marL="0"/>
            <a:r>
              <a:rPr lang="nl-NL" sz="2400" smtClean="0">
                <a:solidFill>
                  <a:schemeClr val="bg1"/>
                </a:solidFill>
              </a:rPr>
              <a:t>Open points </a:t>
            </a:r>
            <a:r>
              <a:rPr lang="nl-NL" sz="2400" baseline="30000" smtClean="0">
                <a:solidFill>
                  <a:schemeClr val="bg1"/>
                </a:solidFill>
              </a:rPr>
              <a:t>16</a:t>
            </a:r>
            <a:r>
              <a:rPr lang="nl-NL" sz="2400" smtClean="0">
                <a:solidFill>
                  <a:schemeClr val="bg1"/>
                </a:solidFill>
              </a:rPr>
              <a:t>O(n,a)</a:t>
            </a:r>
            <a:r>
              <a:rPr lang="nl-NL" sz="1800" smtClean="0">
                <a:solidFill>
                  <a:schemeClr val="bg1"/>
                </a:solidFill>
              </a:rPr>
              <a:t/>
            </a:r>
            <a:br>
              <a:rPr lang="nl-NL" sz="1800" smtClean="0">
                <a:solidFill>
                  <a:schemeClr val="bg1"/>
                </a:solidFill>
              </a:rPr>
            </a:br>
            <a:r>
              <a:rPr lang="nl-NL" sz="1800" smtClean="0">
                <a:solidFill>
                  <a:schemeClr val="bg1"/>
                </a:solidFill>
              </a:rPr>
              <a:t>Giorginis recommendations		          vs Kunieda, Hale and Leal</a:t>
            </a:r>
            <a:endParaRPr lang="nl-NL" sz="1800">
              <a:solidFill>
                <a:schemeClr val="bg1"/>
              </a:solidFill>
            </a:endParaRP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3E46CA-0425-4B33-89F9-214AFB237248}" type="datetime3">
              <a:rPr lang="en-US" smtClean="0"/>
              <a:pPr>
                <a:defRPr/>
              </a:pPr>
              <a:t>5 November 2014</a:t>
            </a:fld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CE9E5A-1755-45D2-AF88-AD6E4453AA0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568" y="911046"/>
            <a:ext cx="8220075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Open points </a:t>
            </a:r>
            <a:r>
              <a:rPr lang="nl-NL" baseline="30000" smtClean="0"/>
              <a:t>16</a:t>
            </a:r>
            <a:r>
              <a:rPr lang="nl-NL" smtClean="0"/>
              <a:t>O(n,a) and </a:t>
            </a:r>
            <a:r>
              <a:rPr lang="nl-NL" baseline="30000" smtClean="0"/>
              <a:t>13</a:t>
            </a:r>
            <a:r>
              <a:rPr lang="nl-NL" smtClean="0"/>
              <a:t>C(a,n)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l-NL" sz="2000" baseline="30000" smtClean="0"/>
              <a:t>16</a:t>
            </a:r>
            <a:r>
              <a:rPr lang="nl-NL" sz="2000" smtClean="0"/>
              <a:t>O(n,a) measurement</a:t>
            </a:r>
          </a:p>
          <a:p>
            <a:pPr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Independent result needed for checking normalization.</a:t>
            </a:r>
          </a:p>
          <a:p>
            <a:pPr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Improved resolution compared to IRMM/IPPE.</a:t>
            </a:r>
          </a:p>
          <a:p>
            <a:pPr>
              <a:buNone/>
            </a:pPr>
            <a:endParaRPr lang="nl-NL" sz="2000" smtClean="0"/>
          </a:p>
          <a:p>
            <a:pPr>
              <a:buNone/>
            </a:pPr>
            <a:r>
              <a:rPr lang="nl-NL" sz="2000" baseline="30000" smtClean="0"/>
              <a:t>13</a:t>
            </a:r>
            <a:r>
              <a:rPr lang="nl-NL" sz="2000" smtClean="0"/>
              <a:t>C(a,n) measurements</a:t>
            </a:r>
          </a:p>
          <a:p>
            <a:pPr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Existing results all have issues.</a:t>
            </a:r>
          </a:p>
          <a:p>
            <a:pPr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New measurement(s) needed to confirm conjectures.</a:t>
            </a:r>
          </a:p>
          <a:p>
            <a:pPr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They may be plausible conjectures, but that’s all they are.</a:t>
            </a:r>
          </a:p>
          <a:p>
            <a:pPr>
              <a:buNone/>
            </a:pP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Guard: </a:t>
            </a:r>
            <a:r>
              <a:rPr lang="nl-NL" sz="2000" baseline="30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13</a:t>
            </a:r>
            <a:r>
              <a:rPr lang="nl-NL" sz="2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 target quality during experiment, energy-dependent efficiency (detector model, angular distribution), reliable principles</a:t>
            </a:r>
            <a:r>
              <a:rPr lang="nl-NL" sz="2000" smtClean="0"/>
              <a:t>.</a:t>
            </a:r>
            <a:endParaRPr lang="nl-NL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DICE sensitivities (Hill)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Apply to </a:t>
            </a:r>
            <a:r>
              <a:rPr lang="nl-NL" baseline="30000" smtClean="0"/>
              <a:t>16</a:t>
            </a:r>
            <a:r>
              <a:rPr lang="nl-NL" smtClean="0"/>
              <a:t>O(n,a) as well as </a:t>
            </a:r>
            <a:r>
              <a:rPr lang="nl-NL" baseline="30000" smtClean="0"/>
              <a:t>16</a:t>
            </a:r>
            <a:r>
              <a:rPr lang="nl-NL" smtClean="0"/>
              <a:t>O(n,tot)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Combine with evaluations?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Group sensitivity needs group cross section to evaluate impact. Is this possible?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Sort benchmarks by</a:t>
            </a:r>
          </a:p>
          <a:p>
            <a:pPr marL="857250" lvl="1" indent="-457200">
              <a:buClr>
                <a:srgbClr val="0F5494"/>
              </a:buClr>
              <a:buFont typeface="+mj-lt"/>
              <a:buAutoNum type="arabicPeriod"/>
            </a:pPr>
            <a:r>
              <a:rPr lang="nl-NL" b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Sensitivity to the two oxygen cross sections.</a:t>
            </a:r>
          </a:p>
          <a:p>
            <a:pPr marL="857250" lvl="1" indent="-457200">
              <a:buClr>
                <a:srgbClr val="0F5494"/>
              </a:buClr>
              <a:buFont typeface="+mj-lt"/>
              <a:buAutoNum type="arabicPeriod"/>
            </a:pPr>
            <a:r>
              <a:rPr lang="nl-NL" b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Relevance to CIELO.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Analyse impact of compensation options?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Trend of k with leakage.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Perceived to be the effect of changes to total and angular distribution.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Main difference Hale evaluation and B-VII.1 is </a:t>
            </a:r>
            <a:r>
              <a:rPr lang="nl-NL" baseline="30000" smtClean="0"/>
              <a:t>16</a:t>
            </a:r>
            <a:r>
              <a:rPr lang="nl-NL" smtClean="0"/>
              <a:t>O(n,a)!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Could it be a poorly understood absorption only effect?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Test by increasing nu-bar-thermal?</a:t>
            </a:r>
          </a:p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nl-NL" smtClean="0"/>
              <a:t>Trend still to be evaluated for Leal-RP with angular distributions from the RP.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RC_Slide_Template_EN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>
            <a:ln>
              <a:noFill/>
            </a:ln>
            <a:solidFill>
              <a:srgbClr val="FFD62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>
            <a:ln>
              <a:noFill/>
            </a:ln>
            <a:solidFill>
              <a:srgbClr val="FFD624"/>
            </a:solidFill>
            <a:effectLst/>
            <a:latin typeface="Verdana" charset="0"/>
            <a:ea typeface="ＭＳ Ｐゴシック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800" smtClean="0">
            <a:solidFill>
              <a:srgbClr val="004494"/>
            </a:solidFill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JRC_Slide_Template_EN</Template>
  <TotalTime>4004</TotalTime>
  <Words>486</Words>
  <Application>Microsoft Office PowerPoint</Application>
  <PresentationFormat>Diavoorstelling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3" baseType="lpstr">
      <vt:lpstr>JRC_Slide_Template_EN</vt:lpstr>
      <vt:lpstr>Blank</vt:lpstr>
      <vt:lpstr>Conclusions n+16O</vt:lpstr>
      <vt:lpstr>Dia 2</vt:lpstr>
      <vt:lpstr>Open points total cross section</vt:lpstr>
      <vt:lpstr>Open points total cross section</vt:lpstr>
      <vt:lpstr>Dia 5</vt:lpstr>
      <vt:lpstr>Open points 16O(n,a) Giorginis recommendations            vs Kunieda, Hale and Leal</vt:lpstr>
      <vt:lpstr>Open points 16O(n,a) and 13C(a,n)</vt:lpstr>
      <vt:lpstr>DICE sensitivities (Hill)</vt:lpstr>
      <vt:lpstr>Trend of k with leakage.</vt:lpstr>
      <vt:lpstr>There is new work for thermal scattering and more to come</vt:lpstr>
      <vt:lpstr>More general benchmarking and the final file.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Research Centre</dc:title>
  <dc:creator>Grainne Mulhern</dc:creator>
  <cp:lastModifiedBy>Arjan</cp:lastModifiedBy>
  <cp:revision>430</cp:revision>
  <dcterms:created xsi:type="dcterms:W3CDTF">2012-03-21T15:19:35Z</dcterms:created>
  <dcterms:modified xsi:type="dcterms:W3CDTF">2014-11-05T13:06:02Z</dcterms:modified>
</cp:coreProperties>
</file>