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71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3004800" cy="9753600"/>
  <p:notesSz cx="6858000" cy="9144000"/>
  <p:defaultTextStyle>
    <a:lvl1pPr defTabSz="457200">
      <a:defRPr sz="1200">
        <a:latin typeface="Arial"/>
        <a:ea typeface="Arial"/>
        <a:cs typeface="Arial"/>
        <a:sym typeface="Arial"/>
      </a:defRPr>
    </a:lvl1pPr>
    <a:lvl2pPr defTabSz="457200">
      <a:defRPr sz="1200">
        <a:latin typeface="Arial"/>
        <a:ea typeface="Arial"/>
        <a:cs typeface="Arial"/>
        <a:sym typeface="Arial"/>
      </a:defRPr>
    </a:lvl2pPr>
    <a:lvl3pPr defTabSz="457200">
      <a:defRPr sz="1200">
        <a:latin typeface="Arial"/>
        <a:ea typeface="Arial"/>
        <a:cs typeface="Arial"/>
        <a:sym typeface="Arial"/>
      </a:defRPr>
    </a:lvl3pPr>
    <a:lvl4pPr defTabSz="457200">
      <a:defRPr sz="1200">
        <a:latin typeface="Arial"/>
        <a:ea typeface="Arial"/>
        <a:cs typeface="Arial"/>
        <a:sym typeface="Arial"/>
      </a:defRPr>
    </a:lvl4pPr>
    <a:lvl5pPr defTabSz="457200">
      <a:defRPr sz="1200">
        <a:latin typeface="Arial"/>
        <a:ea typeface="Arial"/>
        <a:cs typeface="Arial"/>
        <a:sym typeface="Arial"/>
      </a:defRPr>
    </a:lvl5pPr>
    <a:lvl6pPr defTabSz="457200">
      <a:defRPr sz="1200">
        <a:latin typeface="Arial"/>
        <a:ea typeface="Arial"/>
        <a:cs typeface="Arial"/>
        <a:sym typeface="Arial"/>
      </a:defRPr>
    </a:lvl6pPr>
    <a:lvl7pPr defTabSz="457200">
      <a:defRPr sz="1200">
        <a:latin typeface="Arial"/>
        <a:ea typeface="Arial"/>
        <a:cs typeface="Arial"/>
        <a:sym typeface="Arial"/>
      </a:defRPr>
    </a:lvl7pPr>
    <a:lvl8pPr defTabSz="457200">
      <a:defRPr sz="1200">
        <a:latin typeface="Arial"/>
        <a:ea typeface="Arial"/>
        <a:cs typeface="Arial"/>
        <a:sym typeface="Arial"/>
      </a:defRPr>
    </a:lvl8pPr>
    <a:lvl9pPr defTabSz="457200">
      <a:defRPr sz="1200"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413E40"/>
      </a:tcTxStyle>
      <a:tcStyle>
        <a:tcBdr>
          <a:left>
            <a:ln w="12700" cap="flat">
              <a:solidFill>
                <a:srgbClr val="413E40"/>
              </a:solidFill>
              <a:prstDash val="solid"/>
              <a:miter lim="400000"/>
            </a:ln>
          </a:left>
          <a:right>
            <a:ln w="12700" cap="flat">
              <a:solidFill>
                <a:srgbClr val="413E40"/>
              </a:solidFill>
              <a:prstDash val="solid"/>
              <a:miter lim="400000"/>
            </a:ln>
          </a:right>
          <a:top>
            <a:ln w="12700" cap="flat">
              <a:solidFill>
                <a:srgbClr val="413E40"/>
              </a:solidFill>
              <a:prstDash val="solid"/>
              <a:miter lim="400000"/>
            </a:ln>
          </a:top>
          <a:bottom>
            <a:ln w="12700" cap="flat">
              <a:solidFill>
                <a:srgbClr val="413E40"/>
              </a:solidFill>
              <a:prstDash val="solid"/>
              <a:miter lim="400000"/>
            </a:ln>
          </a:bottom>
          <a:insideH>
            <a:ln w="12700" cap="flat">
              <a:solidFill>
                <a:srgbClr val="413E40"/>
              </a:solidFill>
              <a:prstDash val="solid"/>
              <a:miter lim="400000"/>
            </a:ln>
          </a:insideH>
          <a:insideV>
            <a:ln w="12700" cap="flat">
              <a:solidFill>
                <a:srgbClr val="413E4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Arial"/>
          <a:ea typeface="Arial"/>
          <a:cs typeface="Arial"/>
        </a:font>
        <a:srgbClr val="413E40"/>
      </a:tcTxStyle>
      <a:tcStyle>
        <a:tcBdr>
          <a:left>
            <a:ln w="28575" cap="flat">
              <a:solidFill>
                <a:srgbClr val="413E40"/>
              </a:solidFill>
              <a:prstDash val="solid"/>
              <a:miter lim="400000"/>
            </a:ln>
          </a:left>
          <a:right>
            <a:ln w="12700" cap="flat">
              <a:solidFill>
                <a:srgbClr val="413E40"/>
              </a:solidFill>
              <a:prstDash val="solid"/>
              <a:miter lim="400000"/>
            </a:ln>
          </a:right>
          <a:top>
            <a:ln w="12700" cap="flat">
              <a:solidFill>
                <a:srgbClr val="413E40"/>
              </a:solidFill>
              <a:prstDash val="solid"/>
              <a:miter lim="400000"/>
            </a:ln>
          </a:top>
          <a:bottom>
            <a:ln w="12700" cap="flat">
              <a:solidFill>
                <a:srgbClr val="413E40"/>
              </a:solidFill>
              <a:prstDash val="solid"/>
              <a:miter lim="400000"/>
            </a:ln>
          </a:bottom>
          <a:insideH>
            <a:ln w="12700" cap="flat">
              <a:solidFill>
                <a:srgbClr val="413E40"/>
              </a:solidFill>
              <a:prstDash val="solid"/>
              <a:miter lim="400000"/>
            </a:ln>
          </a:insideH>
          <a:insideV>
            <a:ln w="12700" cap="flat">
              <a:solidFill>
                <a:srgbClr val="413E4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Arial"/>
          <a:ea typeface="Arial"/>
          <a:cs typeface="Arial"/>
        </a:font>
        <a:srgbClr val="413E40"/>
      </a:tcTxStyle>
      <a:tcStyle>
        <a:tcBdr>
          <a:left>
            <a:ln w="12700" cap="flat">
              <a:solidFill>
                <a:srgbClr val="413E40"/>
              </a:solidFill>
              <a:prstDash val="solid"/>
              <a:miter lim="400000"/>
            </a:ln>
          </a:left>
          <a:right>
            <a:ln w="12700" cap="flat">
              <a:solidFill>
                <a:srgbClr val="413E40"/>
              </a:solidFill>
              <a:prstDash val="solid"/>
              <a:miter lim="400000"/>
            </a:ln>
          </a:right>
          <a:top>
            <a:ln w="12700" cap="flat">
              <a:solidFill>
                <a:srgbClr val="413E40"/>
              </a:solidFill>
              <a:prstDash val="solid"/>
              <a:miter lim="400000"/>
            </a:ln>
          </a:top>
          <a:bottom>
            <a:ln w="28575" cap="flat">
              <a:solidFill>
                <a:srgbClr val="413E40"/>
              </a:solidFill>
              <a:prstDash val="solid"/>
              <a:miter lim="400000"/>
            </a:ln>
          </a:bottom>
          <a:insideH>
            <a:ln w="12700" cap="flat">
              <a:solidFill>
                <a:srgbClr val="413E40"/>
              </a:solidFill>
              <a:prstDash val="solid"/>
              <a:miter lim="400000"/>
            </a:ln>
          </a:insideH>
          <a:insideV>
            <a:ln w="12700" cap="flat">
              <a:solidFill>
                <a:srgbClr val="413E4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Arial"/>
          <a:ea typeface="Arial"/>
          <a:cs typeface="Arial"/>
        </a:font>
        <a:srgbClr val="413E40"/>
      </a:tcTxStyle>
      <a:tcStyle>
        <a:tcBdr>
          <a:left>
            <a:ln w="12700" cap="flat">
              <a:solidFill>
                <a:srgbClr val="413E40"/>
              </a:solidFill>
              <a:prstDash val="solid"/>
              <a:miter lim="400000"/>
            </a:ln>
          </a:left>
          <a:right>
            <a:ln w="12700" cap="flat">
              <a:solidFill>
                <a:srgbClr val="413E40"/>
              </a:solidFill>
              <a:prstDash val="solid"/>
              <a:miter lim="400000"/>
            </a:ln>
          </a:right>
          <a:top>
            <a:ln w="28575" cap="flat">
              <a:solidFill>
                <a:srgbClr val="413E40"/>
              </a:solidFill>
              <a:prstDash val="solid"/>
              <a:miter lim="400000"/>
            </a:ln>
          </a:top>
          <a:bottom>
            <a:ln w="12700" cap="flat">
              <a:solidFill>
                <a:srgbClr val="413E40"/>
              </a:solidFill>
              <a:prstDash val="solid"/>
              <a:miter lim="400000"/>
            </a:ln>
          </a:bottom>
          <a:insideH>
            <a:ln w="12700" cap="flat">
              <a:solidFill>
                <a:srgbClr val="413E40"/>
              </a:solidFill>
              <a:prstDash val="solid"/>
              <a:miter lim="400000"/>
            </a:ln>
          </a:insideH>
          <a:insideV>
            <a:ln w="12700" cap="flat">
              <a:solidFill>
                <a:srgbClr val="413E4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3" name="Shape 3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12463998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2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Five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546100" y="0"/>
            <a:ext cx="11925300" cy="241808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1079500" y="2603500"/>
            <a:ext cx="10833100" cy="71501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Five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546100" y="0"/>
            <a:ext cx="11925300" cy="241808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Title Text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1079500" y="2603500"/>
            <a:ext cx="10833100" cy="71501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Five</a:t>
            </a:r>
          </a:p>
        </p:txBody>
      </p:sp>
      <p:sp>
        <p:nvSpPr>
          <p:cNvPr id="19" name="Shape 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3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546100" y="0"/>
            <a:ext cx="11925300" cy="241808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1079500" y="2603500"/>
            <a:ext cx="10833100" cy="71501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546100" y="0"/>
            <a:ext cx="11925300" cy="241808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Title Text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1079500" y="2603500"/>
            <a:ext cx="10833100" cy="71501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Five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11982028" y="9241085"/>
            <a:ext cx="1022773" cy="51251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707">
              <a:latin typeface="Arial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10258" y="9241085"/>
            <a:ext cx="9934222" cy="51251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707">
              <a:latin typeface="Arial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10259" y="1"/>
            <a:ext cx="12494542" cy="512516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707">
              <a:latin typeface="Arial" charset="0"/>
            </a:endParaRPr>
          </a:p>
        </p:txBody>
      </p:sp>
      <p:pic>
        <p:nvPicPr>
          <p:cNvPr id="6" name="Picture 11" descr="IRSN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863"/>
          <a:stretch>
            <a:fillRect/>
          </a:stretch>
        </p:blipFill>
        <p:spPr bwMode="auto">
          <a:xfrm>
            <a:off x="10645424" y="9245601"/>
            <a:ext cx="1115342" cy="35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458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546100" y="0"/>
            <a:ext cx="11925300" cy="1739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546100" y="2171700"/>
            <a:ext cx="11925300" cy="7581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9565927" y="9253078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ctr" defTabSz="647700">
              <a:defRPr sz="18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1pPr>
      <a:lvl2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2pPr>
      <a:lvl3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3pPr>
      <a:lvl4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4pPr>
      <a:lvl5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5pPr>
      <a:lvl6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6pPr>
      <a:lvl7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7pPr>
      <a:lvl8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8pPr>
      <a:lvl9pPr marR="57798" indent="57798" defTabSz="1295400">
        <a:lnSpc>
          <a:spcPct val="80000"/>
        </a:lnSpc>
        <a:defRPr sz="5000">
          <a:solidFill>
            <a:srgbClr val="013E92"/>
          </a:solidFill>
          <a:uFill>
            <a:solidFill>
              <a:srgbClr val="013E92"/>
            </a:solidFill>
          </a:uFill>
          <a:latin typeface="Arial Bold"/>
          <a:ea typeface="Arial Bold"/>
          <a:cs typeface="Arial Bold"/>
          <a:sym typeface="Arial Bold"/>
        </a:defRPr>
      </a:lvl9pPr>
    </p:titleStyle>
    <p:bodyStyle>
      <a:lvl1pPr marL="383540" marR="57798" indent="-342900" defTabSz="1295400">
        <a:spcBef>
          <a:spcPts val="700"/>
        </a:spcBef>
        <a:buClr>
          <a:srgbClr val="013E92"/>
        </a:buClr>
        <a:buSzPct val="110000"/>
        <a:buFont typeface="Wingdings"/>
        <a:buChar char="▪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1pPr>
      <a:lvl2pPr marL="844822" marR="57798" indent="-346982" defTabSz="1295400">
        <a:spcBef>
          <a:spcPts val="700"/>
        </a:spcBef>
        <a:buClr>
          <a:srgbClr val="013E92"/>
        </a:buClr>
        <a:buSzPct val="90000"/>
        <a:buFont typeface="Wingdings"/>
        <a:buChar char="•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2pPr>
      <a:lvl3pPr marL="1221738" marR="57798" indent="-323850" defTabSz="1295400">
        <a:spcBef>
          <a:spcPts val="700"/>
        </a:spcBef>
        <a:buClr>
          <a:srgbClr val="013E92"/>
        </a:buClr>
        <a:buSzPct val="90000"/>
        <a:buFont typeface="Wingdings"/>
        <a:buChar char="-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3pPr>
      <a:lvl4pPr marL="1564638" marR="57798" indent="-323850" defTabSz="1295400">
        <a:spcBef>
          <a:spcPts val="700"/>
        </a:spcBef>
        <a:buClr>
          <a:srgbClr val="013E92"/>
        </a:buClr>
        <a:buSzPct val="90000"/>
        <a:buFont typeface="Wingdings"/>
        <a:buChar char="-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4pPr>
      <a:lvl5pPr marL="1907538" marR="57798" indent="-323850" defTabSz="1295400">
        <a:spcBef>
          <a:spcPts val="700"/>
        </a:spcBef>
        <a:buClr>
          <a:srgbClr val="013E92"/>
        </a:buClr>
        <a:buSzPct val="90000"/>
        <a:buFont typeface="Wingdings"/>
        <a:buChar char="-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5pPr>
      <a:lvl6pPr marL="1907538" marR="57798" indent="-323850" defTabSz="1295400">
        <a:spcBef>
          <a:spcPts val="700"/>
        </a:spcBef>
        <a:buClr>
          <a:srgbClr val="013E92"/>
        </a:buClr>
        <a:buSzPct val="90000"/>
        <a:buFont typeface="Wingdings"/>
        <a:buChar char="▪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6pPr>
      <a:lvl7pPr marL="1907538" marR="57798" indent="-323850" defTabSz="1295400">
        <a:spcBef>
          <a:spcPts val="700"/>
        </a:spcBef>
        <a:buClr>
          <a:srgbClr val="013E92"/>
        </a:buClr>
        <a:buSzPct val="90000"/>
        <a:buFont typeface="Wingdings"/>
        <a:buChar char="▪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7pPr>
      <a:lvl8pPr marL="1907538" marR="57798" indent="-323850" defTabSz="1295400">
        <a:spcBef>
          <a:spcPts val="700"/>
        </a:spcBef>
        <a:buClr>
          <a:srgbClr val="013E92"/>
        </a:buClr>
        <a:buSzPct val="90000"/>
        <a:buFont typeface="Wingdings"/>
        <a:buChar char="▪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8pPr>
      <a:lvl9pPr marL="1907538" marR="57798" indent="-323850" defTabSz="1295400">
        <a:spcBef>
          <a:spcPts val="700"/>
        </a:spcBef>
        <a:buClr>
          <a:srgbClr val="013E92"/>
        </a:buClr>
        <a:buSzPct val="90000"/>
        <a:buFont typeface="Wingdings"/>
        <a:buChar char="▪"/>
        <a:defRPr sz="3400">
          <a:solidFill>
            <a:srgbClr val="413E40"/>
          </a:solidFill>
          <a:uFill>
            <a:solidFill>
              <a:srgbClr val="413E40"/>
            </a:solidFill>
          </a:uFill>
          <a:latin typeface="Arial"/>
          <a:ea typeface="Arial"/>
          <a:cs typeface="Arial"/>
          <a:sym typeface="Arial"/>
        </a:defRPr>
      </a:lvl9pPr>
    </p:bodyStyle>
    <p:otherStyle>
      <a:lvl1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1pPr>
      <a:lvl2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2pPr>
      <a:lvl3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3pPr>
      <a:lvl4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4pPr>
      <a:lvl5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5pPr>
      <a:lvl6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6pPr>
      <a:lvl7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7pPr>
      <a:lvl8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8pPr>
      <a:lvl9pPr algn="ctr" defTabSz="647700">
        <a:defRPr>
          <a:solidFill>
            <a:schemeClr val="tx1"/>
          </a:solidFill>
          <a:uFill>
            <a:solidFill>
              <a:srgbClr val="013E92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0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2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Shape 36"/>
          <p:cNvSpPr/>
          <p:nvPr/>
        </p:nvSpPr>
        <p:spPr>
          <a:xfrm>
            <a:off x="1168400" y="3556000"/>
            <a:ext cx="82677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R="57798" indent="57798" algn="r" defTabSz="1295400">
              <a:defRPr sz="3600" i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pPr lvl="0">
              <a:defRPr sz="1800" i="0">
                <a:solidFill>
                  <a:srgbClr val="000000"/>
                </a:solidFill>
                <a:uFillTx/>
              </a:defRPr>
            </a:pPr>
            <a:r>
              <a:rPr sz="3600" i="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</a:t>
            </a:r>
            <a:r>
              <a:rPr sz="3600" i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. Brown, </a:t>
            </a:r>
            <a:r>
              <a:rPr lang="nl-BE" sz="3600" i="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BNL</a:t>
            </a:r>
            <a:endParaRPr lang="nl-BE" dirty="0"/>
          </a:p>
          <a:p>
            <a:pPr lvl="0">
              <a:defRPr sz="1800" i="0">
                <a:solidFill>
                  <a:srgbClr val="000000"/>
                </a:solidFill>
                <a:uFillTx/>
              </a:defRPr>
            </a:pPr>
            <a:r>
              <a:rPr lang="nl-BE" sz="3600" i="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W. Haeck, IRSN</a:t>
            </a:r>
            <a:endParaRPr lang="nl-BE" i="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37" name="Shape 37"/>
          <p:cNvSpPr/>
          <p:nvPr/>
        </p:nvSpPr>
        <p:spPr>
          <a:xfrm>
            <a:off x="1168400" y="850899"/>
            <a:ext cx="8267700" cy="1377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R="57798" indent="57798" algn="r" defTabSz="1295400">
              <a:defRPr sz="4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Thermal Scattering Law Data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10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pic>
        <p:nvPicPr>
          <p:cNvPr id="75" name="image4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6609" y="4614579"/>
            <a:ext cx="8337500" cy="2435191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image46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45157" y="2646733"/>
            <a:ext cx="6308513" cy="129554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image47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9877" y="2642864"/>
            <a:ext cx="6190997" cy="114825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1" name="Group 81"/>
          <p:cNvGrpSpPr/>
          <p:nvPr/>
        </p:nvGrpSpPr>
        <p:grpSpPr>
          <a:xfrm>
            <a:off x="1597560" y="7248513"/>
            <a:ext cx="4566953" cy="1507909"/>
            <a:chOff x="0" y="0"/>
            <a:chExt cx="4566952" cy="1507908"/>
          </a:xfrm>
        </p:grpSpPr>
        <p:pic>
          <p:nvPicPr>
            <p:cNvPr id="78" name="image48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-1"/>
              <a:ext cx="3389697" cy="6534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" name="image49.png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771566" y="826993"/>
              <a:ext cx="2795387" cy="634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" name="image50.pn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45877" y="854411"/>
              <a:ext cx="1670400" cy="6534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546100" y="0"/>
            <a:ext cx="11925300" cy="239287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In general case, can break scattering kernel up to some extent, but not enough to help</a:t>
            </a:r>
          </a:p>
        </p:txBody>
      </p:sp>
      <p:sp>
        <p:nvSpPr>
          <p:cNvPr id="83" name="Shape 83"/>
          <p:cNvSpPr/>
          <p:nvPr/>
        </p:nvSpPr>
        <p:spPr>
          <a:xfrm>
            <a:off x="650586" y="4041107"/>
            <a:ext cx="9376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/>
            </a:pPr>
            <a:r>
              <a:rPr sz="2800"/>
              <a:t>Write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11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pic>
        <p:nvPicPr>
          <p:cNvPr id="87" name="image4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6609" y="4614579"/>
            <a:ext cx="8337500" cy="2435191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image46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45157" y="2646733"/>
            <a:ext cx="6308513" cy="1295541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image47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9877" y="2642864"/>
            <a:ext cx="6190997" cy="114825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3" name="Group 93"/>
          <p:cNvGrpSpPr/>
          <p:nvPr/>
        </p:nvGrpSpPr>
        <p:grpSpPr>
          <a:xfrm>
            <a:off x="1597560" y="7248513"/>
            <a:ext cx="4566953" cy="1507909"/>
            <a:chOff x="0" y="0"/>
            <a:chExt cx="4566952" cy="1507908"/>
          </a:xfrm>
        </p:grpSpPr>
        <p:pic>
          <p:nvPicPr>
            <p:cNvPr id="90" name="image48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-1"/>
              <a:ext cx="3389697" cy="6534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" name="image49.png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771566" y="826993"/>
              <a:ext cx="2795387" cy="634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" name="image50.pn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45877" y="854411"/>
              <a:ext cx="1670400" cy="6534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546100" y="0"/>
            <a:ext cx="11925300" cy="239287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In general case, can break scattering kernel up to some extent, but not enough to help</a:t>
            </a:r>
          </a:p>
        </p:txBody>
      </p:sp>
      <p:sp>
        <p:nvSpPr>
          <p:cNvPr id="95" name="Shape 95"/>
          <p:cNvSpPr/>
          <p:nvPr/>
        </p:nvSpPr>
        <p:spPr>
          <a:xfrm>
            <a:off x="650586" y="4041107"/>
            <a:ext cx="9376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/>
            </a:pPr>
            <a:r>
              <a:rPr sz="2800"/>
              <a:t>Write</a:t>
            </a:r>
          </a:p>
        </p:txBody>
      </p:sp>
      <p:pic>
        <p:nvPicPr>
          <p:cNvPr id="96" name="image51.pn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541665" y="6320966"/>
            <a:ext cx="5222793" cy="2559949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hape 97"/>
          <p:cNvSpPr/>
          <p:nvPr/>
        </p:nvSpPr>
        <p:spPr>
          <a:xfrm>
            <a:off x="8030474" y="6686539"/>
            <a:ext cx="3337882" cy="182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 b="0"/>
            </a:pPr>
            <a:r>
              <a:rPr sz="2800" b="1"/>
              <a:t>Just store these? Note S(κ,ω) is rewritten Sαβ so this is still huge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Main approximations in TSL treatments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546100" y="2171699"/>
            <a:ext cx="11925300" cy="588896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64537" lvl="0" indent="-723897">
              <a:defRPr sz="1800">
                <a:solidFill>
                  <a:srgbClr val="000000"/>
                </a:solidFill>
                <a:uFillTx/>
              </a:defRPr>
            </a:pPr>
            <a:r>
              <a:rPr sz="3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First Born approximation</a:t>
            </a:r>
            <a:endParaRPr sz="3800">
              <a:latin typeface="Arial Bold"/>
              <a:ea typeface="Arial Bold"/>
              <a:cs typeface="Arial Bold"/>
              <a:sym typeface="Arial Bold"/>
            </a:endParaRPr>
          </a:p>
          <a:p>
            <a:pPr marL="764537" lvl="0" indent="-723897">
              <a:defRPr sz="1800">
                <a:solidFill>
                  <a:srgbClr val="000000"/>
                </a:solidFill>
                <a:uFillTx/>
              </a:defRPr>
            </a:pPr>
            <a:r>
              <a:rPr sz="3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Lots of scatterers</a:t>
            </a:r>
            <a:endParaRPr sz="3800">
              <a:latin typeface="Arial Bold"/>
              <a:ea typeface="Arial Bold"/>
              <a:cs typeface="Arial Bold"/>
              <a:sym typeface="Arial Bold"/>
            </a:endParaRPr>
          </a:p>
          <a:p>
            <a:pPr marL="764537" lvl="0" indent="-723897">
              <a:defRPr sz="1800">
                <a:solidFill>
                  <a:srgbClr val="000000"/>
                </a:solidFill>
                <a:uFillTx/>
              </a:defRPr>
            </a:pPr>
            <a:r>
              <a:rPr sz="3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Orientation average</a:t>
            </a:r>
            <a:endParaRPr sz="3800">
              <a:latin typeface="Arial Bold"/>
              <a:ea typeface="Arial Bold"/>
              <a:cs typeface="Arial Bold"/>
              <a:sym typeface="Arial Bold"/>
            </a:endParaRPr>
          </a:p>
          <a:p>
            <a:pPr marL="764537" lvl="0" indent="-723897">
              <a:defRPr sz="1800">
                <a:solidFill>
                  <a:srgbClr val="000000"/>
                </a:solidFill>
                <a:uFillTx/>
              </a:defRPr>
            </a:pPr>
            <a:r>
              <a:rPr sz="3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Gaussian approximation</a:t>
            </a:r>
            <a:endParaRPr sz="3800">
              <a:latin typeface="Arial Bold"/>
              <a:ea typeface="Arial Bold"/>
              <a:cs typeface="Arial Bold"/>
              <a:sym typeface="Arial Bold"/>
            </a:endParaRPr>
          </a:p>
          <a:p>
            <a:pPr marL="1037589" lvl="1" indent="-53974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coherent elastic</a:t>
            </a:r>
          </a:p>
          <a:p>
            <a:pPr marL="1037589" lvl="1" indent="-53974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incoherent</a:t>
            </a:r>
          </a:p>
          <a:p>
            <a:pPr marL="1253488" lvl="2" indent="-355600">
              <a:lnSpc>
                <a:spcPct val="80000"/>
              </a:lnSpc>
              <a:spcBef>
                <a:spcPts val="500"/>
              </a:spcBef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elastic</a:t>
            </a:r>
            <a:endParaRPr sz="2800"/>
          </a:p>
          <a:p>
            <a:pPr marL="1253488" lvl="2" indent="-355600">
              <a:lnSpc>
                <a:spcPct val="80000"/>
              </a:lnSpc>
              <a:spcBef>
                <a:spcPts val="500"/>
              </a:spcBef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inelastic</a:t>
            </a:r>
            <a:endParaRPr sz="2800"/>
          </a:p>
          <a:p>
            <a:pPr marL="1545588" lvl="3" indent="-304800">
              <a:lnSpc>
                <a:spcPct val="80000"/>
              </a:lnSpc>
              <a:spcBef>
                <a:spcPts val="500"/>
              </a:spcBef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short collision time approximation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12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pic>
        <p:nvPicPr>
          <p:cNvPr id="103" name="image5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4693" y="2095880"/>
            <a:ext cx="6301281" cy="2048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53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4694" y="4182048"/>
            <a:ext cx="6536767" cy="3051547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/>
          <p:nvPr/>
        </p:nvSpPr>
        <p:spPr>
          <a:xfrm>
            <a:off x="8290917" y="1883305"/>
            <a:ext cx="4032218" cy="185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800" b="1">
                <a:solidFill>
                  <a:srgbClr val="164F86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800" b="1">
                <a:solidFill>
                  <a:srgbClr val="164F86"/>
                </a:solidFill>
              </a:rPr>
              <a:t>Always have to do these in practice</a:t>
            </a:r>
          </a:p>
        </p:txBody>
      </p:sp>
      <p:sp>
        <p:nvSpPr>
          <p:cNvPr id="106" name="Shape 106"/>
          <p:cNvSpPr/>
          <p:nvPr/>
        </p:nvSpPr>
        <p:spPr>
          <a:xfrm>
            <a:off x="8904037" y="4494174"/>
            <a:ext cx="3615967" cy="302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800" b="1">
                <a:solidFill>
                  <a:srgbClr val="164F86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800" b="1">
                <a:solidFill>
                  <a:srgbClr val="164F86"/>
                </a:solidFill>
              </a:rPr>
              <a:t>ENDF always assumes these, but it could be done better</a:t>
            </a:r>
          </a:p>
        </p:txBody>
      </p:sp>
      <p:pic>
        <p:nvPicPr>
          <p:cNvPr id="107" name="image54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 rot="11257684">
            <a:off x="6960251" y="5387537"/>
            <a:ext cx="1982956" cy="4372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image55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 rot="10102809">
            <a:off x="6812895" y="2543538"/>
            <a:ext cx="1402851" cy="4372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Shape 111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13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pic>
        <p:nvPicPr>
          <p:cNvPr id="112" name="image5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3281" y="2768281"/>
            <a:ext cx="8994364" cy="359733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>
            <a:spLocks noGrp="1"/>
          </p:cNvSpPr>
          <p:nvPr>
            <p:ph type="title"/>
          </p:nvPr>
        </p:nvSpPr>
        <p:spPr>
          <a:xfrm>
            <a:off x="546100" y="-1"/>
            <a:ext cx="11925300" cy="263045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In the incoherent Gaussian approximation, the scattering kernel is computed by LEAPR as follows</a:t>
            </a:r>
          </a:p>
        </p:txBody>
      </p:sp>
      <p:pic>
        <p:nvPicPr>
          <p:cNvPr id="114" name="image57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 rot="14294140">
            <a:off x="4870220" y="6524034"/>
            <a:ext cx="1797964" cy="4372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image58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29669" y="5131591"/>
            <a:ext cx="990572" cy="85100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Shape 116"/>
          <p:cNvSpPr/>
          <p:nvPr/>
        </p:nvSpPr>
        <p:spPr>
          <a:xfrm>
            <a:off x="6207943" y="6666317"/>
            <a:ext cx="6191359" cy="218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 b="0"/>
            </a:pPr>
            <a:r>
              <a:rPr sz="3400" b="1"/>
              <a:t>Phonon spectrum is sole input, rest is math, including the structure factor in ω➞0 limit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14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pic>
        <p:nvPicPr>
          <p:cNvPr id="120" name="image5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3281" y="2768281"/>
            <a:ext cx="8994364" cy="3597336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1"/>
          <p:cNvSpPr>
            <a:spLocks noGrp="1"/>
          </p:cNvSpPr>
          <p:nvPr>
            <p:ph type="title"/>
          </p:nvPr>
        </p:nvSpPr>
        <p:spPr>
          <a:xfrm>
            <a:off x="546100" y="-1"/>
            <a:ext cx="11925300" cy="263045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In the incoherent Gaussian approximation, the scattering kernel is computed by LEAPR as follows</a:t>
            </a:r>
          </a:p>
        </p:txBody>
      </p:sp>
      <p:pic>
        <p:nvPicPr>
          <p:cNvPr id="122" name="image57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 rot="14294140">
            <a:off x="4870220" y="6524034"/>
            <a:ext cx="1797964" cy="4372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58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29669" y="5131591"/>
            <a:ext cx="990572" cy="851004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hape 124"/>
          <p:cNvSpPr/>
          <p:nvPr/>
        </p:nvSpPr>
        <p:spPr>
          <a:xfrm>
            <a:off x="6207943" y="6666317"/>
            <a:ext cx="6191359" cy="218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 b="0"/>
            </a:pPr>
            <a:r>
              <a:rPr sz="3400" b="1"/>
              <a:t>Phonon spectrum is sole input, rest is math, including the structure factor in ω➞0 limit</a:t>
            </a:r>
          </a:p>
        </p:txBody>
      </p:sp>
      <p:sp>
        <p:nvSpPr>
          <p:cNvPr id="125" name="Shape 125"/>
          <p:cNvSpPr/>
          <p:nvPr/>
        </p:nvSpPr>
        <p:spPr>
          <a:xfrm>
            <a:off x="1295020" y="6717117"/>
            <a:ext cx="3419917" cy="2082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4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 b="0"/>
            </a:pPr>
            <a:r>
              <a:rPr sz="3400" b="1"/>
              <a:t>In this approximation, only store ρ(ω) &amp; its covariance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hape 128"/>
          <p:cNvSpPr>
            <a:spLocks noGrp="1"/>
          </p:cNvSpPr>
          <p:nvPr>
            <p:ph type="sldNum" sz="quarter" idx="2"/>
          </p:nvPr>
        </p:nvSpPr>
        <p:spPr>
          <a:xfrm>
            <a:off x="9566026" y="9151477"/>
            <a:ext cx="266777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15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pic>
        <p:nvPicPr>
          <p:cNvPr id="129" name="image4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7906" y="1761015"/>
            <a:ext cx="8337500" cy="2435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46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45157" y="261769"/>
            <a:ext cx="6308513" cy="12955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image47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4876" y="200416"/>
            <a:ext cx="6191000" cy="1148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image48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82573" y="4608552"/>
            <a:ext cx="3389697" cy="653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image49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454139" y="5435546"/>
            <a:ext cx="2795387" cy="6346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50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28451" y="5462964"/>
            <a:ext cx="1670400" cy="6534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61.pn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86467" y="6320166"/>
            <a:ext cx="10469704" cy="23928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>
            <a:spLocks noGrp="1"/>
          </p:cNvSpPr>
          <p:nvPr>
            <p:ph type="sldNum" sz="quarter" idx="2"/>
          </p:nvPr>
        </p:nvSpPr>
        <p:spPr>
          <a:xfrm>
            <a:off x="9566026" y="9151477"/>
            <a:ext cx="266777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16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pic>
        <p:nvPicPr>
          <p:cNvPr id="139" name="image6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9141" y="1052163"/>
            <a:ext cx="11229931" cy="79527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image4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1157" y="-16043"/>
            <a:ext cx="13028115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What is thermal scattering law data?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81096" y="7008655"/>
            <a:ext cx="11925303" cy="208804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 algn="ctr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Neutrons scattering off material with energy low </a:t>
            </a:r>
            <a:b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</a:b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enough that their de Broglie wavelength bigger </a:t>
            </a:r>
            <a:b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</a:b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than atomic spacing, allowing the neutron to </a:t>
            </a:r>
            <a:b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</a:b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coherently or incoherently scatter off the surface</a:t>
            </a:r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2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sp>
        <p:nvSpPr>
          <p:cNvPr id="44" name="Shape 44"/>
          <p:cNvSpPr/>
          <p:nvPr/>
        </p:nvSpPr>
        <p:spPr>
          <a:xfrm rot="16226252">
            <a:off x="9935443" y="5781441"/>
            <a:ext cx="566622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/>
            <a:r>
              <a:t>Figure from Roger Pynn “Neutron Scattering: a Primer”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546100" y="-1"/>
            <a:ext cx="11925300" cy="229243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Thermal scattering law data lives at the intersection of nuclear and condensed matter physics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xfrm>
            <a:off x="546100" y="2465114"/>
            <a:ext cx="11925300" cy="71989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74038" lvl="0" indent="-533398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An overview of the type of data covered</a:t>
            </a:r>
            <a:endParaRPr sz="2800">
              <a:latin typeface="Arial Bold"/>
              <a:ea typeface="Arial Bold"/>
              <a:cs typeface="Arial Bold"/>
              <a:sym typeface="Arial Bold"/>
            </a:endParaRPr>
          </a:p>
          <a:p>
            <a:pPr marL="1031238" lvl="1" indent="-533398">
              <a:spcBef>
                <a:spcPts val="600"/>
              </a:spcBef>
              <a:buChar char="▪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Data needed to transport a neutron, do I need to say more?</a:t>
            </a:r>
            <a:endParaRPr sz="2800"/>
          </a:p>
          <a:p>
            <a:pPr marL="574038" lvl="0" indent="-533398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How is the data created?</a:t>
            </a:r>
            <a:endParaRPr sz="2800">
              <a:latin typeface="Arial Bold"/>
              <a:ea typeface="Arial Bold"/>
              <a:cs typeface="Arial Bold"/>
              <a:sym typeface="Arial Bold"/>
            </a:endParaRPr>
          </a:p>
          <a:p>
            <a:pPr marL="1031238" lvl="1" indent="-533398">
              <a:spcBef>
                <a:spcPts val="600"/>
              </a:spcBef>
              <a:buChar char="▪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That’s a GOOD question…. we may need to dig into this!</a:t>
            </a:r>
            <a:endParaRPr sz="2800"/>
          </a:p>
          <a:p>
            <a:pPr marL="574038" lvl="0" indent="-533398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How is the data used?</a:t>
            </a:r>
            <a:endParaRPr sz="2800">
              <a:latin typeface="Arial Bold"/>
              <a:ea typeface="Arial Bold"/>
              <a:cs typeface="Arial Bold"/>
              <a:sym typeface="Arial Bold"/>
            </a:endParaRPr>
          </a:p>
          <a:p>
            <a:pPr marL="1031238" lvl="1" indent="-533398">
              <a:spcBef>
                <a:spcPts val="600"/>
              </a:spcBef>
              <a:buChar char="▪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Neutron transport</a:t>
            </a:r>
            <a:endParaRPr sz="2800"/>
          </a:p>
          <a:p>
            <a:pPr marL="1031238" lvl="1" indent="-533398">
              <a:spcBef>
                <a:spcPts val="600"/>
              </a:spcBef>
              <a:buChar char="▪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Viewing </a:t>
            </a:r>
            <a:endParaRPr sz="2800"/>
          </a:p>
          <a:p>
            <a:pPr marL="574038" lvl="0" indent="-533398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How might it be stored?</a:t>
            </a:r>
            <a:endParaRPr sz="2800">
              <a:latin typeface="Arial Bold"/>
              <a:ea typeface="Arial Bold"/>
              <a:cs typeface="Arial Bold"/>
              <a:sym typeface="Arial Bold"/>
            </a:endParaRPr>
          </a:p>
          <a:p>
            <a:pPr marL="574038" lvl="0" indent="-533398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Where would it fit in the overall hierarchy?       </a:t>
            </a:r>
            <a:endParaRPr sz="2800">
              <a:latin typeface="Arial Bold"/>
              <a:ea typeface="Arial Bold"/>
              <a:cs typeface="Arial Bold"/>
              <a:sym typeface="Arial Bold"/>
            </a:endParaRPr>
          </a:p>
          <a:p>
            <a:pPr marL="574038" lvl="0" indent="-533398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Also, consider and comment any things in the design of the requirements that promote QA of the data, format, API, etc.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3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Supporting ENDF’s Thermal Scattering Law would be easy…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546100" y="2171700"/>
            <a:ext cx="119253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endParaRPr/>
          </a:p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3 cases supported by ENDF: </a:t>
            </a:r>
          </a:p>
          <a:p>
            <a:pPr marL="942339" lvl="1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coherent elastic (off ordered substances)</a:t>
            </a:r>
            <a:endParaRPr sz="2800"/>
          </a:p>
          <a:p>
            <a:pPr marL="942339" lvl="1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incoherent elastic (hydrogenous solids)</a:t>
            </a:r>
            <a:endParaRPr sz="2800"/>
          </a:p>
          <a:p>
            <a:pPr marL="942339" lvl="1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incoherent inelastic (famous Sαβ data)</a:t>
            </a:r>
            <a:endParaRPr sz="2800"/>
          </a:p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r>
              <a:rPr sz="34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In all cases parameterized forms of dσ/dΩdE’, so use</a:t>
            </a:r>
            <a:endParaRPr>
              <a:latin typeface="Arial Bold"/>
              <a:ea typeface="Arial Bold"/>
              <a:cs typeface="Arial Bold"/>
              <a:sym typeface="Arial Bold"/>
            </a:endParaRPr>
          </a:p>
          <a:p>
            <a:pPr marL="942339" lvl="1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2800" b="1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Courier"/>
                <a:ea typeface="Courier"/>
                <a:cs typeface="Courier"/>
                <a:sym typeface="Courier"/>
              </a:rPr>
              <a:t>&lt;dcrossSection_dOmega&gt; </a:t>
            </a: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(elastic) or</a:t>
            </a:r>
            <a:b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</a:br>
            <a:r>
              <a:rPr sz="2800" b="1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Courier"/>
                <a:ea typeface="Courier"/>
                <a:cs typeface="Courier"/>
                <a:sym typeface="Courier"/>
              </a:rPr>
              <a:t>&lt;dcrossSection_dOmega_dE&gt; </a:t>
            </a: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(inelastic)</a:t>
            </a:r>
            <a:endParaRPr sz="2800" b="1">
              <a:latin typeface="Courier"/>
              <a:ea typeface="Courier"/>
              <a:cs typeface="Courier"/>
              <a:sym typeface="Courier"/>
            </a:endParaRPr>
          </a:p>
          <a:p>
            <a:pPr marL="942339" lvl="1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Parameterizations for elastic cases in ENDF manual</a:t>
            </a:r>
            <a:endParaRPr sz="2800">
              <a:latin typeface="Arial Bold"/>
              <a:ea typeface="Arial Bold"/>
              <a:cs typeface="Arial Bold"/>
              <a:sym typeface="Arial Bold"/>
            </a:endParaRPr>
          </a:p>
          <a:p>
            <a:pPr marL="942339" lvl="1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Parameterization for inelastic case sort of in ENDF manual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4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However, we were asked to support much more in the new format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546100" y="2171700"/>
            <a:ext cx="119253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r>
              <a:rPr sz="3400" dirty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Requested to support covariance data in 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TSL</a:t>
            </a: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nl-BE" sz="2800" i="1" dirty="0" smtClean="0">
                <a:solidFill>
                  <a:srgbClr val="FF000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(WPEC TSL)</a:t>
            </a:r>
            <a:endParaRPr sz="2800" i="1" dirty="0">
              <a:solidFill>
                <a:srgbClr val="FF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Alternate ways of storing TSL data</a:t>
            </a:r>
          </a:p>
          <a:p>
            <a:pPr marL="1149622" lvl="1" indent="-647700">
              <a:defRPr sz="1800">
                <a:solidFill>
                  <a:srgbClr val="000000"/>
                </a:solidFill>
                <a:uFillTx/>
              </a:defRPr>
            </a:pP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St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ore 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data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3400" dirty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to generate 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S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(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α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,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β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) 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using </a:t>
            </a:r>
            <a:r>
              <a:rPr sz="3400" dirty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photon spectrum ρ(ω) of material and structure factor S(q) 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(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LEAPR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)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  <a:p>
            <a:pPr marL="1319255" lvl="2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2800" dirty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Both ρ(ω)  and S(q) are 2d tables that can have </a:t>
            </a:r>
            <a:r>
              <a:rPr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covariance</a:t>
            </a:r>
            <a:endParaRPr lang="nl-BE" sz="2800" dirty="0" smtClean="0">
              <a:solidFill>
                <a:srgbClr val="413E40"/>
              </a:solidFill>
              <a:uFill>
                <a:solidFill>
                  <a:srgbClr val="413E40"/>
                </a:solidFill>
              </a:uFill>
            </a:endParaRPr>
          </a:p>
          <a:p>
            <a:pPr marL="1319255" lvl="2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lang="nl-BE" sz="2800" dirty="0" smtClean="0"/>
              <a:t>Temperature dependence? As for as I know, people do a temperature interpolation on the phonon spectrum for LEAPR.</a:t>
            </a:r>
          </a:p>
          <a:p>
            <a:pPr marL="942339" lvl="1" indent="-444499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lang="nl-BE" sz="2800" dirty="0" smtClean="0"/>
              <a:t>Store experimental measurements directly: either </a:t>
            </a:r>
            <a:r>
              <a:rPr lang="nl-BE" sz="2800" dirty="0"/>
              <a:t>S(q,</a:t>
            </a:r>
            <a:r>
              <a:rPr lang="nl-BE" sz="2800" dirty="0">
                <a:latin typeface="Symbol" panose="05050102010706020507" pitchFamily="18" charset="2"/>
              </a:rPr>
              <a:t>w</a:t>
            </a:r>
            <a:r>
              <a:rPr lang="nl-BE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nl-BE" sz="2800" dirty="0" smtClean="0"/>
              <a:t> </a:t>
            </a:r>
            <a:r>
              <a:rPr lang="nl-BE" sz="2800" dirty="0" smtClean="0"/>
              <a:t>or </a:t>
            </a:r>
            <a:r>
              <a:rPr lang="en-GB" sz="2800" dirty="0">
                <a:latin typeface="Arial Bold"/>
                <a:ea typeface="Arial Bold"/>
                <a:cs typeface="Arial Bold"/>
                <a:sym typeface="Arial Bold"/>
              </a:rPr>
              <a:t>S(</a:t>
            </a:r>
            <a:r>
              <a:rPr lang="el-GR" sz="2800" dirty="0">
                <a:latin typeface="Arial Bold"/>
                <a:ea typeface="Arial Bold"/>
                <a:cs typeface="Arial Bold"/>
                <a:sym typeface="Arial Bold"/>
              </a:rPr>
              <a:t>α</a:t>
            </a:r>
            <a:r>
              <a:rPr lang="el-GR" sz="2800" dirty="0"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,</a:t>
            </a:r>
            <a:r>
              <a:rPr lang="el-GR" sz="2800" dirty="0">
                <a:latin typeface="Arial Bold"/>
                <a:ea typeface="Arial Bold"/>
                <a:cs typeface="Arial Bold"/>
                <a:sym typeface="Arial Bold"/>
              </a:rPr>
              <a:t>β)</a:t>
            </a:r>
            <a:r>
              <a:rPr lang="nl-BE" sz="2800" dirty="0" smtClean="0"/>
              <a:t> </a:t>
            </a:r>
            <a:r>
              <a:rPr lang="nl-BE" sz="2800" dirty="0" smtClean="0"/>
              <a:t>directly </a:t>
            </a:r>
            <a:r>
              <a:rPr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without </a:t>
            </a:r>
            <a:r>
              <a:rPr sz="3400" dirty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ENDF’s approximations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  <a:p>
            <a:pPr marL="1236507" lvl="2" indent="-361750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lang="nl-BE" sz="2800" dirty="0" smtClean="0"/>
              <a:t>S</a:t>
            </a:r>
            <a:r>
              <a:rPr lang="nl-BE" sz="2800" dirty="0" smtClean="0">
                <a:latin typeface="Symbol" panose="05050102010706020507" pitchFamily="18" charset="2"/>
              </a:rPr>
              <a:t>ab</a:t>
            </a:r>
            <a:r>
              <a:rPr lang="nl-B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can be computed from </a:t>
            </a:r>
            <a:r>
              <a:rPr lang="nl-BE" sz="2800" dirty="0" smtClean="0"/>
              <a:t>S(q,</a:t>
            </a:r>
            <a:r>
              <a:rPr lang="nl-BE" sz="2800" dirty="0" smtClean="0">
                <a:latin typeface="Symbol" panose="05050102010706020507" pitchFamily="18" charset="2"/>
              </a:rPr>
              <a:t>w</a:t>
            </a:r>
            <a:r>
              <a:rPr lang="nl-B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nl-BE" sz="2800" dirty="0" smtClean="0"/>
              <a:t> </a:t>
            </a:r>
            <a:r>
              <a:rPr lang="nl-BE" sz="2800" dirty="0" smtClean="0"/>
              <a:t>by applying a temperature dependent factor</a:t>
            </a:r>
          </a:p>
          <a:p>
            <a:pPr marL="1236507" lvl="2" indent="-361750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Can </a:t>
            </a:r>
            <a:r>
              <a:rPr sz="2800" dirty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we store </a:t>
            </a:r>
            <a:r>
              <a:rPr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this </a:t>
            </a: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(</a:t>
            </a:r>
            <a:r>
              <a:rPr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4d </a:t>
            </a:r>
            <a:r>
              <a:rPr sz="2800" dirty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data set </a:t>
            </a:r>
            <a:r>
              <a:rPr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S</a:t>
            </a: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,x,y,</a:t>
            </a:r>
            <a:r>
              <a:rPr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T)</a:t>
            </a: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 &amp; w</a:t>
            </a:r>
            <a:r>
              <a:rPr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hat </a:t>
            </a:r>
            <a:r>
              <a:rPr sz="2800" dirty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about covariance</a:t>
            </a:r>
            <a:r>
              <a:rPr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?</a:t>
            </a:r>
            <a:endParaRPr lang="nl-BE" sz="2800" dirty="0" smtClean="0">
              <a:solidFill>
                <a:srgbClr val="413E40"/>
              </a:solidFill>
              <a:uFill>
                <a:solidFill>
                  <a:srgbClr val="413E40"/>
                </a:solidFill>
              </a:uFill>
            </a:endParaRPr>
          </a:p>
          <a:p>
            <a:pPr marL="859591" lvl="1" indent="-361750">
              <a:spcBef>
                <a:spcPts val="600"/>
              </a:spcBef>
              <a:buFont typeface="Times Roman"/>
              <a:defRPr sz="1800">
                <a:solidFill>
                  <a:srgbClr val="000000"/>
                </a:solidFill>
                <a:uFillTx/>
              </a:defRPr>
            </a:pPr>
            <a:r>
              <a:rPr lang="nl-BE" sz="2800" dirty="0" smtClean="0"/>
              <a:t>Store the resulting d</a:t>
            </a:r>
            <a:r>
              <a:rPr lang="nl-BE" sz="2800" dirty="0" smtClean="0">
                <a:latin typeface="Symbol" panose="05050102010706020507" pitchFamily="18" charset="2"/>
              </a:rPr>
              <a:t>s</a:t>
            </a:r>
            <a:r>
              <a:rPr lang="nl-BE" sz="2800" dirty="0" smtClean="0"/>
              <a:t>/d</a:t>
            </a:r>
            <a:r>
              <a:rPr lang="nl-BE" sz="2800" dirty="0" smtClean="0">
                <a:latin typeface="Symbol" panose="05050102010706020507" pitchFamily="18" charset="2"/>
              </a:rPr>
              <a:t>W</a:t>
            </a:r>
            <a:r>
              <a:rPr lang="nl-BE" sz="2800" dirty="0" smtClean="0"/>
              <a:t>dE’ by itself (usefull during processing)</a:t>
            </a:r>
            <a:endParaRPr sz="2800" dirty="0">
              <a:solidFill>
                <a:srgbClr val="413E40"/>
              </a:solidFill>
              <a:uFill>
                <a:solidFill>
                  <a:srgbClr val="413E40"/>
                </a:solidFill>
              </a:uFill>
            </a:endParaRP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5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nl-BE" sz="5000" dirty="0" smtClean="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What about the temperature dependence?</a:t>
            </a:r>
            <a:endParaRPr sz="5000" dirty="0"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546100" y="2171700"/>
            <a:ext cx="119253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The ENDF format gives a </a:t>
            </a:r>
            <a:r>
              <a:rPr lang="nl-BE" sz="3400" u="sng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temperature interpolation flag 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but the procedures state that </a:t>
            </a:r>
            <a:r>
              <a:rPr lang="nl-BE" sz="3400" u="sng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temperature interpolation is </a:t>
            </a:r>
            <a:r>
              <a:rPr lang="nl-BE" sz="3400" u="sng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unreliable</a:t>
            </a:r>
            <a:r>
              <a:rPr lang="nl-BE" sz="2800" dirty="0">
                <a:latin typeface="Arial Bold"/>
                <a:ea typeface="Arial Bold"/>
                <a:cs typeface="Arial Bold"/>
                <a:sym typeface="Arial Bold"/>
              </a:rPr>
              <a:t> for S(</a:t>
            </a:r>
            <a:r>
              <a:rPr lang="nl-BE" sz="2800" dirty="0">
                <a:latin typeface="Symbol" panose="05050102010706020507" pitchFamily="18" charset="2"/>
                <a:ea typeface="Arial Bold"/>
                <a:cs typeface="Arial Bold"/>
                <a:sym typeface="Arial Bold"/>
              </a:rPr>
              <a:t>a</a:t>
            </a:r>
            <a:r>
              <a:rPr lang="nl-BE" sz="2800" dirty="0">
                <a:latin typeface="Arial Bold"/>
                <a:ea typeface="Arial Bold"/>
                <a:cs typeface="Arial Bold"/>
                <a:sym typeface="Arial Bold"/>
              </a:rPr>
              <a:t>,</a:t>
            </a:r>
            <a:r>
              <a:rPr lang="nl-BE" sz="2800" dirty="0">
                <a:latin typeface="Symbol" panose="05050102010706020507" pitchFamily="18" charset="2"/>
                <a:ea typeface="Arial Bold"/>
                <a:cs typeface="Arial Bold"/>
                <a:sym typeface="Arial Bold"/>
              </a:rPr>
              <a:t>b</a:t>
            </a:r>
            <a:r>
              <a:rPr lang="nl-BE" sz="2800" dirty="0">
                <a:latin typeface="Arial Bold"/>
                <a:ea typeface="Arial Bold"/>
                <a:cs typeface="Arial Bold"/>
                <a:sym typeface="Arial Bold"/>
              </a:rPr>
              <a:t>) data (ENDF 102, paragraph 7.4.2)</a:t>
            </a:r>
            <a:endParaRPr sz="2800" i="1" dirty="0">
              <a:solidFill>
                <a:srgbClr val="FF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endParaRPr sz="2800" dirty="0">
              <a:solidFill>
                <a:srgbClr val="413E40"/>
              </a:solidFill>
              <a:uFill>
                <a:solidFill>
                  <a:srgbClr val="413E40"/>
                </a:solidFill>
              </a:uFill>
            </a:endParaRP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6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9974736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Manipulating the S(</a:t>
            </a:r>
            <a:r>
              <a:rPr lang="en-GB" dirty="0" err="1" smtClean="0">
                <a:latin typeface="Symbol" panose="05050102010706020507" pitchFamily="18" charset="2"/>
              </a:rPr>
              <a:t>a</a:t>
            </a:r>
            <a:r>
              <a:rPr lang="en-GB" dirty="0" err="1" smtClean="0"/>
              <a:t>,</a:t>
            </a:r>
            <a:r>
              <a:rPr lang="en-GB" dirty="0" err="1" smtClean="0">
                <a:latin typeface="Symbol" panose="05050102010706020507" pitchFamily="18" charset="2"/>
              </a:rPr>
              <a:t>b</a:t>
            </a:r>
            <a:r>
              <a:rPr lang="en-GB" dirty="0" smtClean="0"/>
              <a:t>) tables</a:t>
            </a:r>
          </a:p>
        </p:txBody>
      </p:sp>
      <p:sp>
        <p:nvSpPr>
          <p:cNvPr id="128019" name="Rectangle 19"/>
          <p:cNvSpPr>
            <a:spLocks noGrp="1" noChangeArrowheads="1"/>
          </p:cNvSpPr>
          <p:nvPr>
            <p:ph type="body" idx="1"/>
          </p:nvPr>
        </p:nvSpPr>
        <p:spPr>
          <a:xfrm>
            <a:off x="546100" y="2171700"/>
            <a:ext cx="7933905" cy="7581900"/>
          </a:xfrm>
          <a:noFill/>
        </p:spPr>
        <p:txBody>
          <a:bodyPr/>
          <a:lstStyle/>
          <a:p>
            <a:r>
              <a:rPr lang="nl-BE" dirty="0" smtClean="0"/>
              <a:t>Use interpolation to derive the correct S(</a:t>
            </a:r>
            <a:r>
              <a:rPr lang="nl-BE" dirty="0" smtClean="0">
                <a:latin typeface="Symbol" panose="05050102010706020507" pitchFamily="18" charset="2"/>
              </a:rPr>
              <a:t>a</a:t>
            </a:r>
            <a:r>
              <a:rPr lang="nl-BE" dirty="0" smtClean="0"/>
              <a:t>,</a:t>
            </a:r>
            <a:r>
              <a:rPr lang="nl-BE" dirty="0" smtClean="0">
                <a:latin typeface="Symbol" panose="05050102010706020507" pitchFamily="18" charset="2"/>
              </a:rPr>
              <a:t>b</a:t>
            </a:r>
            <a:r>
              <a:rPr lang="nl-BE" dirty="0" smtClean="0"/>
              <a:t>) table</a:t>
            </a:r>
          </a:p>
          <a:p>
            <a:pPr lvl="1"/>
            <a:r>
              <a:rPr lang="nl-BE" dirty="0" smtClean="0"/>
              <a:t>Using the raw S(</a:t>
            </a:r>
            <a:r>
              <a:rPr lang="nl-BE" dirty="0" smtClean="0">
                <a:latin typeface="Symbol" panose="05050102010706020507" pitchFamily="18" charset="2"/>
              </a:rPr>
              <a:t>a</a:t>
            </a:r>
            <a:r>
              <a:rPr lang="nl-BE" dirty="0" smtClean="0"/>
              <a:t>,</a:t>
            </a:r>
            <a:r>
              <a:rPr lang="nl-BE" dirty="0" smtClean="0">
                <a:latin typeface="Symbol" panose="05050102010706020507" pitchFamily="18" charset="2"/>
              </a:rPr>
              <a:t>b</a:t>
            </a:r>
            <a:r>
              <a:rPr lang="nl-BE" dirty="0" smtClean="0"/>
              <a:t>) data from the original ENDF file</a:t>
            </a:r>
          </a:p>
          <a:p>
            <a:pPr lvl="1"/>
            <a:r>
              <a:rPr lang="nl-BE" dirty="0" smtClean="0"/>
              <a:t>Interpolating the resulting differential cross section</a:t>
            </a:r>
            <a:endParaRPr lang="en-US" dirty="0"/>
          </a:p>
          <a:p>
            <a:pPr lvl="1"/>
            <a:endParaRPr lang="en-GB" dirty="0" smtClean="0"/>
          </a:p>
        </p:txBody>
      </p:sp>
      <p:pic>
        <p:nvPicPr>
          <p:cNvPr id="17" name="Picture 7580" descr="sab_putemp_sabxs_rati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38"/>
          <a:stretch/>
        </p:blipFill>
        <p:spPr bwMode="auto">
          <a:xfrm>
            <a:off x="8480005" y="1750222"/>
            <a:ext cx="4321106" cy="748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Object 68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5393980"/>
              </p:ext>
            </p:extLst>
          </p:nvPr>
        </p:nvGraphicFramePr>
        <p:xfrm>
          <a:off x="2546704" y="5470669"/>
          <a:ext cx="4378214" cy="765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Equation" r:id="rId4" imgW="3848040" imgH="672840" progId="Equation.DSMT4">
                  <p:embed/>
                </p:oleObj>
              </mc:Choice>
              <mc:Fallback>
                <p:oleObj name="Equation" r:id="rId4" imgW="3848040" imgH="672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6704" y="5470669"/>
                        <a:ext cx="4378214" cy="7655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8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405265"/>
              </p:ext>
            </p:extLst>
          </p:nvPr>
        </p:nvGraphicFramePr>
        <p:xfrm>
          <a:off x="2337194" y="6296811"/>
          <a:ext cx="4797235" cy="823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Equation" r:id="rId6" imgW="4216320" imgH="723600" progId="Equation.DSMT4">
                  <p:embed/>
                </p:oleObj>
              </mc:Choice>
              <mc:Fallback>
                <p:oleObj name="Equation" r:id="rId6" imgW="4216320" imgH="723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7194" y="6296811"/>
                        <a:ext cx="4797235" cy="8232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68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686544"/>
              </p:ext>
            </p:extLst>
          </p:nvPr>
        </p:nvGraphicFramePr>
        <p:xfrm>
          <a:off x="3053331" y="7441841"/>
          <a:ext cx="3048653" cy="693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Equation" r:id="rId8" imgW="2679480" imgH="609480" progId="Equation.DSMT4">
                  <p:embed/>
                </p:oleObj>
              </mc:Choice>
              <mc:Fallback>
                <p:oleObj name="Equation" r:id="rId8" imgW="2679480" imgH="609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3331" y="7441841"/>
                        <a:ext cx="3048653" cy="6934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68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4757011"/>
              </p:ext>
            </p:extLst>
          </p:nvPr>
        </p:nvGraphicFramePr>
        <p:xfrm>
          <a:off x="2706604" y="8195893"/>
          <a:ext cx="3742106" cy="72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10" imgW="3288960" imgH="634680" progId="Equation.DSMT4">
                  <p:embed/>
                </p:oleObj>
              </mc:Choice>
              <mc:Fallback>
                <p:oleObj name="Equation" r:id="rId10" imgW="3288960" imgH="634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6604" y="8195893"/>
                        <a:ext cx="3742106" cy="72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72840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nl-BE" sz="5000" dirty="0" smtClean="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What about the temperature </a:t>
            </a:r>
            <a:r>
              <a:rPr lang="nl-BE" sz="5000" dirty="0" smtClean="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dependence of thermal scattering data?</a:t>
            </a:r>
            <a:endParaRPr sz="5000" dirty="0"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546100" y="2171700"/>
            <a:ext cx="119253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The ENDF format gives a </a:t>
            </a:r>
            <a:r>
              <a:rPr lang="nl-BE" sz="3400" u="sng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temperature interpolation flag 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but the procedures state that </a:t>
            </a:r>
            <a:r>
              <a:rPr lang="nl-BE" sz="3400" u="sng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temperature interpolation is </a:t>
            </a:r>
            <a:r>
              <a:rPr lang="nl-BE" sz="3400" u="sng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unreliable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 for S(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Symbol" panose="05050102010706020507" pitchFamily="18" charset="2"/>
                <a:ea typeface="Arial Bold"/>
                <a:cs typeface="Arial Bold"/>
                <a:sym typeface="Arial Bold"/>
              </a:rPr>
              <a:t>a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,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Symbol" panose="05050102010706020507" pitchFamily="18" charset="2"/>
                <a:ea typeface="Arial Bold"/>
                <a:cs typeface="Arial Bold"/>
                <a:sym typeface="Arial Bold"/>
              </a:rPr>
              <a:t>b</a:t>
            </a:r>
            <a:r>
              <a:rPr lang="nl-BE" sz="34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Arial Bold"/>
                <a:ea typeface="Arial Bold"/>
                <a:cs typeface="Arial Bold"/>
                <a:sym typeface="Arial Bold"/>
              </a:rPr>
              <a:t>) data (ENDF 102, paragraph 7.4.2)</a:t>
            </a:r>
            <a:endParaRPr sz="2800" i="1" dirty="0">
              <a:solidFill>
                <a:srgbClr val="FF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endParaRPr lang="nl-BE" sz="2800" dirty="0" smtClean="0">
              <a:solidFill>
                <a:srgbClr val="413E40"/>
              </a:solidFill>
              <a:uFill>
                <a:solidFill>
                  <a:srgbClr val="413E40"/>
                </a:solidFill>
              </a:uFill>
            </a:endParaRPr>
          </a:p>
          <a:p>
            <a:pPr marL="688340" lvl="0" indent="-647700">
              <a:defRPr sz="1800">
                <a:solidFill>
                  <a:srgbClr val="000000"/>
                </a:solidFill>
                <a:uFillTx/>
              </a:defRPr>
            </a:pPr>
            <a:r>
              <a:rPr lang="nl-BE" sz="2800" dirty="0" smtClean="0"/>
              <a:t>Can an evaluator decide to give thermal scattering data for specific temperatures without temperature interpolation?</a:t>
            </a:r>
          </a:p>
          <a:p>
            <a:pPr marL="1149622" lvl="1" indent="-647700">
              <a:defRPr sz="1800">
                <a:solidFill>
                  <a:srgbClr val="000000"/>
                </a:solidFill>
                <a:uFillTx/>
              </a:defRPr>
            </a:pPr>
            <a:r>
              <a:rPr lang="nl-BE" sz="2800" dirty="0" smtClean="0"/>
              <a:t>for </a:t>
            </a:r>
            <a:r>
              <a:rPr lang="nl-BE" sz="2800" dirty="0" smtClean="0"/>
              <a:t>a 3D dataset S = </a:t>
            </a:r>
            <a:r>
              <a:rPr lang="nl-BE" sz="2800" dirty="0" smtClean="0"/>
              <a:t>f(</a:t>
            </a:r>
            <a:r>
              <a:rPr lang="nl-BE" sz="2800" dirty="0" smtClean="0">
                <a:latin typeface="Symbol" panose="05050102010706020507" pitchFamily="18" charset="2"/>
              </a:rPr>
              <a:t>a</a:t>
            </a:r>
            <a:r>
              <a:rPr lang="nl-BE" sz="2800" dirty="0" smtClean="0"/>
              <a:t>,</a:t>
            </a:r>
            <a:r>
              <a:rPr lang="nl-BE" sz="2800" dirty="0" smtClean="0">
                <a:latin typeface="Symbol" panose="05050102010706020507" pitchFamily="18" charset="2"/>
              </a:rPr>
              <a:t>b</a:t>
            </a:r>
            <a:r>
              <a:rPr lang="nl-BE" sz="2800" dirty="0" smtClean="0"/>
              <a:t>,T</a:t>
            </a:r>
            <a:r>
              <a:rPr lang="nl-BE" sz="2800" dirty="0" smtClean="0"/>
              <a:t>) can we say that there is to be no interpolation for </a:t>
            </a:r>
            <a:r>
              <a:rPr lang="nl-BE" sz="2800" dirty="0" smtClean="0"/>
              <a:t>T?</a:t>
            </a:r>
          </a:p>
          <a:p>
            <a:pPr marL="1149622" lvl="1" indent="-647700">
              <a:defRPr sz="1800">
                <a:solidFill>
                  <a:srgbClr val="000000"/>
                </a:solidFill>
                <a:uFillTx/>
              </a:defRPr>
            </a:pP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for a 3D dataset S = f(q,</a:t>
            </a: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Symbol" panose="05050102010706020507" pitchFamily="18" charset="2"/>
              </a:rPr>
              <a:t>w</a:t>
            </a: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,T) can we use a histogram for T (assuming a temperature independent S(q,</a:t>
            </a: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  <a:latin typeface="Symbol" panose="05050102010706020507" pitchFamily="18" charset="2"/>
              </a:rPr>
              <a:t>w</a:t>
            </a:r>
            <a:r>
              <a:rPr lang="nl-BE" sz="2800" dirty="0" smtClean="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rPr>
              <a:t>) over the entire temperature range)?</a:t>
            </a:r>
            <a:endParaRPr sz="2800" dirty="0">
              <a:solidFill>
                <a:srgbClr val="413E40"/>
              </a:solidFill>
              <a:uFill>
                <a:solidFill>
                  <a:srgbClr val="413E40"/>
                </a:solidFill>
              </a:uFill>
            </a:endParaRP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8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59603094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image1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7059" cy="9755859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hape 62"/>
          <p:cNvSpPr>
            <a:spLocks noGrp="1"/>
          </p:cNvSpPr>
          <p:nvPr>
            <p:ph type="sldNum" sz="quarter" idx="2"/>
          </p:nvPr>
        </p:nvSpPr>
        <p:spPr>
          <a:xfrm>
            <a:off x="9515126" y="9151477"/>
            <a:ext cx="368575" cy="36082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/>
          </a:bodyPr>
          <a:lstStyle/>
          <a:p>
            <a:pPr lvl="0">
              <a:defRPr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9</a:t>
            </a:fld>
            <a:endParaRPr>
              <a:solidFill>
                <a:srgbClr val="013E92"/>
              </a:solidFill>
              <a:uFill>
                <a:solidFill>
                  <a:srgbClr val="013E92"/>
                </a:solidFill>
              </a:uFill>
            </a:endParaRPr>
          </a:p>
        </p:txBody>
      </p:sp>
      <p:grpSp>
        <p:nvGrpSpPr>
          <p:cNvPr id="65" name="Group 65"/>
          <p:cNvGrpSpPr/>
          <p:nvPr/>
        </p:nvGrpSpPr>
        <p:grpSpPr>
          <a:xfrm>
            <a:off x="-21157" y="-16043"/>
            <a:ext cx="13028116" cy="9753602"/>
            <a:chOff x="0" y="0"/>
            <a:chExt cx="13028114" cy="9753600"/>
          </a:xfrm>
        </p:grpSpPr>
        <p:pic>
          <p:nvPicPr>
            <p:cNvPr id="63" name="image42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3028116" cy="9753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4" name="Shape 64"/>
            <p:cNvSpPr/>
            <p:nvPr/>
          </p:nvSpPr>
          <p:spPr>
            <a:xfrm rot="16226252">
              <a:off x="9956601" y="5797485"/>
              <a:ext cx="5666223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lvl="0"/>
              <a:r>
                <a:t>Figure from Roger Pynn “Neutron Scattering: a Primer”</a:t>
              </a:r>
            </a:p>
          </p:txBody>
        </p:sp>
      </p:grpSp>
      <p:sp>
        <p:nvSpPr>
          <p:cNvPr id="66" name="Shape 66"/>
          <p:cNvSpPr/>
          <p:nvPr/>
        </p:nvSpPr>
        <p:spPr>
          <a:xfrm>
            <a:off x="4204639" y="5622249"/>
            <a:ext cx="8077683" cy="3564495"/>
          </a:xfrm>
          <a:prstGeom prst="rect">
            <a:avLst/>
          </a:prstGeom>
          <a:solidFill>
            <a:srgbClr val="FFFFFF">
              <a:alpha val="5856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R="57798" lvl="0" defTabSz="1295400">
              <a:defRPr sz="3800">
                <a:solidFill>
                  <a:srgbClr val="413E40"/>
                </a:solidFill>
                <a:uFill>
                  <a:solidFill>
                    <a:srgbClr val="413E40"/>
                  </a:solidFill>
                </a:uFill>
              </a:defRPr>
            </a:pPr>
            <a:endParaRPr/>
          </a:p>
        </p:txBody>
      </p:sp>
      <p:pic>
        <p:nvPicPr>
          <p:cNvPr id="67" name="image43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73777" y="5577913"/>
            <a:ext cx="8090382" cy="2606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image44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78085" y="8013930"/>
            <a:ext cx="6102096" cy="1122468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000">
                <a:solidFill>
                  <a:srgbClr val="013E92"/>
                </a:solidFill>
                <a:uFill>
                  <a:solidFill>
                    <a:srgbClr val="013E92"/>
                  </a:solidFill>
                </a:uFill>
              </a:rPr>
              <a:t>Neutrons scattering off material in first Born approximation</a:t>
            </a:r>
          </a:p>
        </p:txBody>
      </p:sp>
      <p:sp>
        <p:nvSpPr>
          <p:cNvPr id="70" name="Shape 70"/>
          <p:cNvSpPr/>
          <p:nvPr/>
        </p:nvSpPr>
        <p:spPr>
          <a:xfrm>
            <a:off x="10250438" y="8061797"/>
            <a:ext cx="126593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/>
            </a:pPr>
            <a:r>
              <a:rPr sz="2400"/>
              <a:t>(distinct)</a:t>
            </a:r>
          </a:p>
        </p:txBody>
      </p:sp>
      <p:sp>
        <p:nvSpPr>
          <p:cNvPr id="71" name="Shape 71"/>
          <p:cNvSpPr/>
          <p:nvPr/>
        </p:nvSpPr>
        <p:spPr>
          <a:xfrm>
            <a:off x="10235438" y="8488791"/>
            <a:ext cx="79161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/>
            </a:pPr>
            <a:r>
              <a:rPr sz="2400"/>
              <a:t>(self)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700</Words>
  <Application>Microsoft Office PowerPoint</Application>
  <PresentationFormat>Custom</PresentationFormat>
  <Paragraphs>89</Paragraphs>
  <Slides>16</Slides>
  <Notes>0</Notes>
  <HiddenSlides>2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Bold</vt:lpstr>
      <vt:lpstr>Avenir Roman</vt:lpstr>
      <vt:lpstr>Courier</vt:lpstr>
      <vt:lpstr>Helvetica</vt:lpstr>
      <vt:lpstr>Symbol</vt:lpstr>
      <vt:lpstr>Times Roman</vt:lpstr>
      <vt:lpstr>Wingdings</vt:lpstr>
      <vt:lpstr>Default</vt:lpstr>
      <vt:lpstr>Equation</vt:lpstr>
      <vt:lpstr>PowerPoint Presentation</vt:lpstr>
      <vt:lpstr>What is thermal scattering law data?</vt:lpstr>
      <vt:lpstr>Thermal scattering law data lives at the intersection of nuclear and condensed matter physics</vt:lpstr>
      <vt:lpstr>Supporting ENDF’s Thermal Scattering Law would be easy…</vt:lpstr>
      <vt:lpstr>However, we were asked to support much more in the new format</vt:lpstr>
      <vt:lpstr>What about the temperature dependence?</vt:lpstr>
      <vt:lpstr>Manipulating the S(a,b) tables</vt:lpstr>
      <vt:lpstr>What about the temperature dependence of thermal scattering data?</vt:lpstr>
      <vt:lpstr>Neutrons scattering off material in first Born approximation</vt:lpstr>
      <vt:lpstr>In general case, can break scattering kernel up to some extent, but not enough to help</vt:lpstr>
      <vt:lpstr>In general case, can break scattering kernel up to some extent, but not enough to help</vt:lpstr>
      <vt:lpstr>Main approximations in TSL treatments</vt:lpstr>
      <vt:lpstr>In the incoherent Gaussian approximation, the scattering kernel is computed by LEAPR as follows</vt:lpstr>
      <vt:lpstr>In the incoherent Gaussian approximation, the scattering kernel is computed by LEAPR as follows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haeck</dc:creator>
  <cp:lastModifiedBy>haeck</cp:lastModifiedBy>
  <cp:revision>11</cp:revision>
  <dcterms:modified xsi:type="dcterms:W3CDTF">2014-10-30T13:30:32Z</dcterms:modified>
</cp:coreProperties>
</file>