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1"/>
  </p:sldMasterIdLst>
  <p:notesMasterIdLst>
    <p:notesMasterId r:id="rId5"/>
  </p:notesMasterIdLst>
  <p:handoutMasterIdLst>
    <p:handoutMasterId r:id="rId6"/>
  </p:handoutMasterIdLst>
  <p:sldIdLst>
    <p:sldId id="493" r:id="rId2"/>
    <p:sldId id="507" r:id="rId3"/>
    <p:sldId id="508" r:id="rId4"/>
  </p:sldIdLst>
  <p:sldSz cx="9144000" cy="6858000" type="screen4x3"/>
  <p:notesSz cx="6934200" cy="9232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14A8F"/>
    <a:srgbClr val="0F4F97"/>
    <a:srgbClr val="F6CE86"/>
    <a:srgbClr val="AEF8E5"/>
    <a:srgbClr val="0A8464"/>
    <a:srgbClr val="0DB78A"/>
    <a:srgbClr val="D68F10"/>
    <a:srgbClr val="F1B13D"/>
    <a:srgbClr val="10D6A2"/>
    <a:srgbClr val="2DE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80" autoAdjust="0"/>
    <p:restoredTop sz="65336" autoAdjust="0"/>
  </p:normalViewPr>
  <p:slideViewPr>
    <p:cSldViewPr snapToGrid="0">
      <p:cViewPr varScale="1">
        <p:scale>
          <a:sx n="97" d="100"/>
          <a:sy n="97" d="100"/>
        </p:scale>
        <p:origin x="-1336" y="-112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Objects="1">
      <p:cViewPr varScale="1">
        <p:scale>
          <a:sx n="165" d="100"/>
          <a:sy n="165" d="100"/>
        </p:scale>
        <p:origin x="-5256" y="-112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/>
            </a:lvl1pPr>
          </a:lstStyle>
          <a:p>
            <a:fld id="{7A1D2F2F-8618-2143-A89B-2D6D3F007EBC}" type="datetimeFigureOut">
              <a:rPr lang="en-US" smtClean="0">
                <a:latin typeface="Arial"/>
              </a:rPr>
              <a:pPr/>
              <a:t>10/30/14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/>
            </a:lvl1pPr>
          </a:lstStyle>
          <a:p>
            <a:fld id="{CE221CE3-F987-1944-AB66-8BE5522C5EC6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8481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>
                <a:latin typeface="Arial"/>
              </a:defRPr>
            </a:lvl1pPr>
          </a:lstStyle>
          <a:p>
            <a:fld id="{D8B0A143-2353-BE4A-A6C4-57C9AE3FBC68}" type="datetimeFigureOut">
              <a:rPr lang="en-US" smtClean="0"/>
              <a:pPr/>
              <a:t>10/30/14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1" tIns="46186" rIns="92371" bIns="461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8"/>
            <a:ext cx="5547360" cy="4154805"/>
          </a:xfrm>
          <a:prstGeom prst="rect">
            <a:avLst/>
          </a:prstGeom>
        </p:spPr>
        <p:txBody>
          <a:bodyPr vert="horz" lIns="92371" tIns="46186" rIns="92371" bIns="4618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>
                <a:latin typeface="Arial"/>
              </a:defRPr>
            </a:lvl1pPr>
          </a:lstStyle>
          <a:p>
            <a:fld id="{4CFDF800-FE0E-A944-8AC1-D57C07B352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65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</a:t>
            </a:r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Arial"/>
              </a:rPr>
              <a:t>-654634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8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4957762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139699" y="220136"/>
            <a:ext cx="8760239" cy="808564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0167" y="1320461"/>
            <a:ext cx="4310281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310984"/>
            <a:ext cx="4182142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793" y="1320461"/>
            <a:ext cx="4301655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320461"/>
            <a:ext cx="420024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700" y="134412"/>
            <a:ext cx="8229600" cy="884763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" y="1271588"/>
            <a:ext cx="8229600" cy="495776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73915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7227089" y="6676889"/>
            <a:ext cx="772006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</a:t>
            </a:r>
            <a:r>
              <a:rPr lang="en-US" sz="600" dirty="0" err="1" smtClean="0">
                <a:latin typeface="Arial"/>
                <a:cs typeface="Arial"/>
              </a:rPr>
              <a:t>xxxxxx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19" name="Slide Number Placeholder 7"/>
          <p:cNvSpPr txBox="1">
            <a:spLocks/>
          </p:cNvSpPr>
          <p:nvPr userDrawn="1"/>
        </p:nvSpPr>
        <p:spPr>
          <a:xfrm>
            <a:off x="7631796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3" descr="\\Gs-san1\tpg\GS-Images\LOGOS\NNSA - National Nuclear Security Administration\NNSA_Logo.pn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8106082" y="6484099"/>
            <a:ext cx="1037918" cy="287409"/>
          </a:xfrm>
          <a:prstGeom prst="rect">
            <a:avLst/>
          </a:prstGeom>
          <a:noFill/>
        </p:spPr>
      </p:pic>
      <p:grpSp>
        <p:nvGrpSpPr>
          <p:cNvPr id="18" name="Group 4"/>
          <p:cNvGrpSpPr>
            <a:grpSpLocks/>
          </p:cNvGrpSpPr>
          <p:nvPr userDrawn="1"/>
        </p:nvGrpSpPr>
        <p:grpSpPr bwMode="auto">
          <a:xfrm>
            <a:off x="0" y="990600"/>
            <a:ext cx="9142413" cy="76200"/>
            <a:chOff x="0" y="0"/>
            <a:chExt cx="5760" cy="708"/>
          </a:xfrm>
        </p:grpSpPr>
        <p:sp>
          <p:nvSpPr>
            <p:cNvPr id="21" name="Rectangle 5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2" charset="0"/>
                <a:ea typeface="ＭＳ Ｐゴシック" pitchFamily="32" charset="-128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2" charset="0"/>
                <a:ea typeface="ＭＳ Ｐゴシック" pitchFamily="32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1" r:id="rId3"/>
    <p:sldLayoutId id="2147483703" r:id="rId4"/>
    <p:sldLayoutId id="2147483705" r:id="rId5"/>
    <p:sldLayoutId id="2147483706" r:id="rId6"/>
    <p:sldLayoutId id="2147483702" r:id="rId7"/>
    <p:sldLayoutId id="2147483698" r:id="rId8"/>
    <p:sldLayoutId id="2147483707" r:id="rId9"/>
    <p:sldLayoutId id="2147483699" r:id="rId10"/>
    <p:sldLayoutId id="2147483708" r:id="rId11"/>
    <p:sldLayoutId id="2147483709" r:id="rId12"/>
  </p:sldLayoutIdLst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2400" b="1" kern="1200">
          <a:solidFill>
            <a:srgbClr val="214A8F"/>
          </a:solidFill>
          <a:effectLst/>
          <a:latin typeface="Arial Narrow" pitchFamily="34" charset="0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27305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7338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743918"/>
            <a:ext cx="8404826" cy="986725"/>
          </a:xfrm>
        </p:spPr>
        <p:txBody>
          <a:bodyPr/>
          <a:lstStyle/>
          <a:p>
            <a:r>
              <a:rPr lang="en-US" sz="3200" dirty="0" smtClean="0"/>
              <a:t>Low Level Data Format Requirements</a:t>
            </a:r>
            <a:endParaRPr lang="en-US" sz="32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4763"/>
            <a:r>
              <a:rPr lang="en-US" dirty="0" smtClean="0">
                <a:cs typeface="Lucida Handwriting"/>
              </a:rPr>
              <a:t>NEA/WPEC Sub Group 38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47563" y="2606094"/>
            <a:ext cx="4184539" cy="454025"/>
          </a:xfrm>
          <a:prstGeom prst="rect">
            <a:avLst/>
          </a:prstGeom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lvl="0" algn="r" defTabSz="914400">
              <a:spcBef>
                <a:spcPct val="0"/>
              </a:spcBef>
              <a:defRPr/>
            </a:pP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Dennis P. McNabb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795261" y="2075538"/>
            <a:ext cx="8642926" cy="397500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lvl="0">
              <a:lnSpc>
                <a:spcPct val="80000"/>
              </a:lnSpc>
            </a:pPr>
            <a:r>
              <a:rPr lang="en-US" sz="1600" dirty="0" smtClean="0">
                <a:latin typeface="Arial"/>
                <a:cs typeface="Lucida Handwriting"/>
              </a:rPr>
              <a:t>29-31 October 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en-US" dirty="0" smtClean="0"/>
              <a:t>The </a:t>
            </a:r>
            <a:r>
              <a:rPr lang="en-US" dirty="0"/>
              <a:t>underlying data types used in general-purpose data containers shall be compatible </a:t>
            </a:r>
            <a:r>
              <a:rPr lang="en-US" dirty="0" smtClean="0"/>
              <a:t>with commonly </a:t>
            </a:r>
            <a:r>
              <a:rPr lang="en-US" dirty="0"/>
              <a:t>used computer languages and libraries, and shall be represented in a form that </a:t>
            </a:r>
            <a:r>
              <a:rPr lang="en-US" dirty="0" smtClean="0"/>
              <a:t>makes them </a:t>
            </a:r>
            <a:r>
              <a:rPr lang="en-US" dirty="0"/>
              <a:t>easy to read and write using standard tools.</a:t>
            </a:r>
          </a:p>
          <a:p>
            <a:pPr lvl="1"/>
            <a:r>
              <a:rPr lang="en-US" dirty="0"/>
              <a:t>Data containers should be designed to be consistent with object-oriented programming. This includes the nesting of data containers when it make sense instead of defining a new sub-container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Combine with first bullet?</a:t>
            </a:r>
            <a:endParaRPr lang="en-US" dirty="0"/>
          </a:p>
          <a:p>
            <a:pPr lvl="1"/>
            <a:r>
              <a:rPr lang="en-US" dirty="0" smtClean="0"/>
              <a:t>Containers </a:t>
            </a:r>
            <a:r>
              <a:rPr lang="en-US" dirty="0"/>
              <a:t>should make </a:t>
            </a:r>
            <a:r>
              <a:rPr lang="en-US" dirty="0" smtClean="0"/>
              <a:t>efficient </a:t>
            </a:r>
            <a:r>
              <a:rPr lang="en-US" dirty="0"/>
              <a:t>use of computer resources. This is a compromise between</a:t>
            </a:r>
            <a:r>
              <a:rPr lang="en-US" dirty="0" smtClean="0"/>
              <a:t>: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fficient </a:t>
            </a:r>
            <a:r>
              <a:rPr lang="en-US" dirty="0"/>
              <a:t>use of memory - volatile (e.g., RAM) and non-volatile storage (e.g., disk drive)</a:t>
            </a:r>
            <a:r>
              <a:rPr lang="en-US" dirty="0" smtClean="0"/>
              <a:t>.</a:t>
            </a:r>
          </a:p>
          <a:p>
            <a:pPr lvl="2"/>
            <a:r>
              <a:rPr lang="en-US" dirty="0"/>
              <a:t>E</a:t>
            </a:r>
            <a:r>
              <a:rPr lang="en-US" dirty="0" smtClean="0"/>
              <a:t>ase </a:t>
            </a:r>
            <a:r>
              <a:rPr lang="en-US" dirty="0"/>
              <a:t>of conversion to other </a:t>
            </a:r>
            <a:r>
              <a:rPr lang="en-US" dirty="0" smtClean="0"/>
              <a:t>forms.</a:t>
            </a:r>
          </a:p>
          <a:p>
            <a:pPr lvl="2"/>
            <a:r>
              <a:rPr lang="en-US" dirty="0"/>
              <a:t>T</a:t>
            </a:r>
            <a:r>
              <a:rPr lang="en-US" dirty="0" smtClean="0"/>
              <a:t>ime </a:t>
            </a:r>
            <a:r>
              <a:rPr lang="en-US" dirty="0"/>
              <a:t>to convert to other forms.</a:t>
            </a:r>
          </a:p>
          <a:p>
            <a:pPr lvl="1"/>
            <a:r>
              <a:rPr lang="en-US" dirty="0"/>
              <a:t>The structures should reduce </a:t>
            </a:r>
            <a:r>
              <a:rPr lang="en-US" dirty="0" smtClean="0"/>
              <a:t>redundancy. </a:t>
            </a:r>
            <a:r>
              <a:rPr lang="en-US" dirty="0" smtClean="0">
                <a:solidFill>
                  <a:srgbClr val="FF0000"/>
                </a:solidFill>
              </a:rPr>
              <a:t>Should this be a sub-bullet of above?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mechanism for storing units and labels for data should be </a:t>
            </a:r>
            <a:r>
              <a:rPr lang="en-US" dirty="0" smtClean="0"/>
              <a:t>specified </a:t>
            </a:r>
            <a:r>
              <a:rPr lang="en-US" dirty="0"/>
              <a:t>for each container type.</a:t>
            </a:r>
          </a:p>
          <a:p>
            <a:pPr lvl="1"/>
            <a:r>
              <a:rPr lang="en-US" dirty="0" smtClean="0"/>
              <a:t>Distinct </a:t>
            </a:r>
            <a:r>
              <a:rPr lang="en-US" dirty="0"/>
              <a:t>regions of data with different meta-data shall be clearly delineated.</a:t>
            </a:r>
          </a:p>
          <a:p>
            <a:pPr lvl="1"/>
            <a:r>
              <a:rPr lang="en-US" dirty="0" smtClean="0"/>
              <a:t>The specification </a:t>
            </a:r>
            <a:r>
              <a:rPr lang="en-US" dirty="0"/>
              <a:t>for each data container shall state whether that container is extensible. If </a:t>
            </a:r>
            <a:r>
              <a:rPr lang="en-US" dirty="0" smtClean="0"/>
              <a:t>the container </a:t>
            </a:r>
            <a:r>
              <a:rPr lang="en-US" dirty="0"/>
              <a:t>is extensible, the </a:t>
            </a:r>
            <a:r>
              <a:rPr lang="en-US" dirty="0" smtClean="0"/>
              <a:t>specification </a:t>
            </a:r>
            <a:r>
              <a:rPr lang="en-US" dirty="0"/>
              <a:t>shall </a:t>
            </a:r>
            <a:r>
              <a:rPr lang="en-US" dirty="0" smtClean="0"/>
              <a:t>define </a:t>
            </a:r>
            <a:r>
              <a:rPr lang="en-US" dirty="0"/>
              <a:t>the process for extending the container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requirements (In my order, not Bret’s)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832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What data containers are required?</a:t>
            </a:r>
          </a:p>
          <a:p>
            <a:pPr lvl="1"/>
            <a:r>
              <a:rPr lang="en-US" dirty="0" smtClean="0"/>
              <a:t>Is it just what is available in ENDF?  </a:t>
            </a:r>
          </a:p>
          <a:p>
            <a:r>
              <a:rPr lang="en-US" dirty="0" smtClean="0"/>
              <a:t>What is our requirement for uncertainties and/or </a:t>
            </a:r>
            <a:r>
              <a:rPr lang="en-US" dirty="0" err="1" smtClean="0"/>
              <a:t>covariances</a:t>
            </a:r>
            <a:r>
              <a:rPr lang="en-US" dirty="0" smtClean="0"/>
              <a:t>?  What do we really need at the lowest level?  Should uncertainties just be derived data object to support printing and stored as a labeled column without special tags for it?</a:t>
            </a:r>
          </a:p>
          <a:p>
            <a:r>
              <a:rPr lang="en-US" dirty="0" smtClean="0"/>
              <a:t>Requirement for functions?  I think we should at least address how we plan to communicate/document functional forms used and I like the idea of it being in the database, maybe as a separate database.  Start with Legendre </a:t>
            </a:r>
            <a:r>
              <a:rPr lang="en-US" smtClean="0"/>
              <a:t>and polynomials?</a:t>
            </a:r>
            <a:endParaRPr lang="en-US" dirty="0" smtClean="0"/>
          </a:p>
          <a:p>
            <a:r>
              <a:rPr lang="en-US" dirty="0" smtClean="0"/>
              <a:t>Do we need a requirement to provide meta-data structure to support unit conversions?  Interpolations?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my opinion, some requirements are missing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4304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andard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33092</TotalTime>
  <Words>372</Words>
  <Application>Microsoft Macintosh PowerPoint</Application>
  <PresentationFormat>On-screen Show (4:3)</PresentationFormat>
  <Paragraphs>22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Standard Background</vt:lpstr>
      <vt:lpstr>Low Level Data Format Requirements</vt:lpstr>
      <vt:lpstr>Current requirements (In my order, not Bret’s)</vt:lpstr>
      <vt:lpstr>In my opinion, some requirements are missing</vt:lpstr>
    </vt:vector>
  </TitlesOfParts>
  <Company>LLNL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LLNL Template</dc:title>
  <dc:creator>TID</dc:creator>
  <cp:lastModifiedBy>Default</cp:lastModifiedBy>
  <cp:revision>1092</cp:revision>
  <cp:lastPrinted>2012-11-30T11:34:23Z</cp:lastPrinted>
  <dcterms:created xsi:type="dcterms:W3CDTF">2010-07-01T20:56:41Z</dcterms:created>
  <dcterms:modified xsi:type="dcterms:W3CDTF">2014-10-30T20:12:40Z</dcterms:modified>
</cp:coreProperties>
</file>