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</p:sldMasterIdLst>
  <p:notesMasterIdLst>
    <p:notesMasterId r:id="rId6"/>
  </p:notesMasterIdLst>
  <p:sldIdLst>
    <p:sldId id="272" r:id="rId2"/>
    <p:sldId id="274" r:id="rId3"/>
    <p:sldId id="273" r:id="rId4"/>
    <p:sldId id="275" r:id="rId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50000"/>
      </a:spcBef>
      <a:spcAft>
        <a:spcPct val="50000"/>
      </a:spcAft>
      <a:buClr>
        <a:srgbClr val="004080"/>
      </a:buClr>
      <a:buSzPct val="65000"/>
      <a:buFont typeface="Wingdings" charset="0"/>
      <a:buChar char="§"/>
      <a:defRPr sz="20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50000"/>
      </a:spcBef>
      <a:spcAft>
        <a:spcPct val="50000"/>
      </a:spcAft>
      <a:buClr>
        <a:srgbClr val="004080"/>
      </a:buClr>
      <a:buSzPct val="65000"/>
      <a:buFont typeface="Wingdings" charset="0"/>
      <a:buChar char="§"/>
      <a:defRPr sz="20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50000"/>
      </a:spcBef>
      <a:spcAft>
        <a:spcPct val="50000"/>
      </a:spcAft>
      <a:buClr>
        <a:srgbClr val="004080"/>
      </a:buClr>
      <a:buSzPct val="65000"/>
      <a:buFont typeface="Wingdings" charset="0"/>
      <a:buChar char="§"/>
      <a:defRPr sz="20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50000"/>
      </a:spcBef>
      <a:spcAft>
        <a:spcPct val="50000"/>
      </a:spcAft>
      <a:buClr>
        <a:srgbClr val="004080"/>
      </a:buClr>
      <a:buSzPct val="65000"/>
      <a:buFont typeface="Wingdings" charset="0"/>
      <a:buChar char="§"/>
      <a:defRPr sz="20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50000"/>
      </a:spcBef>
      <a:spcAft>
        <a:spcPct val="50000"/>
      </a:spcAft>
      <a:buClr>
        <a:srgbClr val="004080"/>
      </a:buClr>
      <a:buSzPct val="65000"/>
      <a:buFont typeface="Wingdings" charset="0"/>
      <a:buChar char="§"/>
      <a:defRPr sz="20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  <a:srgbClr val="66CCFF"/>
    <a:srgbClr val="CCCCCC"/>
    <a:srgbClr val="000000"/>
    <a:srgbClr val="005AB3"/>
    <a:srgbClr val="FFA701"/>
    <a:srgbClr val="004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99" autoAdjust="0"/>
  </p:normalViewPr>
  <p:slideViewPr>
    <p:cSldViewPr>
      <p:cViewPr varScale="1">
        <p:scale>
          <a:sx n="85" d="100"/>
          <a:sy n="85" d="100"/>
        </p:scale>
        <p:origin x="-169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20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20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788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8400" y="685800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88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9600"/>
            <a:ext cx="51816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92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20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8392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200">
                <a:latin typeface="Times" charset="0"/>
              </a:defRPr>
            </a:lvl1pPr>
          </a:lstStyle>
          <a:p>
            <a:fld id="{D8D43163-C179-054D-BB2C-BBD06A9643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9719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685173-13AB-8F44-BE7A-1D326F337790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 sz="18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5" name="Picture 2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5799138"/>
            <a:ext cx="1430338" cy="66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90" name="Rectangle 10"/>
          <p:cNvSpPr>
            <a:spLocks noChangeArrowheads="1"/>
          </p:cNvSpPr>
          <p:nvPr userDrawn="1"/>
        </p:nvSpPr>
        <p:spPr bwMode="auto">
          <a:xfrm>
            <a:off x="1066800" y="2481263"/>
            <a:ext cx="8077200" cy="185737"/>
          </a:xfrm>
          <a:prstGeom prst="rect">
            <a:avLst/>
          </a:prstGeom>
          <a:solidFill>
            <a:srgbClr val="FFCC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9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47800"/>
            <a:ext cx="7010400" cy="1143000"/>
          </a:xfrm>
        </p:spPr>
        <p:txBody>
          <a:bodyPr/>
          <a:lstStyle>
            <a:lvl1pPr algn="ctr">
              <a:defRPr sz="32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pic>
        <p:nvPicPr>
          <p:cNvPr id="71699" name="Picture 1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275" y="6503988"/>
            <a:ext cx="920750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0" name="Line 20"/>
          <p:cNvSpPr>
            <a:spLocks noChangeShapeType="1"/>
          </p:cNvSpPr>
          <p:nvPr userDrawn="1"/>
        </p:nvSpPr>
        <p:spPr bwMode="auto">
          <a:xfrm>
            <a:off x="1241425" y="6438900"/>
            <a:ext cx="7445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01" name="Line 21"/>
          <p:cNvSpPr>
            <a:spLocks noChangeShapeType="1"/>
          </p:cNvSpPr>
          <p:nvPr userDrawn="1"/>
        </p:nvSpPr>
        <p:spPr bwMode="auto">
          <a:xfrm>
            <a:off x="463550" y="6438900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02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</a:t>
            </a:r>
            <a:fld id="{01E67B8C-B47E-B64D-BC42-793FBEE996D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03" name="Text Box 23"/>
          <p:cNvSpPr txBox="1">
            <a:spLocks noChangeArrowheads="1"/>
          </p:cNvSpPr>
          <p:nvPr userDrawn="1"/>
        </p:nvSpPr>
        <p:spPr bwMode="auto">
          <a:xfrm>
            <a:off x="407988" y="6450013"/>
            <a:ext cx="53340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45720">
            <a:spAutoFit/>
          </a:bodyPr>
          <a:lstStyle/>
          <a:p>
            <a:pPr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sz="800">
                <a:solidFill>
                  <a:srgbClr val="000000"/>
                </a:solidFill>
              </a:rPr>
              <a:t>Operated by Los Alamos National Security, LLC for the U.S. Department of Energy</a:t>
            </a:r>
            <a:r>
              <a:rPr lang="ja-JP" altLang="en-US" sz="800">
                <a:solidFill>
                  <a:srgbClr val="000000"/>
                </a:solidFill>
                <a:latin typeface="Arial"/>
              </a:rPr>
              <a:t>’</a:t>
            </a:r>
            <a:r>
              <a:rPr lang="en-US" sz="800">
                <a:solidFill>
                  <a:srgbClr val="000000"/>
                </a:solidFill>
              </a:rPr>
              <a:t>s NNSA</a:t>
            </a:r>
            <a:endParaRPr lang="en-US" sz="900">
              <a:solidFill>
                <a:srgbClr val="000000"/>
              </a:solidFill>
            </a:endParaRPr>
          </a:p>
        </p:txBody>
      </p:sp>
      <p:sp>
        <p:nvSpPr>
          <p:cNvPr id="71704" name="Text Box 24"/>
          <p:cNvSpPr txBox="1">
            <a:spLocks noChangeArrowheads="1"/>
          </p:cNvSpPr>
          <p:nvPr userDrawn="1"/>
        </p:nvSpPr>
        <p:spPr bwMode="auto">
          <a:xfrm>
            <a:off x="2181225" y="6116638"/>
            <a:ext cx="4621213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44" tIns="0" rIns="9144" bIns="0" anchor="b"/>
          <a:lstStyle/>
          <a:p>
            <a:pPr algn="ctr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sz="900" b="1">
                <a:solidFill>
                  <a:schemeClr val="accent1"/>
                </a:solidFill>
              </a:rPr>
              <a:t>U N C L A S S I F I E D</a:t>
            </a:r>
            <a:endParaRPr lang="en-US" sz="900">
              <a:solidFill>
                <a:schemeClr val="accent1"/>
              </a:solidFill>
              <a:latin typeface="Times" charset="0"/>
            </a:endParaRPr>
          </a:p>
        </p:txBody>
      </p:sp>
      <p:sp>
        <p:nvSpPr>
          <p:cNvPr id="71707" name="Rectangle 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352800"/>
            <a:ext cx="64008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 sz="24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</a:t>
            </a:r>
            <a:fld id="{67533E76-1FA9-0C43-8D80-08B8FBFA98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445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401638"/>
            <a:ext cx="2133600" cy="51990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401638"/>
            <a:ext cx="6248400" cy="51990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</a:t>
            </a:r>
            <a:fld id="{3C6F6A08-A73B-2F4D-9865-C4E6B530DF2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57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</a:t>
            </a:r>
            <a:fld id="{E2951BEA-FD31-8E44-8552-1F1DF45129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27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</a:t>
            </a:r>
            <a:fld id="{9ADE707E-206F-9F45-BCF0-3E7863B7EE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873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447800"/>
            <a:ext cx="4095750" cy="415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550" y="1447800"/>
            <a:ext cx="4095750" cy="415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</a:t>
            </a:r>
            <a:fld id="{D8A8EBBB-B2B1-D94D-974F-65E61EB4CE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13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</a:t>
            </a:r>
            <a:fld id="{B0E75012-C811-AF48-A4B4-BEB12181953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30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</a:t>
            </a:r>
            <a:fld id="{BF525A4D-F4A0-EB48-B2C8-2B2DE2392D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499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</a:t>
            </a:r>
            <a:fld id="{076EE709-D6CE-F14D-87EE-5F844D41A3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176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</a:t>
            </a:r>
            <a:fld id="{CAE7219F-C006-AD4C-996E-CED6053FCF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529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</a:t>
            </a:r>
            <a:fld id="{E64AFC29-991E-744A-9318-4AE3663139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06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401638"/>
            <a:ext cx="83439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066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447800"/>
            <a:ext cx="8343900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70668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275" y="6503988"/>
            <a:ext cx="920750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69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5799138"/>
            <a:ext cx="1430338" cy="66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70" name="Line 14"/>
          <p:cNvSpPr>
            <a:spLocks noChangeShapeType="1"/>
          </p:cNvSpPr>
          <p:nvPr/>
        </p:nvSpPr>
        <p:spPr bwMode="auto">
          <a:xfrm>
            <a:off x="1241425" y="6438900"/>
            <a:ext cx="7445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1" name="Line 15"/>
          <p:cNvSpPr>
            <a:spLocks noChangeShapeType="1"/>
          </p:cNvSpPr>
          <p:nvPr/>
        </p:nvSpPr>
        <p:spPr bwMode="auto">
          <a:xfrm>
            <a:off x="463550" y="6438900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2" name="Line 16"/>
          <p:cNvSpPr>
            <a:spLocks noChangeShapeType="1"/>
          </p:cNvSpPr>
          <p:nvPr/>
        </p:nvSpPr>
        <p:spPr bwMode="auto">
          <a:xfrm flipV="1">
            <a:off x="457200" y="1265238"/>
            <a:ext cx="8686800" cy="12700"/>
          </a:xfrm>
          <a:prstGeom prst="line">
            <a:avLst/>
          </a:prstGeom>
          <a:noFill/>
          <a:ln w="38100">
            <a:solidFill>
              <a:srgbClr val="FFB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73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18238"/>
            <a:ext cx="19939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800" i="1"/>
            </a:lvl1pPr>
          </a:lstStyle>
          <a:p>
            <a:r>
              <a:rPr lang="en-US"/>
              <a:t>Slide </a:t>
            </a:r>
            <a:fld id="{3B0845E6-82DD-3247-AF22-424D1C9DA41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0674" name="Text Box 18"/>
          <p:cNvSpPr txBox="1">
            <a:spLocks noChangeArrowheads="1"/>
          </p:cNvSpPr>
          <p:nvPr/>
        </p:nvSpPr>
        <p:spPr bwMode="auto">
          <a:xfrm>
            <a:off x="407988" y="6450013"/>
            <a:ext cx="53340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45720">
            <a:spAutoFit/>
          </a:bodyPr>
          <a:lstStyle/>
          <a:p>
            <a:pPr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sz="800">
                <a:solidFill>
                  <a:srgbClr val="000000"/>
                </a:solidFill>
              </a:rPr>
              <a:t>Operated by Los Alamos National Security, LLC for the U.S. Department of Energy</a:t>
            </a:r>
            <a:r>
              <a:rPr lang="ja-JP" altLang="en-US" sz="800">
                <a:solidFill>
                  <a:srgbClr val="000000"/>
                </a:solidFill>
                <a:latin typeface="Arial"/>
              </a:rPr>
              <a:t>’</a:t>
            </a:r>
            <a:r>
              <a:rPr lang="en-US" sz="800">
                <a:solidFill>
                  <a:srgbClr val="000000"/>
                </a:solidFill>
              </a:rPr>
              <a:t>s NNSA</a:t>
            </a:r>
          </a:p>
        </p:txBody>
      </p:sp>
      <p:sp>
        <p:nvSpPr>
          <p:cNvPr id="70675" name="Text Box 19"/>
          <p:cNvSpPr txBox="1">
            <a:spLocks noChangeArrowheads="1"/>
          </p:cNvSpPr>
          <p:nvPr/>
        </p:nvSpPr>
        <p:spPr bwMode="auto">
          <a:xfrm>
            <a:off x="2181225" y="6116638"/>
            <a:ext cx="4621213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44" tIns="0" rIns="9144" bIns="0" anchor="b"/>
          <a:lstStyle/>
          <a:p>
            <a:pPr algn="ctr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sz="900" b="1">
                <a:solidFill>
                  <a:schemeClr val="accent1"/>
                </a:solidFill>
              </a:rPr>
              <a:t>U N C L A S S I F I E D</a:t>
            </a:r>
            <a:endParaRPr lang="en-US" sz="7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08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080"/>
          </a:solidFill>
          <a:latin typeface="Arial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080"/>
          </a:solidFill>
          <a:latin typeface="Arial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080"/>
          </a:solidFill>
          <a:latin typeface="Arial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080"/>
          </a:solidFill>
          <a:latin typeface="Arial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080"/>
          </a:solidFill>
          <a:latin typeface="Arial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080"/>
          </a:solidFill>
          <a:latin typeface="Arial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080"/>
          </a:solidFill>
          <a:latin typeface="Arial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080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50000"/>
        </a:spcBef>
        <a:spcAft>
          <a:spcPct val="0"/>
        </a:spcAft>
        <a:buClr>
          <a:srgbClr val="004080"/>
        </a:buClr>
        <a:buSzPct val="65000"/>
        <a:buFont typeface="Wingdings" charset="0"/>
        <a:buChar char="n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Times" charset="0"/>
        <a:buChar char="•"/>
        <a:defRPr sz="1600">
          <a:solidFill>
            <a:schemeClr val="tx1"/>
          </a:solidFill>
          <a:latin typeface="+mn-lt"/>
          <a:ea typeface="+mn-ea"/>
        </a:defRPr>
      </a:lvl2pPr>
      <a:lvl3pPr marL="1022350" indent="-350838" algn="l" rtl="0" eaLnBrk="1" fontAlgn="base" hangingPunct="1">
        <a:spcBef>
          <a:spcPct val="20000"/>
        </a:spcBef>
        <a:spcAft>
          <a:spcPct val="0"/>
        </a:spcAft>
        <a:buSzPct val="65000"/>
        <a:buChar char="—"/>
        <a:defRPr sz="1600">
          <a:solidFill>
            <a:schemeClr val="tx1"/>
          </a:solidFill>
          <a:latin typeface="+mn-lt"/>
          <a:ea typeface="+mn-ea"/>
        </a:defRPr>
      </a:lvl3pPr>
      <a:lvl4pPr marL="1339850" indent="-315913" algn="l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400">
          <a:solidFill>
            <a:schemeClr val="tx1"/>
          </a:solidFill>
          <a:latin typeface="+mn-lt"/>
          <a:ea typeface="+mn-ea"/>
        </a:defRPr>
      </a:lvl4pPr>
      <a:lvl5pPr marL="1681163" indent="-33972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defRPr sz="1400">
          <a:solidFill>
            <a:schemeClr val="tx1"/>
          </a:solidFill>
          <a:latin typeface="+mn-lt"/>
          <a:ea typeface="+mn-ea"/>
        </a:defRPr>
      </a:lvl5pPr>
      <a:lvl6pPr marL="2138363" indent="-33972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defRPr sz="1400">
          <a:solidFill>
            <a:schemeClr val="tx1"/>
          </a:solidFill>
          <a:latin typeface="+mn-lt"/>
          <a:ea typeface="+mn-ea"/>
        </a:defRPr>
      </a:lvl6pPr>
      <a:lvl7pPr marL="2595563" indent="-33972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defRPr sz="1400">
          <a:solidFill>
            <a:schemeClr val="tx1"/>
          </a:solidFill>
          <a:latin typeface="+mn-lt"/>
          <a:ea typeface="+mn-ea"/>
        </a:defRPr>
      </a:lvl7pPr>
      <a:lvl8pPr marL="3052763" indent="-33972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defRPr sz="1400">
          <a:solidFill>
            <a:schemeClr val="tx1"/>
          </a:solidFill>
          <a:latin typeface="+mn-lt"/>
          <a:ea typeface="+mn-ea"/>
        </a:defRPr>
      </a:lvl8pPr>
      <a:lvl9pPr marL="3509963" indent="-33972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0" name="Rectangle 30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Collecting Thoughts On Derived Data Needs In GND</a:t>
            </a:r>
            <a:endParaRPr lang="en-US" dirty="0"/>
          </a:p>
        </p:txBody>
      </p:sp>
      <p:sp>
        <p:nvSpPr>
          <p:cNvPr id="25631" name="Rectangle 31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Generic Processing Paths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343900" cy="4724400"/>
          </a:xfrm>
        </p:spPr>
        <p:txBody>
          <a:bodyPr/>
          <a:lstStyle/>
          <a:p>
            <a:r>
              <a:rPr lang="en-US" dirty="0" smtClean="0"/>
              <a:t>ENDF -&gt; RENDF</a:t>
            </a:r>
          </a:p>
          <a:p>
            <a:pPr lvl="1"/>
            <a:r>
              <a:rPr lang="en-US" dirty="0" smtClean="0"/>
              <a:t>Reconstructed </a:t>
            </a:r>
            <a:r>
              <a:rPr lang="en-US" dirty="0" err="1"/>
              <a:t>p</a:t>
            </a:r>
            <a:r>
              <a:rPr lang="en-US" dirty="0" err="1" smtClean="0"/>
              <a:t>ointwise</a:t>
            </a:r>
            <a:r>
              <a:rPr lang="en-US" dirty="0" smtClean="0"/>
              <a:t> resonances at 0 K</a:t>
            </a:r>
          </a:p>
          <a:p>
            <a:pPr lvl="1"/>
            <a:r>
              <a:rPr lang="en-US" dirty="0" smtClean="0"/>
              <a:t>Unionized, linearized energy grids</a:t>
            </a:r>
          </a:p>
          <a:p>
            <a:r>
              <a:rPr lang="en-US" dirty="0" smtClean="0"/>
              <a:t>RENDF -&gt; TENDF</a:t>
            </a:r>
          </a:p>
          <a:p>
            <a:pPr lvl="1"/>
            <a:r>
              <a:rPr lang="en-US" dirty="0" smtClean="0"/>
              <a:t>Thermally broadened cross-section</a:t>
            </a:r>
          </a:p>
          <a:p>
            <a:pPr lvl="1"/>
            <a:r>
              <a:rPr lang="en-US" dirty="0" smtClean="0"/>
              <a:t>And, thermally broadened emissions, if needed for GROUPR</a:t>
            </a:r>
          </a:p>
          <a:p>
            <a:pPr lvl="1"/>
            <a:r>
              <a:rPr lang="en-US" dirty="0" smtClean="0"/>
              <a:t>Addition of derived data – gas production, damage and ‘average’ data</a:t>
            </a:r>
          </a:p>
          <a:p>
            <a:r>
              <a:rPr lang="en-US" dirty="0" smtClean="0"/>
              <a:t>TENDF -&gt; ACE</a:t>
            </a:r>
          </a:p>
          <a:p>
            <a:pPr lvl="1"/>
            <a:r>
              <a:rPr lang="en-US" dirty="0" smtClean="0"/>
              <a:t>Conversions for sampling</a:t>
            </a:r>
          </a:p>
          <a:p>
            <a:pPr lvl="2"/>
            <a:r>
              <a:rPr lang="en-US" dirty="0" smtClean="0"/>
              <a:t>Point-wise/</a:t>
            </a:r>
            <a:r>
              <a:rPr lang="en-US" dirty="0" err="1" smtClean="0"/>
              <a:t>equi</a:t>
            </a:r>
            <a:r>
              <a:rPr lang="en-US" dirty="0" smtClean="0"/>
              <a:t>-probable versions of polynomials, particularly Legendre</a:t>
            </a:r>
          </a:p>
          <a:p>
            <a:r>
              <a:rPr lang="en-US" dirty="0" smtClean="0"/>
              <a:t>TENDF -&gt; GENDF</a:t>
            </a:r>
          </a:p>
          <a:p>
            <a:pPr lvl="1"/>
            <a:r>
              <a:rPr lang="en-US" dirty="0" err="1" smtClean="0"/>
              <a:t>Multigroup</a:t>
            </a:r>
            <a:r>
              <a:rPr lang="en-US" dirty="0" smtClean="0"/>
              <a:t> cross sections, derived data and scattering/production matrices</a:t>
            </a:r>
          </a:p>
          <a:p>
            <a:r>
              <a:rPr lang="en-US" dirty="0" smtClean="0"/>
              <a:t>GENDF -&gt; NDI / MATXS / DTF / …</a:t>
            </a:r>
          </a:p>
          <a:p>
            <a:pPr lvl="1"/>
            <a:r>
              <a:rPr lang="en-US" dirty="0" smtClean="0"/>
              <a:t>SN application libraries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E2951BEA-FD31-8E44-8552-1F1DF45129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879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A22C2F91-0A3A-1B47-941F-A3FF473C11A1}" type="slidenum">
              <a:rPr lang="en-US"/>
              <a:pPr/>
              <a:t>3</a:t>
            </a:fld>
            <a:endParaRPr lang="en-US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of “Derived Data”</a:t>
            </a:r>
            <a:endParaRPr lang="en-US" dirty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915400" cy="4648200"/>
          </a:xfrm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1600" dirty="0" smtClean="0"/>
              <a:t>Generic</a:t>
            </a:r>
          </a:p>
          <a:p>
            <a:pPr lvl="1"/>
            <a:r>
              <a:rPr lang="en-US" sz="1400" dirty="0" smtClean="0"/>
              <a:t>Gas production and other summed or derived </a:t>
            </a:r>
            <a:r>
              <a:rPr lang="en-US" sz="1400" dirty="0" smtClean="0"/>
              <a:t>reactions</a:t>
            </a:r>
          </a:p>
          <a:p>
            <a:pPr lvl="1"/>
            <a:r>
              <a:rPr lang="en-US" sz="1400" dirty="0" smtClean="0"/>
              <a:t>Damage, dose, or other auxiliary data</a:t>
            </a:r>
            <a:endParaRPr lang="en-US" sz="1400" dirty="0" smtClean="0"/>
          </a:p>
          <a:p>
            <a:pPr lvl="1"/>
            <a:r>
              <a:rPr lang="en-US" sz="1400" dirty="0" smtClean="0"/>
              <a:t>Average emission energy by emission particle / recoil; total energy deposited (KERMA)</a:t>
            </a:r>
          </a:p>
          <a:p>
            <a:pPr lvl="1"/>
            <a:r>
              <a:rPr lang="en-US" sz="1400" dirty="0" smtClean="0"/>
              <a:t>Q-matrix for fission product yields</a:t>
            </a:r>
          </a:p>
          <a:p>
            <a:r>
              <a:rPr lang="en-US" sz="1600" dirty="0" smtClean="0"/>
              <a:t>MC Transport</a:t>
            </a:r>
          </a:p>
          <a:p>
            <a:pPr lvl="1"/>
            <a:r>
              <a:rPr lang="en-US" sz="1400" dirty="0" smtClean="0"/>
              <a:t>Legendre/Polynomial -&gt; PDF/CDF</a:t>
            </a:r>
          </a:p>
          <a:p>
            <a:pPr lvl="1"/>
            <a:r>
              <a:rPr lang="en-US" sz="1400" dirty="0" smtClean="0"/>
              <a:t>PDF -&gt; PDF/CDF</a:t>
            </a:r>
          </a:p>
          <a:p>
            <a:pPr lvl="1"/>
            <a:r>
              <a:rPr lang="en-US" sz="1400" dirty="0" err="1" smtClean="0"/>
              <a:t>Kalbach</a:t>
            </a:r>
            <a:r>
              <a:rPr lang="en-US" sz="1400" dirty="0" smtClean="0"/>
              <a:t>-Mann parameters</a:t>
            </a:r>
          </a:p>
          <a:p>
            <a:pPr lvl="1"/>
            <a:r>
              <a:rPr lang="en-US" sz="1400" dirty="0" smtClean="0"/>
              <a:t>PURR tables</a:t>
            </a:r>
          </a:p>
          <a:p>
            <a:r>
              <a:rPr lang="en-US" sz="1600" dirty="0" smtClean="0"/>
              <a:t>SN Transport</a:t>
            </a:r>
          </a:p>
          <a:p>
            <a:pPr lvl="1"/>
            <a:r>
              <a:rPr lang="en-US" sz="1400" dirty="0" smtClean="0"/>
              <a:t>Weight function – parameterized, continuous, </a:t>
            </a:r>
            <a:r>
              <a:rPr lang="en-US" sz="1400" dirty="0" err="1" smtClean="0"/>
              <a:t>multigroup</a:t>
            </a:r>
            <a:endParaRPr lang="en-US" sz="1400" dirty="0" smtClean="0"/>
          </a:p>
          <a:p>
            <a:pPr lvl="2"/>
            <a:r>
              <a:rPr lang="en-US" sz="1400" dirty="0" err="1" smtClean="0"/>
              <a:t>Bondarenko</a:t>
            </a:r>
            <a:r>
              <a:rPr lang="en-US" sz="1400" dirty="0" smtClean="0"/>
              <a:t> or other self-shielding parameters</a:t>
            </a:r>
            <a:endParaRPr lang="en-US" sz="1400" dirty="0" smtClean="0"/>
          </a:p>
          <a:p>
            <a:pPr lvl="2"/>
            <a:r>
              <a:rPr lang="en-US" sz="1400" dirty="0" smtClean="0"/>
              <a:t>Associated velocity (or inverse)</a:t>
            </a:r>
          </a:p>
          <a:p>
            <a:pPr lvl="1"/>
            <a:r>
              <a:rPr lang="en-US" sz="1400" dirty="0" err="1" smtClean="0"/>
              <a:t>Multigroup</a:t>
            </a:r>
            <a:r>
              <a:rPr lang="en-US" sz="1400" dirty="0" smtClean="0"/>
              <a:t> cross section, scattering matrix, and/or transfer </a:t>
            </a:r>
            <a:r>
              <a:rPr lang="en-US" sz="1400" dirty="0" smtClean="0"/>
              <a:t>matrix</a:t>
            </a:r>
          </a:p>
          <a:p>
            <a:pPr lvl="2"/>
            <a:r>
              <a:rPr lang="en-US" sz="1400" dirty="0" smtClean="0"/>
              <a:t>Multi-band variation</a:t>
            </a:r>
            <a:endParaRPr lang="en-US" sz="1400" dirty="0" smtClean="0"/>
          </a:p>
          <a:p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derivedFrom</a:t>
            </a:r>
            <a:r>
              <a:rPr lang="en-US" dirty="0"/>
              <a:t> Container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Needs list of sub-elements</a:t>
            </a:r>
          </a:p>
          <a:p>
            <a:r>
              <a:rPr lang="en-US" dirty="0" smtClean="0"/>
              <a:t>Each sub-element contains:</a:t>
            </a:r>
          </a:p>
          <a:p>
            <a:pPr lvl="1"/>
            <a:r>
              <a:rPr lang="en-US" dirty="0" smtClean="0"/>
              <a:t>List of link(s) to data used [0..]</a:t>
            </a:r>
          </a:p>
          <a:p>
            <a:pPr lvl="1"/>
            <a:r>
              <a:rPr lang="en-US" dirty="0" smtClean="0"/>
              <a:t>Code element</a:t>
            </a:r>
          </a:p>
          <a:p>
            <a:pPr lvl="2"/>
            <a:r>
              <a:rPr lang="en-US" dirty="0" smtClean="0"/>
              <a:t>Code name</a:t>
            </a:r>
          </a:p>
          <a:p>
            <a:pPr lvl="2"/>
            <a:r>
              <a:rPr lang="en-US" dirty="0" smtClean="0"/>
              <a:t>Code version</a:t>
            </a:r>
          </a:p>
          <a:p>
            <a:pPr lvl="2"/>
            <a:r>
              <a:rPr lang="en-US" dirty="0" smtClean="0"/>
              <a:t>Input parameters</a:t>
            </a:r>
          </a:p>
          <a:p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Slide </a:t>
            </a:r>
            <a:fld id="{E2951BEA-FD31-8E44-8552-1F1DF45129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60010"/>
      </p:ext>
    </p:extLst>
  </p:cSld>
  <p:clrMapOvr>
    <a:masterClrMapping/>
  </p:clrMapOvr>
</p:sld>
</file>

<file path=ppt/theme/theme1.xml><?xml version="1.0" encoding="utf-8"?>
<a:theme xmlns:a="http://schemas.openxmlformats.org/drawingml/2006/main" name="lanl-template">
  <a:themeElements>
    <a:clrScheme name="Edge 8">
      <a:dk1>
        <a:srgbClr val="000000"/>
      </a:dk1>
      <a:lt1>
        <a:srgbClr val="FFFFFF"/>
      </a:lt1>
      <a:dk2>
        <a:srgbClr val="CC0000"/>
      </a:dk2>
      <a:lt2>
        <a:srgbClr val="666699"/>
      </a:lt2>
      <a:accent1>
        <a:srgbClr val="808080"/>
      </a:accent1>
      <a:accent2>
        <a:srgbClr val="999933"/>
      </a:accent2>
      <a:accent3>
        <a:srgbClr val="FFFFFF"/>
      </a:accent3>
      <a:accent4>
        <a:srgbClr val="000000"/>
      </a:accent4>
      <a:accent5>
        <a:srgbClr val="C0C0C0"/>
      </a:accent5>
      <a:accent6>
        <a:srgbClr val="8A8A2D"/>
      </a:accent6>
      <a:hlink>
        <a:srgbClr val="4C6D80"/>
      </a:hlink>
      <a:folHlink>
        <a:srgbClr val="B2B2B2"/>
      </a:folHlink>
    </a:clrScheme>
    <a:fontScheme name="Edg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>
            <a:srgbClr val="004080"/>
          </a:buClr>
          <a:buSzPct val="65000"/>
          <a:buFont typeface="Wingdings" charset="0"/>
          <a:buChar char="§"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>
            <a:srgbClr val="004080"/>
          </a:buClr>
          <a:buSzPct val="65000"/>
          <a:buFont typeface="Wingdings" charset="0"/>
          <a:buChar char="§"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lanl-template.potx</Template>
  <TotalTime>964</TotalTime>
  <Words>256</Words>
  <Application>Microsoft Macintosh PowerPoint</Application>
  <PresentationFormat>On-screen Show (4:3)</PresentationFormat>
  <Paragraphs>45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lanl-template</vt:lpstr>
      <vt:lpstr>Collecting Thoughts On Derived Data Needs In GND</vt:lpstr>
      <vt:lpstr>Generic Processing Paths</vt:lpstr>
      <vt:lpstr>List of “Derived Data”</vt:lpstr>
      <vt:lpstr>derivedFrom Container </vt:lpstr>
    </vt:vector>
  </TitlesOfParts>
  <Company>LANL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Attendee Introduction</dc:title>
  <dc:creator>LC-LM</dc:creator>
  <cp:lastModifiedBy>Morgan White</cp:lastModifiedBy>
  <cp:revision>65</cp:revision>
  <dcterms:created xsi:type="dcterms:W3CDTF">2007-04-05T20:26:21Z</dcterms:created>
  <dcterms:modified xsi:type="dcterms:W3CDTF">2014-10-30T20:47:12Z</dcterms:modified>
</cp:coreProperties>
</file>