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8" r:id="rId1"/>
  </p:sldMasterIdLst>
  <p:notesMasterIdLst>
    <p:notesMasterId r:id="rId16"/>
  </p:notesMasterIdLst>
  <p:handoutMasterIdLst>
    <p:handoutMasterId r:id="rId17"/>
  </p:handoutMasterIdLst>
  <p:sldIdLst>
    <p:sldId id="493" r:id="rId2"/>
    <p:sldId id="503" r:id="rId3"/>
    <p:sldId id="494" r:id="rId4"/>
    <p:sldId id="506" r:id="rId5"/>
    <p:sldId id="496" r:id="rId6"/>
    <p:sldId id="497" r:id="rId7"/>
    <p:sldId id="498" r:id="rId8"/>
    <p:sldId id="499" r:id="rId9"/>
    <p:sldId id="500" r:id="rId10"/>
    <p:sldId id="501" r:id="rId11"/>
    <p:sldId id="502" r:id="rId12"/>
    <p:sldId id="504" r:id="rId13"/>
    <p:sldId id="505" r:id="rId14"/>
    <p:sldId id="507" r:id="rId15"/>
  </p:sldIdLst>
  <p:sldSz cx="9144000" cy="6858000" type="screen4x3"/>
  <p:notesSz cx="6934200" cy="92329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214A8F"/>
    <a:srgbClr val="0F4F97"/>
    <a:srgbClr val="F6CE86"/>
    <a:srgbClr val="AEF8E5"/>
    <a:srgbClr val="0A8464"/>
    <a:srgbClr val="0DB78A"/>
    <a:srgbClr val="D68F10"/>
    <a:srgbClr val="F1B13D"/>
    <a:srgbClr val="10D6A2"/>
    <a:srgbClr val="2DEF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80" autoAdjust="0"/>
    <p:restoredTop sz="65336" autoAdjust="0"/>
  </p:normalViewPr>
  <p:slideViewPr>
    <p:cSldViewPr snapToGrid="0">
      <p:cViewPr varScale="1">
        <p:scale>
          <a:sx n="97" d="100"/>
          <a:sy n="97" d="100"/>
        </p:scale>
        <p:origin x="-1336" y="-112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Objects="1">
      <p:cViewPr varScale="1">
        <p:scale>
          <a:sx n="165" d="100"/>
          <a:sy n="165" d="100"/>
        </p:scale>
        <p:origin x="-5256" y="-112"/>
      </p:cViewPr>
      <p:guideLst>
        <p:guide orient="horz" pos="2908"/>
        <p:guide pos="218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/>
          <a:lstStyle>
            <a:lvl1pPr algn="l">
              <a:defRPr sz="11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775" y="0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/>
          <a:lstStyle>
            <a:lvl1pPr algn="r">
              <a:defRPr sz="1100"/>
            </a:lvl1pPr>
          </a:lstStyle>
          <a:p>
            <a:fld id="{7A1D2F2F-8618-2143-A89B-2D6D3F007EBC}" type="datetimeFigureOut">
              <a:rPr lang="en-US" smtClean="0">
                <a:latin typeface="Arial"/>
              </a:rPr>
              <a:pPr/>
              <a:t>10/28/14</a:t>
            </a:fld>
            <a:endParaRPr lang="en-US" dirty="0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69653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 anchor="b"/>
          <a:lstStyle>
            <a:lvl1pPr algn="l">
              <a:defRPr sz="11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775" y="8769653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 anchor="b"/>
          <a:lstStyle>
            <a:lvl1pPr algn="r">
              <a:defRPr sz="1100"/>
            </a:lvl1pPr>
          </a:lstStyle>
          <a:p>
            <a:fld id="{CE221CE3-F987-1944-AB66-8BE5522C5EC6}" type="slidenum">
              <a:rPr lang="en-US" smtClean="0">
                <a:latin typeface="Arial"/>
              </a:rPr>
              <a:pPr/>
              <a:t>‹#›</a:t>
            </a:fld>
            <a:endParaRPr lang="en-US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28481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/>
          <a:lstStyle>
            <a:lvl1pPr algn="l">
              <a:defRPr sz="11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5" y="0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/>
          <a:lstStyle>
            <a:lvl1pPr algn="r">
              <a:defRPr sz="1100">
                <a:latin typeface="Arial"/>
              </a:defRPr>
            </a:lvl1pPr>
          </a:lstStyle>
          <a:p>
            <a:fld id="{D8B0A143-2353-BE4A-A6C4-57C9AE3FBC68}" type="datetimeFigureOut">
              <a:rPr lang="en-US" smtClean="0"/>
              <a:pPr/>
              <a:t>10/28/14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8875" y="692150"/>
            <a:ext cx="4616450" cy="3462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71" tIns="46186" rIns="92371" bIns="4618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385628"/>
            <a:ext cx="5547360" cy="4154805"/>
          </a:xfrm>
          <a:prstGeom prst="rect">
            <a:avLst/>
          </a:prstGeom>
        </p:spPr>
        <p:txBody>
          <a:bodyPr vert="horz" lIns="92371" tIns="46186" rIns="92371" bIns="46186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9653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 anchor="b"/>
          <a:lstStyle>
            <a:lvl1pPr algn="l">
              <a:defRPr sz="11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5" y="8769653"/>
            <a:ext cx="3004820" cy="461645"/>
          </a:xfrm>
          <a:prstGeom prst="rect">
            <a:avLst/>
          </a:prstGeom>
        </p:spPr>
        <p:txBody>
          <a:bodyPr vert="horz" lIns="92371" tIns="46186" rIns="92371" bIns="46186" rtlCol="0" anchor="b"/>
          <a:lstStyle>
            <a:lvl1pPr algn="r">
              <a:defRPr sz="1100">
                <a:latin typeface="Arial"/>
              </a:defRPr>
            </a:lvl1pPr>
          </a:lstStyle>
          <a:p>
            <a:fld id="{4CFDF800-FE0E-A944-8AC1-D57C07B352F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7650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FDF800-FE0E-A944-8AC1-D57C07B352F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3065028"/>
            <a:ext cx="3417506" cy="3792972"/>
          </a:xfrm>
          <a:prstGeom prst="rect">
            <a:avLst/>
          </a:prstGeom>
          <a:solidFill>
            <a:srgbClr val="0F4F97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>
              <a:latin typeface="Arial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743918"/>
            <a:ext cx="8229600" cy="986725"/>
          </a:xfrm>
        </p:spPr>
        <p:txBody>
          <a:bodyPr/>
          <a:lstStyle>
            <a:lvl1pPr>
              <a:lnSpc>
                <a:spcPts val="3800"/>
              </a:lnSpc>
              <a:defRPr b="0" i="1">
                <a:solidFill>
                  <a:srgbClr val="0F4F97"/>
                </a:solidFill>
                <a:effectLst/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652275" y="1733685"/>
            <a:ext cx="5434199" cy="369888"/>
          </a:xfrm>
        </p:spPr>
        <p:txBody>
          <a:bodyPr>
            <a:noAutofit/>
          </a:bodyPr>
          <a:lstStyle>
            <a:lvl1pPr>
              <a:lnSpc>
                <a:spcPts val="2200"/>
              </a:lnSpc>
              <a:buNone/>
              <a:defRPr sz="2000">
                <a:latin typeface="Arial"/>
                <a:cs typeface="Arial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/>
          <a:srcRect l="949"/>
          <a:stretch/>
        </p:blipFill>
        <p:spPr bwMode="auto">
          <a:xfrm>
            <a:off x="3497385" y="3062287"/>
            <a:ext cx="5646615" cy="379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68385" y="5974520"/>
            <a:ext cx="3327957" cy="6037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algn="l" defTabSz="457200" rtl="0" eaLnBrk="1" latinLnBrk="0" hangingPunct="1">
              <a:lnSpc>
                <a:spcPct val="90000"/>
              </a:lnSpc>
              <a:spcAft>
                <a:spcPts val="300"/>
              </a:spcAft>
            </a:pPr>
            <a:r>
              <a:rPr lang="en-US" sz="10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LLNL-PRES</a:t>
            </a:r>
            <a:r>
              <a:rPr lang="en-US" sz="100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Arial"/>
              </a:rPr>
              <a:t>-654634</a:t>
            </a:r>
          </a:p>
          <a:p>
            <a:pPr marL="0" algn="l" defTabSz="457200" rtl="0" eaLnBrk="1" latinLnBrk="0" hangingPunct="1">
              <a:lnSpc>
                <a:spcPct val="90000"/>
              </a:lnSpc>
              <a:spcAft>
                <a:spcPts val="300"/>
              </a:spcAft>
            </a:pP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This work was performed under the auspices of the</a:t>
            </a:r>
            <a:r>
              <a:rPr lang="en-US" sz="800" kern="1200" baseline="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U.S. Department </a:t>
            </a:r>
            <a:b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</a:b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of Energy by Lawrence Livermore National Laboratory under contract </a:t>
            </a:r>
            <a:b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</a:b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DE-AC52-07NA27344.</a:t>
            </a:r>
            <a:r>
              <a:rPr lang="en-US" sz="800" kern="1200" baseline="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 </a:t>
            </a:r>
            <a:r>
              <a:rPr lang="en-US" sz="800" kern="1200" dirty="0" smtClean="0"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rPr>
              <a:t>Lawrence Livermore National Security, LLC</a:t>
            </a:r>
            <a:endParaRPr lang="en-US" sz="800" kern="1200" dirty="0">
              <a:solidFill>
                <a:schemeClr val="bg1"/>
              </a:solidFill>
              <a:effectLst/>
              <a:latin typeface="Arial"/>
              <a:ea typeface="+mn-ea"/>
              <a:cs typeface="Arial"/>
            </a:endParaRPr>
          </a:p>
        </p:txBody>
      </p:sp>
      <p:pic>
        <p:nvPicPr>
          <p:cNvPr id="16" name="Picture 15" descr="LLNL_Logo_WHT-LRG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9876" y="3220532"/>
            <a:ext cx="2240285" cy="3779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LNL_Logo_WHT-LRG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852" y="5437487"/>
            <a:ext cx="3602498" cy="6077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85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43" y="1318973"/>
            <a:ext cx="8864873" cy="4957762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139699" y="220136"/>
            <a:ext cx="8760239" cy="808564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left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0167" y="1320461"/>
            <a:ext cx="4310281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right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727275" y="1310984"/>
            <a:ext cx="4182142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side-by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800"/>
              </a:lnSpc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8793" y="1320461"/>
            <a:ext cx="4301655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718649" y="1320461"/>
            <a:ext cx="4200246" cy="4751357"/>
          </a:xfrm>
        </p:spPr>
        <p:txBody>
          <a:bodyPr/>
          <a:lstStyle>
            <a:lvl1pPr>
              <a:spcBef>
                <a:spcPts val="1200"/>
              </a:spcBef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Qua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4575089" y="1653591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 rot="5400000">
            <a:off x="2153528" y="3920602"/>
            <a:ext cx="4722647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3961A7">
                <a:alpha val="43000"/>
              </a:srgbClr>
            </a:outerShdw>
          </a:effectLst>
        </p:spPr>
      </p:cxnSp>
      <p:cxnSp>
        <p:nvCxnSpPr>
          <p:cNvPr id="6" name="Straight Connector 5"/>
          <p:cNvCxnSpPr/>
          <p:nvPr userDrawn="1"/>
        </p:nvCxnSpPr>
        <p:spPr bwMode="auto">
          <a:xfrm>
            <a:off x="469900" y="3873981"/>
            <a:ext cx="8229600" cy="15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3961A7">
                <a:alpha val="43000"/>
              </a:srgbClr>
            </a:outerShdw>
          </a:effectLst>
        </p:spPr>
      </p:cxnSp>
      <p:sp>
        <p:nvSpPr>
          <p:cNvPr id="7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469900" y="1653591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4575089" y="4021969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9900" y="4021969"/>
            <a:ext cx="3959225" cy="2101328"/>
          </a:xfrm>
          <a:effectLst/>
        </p:spPr>
        <p:txBody>
          <a:bodyPr/>
          <a:lstStyle>
            <a:lvl1pPr marL="288925" indent="-169863">
              <a:defRPr sz="1400"/>
            </a:lvl1pPr>
            <a:lvl2pPr marL="460375" indent="-171450">
              <a:defRPr sz="1400"/>
            </a:lvl2pPr>
            <a:lvl3pPr marL="685800" indent="-225425">
              <a:defRPr sz="1200"/>
            </a:lvl3pPr>
            <a:lvl4pPr marL="858838" indent="-173038">
              <a:defRPr sz="1200"/>
            </a:lvl4pPr>
            <a:lvl5pPr marL="1030288" indent="-171450"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Full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349042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349042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700" y="134412"/>
            <a:ext cx="8229600" cy="884763"/>
          </a:xfrm>
          <a:prstGeom prst="rect">
            <a:avLst/>
          </a:prstGeom>
          <a:effectLst/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00" y="1271588"/>
            <a:ext cx="8229600" cy="4957762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1" y="635508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>
              <a:latin typeface="Arial"/>
            </a:endParaRP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379731" y="6473915"/>
            <a:ext cx="30525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124A91"/>
                </a:solidFill>
                <a:latin typeface="Arial Narrow" pitchFamily="-80" charset="0"/>
              </a:rPr>
              <a:t>Lawrence Livermore National Laboratory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7227089" y="6676889"/>
            <a:ext cx="772006" cy="138499"/>
          </a:xfrm>
          <a:prstGeom prst="rect">
            <a:avLst/>
          </a:prstGeom>
          <a:noFill/>
        </p:spPr>
        <p:txBody>
          <a:bodyPr wrap="none" lIns="0" bIns="0" rtlCol="0" anchor="b" anchorCtr="0">
            <a:spAutoFit/>
          </a:bodyPr>
          <a:lstStyle/>
          <a:p>
            <a:pPr algn="r"/>
            <a:r>
              <a:rPr lang="en-US" sz="600" dirty="0" smtClean="0">
                <a:latin typeface="Arial"/>
                <a:cs typeface="Arial"/>
              </a:rPr>
              <a:t>LLNL-PRES-</a:t>
            </a:r>
            <a:r>
              <a:rPr lang="en-US" sz="600" dirty="0" err="1" smtClean="0">
                <a:latin typeface="Arial"/>
                <a:cs typeface="Arial"/>
              </a:rPr>
              <a:t>xxxxxx</a:t>
            </a:r>
            <a:endParaRPr lang="en-US" sz="600" dirty="0" smtClean="0">
              <a:latin typeface="Arial"/>
              <a:cs typeface="Arial"/>
            </a:endParaRPr>
          </a:p>
        </p:txBody>
      </p:sp>
      <p:sp>
        <p:nvSpPr>
          <p:cNvPr id="19" name="Slide Number Placeholder 7"/>
          <p:cNvSpPr txBox="1">
            <a:spLocks/>
          </p:cNvSpPr>
          <p:nvPr userDrawn="1"/>
        </p:nvSpPr>
        <p:spPr>
          <a:xfrm>
            <a:off x="7631796" y="6493079"/>
            <a:ext cx="360727" cy="15939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D690BD-BADF-4FBD-97E7-557E707EBBB2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3" descr="\\Gs-san1\tpg\GS-Images\LOGOS\NNSA - National Nuclear Security Administration\NNSA_Logo.png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8106082" y="6484099"/>
            <a:ext cx="1037918" cy="287409"/>
          </a:xfrm>
          <a:prstGeom prst="rect">
            <a:avLst/>
          </a:prstGeom>
          <a:noFill/>
        </p:spPr>
      </p:pic>
      <p:grpSp>
        <p:nvGrpSpPr>
          <p:cNvPr id="18" name="Group 4"/>
          <p:cNvGrpSpPr>
            <a:grpSpLocks/>
          </p:cNvGrpSpPr>
          <p:nvPr userDrawn="1"/>
        </p:nvGrpSpPr>
        <p:grpSpPr bwMode="auto">
          <a:xfrm>
            <a:off x="0" y="990600"/>
            <a:ext cx="9142413" cy="76200"/>
            <a:chOff x="0" y="0"/>
            <a:chExt cx="5760" cy="708"/>
          </a:xfrm>
        </p:grpSpPr>
        <p:sp>
          <p:nvSpPr>
            <p:cNvPr id="21" name="Rectangle 5"/>
            <p:cNvSpPr>
              <a:spLocks noChangeArrowheads="1"/>
            </p:cNvSpPr>
            <p:nvPr userDrawn="1"/>
          </p:nvSpPr>
          <p:spPr bwMode="auto">
            <a:xfrm flipV="1">
              <a:off x="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pitchFamily="32" charset="0"/>
                <a:ea typeface="ＭＳ Ｐゴシック" pitchFamily="32" charset="-128"/>
              </a:endParaRPr>
            </a:p>
          </p:txBody>
        </p:sp>
        <p:sp>
          <p:nvSpPr>
            <p:cNvPr id="22" name="Rectangle 6"/>
            <p:cNvSpPr>
              <a:spLocks noChangeArrowheads="1"/>
            </p:cNvSpPr>
            <p:nvPr userDrawn="1"/>
          </p:nvSpPr>
          <p:spPr bwMode="auto">
            <a:xfrm flipV="1">
              <a:off x="288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pitchFamily="32" charset="0"/>
                <a:ea typeface="ＭＳ Ｐゴシック" pitchFamily="32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2" r:id="rId2"/>
    <p:sldLayoutId id="2147483691" r:id="rId3"/>
    <p:sldLayoutId id="2147483703" r:id="rId4"/>
    <p:sldLayoutId id="2147483705" r:id="rId5"/>
    <p:sldLayoutId id="2147483706" r:id="rId6"/>
    <p:sldLayoutId id="2147483702" r:id="rId7"/>
    <p:sldLayoutId id="2147483698" r:id="rId8"/>
    <p:sldLayoutId id="2147483707" r:id="rId9"/>
    <p:sldLayoutId id="2147483699" r:id="rId10"/>
    <p:sldLayoutId id="2147483708" r:id="rId11"/>
    <p:sldLayoutId id="2147483709" r:id="rId12"/>
  </p:sldLayoutIdLst>
  <p:hf hdr="0" ftr="0" dt="0"/>
  <p:txStyles>
    <p:titleStyle>
      <a:lvl1pPr algn="l" rtl="0" eaLnBrk="1" latinLnBrk="0" hangingPunct="1">
        <a:lnSpc>
          <a:spcPct val="100000"/>
        </a:lnSpc>
        <a:spcBef>
          <a:spcPct val="0"/>
        </a:spcBef>
        <a:buNone/>
        <a:defRPr kumimoji="0" sz="2400" b="1" kern="1200">
          <a:solidFill>
            <a:srgbClr val="214A8F"/>
          </a:solidFill>
          <a:effectLst/>
          <a:latin typeface="Arial Narrow" pitchFamily="34" charset="0"/>
          <a:ea typeface="+mj-ea"/>
          <a:cs typeface="Arial"/>
        </a:defRPr>
      </a:lvl1pPr>
    </p:titleStyle>
    <p:bodyStyle>
      <a:lvl1pPr marL="400050" indent="-280988" algn="l" rtl="0" eaLnBrk="1" latinLnBrk="0" hangingPunct="1">
        <a:spcBef>
          <a:spcPts val="1200"/>
        </a:spcBef>
        <a:spcAft>
          <a:spcPts val="600"/>
        </a:spcAft>
        <a:buClr>
          <a:srgbClr val="0D5097"/>
        </a:buClr>
        <a:buSzPct val="90000"/>
        <a:buFont typeface="Wingdings" charset="2"/>
        <a:buChar char="§"/>
        <a:defRPr kumimoji="0"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273050" algn="l" rtl="0" eaLnBrk="1" latinLnBrk="0" hangingPunct="1">
        <a:spcBef>
          <a:spcPts val="0"/>
        </a:spcBef>
        <a:spcAft>
          <a:spcPts val="600"/>
        </a:spcAft>
        <a:buClrTx/>
        <a:buSzPct val="90000"/>
        <a:buFont typeface="Arial"/>
        <a:buChar char="•"/>
        <a:defRPr kumimoji="0"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7338" algn="l" rtl="0" eaLnBrk="1" latinLnBrk="0" hangingPunct="1">
        <a:spcBef>
          <a:spcPts val="0"/>
        </a:spcBef>
        <a:spcAft>
          <a:spcPts val="600"/>
        </a:spcAft>
        <a:buClrTx/>
        <a:buSzPct val="90000"/>
        <a:buFont typeface="Lucida Grande"/>
        <a:buChar char="—"/>
        <a:defRPr kumimoji="0"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314450" indent="-242888" algn="l" rtl="0" eaLnBrk="1" latinLnBrk="0" hangingPunct="1">
        <a:spcBef>
          <a:spcPts val="0"/>
        </a:spcBef>
        <a:spcAft>
          <a:spcPts val="600"/>
        </a:spcAft>
        <a:buClrTx/>
        <a:buSzPct val="100000"/>
        <a:buFont typeface="Lucida Grande"/>
        <a:buChar char="–"/>
        <a:defRPr kumimoji="0"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1543050" indent="-242888" algn="l" rtl="0" eaLnBrk="1" latinLnBrk="0" hangingPunct="1">
        <a:spcBef>
          <a:spcPts val="0"/>
        </a:spcBef>
        <a:spcAft>
          <a:spcPts val="600"/>
        </a:spcAft>
        <a:buClrTx/>
        <a:buFont typeface="Arial"/>
        <a:buChar char="•"/>
        <a:defRPr kumimoji="0" lang="en-US" sz="1800" kern="1200" smtClean="0">
          <a:solidFill>
            <a:schemeClr val="tx1"/>
          </a:solidFill>
          <a:latin typeface="Arial"/>
          <a:ea typeface="+mn-ea"/>
          <a:cs typeface="Arial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743918"/>
            <a:ext cx="8404826" cy="986725"/>
          </a:xfrm>
        </p:spPr>
        <p:txBody>
          <a:bodyPr/>
          <a:lstStyle/>
          <a:p>
            <a:r>
              <a:rPr lang="en-US" sz="3200" dirty="0" smtClean="0"/>
              <a:t>Beyond the ENDF format:</a:t>
            </a:r>
            <a:br>
              <a:rPr lang="en-US" sz="3200" dirty="0" smtClean="0"/>
            </a:br>
            <a:r>
              <a:rPr lang="en-US" sz="3200" dirty="0" smtClean="0"/>
              <a:t>Working toward the first specifications</a:t>
            </a:r>
            <a:endParaRPr lang="en-US" sz="32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lvl="0" indent="4763"/>
            <a:r>
              <a:rPr lang="en-US" dirty="0" smtClean="0">
                <a:cs typeface="Lucida Handwriting"/>
              </a:rPr>
              <a:t>NEA/WPEC Sub Group 38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747563" y="2606094"/>
            <a:ext cx="4184539" cy="454025"/>
          </a:xfrm>
          <a:prstGeom prst="rect">
            <a:avLst/>
          </a:prstGeom>
        </p:spPr>
        <p:txBody>
          <a:bodyPr vert="horz" lIns="91440" rIns="45720" rtlCol="0" anchor="b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lvl="0" algn="r" defTabSz="914400">
              <a:spcBef>
                <a:spcPct val="0"/>
              </a:spcBef>
              <a:defRPr/>
            </a:pPr>
            <a:r>
              <a:rPr kumimoji="0" lang="en-US" sz="2000" b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Dennis P. McNabb</a:t>
            </a:r>
          </a:p>
        </p:txBody>
      </p:sp>
      <p:sp>
        <p:nvSpPr>
          <p:cNvPr id="9" name="Text Placeholder 10"/>
          <p:cNvSpPr txBox="1">
            <a:spLocks/>
          </p:cNvSpPr>
          <p:nvPr/>
        </p:nvSpPr>
        <p:spPr>
          <a:xfrm>
            <a:off x="795261" y="2075538"/>
            <a:ext cx="8642926" cy="397500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/>
          <a:p>
            <a:pPr lvl="0">
              <a:lnSpc>
                <a:spcPct val="80000"/>
              </a:lnSpc>
            </a:pPr>
            <a:r>
              <a:rPr lang="en-US" sz="1600" dirty="0" smtClean="0">
                <a:latin typeface="Arial"/>
                <a:cs typeface="Lucida Handwriting"/>
              </a:rPr>
              <a:t>29-31</a:t>
            </a:r>
            <a:r>
              <a:rPr lang="en-US" sz="1600" dirty="0" smtClean="0">
                <a:latin typeface="Arial"/>
                <a:cs typeface="Lucida Handwriting"/>
              </a:rPr>
              <a:t> October </a:t>
            </a:r>
            <a:r>
              <a:rPr lang="en-US" sz="1600" dirty="0" smtClean="0">
                <a:latin typeface="Arial"/>
                <a:cs typeface="Lucida Handwriting"/>
              </a:rPr>
              <a:t>2014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 </a:t>
            </a:r>
            <a:r>
              <a:rPr lang="en-US" dirty="0"/>
              <a:t>the format and data quality, supporting infrastructure</a:t>
            </a:r>
            <a:r>
              <a:rPr lang="en-US" dirty="0" smtClean="0"/>
              <a:t>,</a:t>
            </a:r>
          </a:p>
          <a:p>
            <a:r>
              <a:rPr lang="en-US" dirty="0"/>
              <a:t>G</a:t>
            </a:r>
            <a:r>
              <a:rPr lang="en-US" dirty="0" smtClean="0"/>
              <a:t>enerally encourage </a:t>
            </a:r>
            <a:r>
              <a:rPr lang="en-US" dirty="0"/>
              <a:t>and </a:t>
            </a:r>
            <a:r>
              <a:rPr lang="en-US" dirty="0" smtClean="0"/>
              <a:t>support </a:t>
            </a:r>
            <a:r>
              <a:rPr lang="en-US" dirty="0"/>
              <a:t>the broad use of the new standard by the nuclear data </a:t>
            </a:r>
            <a:r>
              <a:rPr lang="en-US" dirty="0" smtClean="0"/>
              <a:t>community</a:t>
            </a:r>
          </a:p>
          <a:p>
            <a:r>
              <a:rPr lang="en-US" dirty="0"/>
              <a:t>C</a:t>
            </a:r>
            <a:r>
              <a:rPr lang="en-US" dirty="0" smtClean="0"/>
              <a:t>ollaboration </a:t>
            </a:r>
            <a:r>
              <a:rPr lang="en-US" dirty="0"/>
              <a:t>members are expected to release their contributions with a relevant open source license that enables the community to make full use of their contributions.  </a:t>
            </a:r>
            <a:endParaRPr lang="en-US" dirty="0" smtClean="0"/>
          </a:p>
          <a:p>
            <a:pPr lvl="1"/>
            <a:r>
              <a:rPr lang="en-US" dirty="0" smtClean="0"/>
              <a:t>For </a:t>
            </a:r>
            <a:r>
              <a:rPr lang="en-US" dirty="0"/>
              <a:t>computer codes, a public domain or open source attribution (e.g. BSD) copyright is </a:t>
            </a:r>
            <a:r>
              <a:rPr lang="en-US" dirty="0" smtClean="0"/>
              <a:t>recommended </a:t>
            </a:r>
          </a:p>
          <a:p>
            <a:pPr lvl="1"/>
            <a:r>
              <a:rPr lang="en-US" dirty="0" smtClean="0"/>
              <a:t>For </a:t>
            </a:r>
            <a:r>
              <a:rPr lang="en-US" dirty="0"/>
              <a:t>documentation or specifications, a public domain or agreed upon attribution-share alike license is </a:t>
            </a:r>
            <a:r>
              <a:rPr lang="en-US" dirty="0" smtClean="0"/>
              <a:t>recommended 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Collaboration member roles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501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Structure </a:t>
            </a:r>
            <a:r>
              <a:rPr lang="en-US" dirty="0"/>
              <a:t>to encourage productive, consensus-driven decisions.  </a:t>
            </a:r>
            <a:endParaRPr lang="en-US" dirty="0" smtClean="0"/>
          </a:p>
          <a:p>
            <a:r>
              <a:rPr lang="en-US" dirty="0" smtClean="0"/>
              <a:t>All </a:t>
            </a:r>
            <a:r>
              <a:rPr lang="en-US" dirty="0"/>
              <a:t>votes are fully public.  </a:t>
            </a:r>
            <a:endParaRPr lang="en-US" dirty="0" smtClean="0"/>
          </a:p>
          <a:p>
            <a:r>
              <a:rPr lang="en-US" dirty="0" smtClean="0"/>
              <a:t>Members </a:t>
            </a:r>
            <a:r>
              <a:rPr lang="en-US" dirty="0"/>
              <a:t>have 3 options during a vote:</a:t>
            </a:r>
          </a:p>
          <a:p>
            <a:pPr marL="869950" lvl="1" indent="-457200">
              <a:buFont typeface="+mj-lt"/>
              <a:buAutoNum type="arabicPeriod"/>
            </a:pPr>
            <a:r>
              <a:rPr lang="en-US" dirty="0"/>
              <a:t>Agree with the proposal as it stands</a:t>
            </a:r>
          </a:p>
          <a:p>
            <a:pPr marL="869950" lvl="1" indent="-457200">
              <a:buFont typeface="+mj-lt"/>
              <a:buAutoNum type="arabicPeriod"/>
            </a:pPr>
            <a:r>
              <a:rPr lang="en-US" dirty="0"/>
              <a:t>Abstain from voting due to a lack informed knowledge</a:t>
            </a:r>
          </a:p>
          <a:p>
            <a:pPr marL="869950" lvl="1" indent="-457200">
              <a:buFont typeface="+mj-lt"/>
              <a:buAutoNum type="arabicPeriod"/>
            </a:pPr>
            <a:r>
              <a:rPr lang="en-US" dirty="0"/>
              <a:t>Submit an argument against the proposal and provide a sensible counter-proposal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Votes on format specifications and other proposals (e.g. new release)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024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543" y="1318973"/>
            <a:ext cx="8864873" cy="4713195"/>
          </a:xfrm>
        </p:spPr>
        <p:txBody>
          <a:bodyPr>
            <a:noAutofit/>
          </a:bodyPr>
          <a:lstStyle/>
          <a:p>
            <a:pPr marL="461962" indent="-342900">
              <a:buFont typeface="+mj-lt"/>
              <a:buAutoNum type="arabicPeriod"/>
            </a:pPr>
            <a:r>
              <a:rPr lang="en-US" sz="1800" dirty="0" smtClean="0"/>
              <a:t>Low</a:t>
            </a:r>
            <a:r>
              <a:rPr lang="en-US" sz="1800" dirty="0"/>
              <a:t>-level data </a:t>
            </a:r>
            <a:r>
              <a:rPr lang="en-US" sz="1800" dirty="0" smtClean="0"/>
              <a:t>structures</a:t>
            </a:r>
          </a:p>
          <a:p>
            <a:pPr marL="747712" lvl="1" indent="-342900"/>
            <a:r>
              <a:rPr lang="en-US" sz="1400" dirty="0" smtClean="0"/>
              <a:t>Requirements and specifications more driven by general considerations and computational issues</a:t>
            </a:r>
          </a:p>
          <a:p>
            <a:pPr marL="747712" lvl="1" indent="-342900"/>
            <a:r>
              <a:rPr lang="en-US" sz="1400" dirty="0" smtClean="0"/>
              <a:t>Perhaps applicable to a broader range of scientific data storage applications</a:t>
            </a:r>
            <a:endParaRPr lang="en-US" sz="1400" dirty="0"/>
          </a:p>
          <a:p>
            <a:pPr marL="461962" indent="-342900">
              <a:buFont typeface="+mj-lt"/>
              <a:buAutoNum type="arabicPeriod"/>
            </a:pPr>
            <a:r>
              <a:rPr lang="en-US" sz="1800" dirty="0"/>
              <a:t>Top-level </a:t>
            </a:r>
            <a:r>
              <a:rPr lang="en-US" sz="1800" dirty="0" smtClean="0"/>
              <a:t>reaction hierarchy</a:t>
            </a:r>
          </a:p>
          <a:p>
            <a:pPr marL="747712" lvl="1" indent="-342900"/>
            <a:r>
              <a:rPr lang="en-US" sz="1400" dirty="0" smtClean="0"/>
              <a:t>Requirements and specifications driven by nuclear reaction database considerations</a:t>
            </a:r>
            <a:endParaRPr lang="en-US" sz="1400" dirty="0"/>
          </a:p>
          <a:p>
            <a:pPr marL="461962" indent="-342900">
              <a:buFont typeface="+mj-lt"/>
              <a:buAutoNum type="arabicPeriod"/>
            </a:pPr>
            <a:r>
              <a:rPr lang="en-US" sz="1800" dirty="0" smtClean="0"/>
              <a:t>Particle properties hierarchy</a:t>
            </a:r>
          </a:p>
          <a:p>
            <a:pPr lvl="1"/>
            <a:r>
              <a:rPr lang="en-US" sz="1400" dirty="0" smtClean="0"/>
              <a:t>Looking to the future, particle properties not dependent on reaction mechanism should be stored in a separate evaluated database to avoid internal inconsistencies, e.g. masses, decay properties</a:t>
            </a:r>
            <a:endParaRPr lang="en-US" sz="1400" dirty="0"/>
          </a:p>
          <a:p>
            <a:pPr marL="461962" indent="-342900">
              <a:buFont typeface="+mj-lt"/>
              <a:buAutoNum type="arabicPeriod"/>
            </a:pPr>
            <a:r>
              <a:rPr lang="en-US" sz="1800" dirty="0" smtClean="0"/>
              <a:t>Collaborating on visualization, manipulation, and processing tools</a:t>
            </a:r>
          </a:p>
          <a:p>
            <a:pPr lvl="1"/>
            <a:r>
              <a:rPr lang="en-US" sz="1400" dirty="0"/>
              <a:t>A</a:t>
            </a:r>
            <a:r>
              <a:rPr lang="en-US" sz="1400" dirty="0" smtClean="0"/>
              <a:t>gree on a path forward for comparing and cross-validating tools working with the new format</a:t>
            </a:r>
          </a:p>
          <a:p>
            <a:pPr marL="461962" indent="-342900">
              <a:buFont typeface="+mj-lt"/>
              <a:buAutoNum type="arabicPeriod"/>
            </a:pPr>
            <a:r>
              <a:rPr lang="en-US" sz="1800" dirty="0" smtClean="0"/>
              <a:t>API </a:t>
            </a:r>
            <a:r>
              <a:rPr lang="en-US" sz="1800" dirty="0"/>
              <a:t>for reading and writing data in the new structure</a:t>
            </a:r>
          </a:p>
          <a:p>
            <a:pPr marL="461962" indent="-342900">
              <a:buFont typeface="+mj-lt"/>
              <a:buAutoNum type="arabicPeriod"/>
            </a:pPr>
            <a:r>
              <a:rPr lang="en-US" sz="1800" dirty="0" smtClean="0"/>
              <a:t>Testing and quality assurance practices </a:t>
            </a:r>
          </a:p>
          <a:p>
            <a:pPr marL="461962" indent="-342900">
              <a:buFont typeface="+mj-lt"/>
              <a:buAutoNum type="arabicPeriod"/>
            </a:pPr>
            <a:r>
              <a:rPr lang="en-US" sz="1800" dirty="0"/>
              <a:t>G</a:t>
            </a:r>
            <a:r>
              <a:rPr lang="en-US" sz="1800" dirty="0" smtClean="0"/>
              <a:t>overnance</a:t>
            </a:r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We’ve broken the work into seven products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00698" y="5911223"/>
            <a:ext cx="417103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We have captured our plans in a report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220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543" y="1318973"/>
            <a:ext cx="8864873" cy="444106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Reviewers: David Brown, </a:t>
            </a:r>
            <a:r>
              <a:rPr lang="en-US" dirty="0" err="1" smtClean="0"/>
              <a:t>Arjan</a:t>
            </a:r>
            <a:r>
              <a:rPr lang="en-US" dirty="0" smtClean="0"/>
              <a:t> </a:t>
            </a:r>
            <a:r>
              <a:rPr lang="en-US" dirty="0" err="1" smtClean="0"/>
              <a:t>Koning</a:t>
            </a:r>
            <a:r>
              <a:rPr lang="en-US" dirty="0" smtClean="0"/>
              <a:t>, Victor </a:t>
            </a:r>
            <a:r>
              <a:rPr lang="en-US" dirty="0" err="1" smtClean="0"/>
              <a:t>Zerkin</a:t>
            </a:r>
            <a:r>
              <a:rPr lang="en-US" dirty="0" smtClean="0"/>
              <a:t>, Morgan White, Jeremy </a:t>
            </a:r>
            <a:r>
              <a:rPr lang="en-US" dirty="0" err="1" smtClean="0"/>
              <a:t>Conlin</a:t>
            </a:r>
            <a:r>
              <a:rPr lang="en-US" dirty="0" smtClean="0"/>
              <a:t>, Robert Mills, Roberto Capote, </a:t>
            </a:r>
            <a:r>
              <a:rPr lang="en-US" dirty="0" err="1" smtClean="0"/>
              <a:t>Danila</a:t>
            </a:r>
            <a:r>
              <a:rPr lang="en-US" dirty="0" smtClean="0"/>
              <a:t> </a:t>
            </a:r>
            <a:r>
              <a:rPr lang="en-US" dirty="0" err="1" smtClean="0"/>
              <a:t>Roubtsov</a:t>
            </a:r>
            <a:r>
              <a:rPr lang="en-US" dirty="0" smtClean="0"/>
              <a:t>, Ramona Vogt, Patrick </a:t>
            </a:r>
            <a:r>
              <a:rPr lang="en-US" dirty="0" err="1" smtClean="0"/>
              <a:t>Talou</a:t>
            </a:r>
            <a:r>
              <a:rPr lang="en-US" dirty="0" smtClean="0"/>
              <a:t>, and Skip </a:t>
            </a:r>
            <a:r>
              <a:rPr lang="en-US" dirty="0" err="1" smtClean="0"/>
              <a:t>Kahler</a:t>
            </a:r>
            <a:endParaRPr lang="en-US" dirty="0" smtClean="0"/>
          </a:p>
          <a:p>
            <a:r>
              <a:rPr lang="en-US" dirty="0" smtClean="0"/>
              <a:t>Generated several proposals for modifications and different approaches</a:t>
            </a:r>
          </a:p>
          <a:p>
            <a:r>
              <a:rPr lang="en-US" dirty="0" smtClean="0"/>
              <a:t>Current activity is the generation of test/use cases in order to compare different options for the format/structure</a:t>
            </a:r>
          </a:p>
          <a:p>
            <a:pPr lvl="1"/>
            <a:r>
              <a:rPr lang="en-US" dirty="0" smtClean="0"/>
              <a:t>Human readable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omputer readable/writeable (ease and repeatability)</a:t>
            </a:r>
          </a:p>
          <a:p>
            <a:pPr lvl="1"/>
            <a:r>
              <a:rPr lang="en-US" dirty="0" smtClean="0"/>
              <a:t>Memory efficiency (volatile and non-volatile)</a:t>
            </a:r>
          </a:p>
          <a:p>
            <a:pPr lvl="1"/>
            <a:r>
              <a:rPr lang="en-US" dirty="0" smtClean="0"/>
              <a:t>Generality and extensibility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 the last year, several peer reviews of the GND prototype or draft specifications were performed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2410" y="5623976"/>
            <a:ext cx="792228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David Brown, Bret Beck, Caleb Mattoon, and Jeremy </a:t>
            </a:r>
            <a:r>
              <a:rPr lang="en-US" dirty="0" err="1" smtClean="0"/>
              <a:t>Conlin</a:t>
            </a:r>
            <a:endParaRPr lang="en-US" dirty="0"/>
          </a:p>
          <a:p>
            <a:pPr algn="ctr"/>
            <a:r>
              <a:rPr lang="en-US" dirty="0"/>
              <a:t>h</a:t>
            </a:r>
            <a:r>
              <a:rPr lang="en-US" dirty="0" smtClean="0"/>
              <a:t>ave taken the lead in documenting of our thinking and format description</a:t>
            </a:r>
          </a:p>
        </p:txBody>
      </p:sp>
    </p:spTree>
    <p:extLst>
      <p:ext uri="{BB962C8B-B14F-4D97-AF65-F5344CB8AC3E}">
        <p14:creationId xmlns:p14="http://schemas.microsoft.com/office/powerpoint/2010/main" val="2215885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member in the long-term Subgroup contributes and has a voice (vote) in changes/extensions to specifications and supporting infrastructure</a:t>
            </a:r>
          </a:p>
          <a:p>
            <a:r>
              <a:rPr lang="en-US" dirty="0" smtClean="0"/>
              <a:t>The long-term Subgroup will need a Governance Board to organize the Subgroup’s activities</a:t>
            </a:r>
          </a:p>
          <a:p>
            <a:pPr lvl="1"/>
            <a:r>
              <a:rPr lang="en-US" dirty="0" smtClean="0"/>
              <a:t>Each project should appoint a member to the Governance Board</a:t>
            </a:r>
          </a:p>
          <a:p>
            <a:pPr lvl="1"/>
            <a:r>
              <a:rPr lang="en-US" dirty="0" smtClean="0"/>
              <a:t>A Chairperson, Secretary, and Dissemination Guru should also be appointed to the Governance Board</a:t>
            </a:r>
          </a:p>
          <a:p>
            <a:r>
              <a:rPr lang="en-US" dirty="0" smtClean="0"/>
              <a:t>The Chairperson should report the Subgroup’s activities to WPEC yearly for review and feedback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initial thoughts on governance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832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43" y="1318973"/>
            <a:ext cx="8864873" cy="3965156"/>
          </a:xfrm>
        </p:spPr>
        <p:txBody>
          <a:bodyPr>
            <a:normAutofit fontScale="85000" lnSpcReduction="20000"/>
          </a:bodyPr>
          <a:lstStyle/>
          <a:p>
            <a:r>
              <a:rPr lang="en-US" sz="2000" dirty="0" smtClean="0"/>
              <a:t>We held two workshops since last year</a:t>
            </a:r>
          </a:p>
          <a:p>
            <a:pPr lvl="1"/>
            <a:r>
              <a:rPr lang="en-US" sz="1600" dirty="0" smtClean="0"/>
              <a:t>Dec 2013 </a:t>
            </a:r>
            <a:r>
              <a:rPr lang="en-US" sz="1600" dirty="0" smtClean="0"/>
              <a:t>in</a:t>
            </a:r>
            <a:r>
              <a:rPr lang="en-US" sz="1600" dirty="0" smtClean="0"/>
              <a:t> </a:t>
            </a:r>
            <a:r>
              <a:rPr lang="en-US" sz="1600" dirty="0" smtClean="0"/>
              <a:t>Tokai</a:t>
            </a:r>
          </a:p>
          <a:p>
            <a:pPr lvl="1"/>
            <a:r>
              <a:rPr lang="en-US" sz="1600" dirty="0" smtClean="0"/>
              <a:t>May 2014 in Paris </a:t>
            </a:r>
            <a:endParaRPr lang="en-US" sz="1600" dirty="0" smtClean="0"/>
          </a:p>
          <a:p>
            <a:pPr lvl="1"/>
            <a:r>
              <a:rPr lang="en-US" sz="1600" dirty="0" smtClean="0"/>
              <a:t>Many other side meetings and phone calls</a:t>
            </a:r>
          </a:p>
          <a:p>
            <a:endParaRPr lang="en-US" sz="2000" dirty="0" smtClean="0"/>
          </a:p>
          <a:p>
            <a:r>
              <a:rPr lang="en-US" sz="2000" dirty="0" smtClean="0"/>
              <a:t>Scope of work for SG38 agreed upon/clarified</a:t>
            </a:r>
          </a:p>
          <a:p>
            <a:r>
              <a:rPr lang="en-US" sz="2000" dirty="0" smtClean="0"/>
              <a:t>Community has reviewed the GND prototype that LLNL developed</a:t>
            </a:r>
          </a:p>
          <a:p>
            <a:r>
              <a:rPr lang="en-US" sz="2000" dirty="0" smtClean="0"/>
              <a:t>First draft(s) of the format requirements/specifications has been started</a:t>
            </a:r>
          </a:p>
          <a:p>
            <a:r>
              <a:rPr lang="en-US" sz="2000" dirty="0" smtClean="0"/>
              <a:t>Initial discussions of a long-term governance model has </a:t>
            </a:r>
            <a:r>
              <a:rPr lang="en-US" sz="2000" dirty="0" smtClean="0"/>
              <a:t>begun</a:t>
            </a:r>
          </a:p>
          <a:p>
            <a:r>
              <a:rPr lang="en-US" sz="2000" dirty="0" smtClean="0"/>
              <a:t>Can we converge </a:t>
            </a:r>
            <a:r>
              <a:rPr lang="en-US" sz="2000" dirty="0"/>
              <a:t>on an acceptable draft set of requirements and </a:t>
            </a:r>
            <a:r>
              <a:rPr lang="en-US" sz="2000" dirty="0" smtClean="0"/>
              <a:t>specifications?</a:t>
            </a:r>
          </a:p>
          <a:p>
            <a:pPr lvl="1"/>
            <a:r>
              <a:rPr lang="en-US" sz="1600" dirty="0"/>
              <a:t>Basic data containers</a:t>
            </a:r>
          </a:p>
          <a:p>
            <a:pPr lvl="1"/>
            <a:r>
              <a:rPr lang="en-US" sz="1600" dirty="0"/>
              <a:t>Top-level </a:t>
            </a:r>
            <a:r>
              <a:rPr lang="en-US" sz="1600" dirty="0" smtClean="0"/>
              <a:t>hierarchy</a:t>
            </a:r>
            <a:endParaRPr lang="en-US" sz="1600" dirty="0"/>
          </a:p>
          <a:p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We’ve made excellent progress toward the development of a modern database structure/format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56749" y="5348895"/>
            <a:ext cx="7956225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Is it </a:t>
            </a:r>
            <a:r>
              <a:rPr lang="en-US" dirty="0" smtClean="0"/>
              <a:t>a reasonable </a:t>
            </a:r>
            <a:r>
              <a:rPr lang="en-US" dirty="0" smtClean="0"/>
              <a:t>goal to </a:t>
            </a:r>
            <a:r>
              <a:rPr lang="en-US" dirty="0"/>
              <a:t>have developed a new draft structure and toolset that can be adopted and maintained by the </a:t>
            </a:r>
            <a:r>
              <a:rPr lang="en-US" dirty="0" smtClean="0"/>
              <a:t>community by May 2015?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612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543" y="1318973"/>
            <a:ext cx="8864873" cy="3367673"/>
          </a:xfrm>
        </p:spPr>
        <p:txBody>
          <a:bodyPr>
            <a:noAutofit/>
          </a:bodyPr>
          <a:lstStyle/>
          <a:p>
            <a:r>
              <a:rPr lang="en-US" sz="2000" dirty="0" smtClean="0"/>
              <a:t>Primary focus is ENDF102 and processed data files derived from ENDF-formatted data</a:t>
            </a:r>
          </a:p>
          <a:p>
            <a:pPr lvl="1"/>
            <a:r>
              <a:rPr lang="en-US" sz="1600" dirty="0" smtClean="0"/>
              <a:t>Including decay data</a:t>
            </a:r>
          </a:p>
          <a:p>
            <a:r>
              <a:rPr lang="en-US" sz="2000" dirty="0" smtClean="0"/>
              <a:t>But we spend time thinking through a broader set of nuclear reaction applications to make sure the format will be more broadly applicable </a:t>
            </a:r>
          </a:p>
          <a:p>
            <a:pPr lvl="1"/>
            <a:r>
              <a:rPr lang="en-US" sz="1600" dirty="0" smtClean="0"/>
              <a:t>Output of nuclear reaction model codes</a:t>
            </a:r>
          </a:p>
          <a:p>
            <a:pPr lvl="1"/>
            <a:r>
              <a:rPr lang="en-US" sz="1600" dirty="0" smtClean="0"/>
              <a:t>Experimental data (EXFOR)</a:t>
            </a:r>
          </a:p>
          <a:p>
            <a:pPr lvl="1"/>
            <a:r>
              <a:rPr lang="en-US" sz="1600" dirty="0" smtClean="0"/>
              <a:t>Atomic scattering data</a:t>
            </a:r>
          </a:p>
          <a:p>
            <a:pPr lvl="1"/>
            <a:endParaRPr lang="en-US" sz="1600" dirty="0"/>
          </a:p>
          <a:p>
            <a:r>
              <a:rPr lang="en-US" sz="2000" dirty="0" smtClean="0"/>
              <a:t>Included in this goal is the availability of open source infrastructure and tools to work with the data in the new database format</a:t>
            </a:r>
          </a:p>
          <a:p>
            <a:pPr lvl="1"/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While the goal is to provide a database format that can be used for a broad set of applications, there is also a need to focus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316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543" y="1318973"/>
            <a:ext cx="8864873" cy="428988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 think it is reasonable to expect that we have </a:t>
            </a:r>
            <a:r>
              <a:rPr lang="en-US" dirty="0" smtClean="0"/>
              <a:t>a useable </a:t>
            </a:r>
            <a:r>
              <a:rPr lang="en-US" dirty="0"/>
              <a:t>draft format specification </a:t>
            </a:r>
            <a:r>
              <a:rPr lang="en-US" dirty="0" smtClean="0"/>
              <a:t>by </a:t>
            </a:r>
            <a:r>
              <a:rPr lang="en-US" dirty="0"/>
              <a:t>next </a:t>
            </a:r>
            <a:r>
              <a:rPr lang="en-US" dirty="0" smtClean="0"/>
              <a:t>year</a:t>
            </a:r>
          </a:p>
          <a:p>
            <a:pPr lvl="1"/>
            <a:r>
              <a:rPr lang="en-US" dirty="0" smtClean="0"/>
              <a:t>Version 0.1</a:t>
            </a:r>
          </a:p>
          <a:p>
            <a:r>
              <a:rPr lang="en-US" dirty="0" smtClean="0"/>
              <a:t>However I expect QA will take some time and the format specification will continue to evolve</a:t>
            </a:r>
          </a:p>
          <a:p>
            <a:r>
              <a:rPr lang="en-US" dirty="0" smtClean="0"/>
              <a:t>At the May </a:t>
            </a:r>
            <a:r>
              <a:rPr lang="en-US" dirty="0" smtClean="0"/>
              <a:t>WPEC </a:t>
            </a:r>
            <a:r>
              <a:rPr lang="en-US" dirty="0" smtClean="0"/>
              <a:t>meeting</a:t>
            </a:r>
            <a:r>
              <a:rPr lang="en-US" dirty="0" smtClean="0"/>
              <a:t>, </a:t>
            </a:r>
            <a:r>
              <a:rPr lang="en-US" dirty="0" smtClean="0"/>
              <a:t>I sugges</a:t>
            </a:r>
            <a:r>
              <a:rPr lang="en-US" dirty="0" smtClean="0"/>
              <a:t>t we </a:t>
            </a:r>
            <a:r>
              <a:rPr lang="en-US" dirty="0" smtClean="0"/>
              <a:t>propose </a:t>
            </a:r>
            <a:r>
              <a:rPr lang="en-US" dirty="0" smtClean="0"/>
              <a:t>a long-term Subgroup in order to establish a governance model for the format going into the future</a:t>
            </a:r>
          </a:p>
          <a:p>
            <a:r>
              <a:rPr lang="en-US" dirty="0" smtClean="0"/>
              <a:t>For the first few (5?) years, </a:t>
            </a:r>
            <a:r>
              <a:rPr lang="en-US" dirty="0" smtClean="0"/>
              <a:t>each </a:t>
            </a:r>
            <a:r>
              <a:rPr lang="en-US" dirty="0" smtClean="0"/>
              <a:t>Data Project </a:t>
            </a:r>
            <a:r>
              <a:rPr lang="en-US" dirty="0" smtClean="0"/>
              <a:t>could perhaps release </a:t>
            </a:r>
            <a:r>
              <a:rPr lang="en-US" dirty="0" smtClean="0"/>
              <a:t>two versions of their databases</a:t>
            </a:r>
          </a:p>
          <a:p>
            <a:pPr lvl="1"/>
            <a:r>
              <a:rPr lang="en-US" dirty="0" smtClean="0"/>
              <a:t>Production version in ENDF102</a:t>
            </a:r>
          </a:p>
          <a:p>
            <a:pPr lvl="1"/>
            <a:r>
              <a:rPr lang="en-US" dirty="0" smtClean="0"/>
              <a:t>Opportunity version in ENDFX (or whatever name we decide to adopt)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possible path forward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95654" y="5578624"/>
            <a:ext cx="7526044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This approach allows the new format to mature (QA)</a:t>
            </a:r>
          </a:p>
          <a:p>
            <a:pPr algn="ctr"/>
            <a:r>
              <a:rPr lang="en-US" sz="2000" dirty="0" smtClean="0"/>
              <a:t>and the user communities time to become familiar with new tools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06162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More efficient to the extent that we can move toward improving the documents before us</a:t>
            </a:r>
          </a:p>
          <a:p>
            <a:r>
              <a:rPr lang="en-US" sz="1600" dirty="0" smtClean="0"/>
              <a:t>Any long-term governance will require </a:t>
            </a:r>
            <a:r>
              <a:rPr lang="en-US" sz="1600" smtClean="0"/>
              <a:t>a similar approach</a:t>
            </a:r>
            <a:endParaRPr lang="en-US" sz="1600" dirty="0" smtClean="0"/>
          </a:p>
          <a:p>
            <a:pPr lvl="1"/>
            <a:r>
              <a:rPr lang="en-US" sz="1400" dirty="0" smtClean="0"/>
              <a:t>Might as well get used to it</a:t>
            </a:r>
          </a:p>
          <a:p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 principle going forward: Try to propose modifications or extensions of the current drafts, instead of general criticisms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894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9062" indent="0">
              <a:buNone/>
            </a:pPr>
            <a:r>
              <a:rPr lang="en-GB" dirty="0"/>
              <a:t>While ensuring that the standard meets the needs of major international nuclear data communities, this governance body must</a:t>
            </a:r>
            <a:endParaRPr lang="en-US" dirty="0"/>
          </a:p>
          <a:p>
            <a:pPr lvl="0"/>
            <a:r>
              <a:rPr lang="en-GB" dirty="0"/>
              <a:t>Approve the initial version;</a:t>
            </a:r>
            <a:endParaRPr lang="en-US" dirty="0"/>
          </a:p>
          <a:p>
            <a:pPr lvl="0"/>
            <a:r>
              <a:rPr lang="en-GB" dirty="0"/>
              <a:t>Provide a productive environment to modify and extend the standard;</a:t>
            </a:r>
            <a:endParaRPr lang="en-US" dirty="0"/>
          </a:p>
          <a:p>
            <a:pPr lvl="0"/>
            <a:r>
              <a:rPr lang="en-GB" dirty="0"/>
              <a:t>Ensure that important and useful tools for using the new standard are developed and maintained; and</a:t>
            </a:r>
            <a:endParaRPr lang="en-US" dirty="0"/>
          </a:p>
          <a:p>
            <a:pPr lvl="0"/>
            <a:r>
              <a:rPr lang="en-GB" dirty="0"/>
              <a:t>Release new versions with appropriate documentation as necessary, without overburdening stakeholders.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</a:t>
            </a:r>
            <a:r>
              <a:rPr lang="en-GB" dirty="0" smtClean="0"/>
              <a:t>he </a:t>
            </a:r>
            <a:r>
              <a:rPr lang="en-GB" dirty="0"/>
              <a:t>governance must perform some specific actions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1085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All members of the nuclear data community in good standing and interested in contributing will be allowed an equal voice in the definition of the standard;</a:t>
            </a:r>
            <a:endParaRPr lang="en-US" dirty="0"/>
          </a:p>
          <a:p>
            <a:pPr lvl="0"/>
            <a:r>
              <a:rPr lang="en-GB" dirty="0"/>
              <a:t>Consensus will attempted for all decisions taken by the formats community when feasible; and</a:t>
            </a:r>
            <a:endParaRPr lang="en-US" dirty="0"/>
          </a:p>
          <a:p>
            <a:pPr lvl="0"/>
            <a:r>
              <a:rPr lang="en-GB" dirty="0"/>
              <a:t>Members will facilitate the transfer of their technical expertise and general-purpose infrastructure in support of a successful format standard.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</a:t>
            </a:r>
            <a:r>
              <a:rPr lang="en-GB" dirty="0" smtClean="0"/>
              <a:t>eneral </a:t>
            </a:r>
            <a:r>
              <a:rPr lang="en-GB" dirty="0"/>
              <a:t>principles guiding the governance of the new format standard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646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/>
              <a:t>Governance </a:t>
            </a:r>
            <a:r>
              <a:rPr lang="en-GB" dirty="0" smtClean="0"/>
              <a:t>Board:</a:t>
            </a:r>
          </a:p>
          <a:p>
            <a:pPr lvl="1"/>
            <a:r>
              <a:rPr lang="en-GB" dirty="0" smtClean="0"/>
              <a:t> Maintain </a:t>
            </a:r>
            <a:r>
              <a:rPr lang="en-GB" dirty="0"/>
              <a:t>membership lists, organize/lead meetings, organize necessary votes, and provide for the dissemination of new versions of the standard and associated tools. </a:t>
            </a:r>
            <a:endParaRPr lang="en-GB" dirty="0" smtClean="0"/>
          </a:p>
          <a:p>
            <a:pPr lvl="1"/>
            <a:r>
              <a:rPr lang="en-GB" dirty="0" smtClean="0"/>
              <a:t> </a:t>
            </a:r>
            <a:r>
              <a:rPr lang="en-GB" dirty="0"/>
              <a:t>Each participating institution should appoint a member to the Governance Board.  </a:t>
            </a:r>
            <a:endParaRPr lang="en-GB" dirty="0" smtClean="0"/>
          </a:p>
          <a:p>
            <a:pPr lvl="1"/>
            <a:r>
              <a:rPr lang="en-GB" dirty="0" smtClean="0"/>
              <a:t>The </a:t>
            </a:r>
            <a:r>
              <a:rPr lang="en-GB" dirty="0"/>
              <a:t>Governance Board will appoint a Chairperson, a Secretary, and a Dissemination Guru.  The persons fulfilling these leadership roles will also be on the Governance Board.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GB"/>
              <a:t>Executive </a:t>
            </a:r>
            <a:r>
              <a:rPr lang="en-GB" smtClean="0"/>
              <a:t>Board: </a:t>
            </a:r>
            <a:endParaRPr lang="en-GB" dirty="0" smtClean="0"/>
          </a:p>
          <a:p>
            <a:pPr lvl="1"/>
            <a:r>
              <a:rPr lang="en-GB" dirty="0"/>
              <a:t>R</a:t>
            </a:r>
            <a:r>
              <a:rPr lang="en-GB" dirty="0" smtClean="0"/>
              <a:t>eview </a:t>
            </a:r>
            <a:r>
              <a:rPr lang="en-GB" dirty="0"/>
              <a:t>and accept (1) new versions of the standard and (2) leadership appointments of the Governance Board.  </a:t>
            </a:r>
            <a:endParaRPr lang="en-GB" dirty="0" smtClean="0"/>
          </a:p>
          <a:p>
            <a:pPr lvl="1"/>
            <a:r>
              <a:rPr lang="en-GB" dirty="0" smtClean="0"/>
              <a:t>The </a:t>
            </a:r>
            <a:r>
              <a:rPr lang="en-GB" dirty="0"/>
              <a:t>Executive Board can also overrule any decision by the Governance Board to declare a member of the community no longer in good standing </a:t>
            </a:r>
            <a:r>
              <a:rPr lang="en-GB" dirty="0" smtClean="0"/>
              <a:t>and </a:t>
            </a:r>
            <a:r>
              <a:rPr lang="en-GB" dirty="0"/>
              <a:t>is expected monitor and provide guidance to the Governance Board.  </a:t>
            </a:r>
            <a:endParaRPr lang="en-GB" dirty="0" smtClean="0"/>
          </a:p>
          <a:p>
            <a:pPr lvl="1"/>
            <a:r>
              <a:rPr lang="en-GB" dirty="0" smtClean="0"/>
              <a:t>The </a:t>
            </a:r>
            <a:r>
              <a:rPr lang="en-GB" dirty="0"/>
              <a:t>Executive Board will be the WPEC Executive Board.  Any changes to this document outlining the operation of the long-term subgroup will be undertaken under the existing rules for such changes maintained by WPEC.</a:t>
            </a:r>
            <a:r>
              <a:rPr lang="en-US" dirty="0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governance structure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352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Chairperson </a:t>
            </a:r>
            <a:endParaRPr lang="en-US" dirty="0"/>
          </a:p>
          <a:p>
            <a:pPr lvl="1"/>
            <a:r>
              <a:rPr lang="en-US" dirty="0" smtClean="0"/>
              <a:t>Organizes </a:t>
            </a:r>
            <a:r>
              <a:rPr lang="en-US" dirty="0"/>
              <a:t>and </a:t>
            </a:r>
            <a:r>
              <a:rPr lang="en-US" dirty="0" smtClean="0"/>
              <a:t>leads </a:t>
            </a:r>
            <a:r>
              <a:rPr lang="en-US" dirty="0"/>
              <a:t>meetings to discuss and develop the format and supporting infrastructure.  </a:t>
            </a:r>
            <a:endParaRPr lang="en-US" dirty="0" smtClean="0"/>
          </a:p>
          <a:p>
            <a:pPr lvl="1"/>
            <a:r>
              <a:rPr lang="en-US" dirty="0" smtClean="0"/>
              <a:t>There </a:t>
            </a:r>
            <a:r>
              <a:rPr lang="en-US" dirty="0"/>
              <a:t>will be at least one meeting of the collaboration per year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Secretary</a:t>
            </a:r>
          </a:p>
          <a:p>
            <a:pPr lvl="1"/>
            <a:r>
              <a:rPr lang="en-US" dirty="0" smtClean="0"/>
              <a:t>Maintains </a:t>
            </a:r>
            <a:r>
              <a:rPr lang="en-US" dirty="0"/>
              <a:t>membership lists (members in good-standing and members of the Governance Board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Executes </a:t>
            </a:r>
            <a:r>
              <a:rPr lang="en-US" dirty="0"/>
              <a:t>any formal votes, if required.  </a:t>
            </a:r>
          </a:p>
          <a:p>
            <a:r>
              <a:rPr lang="en-US" dirty="0" smtClean="0"/>
              <a:t>Dissemination Guru</a:t>
            </a:r>
          </a:p>
          <a:p>
            <a:pPr lvl="1"/>
            <a:r>
              <a:rPr lang="en-US" dirty="0" smtClean="0"/>
              <a:t>Maintains </a:t>
            </a:r>
            <a:r>
              <a:rPr lang="en-US" dirty="0"/>
              <a:t>a website </a:t>
            </a:r>
            <a:r>
              <a:rPr lang="en-US" dirty="0" smtClean="0"/>
              <a:t>to disseminate </a:t>
            </a:r>
            <a:r>
              <a:rPr lang="en-US" dirty="0"/>
              <a:t>the documentation and infrastructure for the formats standards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Institutional </a:t>
            </a:r>
            <a:r>
              <a:rPr lang="en-US" dirty="0" smtClean="0"/>
              <a:t>members</a:t>
            </a:r>
          </a:p>
          <a:p>
            <a:pPr lvl="1"/>
            <a:r>
              <a:rPr lang="en-US" dirty="0" smtClean="0"/>
              <a:t>Nominate </a:t>
            </a:r>
            <a:r>
              <a:rPr lang="en-US" dirty="0"/>
              <a:t>new members in good standing, and in doing so provide some evidence for the nominee’s expertise and willingness to contribute.  The Secretary will request from the Governance Board a vote on the acceptance of each new member.  Concurrence from a simple majority shall suffice.  </a:t>
            </a:r>
            <a:endParaRPr lang="en-US" dirty="0" smtClean="0"/>
          </a:p>
          <a:p>
            <a:pPr lvl="1"/>
            <a:r>
              <a:rPr lang="en-US" dirty="0" smtClean="0"/>
              <a:t>Institutions </a:t>
            </a:r>
            <a:r>
              <a:rPr lang="en-US" dirty="0"/>
              <a:t>that do not participate in community discussions and meetings for a period of three years or more will be asked to step down as members.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Governance Board leadership roles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1727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andard Backgrou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</a:spPr>
      <a:bodyPr anchor="b">
        <a:prstTxWarp prst="textNoShape">
          <a:avLst/>
        </a:prstTxWarp>
      </a:bodyPr>
      <a:lstStyle>
        <a:defPPr algn="ctr">
          <a:spcBef>
            <a:spcPct val="0"/>
          </a:spcBef>
          <a:defRPr sz="1600" dirty="0">
            <a:solidFill>
              <a:srgbClr val="000000"/>
            </a:solidFill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33047</TotalTime>
  <Words>1409</Words>
  <Application>Microsoft Macintosh PowerPoint</Application>
  <PresentationFormat>On-screen Show (4:3)</PresentationFormat>
  <Paragraphs>118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Standard Background</vt:lpstr>
      <vt:lpstr>Beyond the ENDF format: Working toward the first specifications</vt:lpstr>
      <vt:lpstr>We’ve made excellent progress toward the development of a modern database structure/format</vt:lpstr>
      <vt:lpstr>While the goal is to provide a database format that can be used for a broad set of applications, there is also a need to focus</vt:lpstr>
      <vt:lpstr>A possible path forward</vt:lpstr>
      <vt:lpstr>A principle going forward: Try to propose modifications or extensions of the current drafts, instead of general criticisms</vt:lpstr>
      <vt:lpstr>The governance must perform some specific actions </vt:lpstr>
      <vt:lpstr>General principles guiding the governance of the new format standard </vt:lpstr>
      <vt:lpstr>Basic governance structure</vt:lpstr>
      <vt:lpstr>Governance Board leadership roles</vt:lpstr>
      <vt:lpstr>Collaboration member roles</vt:lpstr>
      <vt:lpstr>Votes on format specifications and other proposals (e.g. new release)</vt:lpstr>
      <vt:lpstr>We’ve broken the work into seven products</vt:lpstr>
      <vt:lpstr>Over the last year, several peer reviews of the GND prototype or draft specifications were performed</vt:lpstr>
      <vt:lpstr>Some initial thoughts on governance</vt:lpstr>
    </vt:vector>
  </TitlesOfParts>
  <Company>LLNL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2011 LLNL Template</dc:title>
  <dc:creator>TID</dc:creator>
  <cp:lastModifiedBy>Default</cp:lastModifiedBy>
  <cp:revision>1086</cp:revision>
  <cp:lastPrinted>2012-11-30T11:34:23Z</cp:lastPrinted>
  <dcterms:created xsi:type="dcterms:W3CDTF">2010-07-01T20:56:41Z</dcterms:created>
  <dcterms:modified xsi:type="dcterms:W3CDTF">2014-10-29T04:24:48Z</dcterms:modified>
</cp:coreProperties>
</file>