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9" r:id="rId1"/>
    <p:sldMasterId id="2147483721" r:id="rId2"/>
  </p:sldMasterIdLst>
  <p:notesMasterIdLst>
    <p:notesMasterId r:id="rId20"/>
  </p:notesMasterIdLst>
  <p:handoutMasterIdLst>
    <p:handoutMasterId r:id="rId21"/>
  </p:handoutMasterIdLst>
  <p:sldIdLst>
    <p:sldId id="493" r:id="rId3"/>
    <p:sldId id="509" r:id="rId4"/>
    <p:sldId id="513" r:id="rId5"/>
    <p:sldId id="495" r:id="rId6"/>
    <p:sldId id="508" r:id="rId7"/>
    <p:sldId id="510" r:id="rId8"/>
    <p:sldId id="512" r:id="rId9"/>
    <p:sldId id="514" r:id="rId10"/>
    <p:sldId id="506" r:id="rId11"/>
    <p:sldId id="511" r:id="rId12"/>
    <p:sldId id="507" r:id="rId13"/>
    <p:sldId id="502" r:id="rId14"/>
    <p:sldId id="515" r:id="rId15"/>
    <p:sldId id="516" r:id="rId16"/>
    <p:sldId id="517" r:id="rId17"/>
    <p:sldId id="518" r:id="rId18"/>
    <p:sldId id="519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8173E7C-E07E-4AB0-B4B2-25322E6458BF}">
          <p14:sldIdLst>
            <p14:sldId id="493"/>
            <p14:sldId id="509"/>
            <p14:sldId id="513"/>
            <p14:sldId id="495"/>
            <p14:sldId id="508"/>
            <p14:sldId id="510"/>
          </p14:sldIdLst>
        </p14:section>
        <p14:section name="Untitled Section" id="{D227A791-AFF2-44C9-8AE1-67B4C80F6DD9}">
          <p14:sldIdLst>
            <p14:sldId id="512"/>
            <p14:sldId id="514"/>
            <p14:sldId id="506"/>
            <p14:sldId id="511"/>
            <p14:sldId id="507"/>
            <p14:sldId id="502"/>
            <p14:sldId id="515"/>
            <p14:sldId id="516"/>
            <p14:sldId id="517"/>
            <p14:sldId id="518"/>
            <p14:sldId id="5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93">
          <p15:clr>
            <a:srgbClr val="A4A3A4"/>
          </p15:clr>
        </p15:guide>
        <p15:guide id="2" orient="horz" pos="3999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48BC9D"/>
    <a:srgbClr val="0F4F97"/>
    <a:srgbClr val="F6CE86"/>
    <a:srgbClr val="AEF8E5"/>
    <a:srgbClr val="0A8464"/>
    <a:srgbClr val="0DB78A"/>
    <a:srgbClr val="D68F10"/>
    <a:srgbClr val="F1B13D"/>
    <a:srgbClr val="10D6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7" autoAdjust="0"/>
    <p:restoredTop sz="99176" autoAdjust="0"/>
  </p:normalViewPr>
  <p:slideViewPr>
    <p:cSldViewPr snapToGrid="0">
      <p:cViewPr varScale="1">
        <p:scale>
          <a:sx n="92" d="100"/>
          <a:sy n="92" d="100"/>
        </p:scale>
        <p:origin x="804" y="90"/>
      </p:cViewPr>
      <p:guideLst>
        <p:guide orient="horz" pos="993"/>
        <p:guide orient="horz" pos="399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Objects="1">
      <p:cViewPr varScale="1">
        <p:scale>
          <a:sx n="165" d="100"/>
          <a:sy n="165" d="100"/>
        </p:scale>
        <p:origin x="-5256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09" tIns="45704" rIns="91409" bIns="45704" rtlCol="0"/>
          <a:lstStyle>
            <a:lvl1pPr algn="l">
              <a:defRPr sz="11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09" tIns="45704" rIns="91409" bIns="45704" rtlCol="0"/>
          <a:lstStyle>
            <a:lvl1pPr algn="r">
              <a:defRPr sz="1100"/>
            </a:lvl1pPr>
          </a:lstStyle>
          <a:p>
            <a:fld id="{7A1D2F2F-8618-2143-A89B-2D6D3F007EBC}" type="datetimeFigureOut">
              <a:rPr lang="en-US" smtClean="0">
                <a:latin typeface="Arial"/>
              </a:rPr>
              <a:pPr/>
              <a:t>11/7/2014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09" tIns="45704" rIns="91409" bIns="45704" rtlCol="0" anchor="b"/>
          <a:lstStyle>
            <a:lvl1pPr algn="l">
              <a:defRPr sz="11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</p:spPr>
        <p:txBody>
          <a:bodyPr vert="horz" lIns="91409" tIns="45704" rIns="91409" bIns="45704" rtlCol="0" anchor="b"/>
          <a:lstStyle>
            <a:lvl1pPr algn="r">
              <a:defRPr sz="1100"/>
            </a:lvl1pPr>
          </a:lstStyle>
          <a:p>
            <a:fld id="{CE221CE3-F987-1944-AB66-8BE5522C5EC6}" type="slidenum">
              <a:rPr lang="en-US" smtClean="0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28481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09" tIns="45704" rIns="91409" bIns="45704" rtlCol="0"/>
          <a:lstStyle>
            <a:lvl1pPr algn="l">
              <a:defRPr sz="11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09" tIns="45704" rIns="91409" bIns="45704" rtlCol="0"/>
          <a:lstStyle>
            <a:lvl1pPr algn="r">
              <a:defRPr sz="1100">
                <a:latin typeface="Arial"/>
              </a:defRPr>
            </a:lvl1pPr>
          </a:lstStyle>
          <a:p>
            <a:fld id="{D8B0A143-2353-BE4A-A6C4-57C9AE3FBC68}" type="datetimeFigureOut">
              <a:rPr lang="en-US" smtClean="0"/>
              <a:pPr/>
              <a:t>11/7/2014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9" tIns="45704" rIns="91409" bIns="4570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</p:spPr>
        <p:txBody>
          <a:bodyPr vert="horz" lIns="91409" tIns="45704" rIns="91409" bIns="45704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09" tIns="45704" rIns="91409" bIns="45704" rtlCol="0" anchor="b"/>
          <a:lstStyle>
            <a:lvl1pPr algn="l">
              <a:defRPr sz="11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</p:spPr>
        <p:txBody>
          <a:bodyPr vert="horz" lIns="91409" tIns="45704" rIns="91409" bIns="45704" rtlCol="0" anchor="b"/>
          <a:lstStyle>
            <a:lvl1pPr algn="r">
              <a:defRPr sz="1100">
                <a:latin typeface="Arial"/>
              </a:defRPr>
            </a:lvl1pPr>
          </a:lstStyle>
          <a:p>
            <a:fld id="{4CFDF800-FE0E-A944-8AC1-D57C07B352F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7650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28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2F824-BAA5-F742-BA7E-FAFC4549020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10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37FBE-0FBF-424D-AF09-39DA503DD5D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00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743918"/>
            <a:ext cx="8229600" cy="986725"/>
          </a:xfrm>
        </p:spPr>
        <p:txBody>
          <a:bodyPr/>
          <a:lstStyle>
            <a:lvl1pPr>
              <a:lnSpc>
                <a:spcPts val="3800"/>
              </a:lnSpc>
              <a:defRPr b="0" i="1">
                <a:solidFill>
                  <a:srgbClr val="0F4F97"/>
                </a:solidFill>
                <a:effectLst/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52275" y="1733685"/>
            <a:ext cx="5434199" cy="369888"/>
          </a:xfrm>
        </p:spPr>
        <p:txBody>
          <a:bodyPr>
            <a:noAutofit/>
          </a:bodyPr>
          <a:lstStyle>
            <a:lvl1pPr>
              <a:lnSpc>
                <a:spcPts val="2200"/>
              </a:lnSpc>
              <a:buNone/>
              <a:defRPr sz="2000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68385" y="5974520"/>
            <a:ext cx="3327957" cy="6037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algn="l" defTabSz="457200" rtl="0" eaLnBrk="1" latinLnBrk="0" hangingPunct="1">
              <a:lnSpc>
                <a:spcPct val="90000"/>
              </a:lnSpc>
              <a:spcAft>
                <a:spcPts val="300"/>
              </a:spcAft>
            </a:pPr>
            <a:r>
              <a:rPr lang="en-US" sz="10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LLNL-PRES-XXXXXX</a:t>
            </a:r>
          </a:p>
          <a:p>
            <a:pPr marL="0" algn="l" defTabSz="457200" rtl="0" eaLnBrk="1" latinLnBrk="0" hangingPunct="1">
              <a:lnSpc>
                <a:spcPct val="90000"/>
              </a:lnSpc>
              <a:spcAft>
                <a:spcPts val="600"/>
              </a:spcAft>
            </a:pP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This work was performed under the auspices of the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U.S. Department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of Energy by Lawrence Livermore National Laboratory under contract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DE-AC52-07NA27344.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Lawrence Livermore National Security, LLC</a:t>
            </a:r>
            <a:endParaRPr lang="en-US" sz="800" kern="1200" dirty="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6" name="Picture 15" descr="LLNL_Logo_WHT-LRG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876" y="3220532"/>
            <a:ext cx="2240285" cy="377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LNL_Logo_WHT-LRG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852" y="5437487"/>
            <a:ext cx="3602498" cy="607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with lef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with righ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27275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with side-by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5826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718649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with Qua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575089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 rot="5400000">
            <a:off x="2153528" y="3920602"/>
            <a:ext cx="4722647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cxnSp>
        <p:nvCxnSpPr>
          <p:cNvPr id="6" name="Straight Connector 5"/>
          <p:cNvCxnSpPr/>
          <p:nvPr userDrawn="1"/>
        </p:nvCxnSpPr>
        <p:spPr bwMode="auto">
          <a:xfrm>
            <a:off x="469900" y="3873981"/>
            <a:ext cx="822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sp>
        <p:nvSpPr>
          <p:cNvPr id="7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69900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575089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900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Full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20136"/>
            <a:ext cx="9143999" cy="1251062"/>
          </a:xfr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000000">
                  <a:alpha val="0"/>
                </a:srgbClr>
              </a:gs>
              <a:gs pos="78000">
                <a:srgbClr val="FFFFFF">
                  <a:alpha val="59000"/>
                </a:srgbClr>
              </a:gs>
            </a:gsLst>
            <a:lin ang="0" scaled="1"/>
            <a:tileRect/>
          </a:gradFill>
          <a:effectLst/>
        </p:spPr>
        <p:txBody>
          <a:bodyPr vert="horz" lIns="45720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marL="233363" indent="0">
              <a:lnSpc>
                <a:spcPts val="3800"/>
              </a:lnSpc>
              <a:def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14A8F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LNL_Logo_WHT-LRG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852" y="5437487"/>
            <a:ext cx="3602498" cy="607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08460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0208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9730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0532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990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1256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3555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9307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552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9265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220136"/>
            <a:ext cx="8229600" cy="1251062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4999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743918"/>
            <a:ext cx="8229600" cy="986725"/>
          </a:xfrm>
        </p:spPr>
        <p:txBody>
          <a:bodyPr/>
          <a:lstStyle>
            <a:lvl1pPr>
              <a:lnSpc>
                <a:spcPts val="3800"/>
              </a:lnSpc>
              <a:defRPr b="0" i="1">
                <a:solidFill>
                  <a:srgbClr val="0F4F97"/>
                </a:solidFill>
                <a:effectLst/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52275" y="1733685"/>
            <a:ext cx="5434199" cy="369888"/>
          </a:xfrm>
        </p:spPr>
        <p:txBody>
          <a:bodyPr>
            <a:noAutofit/>
          </a:bodyPr>
          <a:lstStyle>
            <a:lvl1pPr>
              <a:lnSpc>
                <a:spcPts val="2200"/>
              </a:lnSpc>
              <a:buNone/>
              <a:defRPr sz="2000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68385" y="5974520"/>
            <a:ext cx="3327957" cy="6037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algn="l" defTabSz="457200" rtl="0" eaLnBrk="1" latinLnBrk="0" hangingPunct="1">
              <a:lnSpc>
                <a:spcPct val="90000"/>
              </a:lnSpc>
              <a:spcAft>
                <a:spcPts val="300"/>
              </a:spcAft>
            </a:pPr>
            <a:r>
              <a:rPr lang="en-US" sz="10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LLNL-PRES-XXXXXX</a:t>
            </a:r>
          </a:p>
          <a:p>
            <a:pPr marL="0" algn="l" defTabSz="457200" rtl="0" eaLnBrk="1" latinLnBrk="0" hangingPunct="1">
              <a:lnSpc>
                <a:spcPct val="90000"/>
              </a:lnSpc>
              <a:spcAft>
                <a:spcPts val="600"/>
              </a:spcAft>
            </a:pP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This work was performed under the auspices of the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U.S. Department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of Energy by Lawrence Livermore National Laboratory under contract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DE-AC52-07NA27344.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Lawrence Livermore National Security, LLC</a:t>
            </a:r>
            <a:endParaRPr lang="en-US" sz="800" kern="1200" dirty="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6" name="Picture 15" descr="LLNL_Logo_WHT-LRG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876" y="3220532"/>
            <a:ext cx="2240285" cy="37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0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94021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with lef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with righ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27275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with side-by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5826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718649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with Qua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575089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 rot="5400000">
            <a:off x="2153528" y="3920602"/>
            <a:ext cx="4722647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cxnSp>
        <p:nvCxnSpPr>
          <p:cNvPr id="6" name="Straight Connector 5"/>
          <p:cNvCxnSpPr/>
          <p:nvPr userDrawn="1"/>
        </p:nvCxnSpPr>
        <p:spPr bwMode="auto">
          <a:xfrm>
            <a:off x="469900" y="3873981"/>
            <a:ext cx="822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sp>
        <p:nvSpPr>
          <p:cNvPr id="7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69900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575089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900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Full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20136"/>
            <a:ext cx="9143999" cy="1251062"/>
          </a:xfr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000000">
                  <a:alpha val="0"/>
                </a:srgbClr>
              </a:gs>
              <a:gs pos="78000">
                <a:srgbClr val="FFFFFF">
                  <a:alpha val="59000"/>
                </a:srgbClr>
              </a:gs>
            </a:gsLst>
            <a:lin ang="0" scaled="1"/>
            <a:tileRect/>
          </a:gradFill>
          <a:effectLst/>
        </p:spPr>
        <p:txBody>
          <a:bodyPr vert="horz" lIns="45720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marL="233363" indent="0">
              <a:lnSpc>
                <a:spcPts val="3800"/>
              </a:lnSpc>
              <a:def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14A8F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0136"/>
            <a:ext cx="8229600" cy="1251062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6863"/>
            <a:ext cx="8229600" cy="4751357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1" y="63550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Arial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379731" y="6492857"/>
            <a:ext cx="30525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124A91"/>
                </a:solidFill>
                <a:latin typeface="Arial Narrow" pitchFamily="-80" charset="0"/>
              </a:rPr>
              <a:t>Lawrence Livermore National Laboratory</a:t>
            </a:r>
          </a:p>
        </p:txBody>
      </p:sp>
      <p:pic>
        <p:nvPicPr>
          <p:cNvPr id="13" name="Picture 21" descr="lab_icon_no_box_blue_rgb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0166" y="6535024"/>
            <a:ext cx="231880" cy="211357"/>
          </a:xfrm>
          <a:prstGeom prst="rect">
            <a:avLst/>
          </a:prstGeom>
          <a:noFill/>
          <a:effectLst/>
        </p:spPr>
      </p:pic>
      <p:sp>
        <p:nvSpPr>
          <p:cNvPr id="14" name="TextBox 13"/>
          <p:cNvSpPr txBox="1"/>
          <p:nvPr userDrawn="1"/>
        </p:nvSpPr>
        <p:spPr>
          <a:xfrm>
            <a:off x="7808114" y="6591164"/>
            <a:ext cx="772006" cy="138499"/>
          </a:xfrm>
          <a:prstGeom prst="rect">
            <a:avLst/>
          </a:prstGeom>
          <a:noFill/>
        </p:spPr>
        <p:txBody>
          <a:bodyPr wrap="none" lIns="0" bIns="0" rtlCol="0" anchor="b" anchorCtr="0">
            <a:spAutoFit/>
          </a:bodyPr>
          <a:lstStyle/>
          <a:p>
            <a:pPr algn="r"/>
            <a:r>
              <a:rPr lang="en-US" sz="600" dirty="0" smtClean="0">
                <a:latin typeface="Arial"/>
                <a:cs typeface="Arial"/>
              </a:rPr>
              <a:t>LLNL-PRES-</a:t>
            </a:r>
            <a:r>
              <a:rPr lang="en-US" sz="600" dirty="0" err="1" smtClean="0">
                <a:latin typeface="Arial"/>
                <a:cs typeface="Arial"/>
              </a:rPr>
              <a:t>xxxxxx</a:t>
            </a:r>
            <a:endParaRPr lang="en-US" sz="600" dirty="0" smtClean="0">
              <a:latin typeface="Arial"/>
              <a:cs typeface="Arial"/>
            </a:endParaRPr>
          </a:p>
        </p:txBody>
      </p:sp>
      <p:sp>
        <p:nvSpPr>
          <p:cNvPr id="19" name="Slide Number Placeholder 7"/>
          <p:cNvSpPr txBox="1">
            <a:spLocks/>
          </p:cNvSpPr>
          <p:nvPr userDrawn="1"/>
        </p:nvSpPr>
        <p:spPr>
          <a:xfrm>
            <a:off x="8212821" y="6493079"/>
            <a:ext cx="360727" cy="15939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D690BD-BADF-4FBD-97E7-557E707EBBB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692" r:id="rId12"/>
    <p:sldLayoutId id="2147483703" r:id="rId13"/>
    <p:sldLayoutId id="2147483705" r:id="rId14"/>
    <p:sldLayoutId id="2147483706" r:id="rId15"/>
    <p:sldLayoutId id="2147483702" r:id="rId16"/>
    <p:sldLayoutId id="2147483698" r:id="rId17"/>
    <p:sldLayoutId id="2147483707" r:id="rId18"/>
    <p:sldLayoutId id="2147483708" r:id="rId19"/>
  </p:sldLayoutIdLst>
  <p:hf hdr="0" ftr="0" dt="0"/>
  <p:txStyles>
    <p:titleStyle>
      <a:lvl1pPr algn="l" rtl="0" eaLnBrk="1" latinLnBrk="0" hangingPunct="1">
        <a:lnSpc>
          <a:spcPct val="100000"/>
        </a:lnSpc>
        <a:spcBef>
          <a:spcPct val="0"/>
        </a:spcBef>
        <a:buNone/>
        <a:defRPr kumimoji="0" sz="3600" b="1" kern="1200">
          <a:solidFill>
            <a:srgbClr val="214A8F"/>
          </a:solidFill>
          <a:effectLst/>
          <a:latin typeface="Arial"/>
          <a:ea typeface="+mj-ea"/>
          <a:cs typeface="Arial"/>
        </a:defRPr>
      </a:lvl1pPr>
    </p:titleStyle>
    <p:bodyStyle>
      <a:lvl1pPr marL="400050" indent="-280988" algn="l" rtl="0" eaLnBrk="1" latinLnBrk="0" hangingPunct="1">
        <a:spcBef>
          <a:spcPts val="1200"/>
        </a:spcBef>
        <a:spcAft>
          <a:spcPts val="600"/>
        </a:spcAft>
        <a:buClr>
          <a:srgbClr val="0D5097"/>
        </a:buClr>
        <a:buSzPct val="90000"/>
        <a:buFont typeface="Wingdings" charset="2"/>
        <a:buChar char="§"/>
        <a:defRPr kumimoji="0" sz="28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273050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Arial"/>
        <a:buChar char="•"/>
        <a:defRPr kumimoji="0"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085850" indent="-401638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Lucida Grande"/>
        <a:buChar char="—"/>
        <a:defRPr kumimoji="0"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314450" indent="-242888" algn="l" rtl="0" eaLnBrk="1" latinLnBrk="0" hangingPunct="1">
        <a:spcBef>
          <a:spcPts val="0"/>
        </a:spcBef>
        <a:spcAft>
          <a:spcPts val="600"/>
        </a:spcAft>
        <a:buClrTx/>
        <a:buSzPct val="100000"/>
        <a:buFont typeface="Lucida Grande"/>
        <a:buChar char="–"/>
        <a:defRPr kumimoji="0"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242888" algn="l" rtl="0" eaLnBrk="1" latinLnBrk="0" hangingPunct="1">
        <a:spcBef>
          <a:spcPts val="0"/>
        </a:spcBef>
        <a:spcAft>
          <a:spcPts val="600"/>
        </a:spcAft>
        <a:buClrTx/>
        <a:buFont typeface="Arial"/>
        <a:buChar char="•"/>
        <a:defRPr kumimoji="0" lang="en-US" sz="1800" kern="1200" smtClean="0">
          <a:solidFill>
            <a:schemeClr val="tx1"/>
          </a:solidFill>
          <a:latin typeface="Arial"/>
          <a:ea typeface="+mn-ea"/>
          <a:cs typeface="Arial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537CD-565F-47B2-9160-F3BB05D61BC6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D9EE1-A5A3-44C8-8AE1-A5BA973C830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7808114" y="6591164"/>
            <a:ext cx="772006" cy="138499"/>
          </a:xfrm>
          <a:prstGeom prst="rect">
            <a:avLst/>
          </a:prstGeom>
          <a:noFill/>
        </p:spPr>
        <p:txBody>
          <a:bodyPr wrap="none" lIns="0" bIns="0" rtlCol="0" anchor="b" anchorCtr="0">
            <a:spAutoFit/>
          </a:bodyPr>
          <a:lstStyle/>
          <a:p>
            <a:pPr algn="r"/>
            <a:r>
              <a:rPr lang="en-US" sz="600" dirty="0" smtClean="0">
                <a:latin typeface="Arial"/>
                <a:cs typeface="Arial"/>
              </a:rPr>
              <a:t>LLNL-PRES-</a:t>
            </a:r>
            <a:r>
              <a:rPr lang="en-US" sz="600" dirty="0" err="1" smtClean="0">
                <a:latin typeface="Arial"/>
                <a:cs typeface="Arial"/>
              </a:rPr>
              <a:t>xxxxxx</a:t>
            </a:r>
            <a:endParaRPr lang="en-US" sz="600" dirty="0" smtClean="0">
              <a:latin typeface="Arial"/>
              <a:cs typeface="Arial"/>
            </a:endParaRPr>
          </a:p>
        </p:txBody>
      </p:sp>
      <p:sp>
        <p:nvSpPr>
          <p:cNvPr id="9" name="Slide Number Placeholder 7"/>
          <p:cNvSpPr txBox="1">
            <a:spLocks/>
          </p:cNvSpPr>
          <p:nvPr userDrawn="1"/>
        </p:nvSpPr>
        <p:spPr>
          <a:xfrm>
            <a:off x="8212821" y="6493079"/>
            <a:ext cx="360727" cy="15939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D690BD-BADF-4FBD-97E7-557E707EBBB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2061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16.emf"/><Relationship Id="rId2" Type="http://schemas.openxmlformats.org/officeDocument/2006/relationships/slideLayout" Target="../slideLayouts/slideLayout3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jpe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4747563" y="2606094"/>
            <a:ext cx="4184539" cy="454025"/>
          </a:xfrm>
          <a:prstGeom prst="rect">
            <a:avLst/>
          </a:prstGeom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lvl="0" algn="r" defTabSz="914400">
              <a:spcBef>
                <a:spcPct val="0"/>
              </a:spcBef>
              <a:defRPr/>
            </a:pPr>
            <a:endParaRPr kumimoji="0" lang="en-US" sz="2000" b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795261" y="2075538"/>
            <a:ext cx="8642926" cy="397500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/>
          <a:p>
            <a:pPr lvl="0">
              <a:lnSpc>
                <a:spcPct val="80000"/>
              </a:lnSpc>
            </a:pPr>
            <a:endParaRPr lang="en-US" sz="1600" dirty="0" smtClean="0">
              <a:latin typeface="Arial"/>
              <a:cs typeface="Lucida Handwriting"/>
            </a:endParaRPr>
          </a:p>
        </p:txBody>
      </p:sp>
      <p:pic>
        <p:nvPicPr>
          <p:cNvPr id="2052" name="Picture 4" descr="http://media.idtech.com/uploads/2013/07/location_city_berkeley_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6115" cy="30935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487903" y="275281"/>
            <a:ext cx="5337120" cy="986725"/>
          </a:xfrm>
        </p:spPr>
        <p:txBody>
          <a:bodyPr>
            <a:normAutofit fontScale="90000"/>
          </a:bodyPr>
          <a:lstStyle/>
          <a:p>
            <a:r>
              <a:rPr lang="en-US" sz="2800" b="1" i="0" dirty="0">
                <a:solidFill>
                  <a:schemeClr val="tx1"/>
                </a:solidFill>
              </a:rPr>
              <a:t>N</a:t>
            </a:r>
            <a:r>
              <a:rPr lang="en-US" sz="2800" b="1" i="0" dirty="0" smtClean="0">
                <a:solidFill>
                  <a:schemeClr val="tx1"/>
                </a:solidFill>
              </a:rPr>
              <a:t>eutron </a:t>
            </a:r>
            <a:r>
              <a:rPr lang="en-US" sz="2800" b="1" i="0" dirty="0">
                <a:solidFill>
                  <a:schemeClr val="tx1"/>
                </a:solidFill>
              </a:rPr>
              <a:t>P</a:t>
            </a:r>
            <a:r>
              <a:rPr lang="en-US" sz="2800" b="1" i="0" dirty="0" smtClean="0">
                <a:solidFill>
                  <a:schemeClr val="tx1"/>
                </a:solidFill>
              </a:rPr>
              <a:t>roduction </a:t>
            </a:r>
            <a:r>
              <a:rPr lang="en-US" sz="2800" b="1" i="0" dirty="0">
                <a:solidFill>
                  <a:schemeClr val="tx1"/>
                </a:solidFill>
              </a:rPr>
              <a:t>C</a:t>
            </a:r>
            <a:r>
              <a:rPr lang="en-US" sz="2800" b="1" i="0" dirty="0" smtClean="0">
                <a:solidFill>
                  <a:schemeClr val="tx1"/>
                </a:solidFill>
              </a:rPr>
              <a:t>apabilities:</a:t>
            </a:r>
            <a:br>
              <a:rPr lang="en-US" sz="2800" b="1" i="0" dirty="0" smtClean="0">
                <a:solidFill>
                  <a:schemeClr val="tx1"/>
                </a:solidFill>
              </a:rPr>
            </a:br>
            <a:r>
              <a:rPr lang="en-US" sz="2800" b="1" i="0" dirty="0" smtClean="0">
                <a:solidFill>
                  <a:schemeClr val="tx1"/>
                </a:solidFill>
              </a:rPr>
              <a:t>LBNL 88-Inch </a:t>
            </a:r>
            <a:r>
              <a:rPr lang="en-US" sz="2800" b="1" i="0" dirty="0">
                <a:solidFill>
                  <a:schemeClr val="tx1"/>
                </a:solidFill>
              </a:rPr>
              <a:t>C</a:t>
            </a:r>
            <a:r>
              <a:rPr lang="en-US" sz="2800" b="1" i="0" dirty="0" smtClean="0">
                <a:solidFill>
                  <a:schemeClr val="tx1"/>
                </a:solidFill>
              </a:rPr>
              <a:t>yclotron </a:t>
            </a:r>
            <a:br>
              <a:rPr lang="en-US" sz="2800" b="1" i="0" dirty="0" smtClean="0">
                <a:solidFill>
                  <a:schemeClr val="tx1"/>
                </a:solidFill>
              </a:rPr>
            </a:br>
            <a:r>
              <a:rPr lang="en-US" sz="2800" b="1" i="0" dirty="0" smtClean="0">
                <a:solidFill>
                  <a:schemeClr val="tx1"/>
                </a:solidFill>
              </a:rPr>
              <a:t>UCB High Flux Neutron Generator</a:t>
            </a:r>
            <a:endParaRPr lang="en-US" sz="2800" i="0" dirty="0">
              <a:solidFill>
                <a:schemeClr val="tx1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211319" y="1485655"/>
            <a:ext cx="4613704" cy="291514"/>
          </a:xfrm>
        </p:spPr>
        <p:txBody>
          <a:bodyPr/>
          <a:lstStyle/>
          <a:p>
            <a:pPr marL="0" lvl="0" indent="4763"/>
            <a:r>
              <a:rPr lang="en-US" dirty="0" smtClean="0">
                <a:cs typeface="Lucida Handwriting"/>
              </a:rPr>
              <a:t>Leo Kirsch    November 7, 2014</a:t>
            </a:r>
          </a:p>
        </p:txBody>
      </p:sp>
      <p:pic>
        <p:nvPicPr>
          <p:cNvPr id="2056" name="Picture 8" descr="http://upload.wikimedia.org/wikipedia/en/thumb/9/94/LBNL_logo.svg/1280px-LBNL_logo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061" y="3441994"/>
            <a:ext cx="3416058" cy="21296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upload.wikimedia.org/wikipedia/commons/thumb/a/a1/Seal_of_University_of_California,_Berkeley.svg/2000px-Seal_of_University_of_California,_Berkeley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7775" y="3591703"/>
            <a:ext cx="2094290" cy="20942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9" descr="lab_icon_no_box_blue_rg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4800" y="3534572"/>
            <a:ext cx="2154238" cy="207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397000" y="6124291"/>
            <a:ext cx="6629400" cy="760208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 defTabSz="4572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1200" i="1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This work was performed under the auspices of the U.S. Department 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of </a:t>
            </a:r>
            <a:r>
              <a:rPr lang="en-US" sz="1200" i="1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Energy by Lawrence Livermore National Laboratory under contract 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DE</a:t>
            </a:r>
            <a:r>
              <a:rPr lang="en-US" sz="1200" i="1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-AC52-07NA27344. Lawrence Livermore National Security, 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LLC and the Lawrence Berkeley National Laboratory contract XXX and the University of California Office of the President</a:t>
            </a:r>
            <a:endParaRPr lang="en-US" sz="1200" i="1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High Flux Neutron Generator at UCB</a:t>
            </a:r>
            <a:b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	- how it works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945" y="1436689"/>
            <a:ext cx="6312310" cy="4877116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5933209" y="3190009"/>
            <a:ext cx="1309255" cy="997528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381991" y="3647209"/>
            <a:ext cx="1496291" cy="74814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922542" y="3668861"/>
            <a:ext cx="1592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Deuterium Gas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 rot="1780537">
            <a:off x="4591906" y="2677463"/>
            <a:ext cx="1319645" cy="437084"/>
          </a:xfrm>
          <a:prstGeom prst="ellips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 rot="1780537">
            <a:off x="2757859" y="4256943"/>
            <a:ext cx="1319645" cy="437084"/>
          </a:xfrm>
          <a:prstGeom prst="ellips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1288473" y="5070764"/>
            <a:ext cx="1309254" cy="9767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249532" y="1582725"/>
            <a:ext cx="881104" cy="7017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274586" y="166574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RF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 rot="1780537">
            <a:off x="4589708" y="2677462"/>
            <a:ext cx="1319645" cy="437084"/>
          </a:xfrm>
          <a:prstGeom prst="ellipse">
            <a:avLst/>
          </a:prstGeom>
          <a:solidFill>
            <a:srgbClr val="FF00FF"/>
          </a:solidFill>
          <a:ln>
            <a:noFill/>
          </a:ln>
          <a:effectLst>
            <a:glow rad="228600">
              <a:srgbClr val="FF00FF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 rot="1780537">
            <a:off x="2757859" y="4256943"/>
            <a:ext cx="1319645" cy="437084"/>
          </a:xfrm>
          <a:prstGeom prst="ellipse">
            <a:avLst/>
          </a:prstGeom>
          <a:solidFill>
            <a:srgbClr val="FF00FF"/>
          </a:solidFill>
          <a:ln>
            <a:noFill/>
          </a:ln>
          <a:effectLst>
            <a:glow rad="228600">
              <a:srgbClr val="FF00FF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540754" y="2354505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FF"/>
                </a:solidFill>
              </a:rPr>
              <a:t>D Plasma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29" name="Lightning Bolt 28"/>
          <p:cNvSpPr/>
          <p:nvPr/>
        </p:nvSpPr>
        <p:spPr>
          <a:xfrm>
            <a:off x="3224953" y="1865136"/>
            <a:ext cx="1132609" cy="2061736"/>
          </a:xfrm>
          <a:prstGeom prst="lightningBol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608004" y="2804820"/>
            <a:ext cx="1099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4"/>
                </a:solidFill>
              </a:rPr>
              <a:t>100kV</a:t>
            </a:r>
            <a:endParaRPr lang="en-US" sz="2800" dirty="0">
              <a:solidFill>
                <a:schemeClr val="accent4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4704233" y="3424266"/>
            <a:ext cx="512430" cy="440973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4474788" y="3307023"/>
            <a:ext cx="512430" cy="440973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4376740" y="3235052"/>
            <a:ext cx="512430" cy="440973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4257561" y="3172506"/>
            <a:ext cx="512430" cy="440973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4592014" y="3378994"/>
            <a:ext cx="512430" cy="440973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V="1">
            <a:off x="4011726" y="4063613"/>
            <a:ext cx="552048" cy="431663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V="1">
            <a:off x="3874234" y="4002778"/>
            <a:ext cx="552048" cy="431663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3746995" y="3905690"/>
            <a:ext cx="552048" cy="431663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3619756" y="3844855"/>
            <a:ext cx="552048" cy="431663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3500231" y="3756529"/>
            <a:ext cx="552048" cy="431663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4853633" y="3668861"/>
            <a:ext cx="1157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FF"/>
                </a:solidFill>
              </a:rPr>
              <a:t>D beam</a:t>
            </a:r>
          </a:p>
          <a:p>
            <a:r>
              <a:rPr lang="en-US" dirty="0" smtClean="0">
                <a:solidFill>
                  <a:srgbClr val="FF00FF"/>
                </a:solidFill>
              </a:rPr>
              <a:t>1-1000mA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71" name="Explosion 2 70"/>
          <p:cNvSpPr/>
          <p:nvPr/>
        </p:nvSpPr>
        <p:spPr>
          <a:xfrm rot="2455261">
            <a:off x="3999290" y="3612489"/>
            <a:ext cx="801354" cy="450134"/>
          </a:xfrm>
          <a:prstGeom prst="irregularSeal2">
            <a:avLst/>
          </a:prstGeom>
          <a:solidFill>
            <a:schemeClr val="accent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966980" y="3440282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DD Fusion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4" name="Oval 73"/>
          <p:cNvSpPr>
            <a:spLocks noChangeArrowheads="1"/>
          </p:cNvSpPr>
          <p:nvPr/>
        </p:nvSpPr>
        <p:spPr bwMode="auto">
          <a:xfrm>
            <a:off x="4308622" y="3761383"/>
            <a:ext cx="152400" cy="165100"/>
          </a:xfrm>
          <a:prstGeom prst="ellipse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808080">
                <a:alpha val="42999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endParaRPr lang="en-US" dirty="0">
              <a:cs typeface="MS PGothic" pitchFamily="34" charset="-128"/>
            </a:endParaRPr>
          </a:p>
        </p:txBody>
      </p:sp>
      <p:sp>
        <p:nvSpPr>
          <p:cNvPr id="80" name="Oval 79"/>
          <p:cNvSpPr>
            <a:spLocks noChangeArrowheads="1"/>
          </p:cNvSpPr>
          <p:nvPr/>
        </p:nvSpPr>
        <p:spPr bwMode="auto">
          <a:xfrm>
            <a:off x="4150384" y="3685088"/>
            <a:ext cx="152400" cy="165100"/>
          </a:xfrm>
          <a:prstGeom prst="ellipse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808080">
                <a:alpha val="42999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endParaRPr lang="en-US" dirty="0">
              <a:cs typeface="MS PGothic" pitchFamily="34" charset="-128"/>
            </a:endParaRPr>
          </a:p>
        </p:txBody>
      </p:sp>
      <p:sp>
        <p:nvSpPr>
          <p:cNvPr id="81" name="Oval 80"/>
          <p:cNvSpPr>
            <a:spLocks noChangeArrowheads="1"/>
          </p:cNvSpPr>
          <p:nvPr/>
        </p:nvSpPr>
        <p:spPr bwMode="auto">
          <a:xfrm>
            <a:off x="4211463" y="3788669"/>
            <a:ext cx="152400" cy="165100"/>
          </a:xfrm>
          <a:prstGeom prst="ellipse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808080">
                <a:alpha val="42999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endParaRPr lang="en-US" dirty="0">
              <a:cs typeface="MS PGothic" pitchFamily="34" charset="-128"/>
            </a:endParaRPr>
          </a:p>
        </p:txBody>
      </p:sp>
      <p:sp>
        <p:nvSpPr>
          <p:cNvPr id="82" name="Oval 81"/>
          <p:cNvSpPr>
            <a:spLocks noChangeArrowheads="1"/>
          </p:cNvSpPr>
          <p:nvPr/>
        </p:nvSpPr>
        <p:spPr bwMode="auto">
          <a:xfrm>
            <a:off x="4363863" y="3941069"/>
            <a:ext cx="152400" cy="165100"/>
          </a:xfrm>
          <a:prstGeom prst="ellipse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808080">
                <a:alpha val="42999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endParaRPr lang="en-US" dirty="0">
              <a:cs typeface="MS PGothic" pitchFamily="34" charset="-128"/>
            </a:endParaRPr>
          </a:p>
        </p:txBody>
      </p:sp>
      <p:sp>
        <p:nvSpPr>
          <p:cNvPr id="83" name="Oval 82"/>
          <p:cNvSpPr>
            <a:spLocks noChangeArrowheads="1"/>
          </p:cNvSpPr>
          <p:nvPr/>
        </p:nvSpPr>
        <p:spPr bwMode="auto">
          <a:xfrm>
            <a:off x="4256892" y="3728426"/>
            <a:ext cx="152400" cy="165100"/>
          </a:xfrm>
          <a:prstGeom prst="ellipse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808080">
                <a:alpha val="42999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endParaRPr lang="en-US" dirty="0">
              <a:cs typeface="MS PGothic" pitchFamily="34" charset="-128"/>
            </a:endParaRPr>
          </a:p>
        </p:txBody>
      </p:sp>
      <p:sp>
        <p:nvSpPr>
          <p:cNvPr id="84" name="Oval 83"/>
          <p:cNvSpPr>
            <a:spLocks noChangeArrowheads="1"/>
          </p:cNvSpPr>
          <p:nvPr/>
        </p:nvSpPr>
        <p:spPr bwMode="auto">
          <a:xfrm>
            <a:off x="4350799" y="3802940"/>
            <a:ext cx="152400" cy="165100"/>
          </a:xfrm>
          <a:prstGeom prst="ellipse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808080">
                <a:alpha val="42999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endParaRPr lang="en-US" dirty="0">
              <a:cs typeface="MS PGothic" pitchFamily="34" charset="-128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127640" y="3756140"/>
            <a:ext cx="216764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cap="none" spc="0" dirty="0" smtClean="0">
                <a:ln w="3175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2.45MeV neutrons</a:t>
            </a:r>
            <a:endParaRPr lang="en-US" sz="2000" cap="none" spc="0" dirty="0">
              <a:ln w="3175">
                <a:solidFill>
                  <a:schemeClr val="accent6">
                    <a:lumMod val="50000"/>
                  </a:schemeClr>
                </a:solidFill>
              </a:ln>
              <a:solidFill>
                <a:schemeClr val="accent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92" name="Straight Connector 91"/>
          <p:cNvCxnSpPr/>
          <p:nvPr/>
        </p:nvCxnSpPr>
        <p:spPr>
          <a:xfrm flipV="1">
            <a:off x="5186327" y="4280462"/>
            <a:ext cx="0" cy="383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 flipV="1">
            <a:off x="4769991" y="4495276"/>
            <a:ext cx="416336" cy="1710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 flipV="1">
            <a:off x="4762729" y="4062152"/>
            <a:ext cx="14384" cy="43235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262847" y="4270071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H</a:t>
            </a:r>
            <a:r>
              <a:rPr lang="en-US" baseline="-25000" dirty="0" smtClean="0">
                <a:solidFill>
                  <a:schemeClr val="accent1"/>
                </a:solidFill>
              </a:rPr>
              <a:t>2</a:t>
            </a:r>
            <a:r>
              <a:rPr lang="en-US" dirty="0">
                <a:solidFill>
                  <a:schemeClr val="accent1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71041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33333E-6 L 0.04618 0.46064 " pathEditMode="relative" rAng="0" ptsTypes="AA">
                                      <p:cBhvr>
                                        <p:cTn id="11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9" y="2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4444E-6 L -0.35521 -0.57547 " pathEditMode="relative" rAng="0" ptsTypes="AA">
                                      <p:cBhvr>
                                        <p:cTn id="1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60" y="-2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2" presetClass="path" presetSubtype="0" accel="49333" decel="50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-3.33333E-6 L -0.48038 0.22408 " pathEditMode="relative" rAng="0" ptsTypes="AA">
                                      <p:cBhvr>
                                        <p:cTn id="124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32" y="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750"/>
                            </p:stCondLst>
                            <p:childTnLst>
                              <p:par>
                                <p:cTn id="1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0.03195 L 0.17847 -0.60047 " pathEditMode="relative" rAng="0" ptsTypes="AA">
                                      <p:cBhvr>
                                        <p:cTn id="12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24" y="-2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250"/>
                            </p:stCondLst>
                            <p:childTnLst>
                              <p:par>
                                <p:cTn id="13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2467 -0.58195 " pathEditMode="relative" rAng="0" ptsTypes="AA">
                                      <p:cBhvr>
                                        <p:cTn id="13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69" y="-2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750"/>
                            </p:stCondLst>
                            <p:childTnLst>
                              <p:par>
                                <p:cTn id="13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53542 0.01203 " pathEditMode="relative" rAng="0" ptsTypes="AA">
                                      <p:cBhvr>
                                        <p:cTn id="13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3" y="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 animBg="1"/>
      <p:bldP spid="17" grpId="0" animBg="1"/>
      <p:bldP spid="25" grpId="0"/>
      <p:bldP spid="25" grpId="1"/>
      <p:bldP spid="26" grpId="0" animBg="1"/>
      <p:bldP spid="27" grpId="0" animBg="1"/>
      <p:bldP spid="28" grpId="0"/>
      <p:bldP spid="29" grpId="0" animBg="1"/>
      <p:bldP spid="30" grpId="0"/>
      <p:bldP spid="70" grpId="0"/>
      <p:bldP spid="71" grpId="0" animBg="1"/>
      <p:bldP spid="72" grpId="0"/>
      <p:bldP spid="74" grpId="0" animBg="1"/>
      <p:bldP spid="74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7" grpId="0"/>
      <p:bldP spid="10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e_xsec_al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941" y="-190500"/>
            <a:ext cx="887505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92700" y="1790700"/>
            <a:ext cx="3048000" cy="14773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The </a:t>
            </a:r>
            <a:r>
              <a:rPr lang="en-US" b="1" baseline="30000" dirty="0"/>
              <a:t>56</a:t>
            </a:r>
            <a:r>
              <a:rPr lang="en-US" b="1" dirty="0"/>
              <a:t>Fe(n,n’</a:t>
            </a:r>
            <a:r>
              <a:rPr lang="en-US" b="1" dirty="0">
                <a:latin typeface="Symbol" charset="2"/>
                <a:cs typeface="Symbol" charset="2"/>
              </a:rPr>
              <a:t>g</a:t>
            </a:r>
            <a:r>
              <a:rPr lang="en-US" b="1" baseline="-25000" dirty="0"/>
              <a:t>2-&gt;0</a:t>
            </a:r>
            <a:r>
              <a:rPr lang="en-US" b="1" dirty="0"/>
              <a:t>) </a:t>
            </a:r>
            <a:r>
              <a:rPr lang="en-US" b="1" dirty="0" smtClean="0"/>
              <a:t>partial cross section was well-measured</a:t>
            </a:r>
          </a:p>
          <a:p>
            <a:pPr algn="ctr"/>
            <a:r>
              <a:rPr lang="en-US" b="1" dirty="0"/>
              <a:t>u</a:t>
            </a:r>
            <a:r>
              <a:rPr lang="en-US" b="1" dirty="0" smtClean="0"/>
              <a:t>sing the GEANIE spectrometer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920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Neutron spectral characterization</a:t>
            </a:r>
            <a:br>
              <a:rPr lang="en-US" dirty="0" smtClean="0">
                <a:latin typeface="Times New Roman"/>
                <a:cs typeface="Times New Roman"/>
              </a:rPr>
            </a:br>
            <a:r>
              <a:rPr lang="en-US" dirty="0" smtClean="0">
                <a:latin typeface="Times New Roman"/>
                <a:cs typeface="Times New Roman"/>
              </a:rPr>
              <a:t>Activation foils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4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0953" y="902694"/>
            <a:ext cx="3566147" cy="4865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85165" y="5752711"/>
            <a:ext cx="3495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err="1" smtClean="0"/>
              <a:t>Meulders</a:t>
            </a:r>
            <a:r>
              <a:rPr lang="en-US" dirty="0" smtClean="0"/>
              <a:t> et al, </a:t>
            </a:r>
            <a:r>
              <a:rPr lang="en-US" i="1" dirty="0" smtClean="0"/>
              <a:t>Phys. Med. Biol.</a:t>
            </a:r>
            <a:r>
              <a:rPr lang="en-US" dirty="0" smtClean="0"/>
              <a:t>,</a:t>
            </a:r>
          </a:p>
          <a:p>
            <a:pPr algn="r"/>
            <a:r>
              <a:rPr lang="en-US" dirty="0" smtClean="0"/>
              <a:t>1975, 20 (2), </a:t>
            </a:r>
            <a:r>
              <a:rPr lang="en-US" dirty="0" err="1" smtClean="0"/>
              <a:t>pp</a:t>
            </a:r>
            <a:r>
              <a:rPr lang="en-US" dirty="0" smtClean="0"/>
              <a:t> 235-243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5909" y="4956625"/>
            <a:ext cx="5023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Result of a </a:t>
            </a:r>
            <a:r>
              <a:rPr lang="en-US" dirty="0" smtClean="0">
                <a:solidFill>
                  <a:srgbClr val="FF0000"/>
                </a:solidFill>
              </a:rPr>
              <a:t>constrained linear least-squares </a:t>
            </a:r>
            <a:r>
              <a:rPr lang="en-US" dirty="0" smtClean="0"/>
              <a:t>fit and </a:t>
            </a:r>
            <a:r>
              <a:rPr lang="en-US" dirty="0" smtClean="0">
                <a:solidFill>
                  <a:srgbClr val="3366FF"/>
                </a:solidFill>
              </a:rPr>
              <a:t>non-linear 5-parameter functional </a:t>
            </a:r>
            <a:r>
              <a:rPr lang="en-US" dirty="0" smtClean="0"/>
              <a:t>fit to five </a:t>
            </a:r>
            <a:r>
              <a:rPr lang="en-US" dirty="0" err="1" smtClean="0"/>
              <a:t>thresholding</a:t>
            </a:r>
            <a:r>
              <a:rPr lang="en-US" dirty="0" smtClean="0"/>
              <a:t> activation reactions.</a:t>
            </a:r>
          </a:p>
          <a:p>
            <a:r>
              <a:rPr lang="en-US" dirty="0" smtClean="0"/>
              <a:t>(29 MeV deuterons on tantalum)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85" y="1937755"/>
            <a:ext cx="5155275" cy="28672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84" y="1916973"/>
            <a:ext cx="5162446" cy="2871216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2426394" y="3051686"/>
            <a:ext cx="4094541" cy="123204"/>
          </a:xfrm>
          <a:prstGeom prst="straightConnector1">
            <a:avLst/>
          </a:prstGeom>
          <a:ln w="38100" cmpd="sng"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44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Geochronology: K-</a:t>
            </a:r>
            <a:r>
              <a:rPr lang="en-US" dirty="0" err="1" smtClean="0"/>
              <a:t>Ar</a:t>
            </a:r>
            <a:r>
              <a:rPr lang="en-US" dirty="0" smtClean="0"/>
              <a:t> Dating Method</a:t>
            </a:r>
            <a:endParaRPr lang="en-US" dirty="0"/>
          </a:p>
        </p:txBody>
      </p:sp>
      <p:sp>
        <p:nvSpPr>
          <p:cNvPr id="7" name="Data 6"/>
          <p:cNvSpPr/>
          <p:nvPr/>
        </p:nvSpPr>
        <p:spPr>
          <a:xfrm>
            <a:off x="692759" y="1542328"/>
            <a:ext cx="2573103" cy="1699036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Rocks</a:t>
            </a:r>
            <a:endParaRPr lang="en-US" sz="3600" dirty="0"/>
          </a:p>
        </p:txBody>
      </p:sp>
      <p:sp>
        <p:nvSpPr>
          <p:cNvPr id="10" name="Data 9"/>
          <p:cNvSpPr/>
          <p:nvPr/>
        </p:nvSpPr>
        <p:spPr>
          <a:xfrm>
            <a:off x="2107967" y="3686742"/>
            <a:ext cx="1286551" cy="845577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aseline="30000" dirty="0" smtClean="0"/>
              <a:t>39</a:t>
            </a:r>
            <a:r>
              <a:rPr lang="en-US" sz="3200" dirty="0" smtClean="0"/>
              <a:t>K</a:t>
            </a:r>
            <a:endParaRPr lang="en-US" sz="3200" dirty="0"/>
          </a:p>
        </p:txBody>
      </p:sp>
      <p:sp>
        <p:nvSpPr>
          <p:cNvPr id="12" name="Data 11"/>
          <p:cNvSpPr/>
          <p:nvPr/>
        </p:nvSpPr>
        <p:spPr>
          <a:xfrm>
            <a:off x="1979311" y="4832812"/>
            <a:ext cx="1286551" cy="845577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aseline="30000" dirty="0" smtClean="0"/>
              <a:t>40</a:t>
            </a:r>
            <a:r>
              <a:rPr lang="en-US" sz="3200" dirty="0" smtClean="0"/>
              <a:t>K</a:t>
            </a:r>
            <a:endParaRPr lang="en-US" sz="3200" dirty="0"/>
          </a:p>
        </p:txBody>
      </p:sp>
      <p:cxnSp>
        <p:nvCxnSpPr>
          <p:cNvPr id="14" name="Elbow Connector 13"/>
          <p:cNvCxnSpPr>
            <a:stCxn id="7" idx="4"/>
            <a:endCxn id="10" idx="2"/>
          </p:cNvCxnSpPr>
          <p:nvPr/>
        </p:nvCxnSpPr>
        <p:spPr>
          <a:xfrm rot="16200000" flipH="1">
            <a:off x="1673883" y="3546791"/>
            <a:ext cx="868167" cy="257311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7" idx="3"/>
            <a:endCxn id="12" idx="2"/>
          </p:cNvCxnSpPr>
          <p:nvPr/>
        </p:nvCxnSpPr>
        <p:spPr>
          <a:xfrm rot="16200000" flipH="1">
            <a:off x="907865" y="4055499"/>
            <a:ext cx="2014237" cy="38596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rocess 17"/>
          <p:cNvSpPr/>
          <p:nvPr/>
        </p:nvSpPr>
        <p:spPr>
          <a:xfrm>
            <a:off x="4041091" y="4832811"/>
            <a:ext cx="1715402" cy="845577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</a:t>
            </a:r>
            <a:r>
              <a:rPr lang="en-US" sz="2000" baseline="-25000" dirty="0" smtClean="0"/>
              <a:t>1/2</a:t>
            </a:r>
            <a:r>
              <a:rPr lang="en-US" sz="2000" dirty="0" smtClean="0"/>
              <a:t>=1.2 </a:t>
            </a:r>
            <a:r>
              <a:rPr lang="en-US" sz="2000" dirty="0" err="1" smtClean="0"/>
              <a:t>Gyr</a:t>
            </a:r>
            <a:endParaRPr lang="en-US" sz="2000" dirty="0"/>
          </a:p>
        </p:txBody>
      </p:sp>
      <p:cxnSp>
        <p:nvCxnSpPr>
          <p:cNvPr id="20" name="Straight Arrow Connector 19"/>
          <p:cNvCxnSpPr>
            <a:stCxn id="12" idx="5"/>
            <a:endCxn id="18" idx="1"/>
          </p:cNvCxnSpPr>
          <p:nvPr/>
        </p:nvCxnSpPr>
        <p:spPr>
          <a:xfrm flipV="1">
            <a:off x="3137207" y="5255600"/>
            <a:ext cx="903884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Data 20"/>
          <p:cNvSpPr/>
          <p:nvPr/>
        </p:nvSpPr>
        <p:spPr>
          <a:xfrm>
            <a:off x="6694020" y="4832811"/>
            <a:ext cx="1286551" cy="845577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aseline="30000" dirty="0" smtClean="0"/>
              <a:t>40</a:t>
            </a:r>
            <a:r>
              <a:rPr lang="en-US" sz="2400" dirty="0" smtClean="0"/>
              <a:t>Ar</a:t>
            </a:r>
            <a:endParaRPr lang="en-US" sz="2400" dirty="0"/>
          </a:p>
        </p:txBody>
      </p:sp>
      <p:cxnSp>
        <p:nvCxnSpPr>
          <p:cNvPr id="23" name="Straight Arrow Connector 22"/>
          <p:cNvCxnSpPr>
            <a:stCxn id="18" idx="3"/>
            <a:endCxn id="21" idx="2"/>
          </p:cNvCxnSpPr>
          <p:nvPr/>
        </p:nvCxnSpPr>
        <p:spPr>
          <a:xfrm>
            <a:off x="5756493" y="5255600"/>
            <a:ext cx="106618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Process 29"/>
          <p:cNvSpPr/>
          <p:nvPr/>
        </p:nvSpPr>
        <p:spPr>
          <a:xfrm>
            <a:off x="4041091" y="5938376"/>
            <a:ext cx="1715402" cy="775288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Determine Age</a:t>
            </a:r>
            <a:endParaRPr lang="en-US" dirty="0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3394518" y="1523406"/>
            <a:ext cx="5292282" cy="4718304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We have some rocks.  We want to know how old they are.</a:t>
            </a:r>
          </a:p>
          <a:p>
            <a:r>
              <a:rPr lang="en-US" sz="2000" dirty="0" smtClean="0"/>
              <a:t>At formation, an initial fixed quantity of potassium is trapped in each rock.</a:t>
            </a:r>
          </a:p>
          <a:p>
            <a:r>
              <a:rPr lang="en-US" sz="2000" dirty="0" smtClean="0"/>
              <a:t>Electron Capture Decay of </a:t>
            </a:r>
            <a:r>
              <a:rPr lang="en-US" sz="2000" baseline="30000" dirty="0" smtClean="0"/>
              <a:t>40</a:t>
            </a:r>
            <a:r>
              <a:rPr lang="en-US" sz="2000" dirty="0" smtClean="0"/>
              <a:t>K to </a:t>
            </a:r>
            <a:r>
              <a:rPr lang="en-US" sz="2000" baseline="30000" dirty="0" smtClean="0"/>
              <a:t>40</a:t>
            </a:r>
            <a:r>
              <a:rPr lang="en-US" sz="2000" dirty="0" smtClean="0"/>
              <a:t>Ar: half life of 1.2 billion years.</a:t>
            </a:r>
          </a:p>
          <a:p>
            <a:r>
              <a:rPr lang="en-US" sz="2000" dirty="0" smtClean="0"/>
              <a:t>By measuring </a:t>
            </a:r>
            <a:r>
              <a:rPr lang="en-US" sz="2000" baseline="30000" dirty="0" smtClean="0"/>
              <a:t>40</a:t>
            </a:r>
            <a:r>
              <a:rPr lang="en-US" sz="2000" dirty="0" smtClean="0"/>
              <a:t>K content versus </a:t>
            </a:r>
            <a:r>
              <a:rPr lang="en-US" sz="2000" baseline="30000" dirty="0" smtClean="0"/>
              <a:t>40</a:t>
            </a:r>
            <a:r>
              <a:rPr lang="en-US" sz="2000" dirty="0" smtClean="0"/>
              <a:t>Ar content, can determine age of rock sample.</a:t>
            </a:r>
          </a:p>
        </p:txBody>
      </p:sp>
      <p:sp>
        <p:nvSpPr>
          <p:cNvPr id="36" name="Decision 35"/>
          <p:cNvSpPr/>
          <p:nvPr/>
        </p:nvSpPr>
        <p:spPr>
          <a:xfrm>
            <a:off x="1369023" y="5938376"/>
            <a:ext cx="2507125" cy="775288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Measure K Content</a:t>
            </a:r>
            <a:endParaRPr lang="en-US" dirty="0"/>
          </a:p>
        </p:txBody>
      </p:sp>
      <p:cxnSp>
        <p:nvCxnSpPr>
          <p:cNvPr id="38" name="Straight Arrow Connector 37"/>
          <p:cNvCxnSpPr>
            <a:stCxn id="12" idx="4"/>
            <a:endCxn id="36" idx="0"/>
          </p:cNvCxnSpPr>
          <p:nvPr/>
        </p:nvCxnSpPr>
        <p:spPr>
          <a:xfrm flipH="1">
            <a:off x="2622586" y="5678389"/>
            <a:ext cx="1" cy="2599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6" idx="3"/>
            <a:endCxn id="30" idx="1"/>
          </p:cNvCxnSpPr>
          <p:nvPr/>
        </p:nvCxnSpPr>
        <p:spPr>
          <a:xfrm>
            <a:off x="3876148" y="6326020"/>
            <a:ext cx="16494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Decision 41"/>
          <p:cNvSpPr/>
          <p:nvPr/>
        </p:nvSpPr>
        <p:spPr>
          <a:xfrm>
            <a:off x="5963240" y="5954525"/>
            <a:ext cx="2723560" cy="775288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Measure </a:t>
            </a:r>
            <a:r>
              <a:rPr lang="en-US" dirty="0" err="1" smtClean="0"/>
              <a:t>Ar</a:t>
            </a:r>
            <a:r>
              <a:rPr lang="en-US" dirty="0" smtClean="0"/>
              <a:t> Content</a:t>
            </a:r>
            <a:endParaRPr lang="en-US" dirty="0"/>
          </a:p>
        </p:txBody>
      </p:sp>
      <p:cxnSp>
        <p:nvCxnSpPr>
          <p:cNvPr id="46" name="Straight Arrow Connector 45"/>
          <p:cNvCxnSpPr>
            <a:stCxn id="21" idx="4"/>
            <a:endCxn id="42" idx="0"/>
          </p:cNvCxnSpPr>
          <p:nvPr/>
        </p:nvCxnSpPr>
        <p:spPr>
          <a:xfrm flipH="1">
            <a:off x="7325020" y="5678388"/>
            <a:ext cx="12276" cy="2761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2" idx="1"/>
            <a:endCxn id="30" idx="3"/>
          </p:cNvCxnSpPr>
          <p:nvPr/>
        </p:nvCxnSpPr>
        <p:spPr>
          <a:xfrm flipH="1" flipV="1">
            <a:off x="5756493" y="6326020"/>
            <a:ext cx="206747" cy="161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7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8" grpId="0" animBg="1"/>
      <p:bldP spid="21" grpId="0" animBg="1"/>
      <p:bldP spid="30" grpId="0" animBg="1"/>
      <p:bldP spid="35" grpId="0" build="allAtOnce"/>
      <p:bldP spid="36" grpId="0" animBg="1"/>
      <p:bldP spid="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Geochronology: K-</a:t>
            </a:r>
            <a:r>
              <a:rPr lang="en-US" dirty="0" err="1" smtClean="0"/>
              <a:t>Ar</a:t>
            </a:r>
            <a:r>
              <a:rPr lang="en-US" dirty="0" smtClean="0"/>
              <a:t> Dating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Two Different Measurements Required to Determine Age:</a:t>
            </a:r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457200" y="3620040"/>
            <a:ext cx="8229599" cy="1636294"/>
            <a:chOff x="457199" y="4465125"/>
            <a:chExt cx="7068418" cy="1405416"/>
          </a:xfrm>
        </p:grpSpPr>
        <p:pic>
          <p:nvPicPr>
            <p:cNvPr id="10" name="Picture 9" descr="40KAg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4465125"/>
              <a:ext cx="7068417" cy="140541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457199" y="4465125"/>
              <a:ext cx="7068417" cy="140541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70000"/>
                    <a:satMod val="150000"/>
                    <a:alpha val="16000"/>
                  </a:schemeClr>
                </a:gs>
                <a:gs pos="34000">
                  <a:schemeClr val="accent1">
                    <a:shade val="70000"/>
                    <a:satMod val="140000"/>
                    <a:alpha val="16000"/>
                  </a:schemeClr>
                </a:gs>
                <a:gs pos="70000">
                  <a:schemeClr val="accent1">
                    <a:tint val="100000"/>
                    <a:shade val="90000"/>
                    <a:satMod val="140000"/>
                    <a:alpha val="16000"/>
                  </a:schemeClr>
                </a:gs>
                <a:gs pos="100000">
                  <a:schemeClr val="accent1">
                    <a:tint val="100000"/>
                    <a:shade val="100000"/>
                    <a:satMod val="100000"/>
                    <a:alpha val="16000"/>
                  </a:schemeClr>
                </a:gs>
              </a:gsLst>
              <a:path path="circle">
                <a:fillToRect l="100000" t="100000" r="100000" b="10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0753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Geochronology: </a:t>
            </a:r>
            <a:r>
              <a:rPr lang="en-US" baseline="30000" dirty="0"/>
              <a:t>40</a:t>
            </a:r>
            <a:r>
              <a:rPr lang="en-US" dirty="0"/>
              <a:t>Ar/</a:t>
            </a:r>
            <a:r>
              <a:rPr lang="en-US" baseline="30000" dirty="0"/>
              <a:t>39</a:t>
            </a:r>
            <a:r>
              <a:rPr lang="en-US" dirty="0"/>
              <a:t>Ar Variant</a:t>
            </a:r>
          </a:p>
        </p:txBody>
      </p:sp>
      <p:sp>
        <p:nvSpPr>
          <p:cNvPr id="7" name="Data 6"/>
          <p:cNvSpPr/>
          <p:nvPr/>
        </p:nvSpPr>
        <p:spPr>
          <a:xfrm>
            <a:off x="692759" y="1542328"/>
            <a:ext cx="2573103" cy="1699036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Rocks</a:t>
            </a:r>
            <a:endParaRPr lang="en-US" sz="3600" dirty="0"/>
          </a:p>
        </p:txBody>
      </p:sp>
      <p:sp>
        <p:nvSpPr>
          <p:cNvPr id="10" name="Data 9"/>
          <p:cNvSpPr/>
          <p:nvPr/>
        </p:nvSpPr>
        <p:spPr>
          <a:xfrm>
            <a:off x="2107967" y="3686742"/>
            <a:ext cx="1286551" cy="845577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aseline="30000" dirty="0" smtClean="0"/>
              <a:t>39</a:t>
            </a:r>
            <a:r>
              <a:rPr lang="en-US" sz="3200" dirty="0" smtClean="0"/>
              <a:t>K</a:t>
            </a:r>
            <a:endParaRPr lang="en-US" sz="3200" dirty="0"/>
          </a:p>
        </p:txBody>
      </p:sp>
      <p:sp>
        <p:nvSpPr>
          <p:cNvPr id="12" name="Data 11"/>
          <p:cNvSpPr/>
          <p:nvPr/>
        </p:nvSpPr>
        <p:spPr>
          <a:xfrm>
            <a:off x="1979311" y="4832812"/>
            <a:ext cx="1286551" cy="845577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aseline="30000" dirty="0" smtClean="0"/>
              <a:t>40</a:t>
            </a:r>
            <a:r>
              <a:rPr lang="en-US" sz="3200" dirty="0" smtClean="0"/>
              <a:t>K</a:t>
            </a:r>
            <a:endParaRPr lang="en-US" sz="3200" dirty="0"/>
          </a:p>
        </p:txBody>
      </p:sp>
      <p:cxnSp>
        <p:nvCxnSpPr>
          <p:cNvPr id="14" name="Elbow Connector 13"/>
          <p:cNvCxnSpPr>
            <a:stCxn id="7" idx="4"/>
            <a:endCxn id="10" idx="2"/>
          </p:cNvCxnSpPr>
          <p:nvPr/>
        </p:nvCxnSpPr>
        <p:spPr>
          <a:xfrm rot="16200000" flipH="1">
            <a:off x="1673883" y="3546791"/>
            <a:ext cx="868167" cy="257311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7" idx="3"/>
            <a:endCxn id="12" idx="2"/>
          </p:cNvCxnSpPr>
          <p:nvPr/>
        </p:nvCxnSpPr>
        <p:spPr>
          <a:xfrm rot="16200000" flipH="1">
            <a:off x="907865" y="4055499"/>
            <a:ext cx="2014237" cy="38596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rocess 17"/>
          <p:cNvSpPr/>
          <p:nvPr/>
        </p:nvSpPr>
        <p:spPr>
          <a:xfrm>
            <a:off x="4041091" y="4832811"/>
            <a:ext cx="1715402" cy="845577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</a:t>
            </a:r>
            <a:r>
              <a:rPr lang="en-US" sz="2000" baseline="-25000" dirty="0" smtClean="0"/>
              <a:t>1/2</a:t>
            </a:r>
            <a:r>
              <a:rPr lang="en-US" sz="2000" dirty="0" smtClean="0"/>
              <a:t>=1.2 </a:t>
            </a:r>
            <a:r>
              <a:rPr lang="en-US" sz="2000" dirty="0" err="1" smtClean="0"/>
              <a:t>Gyr</a:t>
            </a:r>
            <a:endParaRPr lang="en-US" sz="2000" dirty="0"/>
          </a:p>
        </p:txBody>
      </p:sp>
      <p:cxnSp>
        <p:nvCxnSpPr>
          <p:cNvPr id="20" name="Straight Arrow Connector 19"/>
          <p:cNvCxnSpPr>
            <a:stCxn id="12" idx="5"/>
            <a:endCxn id="18" idx="1"/>
          </p:cNvCxnSpPr>
          <p:nvPr/>
        </p:nvCxnSpPr>
        <p:spPr>
          <a:xfrm flipV="1">
            <a:off x="3137207" y="5255600"/>
            <a:ext cx="903884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Data 20"/>
          <p:cNvSpPr/>
          <p:nvPr/>
        </p:nvSpPr>
        <p:spPr>
          <a:xfrm>
            <a:off x="6694020" y="4832811"/>
            <a:ext cx="1286551" cy="845577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aseline="30000" dirty="0" smtClean="0"/>
              <a:t>40</a:t>
            </a:r>
            <a:r>
              <a:rPr lang="en-US" sz="2400" dirty="0" smtClean="0"/>
              <a:t>Ar</a:t>
            </a:r>
            <a:endParaRPr lang="en-US" sz="2400" dirty="0"/>
          </a:p>
        </p:txBody>
      </p:sp>
      <p:cxnSp>
        <p:nvCxnSpPr>
          <p:cNvPr id="23" name="Straight Arrow Connector 22"/>
          <p:cNvCxnSpPr>
            <a:stCxn id="18" idx="3"/>
            <a:endCxn id="21" idx="2"/>
          </p:cNvCxnSpPr>
          <p:nvPr/>
        </p:nvCxnSpPr>
        <p:spPr>
          <a:xfrm>
            <a:off x="5756493" y="5255600"/>
            <a:ext cx="106618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Process 29"/>
          <p:cNvSpPr/>
          <p:nvPr/>
        </p:nvSpPr>
        <p:spPr>
          <a:xfrm>
            <a:off x="4041091" y="5938376"/>
            <a:ext cx="1715402" cy="775288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Determine Age</a:t>
            </a:r>
            <a:endParaRPr lang="en-US" dirty="0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3579252" y="1523406"/>
            <a:ext cx="5107548" cy="4718304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Enter nuclear physics: the </a:t>
            </a:r>
            <a:r>
              <a:rPr lang="en-US" sz="2000" baseline="30000" dirty="0"/>
              <a:t>39</a:t>
            </a:r>
            <a:r>
              <a:rPr lang="en-US" sz="2000" dirty="0"/>
              <a:t>K(</a:t>
            </a:r>
            <a:r>
              <a:rPr lang="en-US" sz="2000" i="1" dirty="0" err="1"/>
              <a:t>n</a:t>
            </a:r>
            <a:r>
              <a:rPr lang="en-US" sz="2000" dirty="0" err="1"/>
              <a:t>,</a:t>
            </a:r>
            <a:r>
              <a:rPr lang="en-US" sz="2000" i="1" dirty="0" err="1"/>
              <a:t>p</a:t>
            </a:r>
            <a:r>
              <a:rPr lang="en-US" sz="2000" dirty="0"/>
              <a:t>)</a:t>
            </a:r>
            <a:r>
              <a:rPr lang="en-US" sz="2000" baseline="30000" dirty="0"/>
              <a:t>39</a:t>
            </a:r>
            <a:r>
              <a:rPr lang="en-US" sz="2000" dirty="0"/>
              <a:t>Ar reaction.</a:t>
            </a:r>
          </a:p>
          <a:p>
            <a:r>
              <a:rPr lang="en-US" sz="2000" dirty="0"/>
              <a:t>Neutron irradiation of K-containing samples will produce </a:t>
            </a:r>
            <a:r>
              <a:rPr lang="en-US" sz="2000" baseline="30000" dirty="0"/>
              <a:t>39</a:t>
            </a:r>
            <a:r>
              <a:rPr lang="en-US" sz="2000" dirty="0"/>
              <a:t>Ar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Comparison of measurement of two </a:t>
            </a:r>
            <a:r>
              <a:rPr lang="en-US" sz="2000" dirty="0" err="1" smtClean="0"/>
              <a:t>Ar</a:t>
            </a:r>
            <a:r>
              <a:rPr lang="en-US" sz="2000" dirty="0" smtClean="0"/>
              <a:t> isotopes determines age.</a:t>
            </a:r>
            <a:endParaRPr lang="en-US" sz="2000" dirty="0"/>
          </a:p>
        </p:txBody>
      </p:sp>
      <p:sp>
        <p:nvSpPr>
          <p:cNvPr id="36" name="Decision 35"/>
          <p:cNvSpPr/>
          <p:nvPr/>
        </p:nvSpPr>
        <p:spPr>
          <a:xfrm>
            <a:off x="1369023" y="5938376"/>
            <a:ext cx="2507125" cy="775288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Measure K </a:t>
            </a:r>
            <a:r>
              <a:rPr lang="en-US" dirty="0" err="1" smtClean="0"/>
              <a:t>Cotent</a:t>
            </a:r>
            <a:endParaRPr lang="en-US" dirty="0"/>
          </a:p>
        </p:txBody>
      </p:sp>
      <p:cxnSp>
        <p:nvCxnSpPr>
          <p:cNvPr id="38" name="Straight Arrow Connector 37"/>
          <p:cNvCxnSpPr>
            <a:stCxn id="12" idx="4"/>
            <a:endCxn id="36" idx="0"/>
          </p:cNvCxnSpPr>
          <p:nvPr/>
        </p:nvCxnSpPr>
        <p:spPr>
          <a:xfrm flipH="1">
            <a:off x="2622586" y="5678389"/>
            <a:ext cx="1" cy="2599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6" idx="3"/>
            <a:endCxn id="30" idx="1"/>
          </p:cNvCxnSpPr>
          <p:nvPr/>
        </p:nvCxnSpPr>
        <p:spPr>
          <a:xfrm>
            <a:off x="3876148" y="6326020"/>
            <a:ext cx="16494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Decision 41"/>
          <p:cNvSpPr/>
          <p:nvPr/>
        </p:nvSpPr>
        <p:spPr>
          <a:xfrm>
            <a:off x="5963240" y="5954525"/>
            <a:ext cx="2723560" cy="775288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Measure </a:t>
            </a:r>
            <a:r>
              <a:rPr lang="en-US" dirty="0" err="1" smtClean="0"/>
              <a:t>Ar</a:t>
            </a:r>
            <a:r>
              <a:rPr lang="en-US" dirty="0" smtClean="0"/>
              <a:t> Content</a:t>
            </a:r>
            <a:endParaRPr lang="en-US" dirty="0"/>
          </a:p>
        </p:txBody>
      </p:sp>
      <p:cxnSp>
        <p:nvCxnSpPr>
          <p:cNvPr id="46" name="Straight Arrow Connector 45"/>
          <p:cNvCxnSpPr>
            <a:stCxn id="21" idx="4"/>
            <a:endCxn id="42" idx="0"/>
          </p:cNvCxnSpPr>
          <p:nvPr/>
        </p:nvCxnSpPr>
        <p:spPr>
          <a:xfrm flipH="1">
            <a:off x="7325020" y="5678388"/>
            <a:ext cx="12276" cy="2761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2" idx="1"/>
            <a:endCxn id="30" idx="3"/>
          </p:cNvCxnSpPr>
          <p:nvPr/>
        </p:nvCxnSpPr>
        <p:spPr>
          <a:xfrm flipH="1" flipV="1">
            <a:off x="5756493" y="6326020"/>
            <a:ext cx="206747" cy="161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rocess 21"/>
          <p:cNvSpPr/>
          <p:nvPr/>
        </p:nvSpPr>
        <p:spPr>
          <a:xfrm>
            <a:off x="4107068" y="3686742"/>
            <a:ext cx="1715402" cy="845577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aseline="30000" dirty="0" smtClean="0"/>
              <a:t>39</a:t>
            </a:r>
            <a:r>
              <a:rPr lang="en-US" sz="2000" dirty="0" smtClean="0"/>
              <a:t>K(</a:t>
            </a:r>
            <a:r>
              <a:rPr lang="en-US" sz="2000" i="1" dirty="0" err="1" smtClean="0"/>
              <a:t>n,p</a:t>
            </a:r>
            <a:r>
              <a:rPr lang="en-US" sz="2000" dirty="0" smtClean="0"/>
              <a:t>)</a:t>
            </a:r>
            <a:r>
              <a:rPr lang="en-US" sz="2000" baseline="30000" dirty="0" smtClean="0"/>
              <a:t>39</a:t>
            </a:r>
            <a:r>
              <a:rPr lang="en-US" sz="2000" dirty="0" smtClean="0"/>
              <a:t>Ar</a:t>
            </a:r>
            <a:endParaRPr lang="en-US" sz="2000" dirty="0"/>
          </a:p>
        </p:txBody>
      </p:sp>
      <p:cxnSp>
        <p:nvCxnSpPr>
          <p:cNvPr id="24" name="Straight Arrow Connector 23"/>
          <p:cNvCxnSpPr>
            <a:stCxn id="10" idx="5"/>
            <a:endCxn id="22" idx="1"/>
          </p:cNvCxnSpPr>
          <p:nvPr/>
        </p:nvCxnSpPr>
        <p:spPr>
          <a:xfrm>
            <a:off x="3265863" y="4109531"/>
            <a:ext cx="84120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2" idx="3"/>
            <a:endCxn id="26" idx="2"/>
          </p:cNvCxnSpPr>
          <p:nvPr/>
        </p:nvCxnSpPr>
        <p:spPr>
          <a:xfrm flipV="1">
            <a:off x="5822470" y="4109530"/>
            <a:ext cx="1000205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Data 25"/>
          <p:cNvSpPr/>
          <p:nvPr/>
        </p:nvSpPr>
        <p:spPr>
          <a:xfrm>
            <a:off x="6694020" y="3686741"/>
            <a:ext cx="1286551" cy="845577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aseline="30000" dirty="0" smtClean="0"/>
              <a:t>39</a:t>
            </a:r>
            <a:r>
              <a:rPr lang="en-US" sz="2400" dirty="0" smtClean="0"/>
              <a:t>Ar</a:t>
            </a:r>
            <a:endParaRPr lang="en-US" sz="2400" dirty="0"/>
          </a:p>
        </p:txBody>
      </p:sp>
      <p:cxnSp>
        <p:nvCxnSpPr>
          <p:cNvPr id="8" name="Elbow Connector 7"/>
          <p:cNvCxnSpPr>
            <a:stCxn id="26" idx="5"/>
            <a:endCxn id="42" idx="3"/>
          </p:cNvCxnSpPr>
          <p:nvPr/>
        </p:nvCxnSpPr>
        <p:spPr>
          <a:xfrm>
            <a:off x="7851916" y="4109530"/>
            <a:ext cx="834884" cy="2232639"/>
          </a:xfrm>
          <a:prstGeom prst="bentConnector3">
            <a:avLst>
              <a:gd name="adj1" fmla="val 127381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&quot;No&quot; Symbol 14"/>
          <p:cNvSpPr/>
          <p:nvPr/>
        </p:nvSpPr>
        <p:spPr>
          <a:xfrm>
            <a:off x="2165387" y="5868820"/>
            <a:ext cx="914400" cy="914400"/>
          </a:xfrm>
          <a:prstGeom prst="noSmoking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29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Geochronology: </a:t>
            </a:r>
            <a:r>
              <a:rPr lang="en-US" baseline="30000" dirty="0"/>
              <a:t>40</a:t>
            </a:r>
            <a:r>
              <a:rPr lang="en-US" dirty="0"/>
              <a:t>Ar/</a:t>
            </a:r>
            <a:r>
              <a:rPr lang="en-US" baseline="30000" dirty="0"/>
              <a:t>39</a:t>
            </a:r>
            <a:r>
              <a:rPr lang="en-US" dirty="0"/>
              <a:t>Ar Variant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7200" y="2736066"/>
            <a:ext cx="8229604" cy="1708445"/>
            <a:chOff x="457200" y="4768555"/>
            <a:chExt cx="8229604" cy="1708445"/>
          </a:xfrm>
        </p:grpSpPr>
        <p:pic>
          <p:nvPicPr>
            <p:cNvPr id="5" name="Picture 4" descr="39ArAg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599" y="4768555"/>
              <a:ext cx="8077205" cy="1708445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457200" y="4768555"/>
              <a:ext cx="8229601" cy="1708445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70000"/>
                    <a:satMod val="150000"/>
                    <a:alpha val="16000"/>
                  </a:schemeClr>
                </a:gs>
                <a:gs pos="34000">
                  <a:schemeClr val="accent1">
                    <a:shade val="70000"/>
                    <a:satMod val="140000"/>
                    <a:alpha val="16000"/>
                  </a:schemeClr>
                </a:gs>
                <a:gs pos="70000">
                  <a:schemeClr val="accent1">
                    <a:tint val="100000"/>
                    <a:shade val="90000"/>
                    <a:satMod val="140000"/>
                    <a:alpha val="16000"/>
                  </a:schemeClr>
                </a:gs>
                <a:gs pos="100000">
                  <a:schemeClr val="accent1">
                    <a:tint val="100000"/>
                    <a:shade val="100000"/>
                    <a:satMod val="100000"/>
                    <a:alpha val="16000"/>
                  </a:schemeClr>
                </a:gs>
              </a:gsLst>
              <a:path path="circle">
                <a:fillToRect l="100000" t="100000" r="100000" b="10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7196" y="5315601"/>
            <a:ext cx="8229601" cy="1161399"/>
            <a:chOff x="457199" y="1600200"/>
            <a:chExt cx="8229601" cy="1161399"/>
          </a:xfrm>
        </p:grpSpPr>
        <p:pic>
          <p:nvPicPr>
            <p:cNvPr id="10" name="Picture 9" descr="JParameter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1600200"/>
              <a:ext cx="8229600" cy="1161399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457199" y="1600200"/>
              <a:ext cx="8229601" cy="116139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70000"/>
                    <a:satMod val="150000"/>
                    <a:alpha val="16000"/>
                  </a:schemeClr>
                </a:gs>
                <a:gs pos="34000">
                  <a:schemeClr val="accent1">
                    <a:shade val="70000"/>
                    <a:satMod val="140000"/>
                    <a:alpha val="16000"/>
                  </a:schemeClr>
                </a:gs>
                <a:gs pos="70000">
                  <a:schemeClr val="accent1">
                    <a:tint val="100000"/>
                    <a:shade val="90000"/>
                    <a:satMod val="140000"/>
                    <a:alpha val="16000"/>
                  </a:schemeClr>
                </a:gs>
                <a:gs pos="100000">
                  <a:schemeClr val="accent1">
                    <a:tint val="100000"/>
                    <a:shade val="100000"/>
                    <a:satMod val="100000"/>
                    <a:alpha val="16000"/>
                  </a:schemeClr>
                </a:gs>
              </a:gsLst>
              <a:path path="circle">
                <a:fillToRect l="100000" t="100000" r="100000" b="10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Content Placeholder 2"/>
          <p:cNvSpPr txBox="1">
            <a:spLocks/>
          </p:cNvSpPr>
          <p:nvPr/>
        </p:nvSpPr>
        <p:spPr>
          <a:xfrm>
            <a:off x="457196" y="1620774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600" dirty="0" smtClean="0"/>
              <a:t>Single Measurement Required to Determine Age:</a:t>
            </a:r>
          </a:p>
          <a:p>
            <a:pPr marL="0" indent="0">
              <a:buFont typeface="Arial" pitchFamily="34" charset="0"/>
              <a:buNone/>
            </a:pPr>
            <a:endParaRPr lang="en-US" sz="3600" dirty="0" smtClean="0"/>
          </a:p>
          <a:p>
            <a:pPr marL="0" indent="0">
              <a:buFont typeface="Arial" pitchFamily="34" charset="0"/>
              <a:buNone/>
            </a:pPr>
            <a:endParaRPr lang="en-US" sz="3600" dirty="0" smtClean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r>
              <a:rPr lang="en-US" sz="3600" dirty="0" smtClean="0"/>
              <a:t>With neutron </a:t>
            </a:r>
            <a:r>
              <a:rPr lang="en-US" sz="3600" dirty="0" err="1" smtClean="0"/>
              <a:t>fluence</a:t>
            </a:r>
            <a:r>
              <a:rPr lang="en-US" sz="3600" dirty="0" smtClean="0"/>
              <a:t> parameter, </a:t>
            </a:r>
            <a:r>
              <a:rPr lang="en-US" sz="3600" i="1" dirty="0" smtClean="0"/>
              <a:t>J</a:t>
            </a:r>
            <a:r>
              <a:rPr lang="en-US" sz="36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8470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457199" y="1600200"/>
            <a:ext cx="8229601" cy="1161399"/>
            <a:chOff x="457199" y="1600200"/>
            <a:chExt cx="8229601" cy="1161399"/>
          </a:xfrm>
        </p:grpSpPr>
        <p:pic>
          <p:nvPicPr>
            <p:cNvPr id="13" name="Picture 12" descr="JParameter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1600200"/>
              <a:ext cx="8229600" cy="116139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457199" y="1600200"/>
              <a:ext cx="8229601" cy="116139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70000"/>
                    <a:satMod val="150000"/>
                    <a:alpha val="16000"/>
                  </a:schemeClr>
                </a:gs>
                <a:gs pos="34000">
                  <a:schemeClr val="accent1">
                    <a:shade val="70000"/>
                    <a:satMod val="140000"/>
                    <a:alpha val="16000"/>
                  </a:schemeClr>
                </a:gs>
                <a:gs pos="70000">
                  <a:schemeClr val="accent1">
                    <a:tint val="100000"/>
                    <a:shade val="90000"/>
                    <a:satMod val="140000"/>
                    <a:alpha val="16000"/>
                  </a:schemeClr>
                </a:gs>
                <a:gs pos="100000">
                  <a:schemeClr val="accent1">
                    <a:tint val="100000"/>
                    <a:shade val="100000"/>
                    <a:satMod val="100000"/>
                    <a:alpha val="16000"/>
                  </a:schemeClr>
                </a:gs>
              </a:gsLst>
              <a:path path="circle">
                <a:fillToRect l="100000" t="100000" r="100000" b="10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Neutron </a:t>
            </a:r>
            <a:r>
              <a:rPr lang="en-US" dirty="0" err="1" smtClean="0"/>
              <a:t>Fluence</a:t>
            </a:r>
            <a:r>
              <a:rPr lang="en-US" dirty="0" smtClean="0"/>
              <a:t> Parameter, </a:t>
            </a:r>
            <a:r>
              <a:rPr lang="en-US" i="1" dirty="0" smtClean="0"/>
              <a:t>J</a:t>
            </a:r>
            <a:endParaRPr lang="en-US" i="1" dirty="0"/>
          </a:p>
        </p:txBody>
      </p:sp>
      <p:sp>
        <p:nvSpPr>
          <p:cNvPr id="77" name="Content Placeholder 7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Currently, </a:t>
            </a:r>
            <a:r>
              <a:rPr lang="en-US" i="1" dirty="0" smtClean="0"/>
              <a:t>J</a:t>
            </a:r>
            <a:r>
              <a:rPr lang="en-US" dirty="0" smtClean="0"/>
              <a:t> is determined from irradiating “standard” samples of “known” age.  These standards are arrayed around the sample, and </a:t>
            </a:r>
            <a:r>
              <a:rPr lang="en-US" i="1" dirty="0" smtClean="0"/>
              <a:t>J</a:t>
            </a:r>
            <a:r>
              <a:rPr lang="en-US" dirty="0" smtClean="0"/>
              <a:t> is extrapolated between them.</a:t>
            </a:r>
          </a:p>
          <a:p>
            <a:r>
              <a:rPr lang="en-US" dirty="0" smtClean="0"/>
              <a:t>Introduces uncertainty in age from standards and increased time spent irradiating and analyzing standards.</a:t>
            </a:r>
          </a:p>
          <a:p>
            <a:r>
              <a:rPr lang="en-US" dirty="0" smtClean="0"/>
              <a:t>Solution: measure </a:t>
            </a:r>
            <a:r>
              <a:rPr lang="en-US" i="1" dirty="0" smtClean="0"/>
              <a:t>J</a:t>
            </a:r>
            <a:r>
              <a:rPr lang="en-US" dirty="0" smtClean="0"/>
              <a:t>.  Use activation foils to measure the flux, and use a known quantity of potassium to measure the cross section.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347495" y="1600200"/>
            <a:ext cx="1347496" cy="2184063"/>
            <a:chOff x="1347495" y="1600200"/>
            <a:chExt cx="1347496" cy="2184063"/>
          </a:xfrm>
        </p:grpSpPr>
        <p:sp>
          <p:nvSpPr>
            <p:cNvPr id="15" name="Rectangle 14"/>
            <p:cNvSpPr/>
            <p:nvPr/>
          </p:nvSpPr>
          <p:spPr>
            <a:xfrm>
              <a:off x="1347496" y="1600200"/>
              <a:ext cx="1347495" cy="1161399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1270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347495" y="3261043"/>
              <a:ext cx="13474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Fixed</a:t>
              </a:r>
              <a:endParaRPr lang="en-US" sz="2800" dirty="0"/>
            </a:p>
          </p:txBody>
        </p:sp>
        <p:cxnSp>
          <p:nvCxnSpPr>
            <p:cNvPr id="29" name="Elbow Connector 28"/>
            <p:cNvCxnSpPr>
              <a:stCxn id="15" idx="2"/>
              <a:endCxn id="27" idx="0"/>
            </p:cNvCxnSpPr>
            <p:nvPr/>
          </p:nvCxnSpPr>
          <p:spPr>
            <a:xfrm rot="5400000">
              <a:off x="1771522" y="3011321"/>
              <a:ext cx="499444" cy="1"/>
            </a:xfrm>
            <a:prstGeom prst="bentConnector3">
              <a:avLst>
                <a:gd name="adj1" fmla="val 50000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>
            <a:off x="3096452" y="1600200"/>
            <a:ext cx="1332007" cy="2184063"/>
            <a:chOff x="3096452" y="1600200"/>
            <a:chExt cx="1332007" cy="2184063"/>
          </a:xfrm>
        </p:grpSpPr>
        <p:sp>
          <p:nvSpPr>
            <p:cNvPr id="31" name="Rectangle 30"/>
            <p:cNvSpPr/>
            <p:nvPr/>
          </p:nvSpPr>
          <p:spPr>
            <a:xfrm>
              <a:off x="3234605" y="1600200"/>
              <a:ext cx="1055700" cy="1161399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1270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96452" y="3261043"/>
              <a:ext cx="13320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Fixed</a:t>
              </a:r>
              <a:endParaRPr lang="en-US" sz="2800" dirty="0"/>
            </a:p>
          </p:txBody>
        </p:sp>
        <p:cxnSp>
          <p:nvCxnSpPr>
            <p:cNvPr id="33" name="Elbow Connector 32"/>
            <p:cNvCxnSpPr>
              <a:stCxn id="31" idx="2"/>
              <a:endCxn id="32" idx="0"/>
            </p:cNvCxnSpPr>
            <p:nvPr/>
          </p:nvCxnSpPr>
          <p:spPr>
            <a:xfrm rot="16200000" flipH="1">
              <a:off x="3512733" y="3011320"/>
              <a:ext cx="499444" cy="1"/>
            </a:xfrm>
            <a:prstGeom prst="bentConnector3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4366352" y="1600200"/>
            <a:ext cx="1332007" cy="2184063"/>
            <a:chOff x="4366352" y="1600200"/>
            <a:chExt cx="1332007" cy="2184063"/>
          </a:xfrm>
        </p:grpSpPr>
        <p:sp>
          <p:nvSpPr>
            <p:cNvPr id="47" name="Rectangle 46"/>
            <p:cNvSpPr/>
            <p:nvPr/>
          </p:nvSpPr>
          <p:spPr>
            <a:xfrm>
              <a:off x="4785934" y="1600200"/>
              <a:ext cx="480143" cy="1161398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1270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366352" y="3261043"/>
              <a:ext cx="13320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Known</a:t>
              </a:r>
              <a:endParaRPr lang="en-US" sz="2800" dirty="0"/>
            </a:p>
          </p:txBody>
        </p:sp>
        <p:cxnSp>
          <p:nvCxnSpPr>
            <p:cNvPr id="49" name="Elbow Connector 48"/>
            <p:cNvCxnSpPr>
              <a:stCxn id="47" idx="2"/>
              <a:endCxn id="48" idx="0"/>
            </p:cNvCxnSpPr>
            <p:nvPr/>
          </p:nvCxnSpPr>
          <p:spPr>
            <a:xfrm rot="16200000" flipH="1">
              <a:off x="4779459" y="3008145"/>
              <a:ext cx="499445" cy="6350"/>
            </a:xfrm>
            <a:prstGeom prst="bentConnector3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6205904" y="1600200"/>
            <a:ext cx="2080421" cy="2184063"/>
            <a:chOff x="6205904" y="1600200"/>
            <a:chExt cx="2080421" cy="2184063"/>
          </a:xfrm>
        </p:grpSpPr>
        <p:sp>
          <p:nvSpPr>
            <p:cNvPr id="64" name="Rectangle 63"/>
            <p:cNvSpPr/>
            <p:nvPr/>
          </p:nvSpPr>
          <p:spPr>
            <a:xfrm>
              <a:off x="6205904" y="1600200"/>
              <a:ext cx="2080421" cy="1161399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1270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355529" y="3261043"/>
              <a:ext cx="17811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Unknown</a:t>
              </a:r>
              <a:endParaRPr lang="en-US" sz="2800" dirty="0"/>
            </a:p>
          </p:txBody>
        </p:sp>
        <p:cxnSp>
          <p:nvCxnSpPr>
            <p:cNvPr id="66" name="Elbow Connector 65"/>
            <p:cNvCxnSpPr>
              <a:stCxn id="64" idx="2"/>
              <a:endCxn id="65" idx="0"/>
            </p:cNvCxnSpPr>
            <p:nvPr/>
          </p:nvCxnSpPr>
          <p:spPr>
            <a:xfrm rot="16200000" flipH="1">
              <a:off x="6996393" y="3011320"/>
              <a:ext cx="499444" cy="1"/>
            </a:xfrm>
            <a:prstGeom prst="bentConnector3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793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640" y="705516"/>
            <a:ext cx="7886700" cy="1325563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Who I am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0070" y="2495887"/>
            <a:ext cx="735734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I’m a 2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year grad student at UCB, post-prelim, looking to start research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Working with Lee Bernstein in the Bay Area Nuclear Data Group funded by NA-22 and NSSC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NSSC is a NNSA-funded $25 million grant to </a:t>
            </a:r>
            <a:r>
              <a:rPr lang="en-US" i="1" dirty="0"/>
              <a:t>Seven Universities Coordinating Coursework and Experience from Student to Scientist in a Partnership for Identifying and Preparing Educated Laboratory-Integrated Nuclear </a:t>
            </a:r>
            <a:r>
              <a:rPr lang="en-US" i="1" dirty="0" smtClean="0"/>
              <a:t>Experts (SUCCESS PIPELINE)</a:t>
            </a:r>
          </a:p>
          <a:p>
            <a:pPr marL="285750" indent="-285750">
              <a:buFont typeface="Arial"/>
              <a:buChar char="•"/>
            </a:pPr>
            <a:endParaRPr lang="en-US" i="1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I’ve worked on the development of the HFNG and most recently on measuring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n,n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𝛾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635" y="618728"/>
            <a:ext cx="993076" cy="1753539"/>
          </a:xfrm>
          <a:prstGeom prst="rect">
            <a:avLst/>
          </a:prstGeom>
        </p:spPr>
      </p:pic>
      <p:pic>
        <p:nvPicPr>
          <p:cNvPr id="3074" name="Picture 2" descr="NSSC newLogo medi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9893" y="0"/>
            <a:ext cx="3803841" cy="24090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9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we care about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n,n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𝛾)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3330" y="1690689"/>
            <a:ext cx="73573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Neutron transport and data for applications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Extended-EGAF: partial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n,x</a:t>
            </a:r>
            <a:r>
              <a:rPr lang="en-US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𝛾</a:t>
            </a:r>
            <a:r>
              <a:rPr lang="en-US" sz="2400" baseline="-25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</a:t>
            </a:r>
            <a:r>
              <a:rPr lang="en-US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cross </a:t>
            </a:r>
            <a:r>
              <a:rPr lang="en-US" sz="24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sections</a:t>
            </a:r>
            <a:r>
              <a:rPr lang="en-US" sz="2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2400" dirty="0" smtClean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Nuclear Structure (ENSDF)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Low lying states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Statistical Models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Level densities, Radiative strength functions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Highly excited states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2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0" name="Picture 6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202" y="184150"/>
            <a:ext cx="32766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031" y="70749"/>
            <a:ext cx="4914900" cy="1163470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Times New Roman"/>
                <a:cs typeface="Times New Roman"/>
              </a:rPr>
              <a:t>Deuteron Breakup n source at the 88-Inch cyclotron for </a:t>
            </a:r>
            <a:r>
              <a:rPr lang="en-US" sz="25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𝜎</a:t>
            </a:r>
            <a:r>
              <a:rPr lang="en-US" sz="2500" dirty="0" smtClean="0">
                <a:latin typeface="Times New Roman"/>
                <a:cs typeface="Times New Roman"/>
              </a:rPr>
              <a:t>(</a:t>
            </a:r>
            <a:r>
              <a:rPr lang="en-US" sz="2500" dirty="0" err="1" smtClean="0">
                <a:latin typeface="Times New Roman"/>
                <a:cs typeface="Times New Roman"/>
              </a:rPr>
              <a:t>n,n</a:t>
            </a:r>
            <a:r>
              <a:rPr lang="en-US" sz="2500" dirty="0" smtClean="0">
                <a:latin typeface="Times New Roman"/>
                <a:cs typeface="Times New Roman"/>
              </a:rPr>
              <a:t>’</a:t>
            </a:r>
            <a:r>
              <a:rPr lang="en-US" sz="25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𝛾)</a:t>
            </a:r>
            <a:endParaRPr lang="en-US" sz="2500" dirty="0">
              <a:latin typeface="Times New Roman"/>
              <a:cs typeface="Times New Roman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7155968" y="5278847"/>
            <a:ext cx="862507" cy="293796"/>
          </a:xfrm>
          <a:prstGeom prst="straightConnector1">
            <a:avLst/>
          </a:prstGeom>
          <a:ln w="381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6293460" y="4852370"/>
            <a:ext cx="853030" cy="739228"/>
          </a:xfrm>
          <a:prstGeom prst="straightConnector1">
            <a:avLst/>
          </a:prstGeom>
          <a:ln w="381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283982" y="4350074"/>
            <a:ext cx="0" cy="492818"/>
          </a:xfrm>
          <a:prstGeom prst="straightConnector1">
            <a:avLst/>
          </a:prstGeom>
          <a:ln w="381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xplosion 1 21"/>
          <p:cNvSpPr/>
          <p:nvPr/>
        </p:nvSpPr>
        <p:spPr bwMode="auto">
          <a:xfrm>
            <a:off x="6189202" y="4245822"/>
            <a:ext cx="227474" cy="22745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4" name="Isosceles Triangle 23"/>
          <p:cNvSpPr/>
          <p:nvPr/>
        </p:nvSpPr>
        <p:spPr bwMode="auto">
          <a:xfrm rot="10800000">
            <a:off x="6113372" y="3070640"/>
            <a:ext cx="369650" cy="1269956"/>
          </a:xfrm>
          <a:prstGeom prst="triangl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5" name="Isosceles Triangle 24"/>
          <p:cNvSpPr/>
          <p:nvPr/>
        </p:nvSpPr>
        <p:spPr bwMode="auto">
          <a:xfrm rot="10800000">
            <a:off x="6246070" y="388566"/>
            <a:ext cx="142171" cy="3924359"/>
          </a:xfrm>
          <a:prstGeom prst="triangl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8" name="Explosion 1 27"/>
          <p:cNvSpPr/>
          <p:nvPr/>
        </p:nvSpPr>
        <p:spPr bwMode="auto">
          <a:xfrm>
            <a:off x="2976875" y="2379561"/>
            <a:ext cx="227474" cy="22745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322813" y="2492526"/>
            <a:ext cx="701382" cy="75816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65" name="Picture 6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170" y="1203283"/>
            <a:ext cx="4166891" cy="2352555"/>
          </a:xfrm>
          <a:prstGeom prst="rect">
            <a:avLst/>
          </a:prstGeom>
        </p:spPr>
      </p:pic>
      <p:cxnSp>
        <p:nvCxnSpPr>
          <p:cNvPr id="677" name="Straight Arrow Connector 676"/>
          <p:cNvCxnSpPr/>
          <p:nvPr/>
        </p:nvCxnSpPr>
        <p:spPr>
          <a:xfrm>
            <a:off x="1737755" y="1795100"/>
            <a:ext cx="2674757" cy="1760738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1" name="Freeform 680"/>
          <p:cNvSpPr/>
          <p:nvPr/>
        </p:nvSpPr>
        <p:spPr>
          <a:xfrm>
            <a:off x="2670343" y="2118973"/>
            <a:ext cx="1157378" cy="260587"/>
          </a:xfrm>
          <a:custGeom>
            <a:avLst/>
            <a:gdLst>
              <a:gd name="connsiteX0" fmla="*/ 0 w 1444336"/>
              <a:gd name="connsiteY0" fmla="*/ 239550 h 260587"/>
              <a:gd name="connsiteX1" fmla="*/ 124691 w 1444336"/>
              <a:gd name="connsiteY1" fmla="*/ 52513 h 260587"/>
              <a:gd name="connsiteX2" fmla="*/ 488373 w 1444336"/>
              <a:gd name="connsiteY2" fmla="*/ 260331 h 260587"/>
              <a:gd name="connsiteX3" fmla="*/ 862445 w 1444336"/>
              <a:gd name="connsiteY3" fmla="*/ 559 h 260587"/>
              <a:gd name="connsiteX4" fmla="*/ 1194955 w 1444336"/>
              <a:gd name="connsiteY4" fmla="*/ 187595 h 260587"/>
              <a:gd name="connsiteX5" fmla="*/ 1444336 w 1444336"/>
              <a:gd name="connsiteY5" fmla="*/ 62904 h 26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44336" h="260587">
                <a:moveTo>
                  <a:pt x="0" y="239550"/>
                </a:moveTo>
                <a:cubicBezTo>
                  <a:pt x="21648" y="144300"/>
                  <a:pt x="43296" y="49050"/>
                  <a:pt x="124691" y="52513"/>
                </a:cubicBezTo>
                <a:cubicBezTo>
                  <a:pt x="206086" y="55976"/>
                  <a:pt x="365414" y="268990"/>
                  <a:pt x="488373" y="260331"/>
                </a:cubicBezTo>
                <a:cubicBezTo>
                  <a:pt x="611332" y="251672"/>
                  <a:pt x="744681" y="12682"/>
                  <a:pt x="862445" y="559"/>
                </a:cubicBezTo>
                <a:cubicBezTo>
                  <a:pt x="980209" y="-11564"/>
                  <a:pt x="1097973" y="177204"/>
                  <a:pt x="1194955" y="187595"/>
                </a:cubicBezTo>
                <a:cubicBezTo>
                  <a:pt x="1291937" y="197986"/>
                  <a:pt x="1369868" y="83686"/>
                  <a:pt x="1444336" y="62904"/>
                </a:cubicBezTo>
              </a:path>
            </a:pathLst>
          </a:custGeom>
          <a:noFill/>
          <a:ln w="38100">
            <a:solidFill>
              <a:schemeClr val="accent4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5842780" y="4552555"/>
            <a:ext cx="2247900" cy="16319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plan is to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n,n’</a:t>
            </a:r>
            <a:r>
              <a:rPr lang="en-US" altLang="ja-JP" sz="2000" dirty="0" err="1">
                <a:latin typeface="Symbol" panose="05050102010706020507" pitchFamily="18" charset="2"/>
              </a:rPr>
              <a:t>g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cross sections and structure and fill in </a:t>
            </a:r>
            <a:r>
              <a:rPr lang="en-US" altLang="ja-JP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 deficiencies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32" y="3606445"/>
            <a:ext cx="3229981" cy="1796430"/>
          </a:xfrm>
          <a:prstGeom prst="rect">
            <a:avLst/>
          </a:prstGeom>
        </p:spPr>
      </p:pic>
      <p:pic>
        <p:nvPicPr>
          <p:cNvPr id="42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9625" y="3555838"/>
            <a:ext cx="2284380" cy="311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1468036" y="4367754"/>
            <a:ext cx="2600911" cy="5531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1842" y="5401528"/>
            <a:ext cx="321434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Activated Foils (29MeV D on Ta)</a:t>
            </a:r>
          </a:p>
          <a:p>
            <a:endParaRPr lang="en-US" dirty="0" smtClean="0"/>
          </a:p>
          <a:p>
            <a:pPr algn="r"/>
            <a:r>
              <a:rPr lang="en-US" dirty="0" err="1"/>
              <a:t>Meulders</a:t>
            </a:r>
            <a:r>
              <a:rPr lang="en-US" dirty="0"/>
              <a:t> et al, </a:t>
            </a:r>
            <a:r>
              <a:rPr lang="en-US" i="1" dirty="0"/>
              <a:t>Phys. Med. Biol.</a:t>
            </a:r>
            <a:r>
              <a:rPr lang="en-US" dirty="0"/>
              <a:t>,</a:t>
            </a:r>
          </a:p>
          <a:p>
            <a:pPr algn="r"/>
            <a:r>
              <a:rPr lang="en-US" dirty="0"/>
              <a:t>1975, 20 (2), pp 235-243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5185061" y="1203283"/>
            <a:ext cx="1098921" cy="3865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5185061" y="1714500"/>
            <a:ext cx="1098921" cy="18413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62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repeatCount="4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1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6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  <p:bldP spid="28" grpId="0" animBg="1"/>
      <p:bldP spid="28" grpId="1" animBg="1"/>
      <p:bldP spid="681" grpId="0" animBg="1"/>
      <p:bldP spid="37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75" y="2188419"/>
            <a:ext cx="8660073" cy="46642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1702" y="75392"/>
            <a:ext cx="3062431" cy="603721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Iron spectrum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030089" y="671461"/>
            <a:ext cx="3945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 hour of data, 2uA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natural iron: 92% Fe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 2% Fe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7378881" y="3380375"/>
            <a:ext cx="881892" cy="14380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439890" y="3678381"/>
            <a:ext cx="861108" cy="27894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378881" y="3678381"/>
            <a:ext cx="922117" cy="27894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7378881" y="3380376"/>
            <a:ext cx="922117" cy="143807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55" y="42808"/>
            <a:ext cx="4204254" cy="32189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TextBox 21"/>
          <p:cNvSpPr txBox="1"/>
          <p:nvPr/>
        </p:nvSpPr>
        <p:spPr>
          <a:xfrm>
            <a:off x="5030089" y="1381200"/>
            <a:ext cx="37689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Four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clovers, up current 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20uA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64 “clean”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𝛾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/s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/barn 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1%N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/cm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002917" y="3994700"/>
            <a:ext cx="1972831" cy="40011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Rushed analysis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29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375" y="1279375"/>
            <a:ext cx="7215187" cy="52282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621" y="664065"/>
            <a:ext cx="4277516" cy="749223"/>
          </a:xfrm>
        </p:spPr>
        <p:txBody>
          <a:bodyPr>
            <a:normAutofit/>
          </a:bodyPr>
          <a:lstStyle/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HFNG – what it does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925291" y="4208318"/>
            <a:ext cx="10391" cy="1922318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4987636" y="5679221"/>
            <a:ext cx="290946" cy="163454"/>
          </a:xfrm>
          <a:custGeom>
            <a:avLst/>
            <a:gdLst>
              <a:gd name="connsiteX0" fmla="*/ 0 w 290946"/>
              <a:gd name="connsiteY0" fmla="*/ 56561 h 163454"/>
              <a:gd name="connsiteX1" fmla="*/ 93519 w 290946"/>
              <a:gd name="connsiteY1" fmla="*/ 4606 h 163454"/>
              <a:gd name="connsiteX2" fmla="*/ 135082 w 290946"/>
              <a:gd name="connsiteY2" fmla="*/ 160470 h 163454"/>
              <a:gd name="connsiteX3" fmla="*/ 290946 w 290946"/>
              <a:gd name="connsiteY3" fmla="*/ 77343 h 16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946" h="163454">
                <a:moveTo>
                  <a:pt x="0" y="56561"/>
                </a:moveTo>
                <a:cubicBezTo>
                  <a:pt x="35503" y="21924"/>
                  <a:pt x="71006" y="-12712"/>
                  <a:pt x="93519" y="4606"/>
                </a:cubicBezTo>
                <a:cubicBezTo>
                  <a:pt x="116032" y="21924"/>
                  <a:pt x="102178" y="148347"/>
                  <a:pt x="135082" y="160470"/>
                </a:cubicBezTo>
                <a:cubicBezTo>
                  <a:pt x="167986" y="172593"/>
                  <a:pt x="240723" y="148348"/>
                  <a:pt x="290946" y="77343"/>
                </a:cubicBezTo>
              </a:path>
            </a:pathLst>
          </a:cu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4829" y="3349172"/>
            <a:ext cx="1095238" cy="11809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7533" y="4208318"/>
            <a:ext cx="2329035" cy="2514600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 flipH="1" flipV="1">
            <a:off x="3856569" y="4333009"/>
            <a:ext cx="609319" cy="12017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2940628" y="6278602"/>
            <a:ext cx="1525260" cy="44144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0954" y="540327"/>
            <a:ext cx="2984396" cy="3293126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 flipV="1">
            <a:off x="4572000" y="540328"/>
            <a:ext cx="958954" cy="32347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5133109" y="3833453"/>
            <a:ext cx="3382241" cy="7217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4303" y="560958"/>
            <a:ext cx="2326997" cy="3271431"/>
          </a:xfrm>
          <a:prstGeom prst="rect">
            <a:avLst/>
          </a:prstGeom>
        </p:spPr>
      </p:pic>
      <p:cxnSp>
        <p:nvCxnSpPr>
          <p:cNvPr id="64" name="Straight Connector 63"/>
          <p:cNvCxnSpPr/>
          <p:nvPr/>
        </p:nvCxnSpPr>
        <p:spPr>
          <a:xfrm flipV="1">
            <a:off x="4585704" y="560958"/>
            <a:ext cx="941901" cy="32363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5133109" y="3831297"/>
            <a:ext cx="2728191" cy="7390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629829" y="213372"/>
            <a:ext cx="272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Poly for Thermal Operation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3703258" y="6447416"/>
            <a:ext cx="3545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Monoenergetic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Beam: 10</a:t>
            </a:r>
            <a:r>
              <a:rPr lang="en-US" baseline="30000" dirty="0" smtClean="0">
                <a:solidFill>
                  <a:schemeClr val="accent6">
                    <a:lumMod val="75000"/>
                  </a:schemeClr>
                </a:solidFill>
              </a:rPr>
              <a:t>4-6</a:t>
            </a:r>
            <a:r>
              <a:rPr lang="en-US" baseline="-25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n/s/cm</a:t>
            </a:r>
            <a:r>
              <a:rPr lang="en-US" baseline="30000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759002" y="2772521"/>
            <a:ext cx="1479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Internal: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10</a:t>
            </a:r>
            <a:r>
              <a:rPr lang="en-US" baseline="30000" dirty="0" smtClean="0">
                <a:solidFill>
                  <a:schemeClr val="accent6">
                    <a:lumMod val="75000"/>
                  </a:schemeClr>
                </a:solidFill>
              </a:rPr>
              <a:t>8-10</a:t>
            </a:r>
            <a:r>
              <a:rPr lang="en-US" baseline="-25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n/s/cm</a:t>
            </a:r>
            <a:r>
              <a:rPr lang="en-US" baseline="30000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84" y="4807220"/>
            <a:ext cx="2584025" cy="20566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465" y="3929822"/>
            <a:ext cx="2435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July 25</a:t>
            </a:r>
            <a:r>
              <a:rPr lang="en-US" baseline="30000" dirty="0" smtClean="0"/>
              <a:t>th</a:t>
            </a:r>
            <a:r>
              <a:rPr lang="en-US" dirty="0" smtClean="0"/>
              <a:t> Commissioning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75890" y="4942193"/>
            <a:ext cx="18342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Indium Foil </a:t>
            </a:r>
            <a:r>
              <a:rPr lang="en-US" dirty="0"/>
              <a:t>(</a:t>
            </a:r>
            <a:r>
              <a:rPr lang="en-US" dirty="0" err="1"/>
              <a:t>n,n</a:t>
            </a:r>
            <a:r>
              <a:rPr lang="en-US" dirty="0" smtClean="0"/>
              <a:t>’)</a:t>
            </a:r>
          </a:p>
          <a:p>
            <a:r>
              <a:rPr lang="en-US" dirty="0" smtClean="0"/>
              <a:t>10</a:t>
            </a:r>
            <a:r>
              <a:rPr lang="en-US" baseline="30000" dirty="0" smtClean="0"/>
              <a:t>8 </a:t>
            </a:r>
            <a:r>
              <a:rPr lang="en-US" dirty="0" smtClean="0"/>
              <a:t>n/s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15455" y="611910"/>
            <a:ext cx="4267199" cy="2667000"/>
            <a:chOff x="115455" y="611910"/>
            <a:chExt cx="4267199" cy="2667000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5455" y="611910"/>
              <a:ext cx="4267199" cy="2667000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313425" y="657678"/>
              <a:ext cx="457200" cy="2198038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300"/>
                </a:spcBef>
              </a:pPr>
              <a:r>
                <a:rPr lang="en-US" sz="1200" dirty="0" smtClean="0">
                  <a:latin typeface="Helvetica"/>
                  <a:cs typeface="Helvetica"/>
                </a:rPr>
                <a:t>10</a:t>
              </a:r>
              <a:r>
                <a:rPr lang="en-US" sz="1200" baseline="30000" dirty="0" smtClean="0">
                  <a:latin typeface="Helvetica"/>
                  <a:cs typeface="Helvetica"/>
                </a:rPr>
                <a:t>6</a:t>
              </a:r>
            </a:p>
            <a:p>
              <a:pPr>
                <a:lnSpc>
                  <a:spcPct val="150000"/>
                </a:lnSpc>
                <a:spcBef>
                  <a:spcPts val="300"/>
                </a:spcBef>
              </a:pPr>
              <a:endParaRPr lang="en-US" sz="1200" baseline="30000" dirty="0" smtClean="0">
                <a:latin typeface="Helvetica"/>
                <a:cs typeface="Helvetica"/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</a:pPr>
              <a:r>
                <a:rPr lang="en-US" sz="1200" dirty="0" smtClean="0">
                  <a:latin typeface="Helvetica"/>
                  <a:cs typeface="Helvetica"/>
                </a:rPr>
                <a:t>10</a:t>
              </a:r>
              <a:r>
                <a:rPr lang="en-US" sz="1200" baseline="30000" dirty="0" smtClean="0">
                  <a:latin typeface="Helvetica"/>
                  <a:cs typeface="Helvetica"/>
                </a:rPr>
                <a:t>4</a:t>
              </a:r>
            </a:p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200" dirty="0" smtClean="0">
                  <a:latin typeface="Helvetica"/>
                  <a:cs typeface="Helvetica"/>
                </a:rPr>
                <a:t> </a:t>
              </a:r>
              <a:endParaRPr lang="en-US" sz="800" baseline="30000" dirty="0" smtClean="0">
                <a:latin typeface="Helvetica"/>
                <a:cs typeface="Helvetica"/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</a:pPr>
              <a:r>
                <a:rPr lang="en-US" sz="1200" dirty="0" smtClean="0">
                  <a:latin typeface="Helvetica"/>
                  <a:cs typeface="Helvetica"/>
                </a:rPr>
                <a:t>10</a:t>
              </a:r>
              <a:r>
                <a:rPr lang="en-US" sz="1200" baseline="30000" dirty="0" smtClean="0">
                  <a:latin typeface="Helvetica"/>
                  <a:cs typeface="Helvetica"/>
                </a:rPr>
                <a:t>2</a:t>
              </a:r>
            </a:p>
            <a:p>
              <a:pPr>
                <a:lnSpc>
                  <a:spcPct val="110000"/>
                </a:lnSpc>
                <a:spcBef>
                  <a:spcPts val="300"/>
                </a:spcBef>
              </a:pPr>
              <a:r>
                <a:rPr lang="en-US" sz="1200" dirty="0" smtClean="0">
                  <a:latin typeface="Helvetica"/>
                  <a:cs typeface="Helvetica"/>
                </a:rPr>
                <a:t> </a:t>
              </a:r>
              <a:endParaRPr lang="en-US" sz="300" baseline="30000" dirty="0" smtClean="0">
                <a:latin typeface="Helvetica"/>
                <a:cs typeface="Helvetica"/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</a:pPr>
              <a:r>
                <a:rPr lang="en-US" sz="1200" dirty="0" smtClean="0">
                  <a:latin typeface="Helvetica"/>
                  <a:cs typeface="Helvetica"/>
                </a:rPr>
                <a:t>10</a:t>
              </a:r>
              <a:r>
                <a:rPr lang="en-US" sz="1200" baseline="30000" dirty="0" smtClean="0">
                  <a:latin typeface="Helvetica"/>
                  <a:cs typeface="Helvetica"/>
                </a:rPr>
                <a:t>0</a:t>
              </a:r>
              <a:endParaRPr lang="en-US" sz="1200" baseline="30000" dirty="0">
                <a:latin typeface="Helvetica"/>
                <a:cs typeface="Helvetica"/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</a:pPr>
              <a:endParaRPr lang="en-US" sz="1200" baseline="30000" dirty="0" smtClean="0">
                <a:latin typeface="Helvetica"/>
                <a:cs typeface="Helvetica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8392" y="2864728"/>
              <a:ext cx="3628063" cy="21544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 smtClean="0">
                  <a:latin typeface="Helvetica"/>
                  <a:cs typeface="Helvetica"/>
                </a:rPr>
                <a:t>10</a:t>
              </a:r>
              <a:r>
                <a:rPr lang="en-US" sz="1400" baseline="30000" dirty="0" smtClean="0">
                  <a:latin typeface="Helvetica"/>
                  <a:cs typeface="Helvetica"/>
                </a:rPr>
                <a:t>-9</a:t>
              </a:r>
              <a:r>
                <a:rPr lang="en-US" sz="1400" dirty="0">
                  <a:latin typeface="Helvetica"/>
                  <a:cs typeface="Helvetica"/>
                </a:rPr>
                <a:t> </a:t>
              </a:r>
              <a:r>
                <a:rPr lang="en-US" sz="1400" dirty="0" smtClean="0">
                  <a:latin typeface="Helvetica"/>
                  <a:cs typeface="Helvetica"/>
                </a:rPr>
                <a:t>       10</a:t>
              </a:r>
              <a:r>
                <a:rPr lang="en-US" sz="1400" baseline="30000" dirty="0" smtClean="0">
                  <a:latin typeface="Helvetica"/>
                  <a:cs typeface="Helvetica"/>
                </a:rPr>
                <a:t>-7</a:t>
              </a:r>
              <a:r>
                <a:rPr lang="en-US" sz="1400" dirty="0" smtClean="0">
                  <a:latin typeface="Helvetica"/>
                  <a:cs typeface="Helvetica"/>
                </a:rPr>
                <a:t>        10</a:t>
              </a:r>
              <a:r>
                <a:rPr lang="en-US" sz="1400" baseline="30000" dirty="0" smtClean="0">
                  <a:latin typeface="Helvetica"/>
                  <a:cs typeface="Helvetica"/>
                </a:rPr>
                <a:t>-5</a:t>
              </a:r>
              <a:r>
                <a:rPr lang="en-US" sz="1400" dirty="0" smtClean="0">
                  <a:latin typeface="Helvetica"/>
                  <a:cs typeface="Helvetica"/>
                </a:rPr>
                <a:t>       10</a:t>
              </a:r>
              <a:r>
                <a:rPr lang="en-US" sz="1400" baseline="30000" dirty="0" smtClean="0">
                  <a:latin typeface="Helvetica"/>
                  <a:cs typeface="Helvetica"/>
                </a:rPr>
                <a:t>-3</a:t>
              </a:r>
              <a:r>
                <a:rPr lang="en-US" sz="1400" dirty="0" smtClean="0">
                  <a:latin typeface="Helvetica"/>
                  <a:cs typeface="Helvetica"/>
                </a:rPr>
                <a:t>       10</a:t>
              </a:r>
              <a:r>
                <a:rPr lang="en-US" sz="1400" baseline="30000" dirty="0" smtClean="0">
                  <a:latin typeface="Helvetica"/>
                  <a:cs typeface="Helvetica"/>
                </a:rPr>
                <a:t>-1</a:t>
              </a:r>
              <a:r>
                <a:rPr lang="en-US" sz="1400" dirty="0" smtClean="0">
                  <a:latin typeface="Helvetica"/>
                  <a:cs typeface="Helvetica"/>
                </a:rPr>
                <a:t>       10</a:t>
              </a:r>
              <a:r>
                <a:rPr lang="en-US" sz="1400" baseline="30000" dirty="0">
                  <a:latin typeface="Helvetica"/>
                  <a:cs typeface="Helvetica"/>
                </a:rPr>
                <a:t>1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62000" y="568625"/>
            <a:ext cx="3302000" cy="2238076"/>
            <a:chOff x="762000" y="568625"/>
            <a:chExt cx="3302000" cy="223807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000" y="568625"/>
              <a:ext cx="3302000" cy="223807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965200" y="1333500"/>
              <a:ext cx="25086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(w/ 2mm Cd foil in vault)</a:t>
              </a:r>
              <a:endParaRPr lang="en-US" dirty="0"/>
            </a:p>
          </p:txBody>
        </p:sp>
      </p:grpSp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0972116"/>
              </p:ext>
            </p:extLst>
          </p:nvPr>
        </p:nvGraphicFramePr>
        <p:xfrm>
          <a:off x="175652" y="4312755"/>
          <a:ext cx="2810185" cy="529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11" imgW="1549400" imgH="292100" progId="Equation.3">
                  <p:embed/>
                </p:oleObj>
              </mc:Choice>
              <mc:Fallback>
                <p:oleObj name="Equation" r:id="rId11" imgW="1549400" imgH="292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75652" y="4312755"/>
                        <a:ext cx="2810185" cy="529789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" name="Picture 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92229" y="5277699"/>
            <a:ext cx="1481521" cy="1238971"/>
          </a:xfrm>
          <a:prstGeom prst="rect">
            <a:avLst/>
          </a:prstGeom>
        </p:spPr>
      </p:pic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6566058" y="5655123"/>
            <a:ext cx="1752975" cy="70788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Runs quietly</a:t>
            </a:r>
          </a:p>
          <a:p>
            <a:pPr algn="ctr"/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the time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32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6 L -0.06059 -0.0002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0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2" grpId="0"/>
      <p:bldP spid="73" grpId="0"/>
      <p:bldP spid="74" grpId="0"/>
      <p:bldP spid="74" grpId="1"/>
      <p:bldP spid="4" grpId="0"/>
      <p:bldP spid="4" grpId="1"/>
      <p:bldP spid="5" grpId="0"/>
      <p:bldP spid="5" grpId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Summary/What’s Next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2270" y="1517987"/>
            <a:ext cx="73573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Inelastic scattering capabilities at cyclotron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Deuteron Breakup: 5MeV&lt;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&lt;60MeV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n/s/cm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 situ; 10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n/s/cm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beam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High Flux Neutron Generator at UCB with multiple operation modes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Ion source based DD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neutron source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=2.45MeV 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8-10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n/s/cm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uniform flux in situ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10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4-6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n/s/cm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beam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Moderation capabilities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Rabbit system: shuttle time &lt;1s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What’s Next at Cyclotron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Chopper to improve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nTOF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measurements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 clover detectors (Clovershare)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Neutron energy spectrum using scintillators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Indium and Zirconium foil activation for fast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fluence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27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u="sng" dirty="0" smtClean="0"/>
              <a:t>Collaborators</a:t>
            </a:r>
            <a:endParaRPr lang="en-US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41300" y="1574800"/>
            <a:ext cx="8496300" cy="4955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M.S. Basunia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, T. Becker</a:t>
            </a:r>
            <a:r>
              <a:rPr lang="en-US" sz="3600" baseline="30000" dirty="0" smtClean="0"/>
              <a:t>4</a:t>
            </a:r>
            <a:r>
              <a:rPr lang="en-US" sz="3600" dirty="0" smtClean="0"/>
              <a:t>, L. A. Bernstein</a:t>
            </a:r>
            <a:r>
              <a:rPr lang="en-US" sz="3600" baseline="30000" dirty="0" smtClean="0"/>
              <a:t>1,3</a:t>
            </a:r>
            <a:r>
              <a:rPr lang="en-US" sz="3600" dirty="0" smtClean="0"/>
              <a:t>, </a:t>
            </a:r>
            <a:r>
              <a:rPr lang="en-US" sz="3600" b="1" i="1" dirty="0" smtClean="0"/>
              <a:t>J.A. Brown</a:t>
            </a:r>
            <a:r>
              <a:rPr lang="en-US" sz="3600" b="1" i="1" baseline="30000" dirty="0" smtClean="0"/>
              <a:t>1</a:t>
            </a:r>
            <a:r>
              <a:rPr lang="en-US" sz="3600" b="1" i="1" dirty="0" smtClean="0"/>
              <a:t>, </a:t>
            </a:r>
            <a:r>
              <a:rPr lang="en-US" sz="3600" dirty="0" smtClean="0"/>
              <a:t>R.B. Firestone</a:t>
            </a:r>
            <a:r>
              <a:rPr lang="en-US" sz="3600" baseline="30000" dirty="0"/>
              <a:t>2</a:t>
            </a:r>
            <a:r>
              <a:rPr lang="en-US" sz="3600" dirty="0" smtClean="0"/>
              <a:t>, A M. Hurst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,      J. James, W. Kable</a:t>
            </a:r>
            <a:r>
              <a:rPr lang="en-US" sz="3600" baseline="30000" dirty="0" smtClean="0"/>
              <a:t>1</a:t>
            </a:r>
            <a:r>
              <a:rPr lang="en-US" sz="3600" dirty="0" smtClean="0"/>
              <a:t>, J. Labrum</a:t>
            </a:r>
            <a:r>
              <a:rPr lang="en-US" sz="3600" baseline="30000" dirty="0" smtClean="0"/>
              <a:t>1</a:t>
            </a:r>
            <a:r>
              <a:rPr lang="en-US" sz="3600" dirty="0" smtClean="0"/>
              <a:t>, K.N. Leung</a:t>
            </a:r>
            <a:r>
              <a:rPr lang="en-US" sz="3600" baseline="30000" dirty="0" smtClean="0"/>
              <a:t>1</a:t>
            </a:r>
            <a:r>
              <a:rPr lang="en-US" sz="3600" dirty="0" smtClean="0"/>
              <a:t>, P. Renne</a:t>
            </a:r>
            <a:r>
              <a:rPr lang="en-US" sz="3600" baseline="30000" dirty="0" smtClean="0"/>
              <a:t>4</a:t>
            </a:r>
            <a:r>
              <a:rPr lang="en-US" sz="3600" dirty="0" smtClean="0"/>
              <a:t>, B. Sleaford</a:t>
            </a:r>
            <a:r>
              <a:rPr lang="en-US" sz="3600" baseline="30000" dirty="0" smtClean="0"/>
              <a:t>3</a:t>
            </a:r>
            <a:r>
              <a:rPr lang="en-US" sz="3600" dirty="0" smtClean="0"/>
              <a:t>, K. Thayer</a:t>
            </a:r>
            <a:r>
              <a:rPr lang="en-US" sz="3600" baseline="30000" dirty="0" smtClean="0"/>
              <a:t>1</a:t>
            </a:r>
            <a:r>
              <a:rPr lang="en-US" sz="3600" dirty="0" smtClean="0"/>
              <a:t>, </a:t>
            </a:r>
          </a:p>
          <a:p>
            <a:r>
              <a:rPr lang="en-US" sz="3600" dirty="0" smtClean="0"/>
              <a:t>K.A. Van Bibber</a:t>
            </a:r>
            <a:r>
              <a:rPr lang="en-US" sz="3600" baseline="30000" dirty="0" smtClean="0"/>
              <a:t>1</a:t>
            </a:r>
            <a:r>
              <a:rPr lang="en-US" sz="3600" dirty="0" smtClean="0"/>
              <a:t>, J. Vujic</a:t>
            </a:r>
            <a:r>
              <a:rPr lang="en-US" sz="3600" baseline="30000" dirty="0" smtClean="0"/>
              <a:t>1</a:t>
            </a:r>
            <a:r>
              <a:rPr lang="en-US" sz="3600" dirty="0" smtClean="0"/>
              <a:t>, </a:t>
            </a:r>
            <a:r>
              <a:rPr lang="en-US" sz="3600" b="1" i="1" dirty="0" smtClean="0"/>
              <a:t>C</a:t>
            </a:r>
            <a:r>
              <a:rPr lang="en-US" sz="3600" b="1" i="1" dirty="0"/>
              <a:t>. </a:t>
            </a:r>
            <a:r>
              <a:rPr lang="en-US" sz="3600" b="1" i="1" dirty="0" smtClean="0"/>
              <a:t>Waltz</a:t>
            </a:r>
            <a:r>
              <a:rPr lang="en-US" sz="3600" b="1" i="1" baseline="30000" dirty="0" smtClean="0"/>
              <a:t>1</a:t>
            </a:r>
            <a:endParaRPr lang="en-US" sz="3600" b="1" i="1" dirty="0" smtClean="0"/>
          </a:p>
          <a:p>
            <a:endParaRPr lang="en-US" sz="3200" baseline="30000" dirty="0" smtClean="0"/>
          </a:p>
          <a:p>
            <a:r>
              <a:rPr lang="en-US" sz="2400" i="1" baseline="30000" dirty="0" smtClean="0"/>
              <a:t>1</a:t>
            </a:r>
            <a:r>
              <a:rPr lang="en-US" sz="2400" i="1" dirty="0" smtClean="0"/>
              <a:t> U.C.-Berkeley Dept. of Nuclear Engineering</a:t>
            </a:r>
          </a:p>
          <a:p>
            <a:r>
              <a:rPr lang="en-US" sz="2400" i="1" baseline="30000" dirty="0" smtClean="0"/>
              <a:t>2</a:t>
            </a:r>
            <a:r>
              <a:rPr lang="en-US" sz="2400" i="1" dirty="0" smtClean="0"/>
              <a:t> Lawrence Berkeley National Laboratory – Nuclear Science Division</a:t>
            </a:r>
            <a:endParaRPr lang="en-US" sz="2400" i="1" baseline="30000" dirty="0" smtClean="0"/>
          </a:p>
          <a:p>
            <a:r>
              <a:rPr lang="en-US" sz="2400" i="1" baseline="30000" dirty="0"/>
              <a:t>3</a:t>
            </a:r>
            <a:r>
              <a:rPr lang="en-US" sz="2400" i="1" dirty="0" smtClean="0"/>
              <a:t> Lawrence Livermore National Laboratory</a:t>
            </a:r>
          </a:p>
          <a:p>
            <a:r>
              <a:rPr lang="en-US" sz="2400" i="1" baseline="30000" dirty="0" smtClean="0"/>
              <a:t>4</a:t>
            </a:r>
            <a:r>
              <a:rPr lang="en-US" sz="2400" i="1" dirty="0" smtClean="0"/>
              <a:t> Berkeley Geochronology Center</a:t>
            </a:r>
            <a:endParaRPr lang="en-US" sz="2400" i="1" dirty="0"/>
          </a:p>
          <a:p>
            <a:endParaRPr lang="en-US" sz="2800" i="1" baseline="30000" dirty="0"/>
          </a:p>
        </p:txBody>
      </p:sp>
    </p:spTree>
    <p:extLst>
      <p:ext uri="{BB962C8B-B14F-4D97-AF65-F5344CB8AC3E}">
        <p14:creationId xmlns:p14="http://schemas.microsoft.com/office/powerpoint/2010/main" val="303813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609" y="377923"/>
            <a:ext cx="8229600" cy="70696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Berkeley offers two complementary neutron sources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157624"/>
            <a:ext cx="4645025" cy="3905250"/>
          </a:xfrm>
          <a:prstGeom prst="rect">
            <a:avLst/>
          </a:prstGeom>
          <a:effectLst/>
        </p:spPr>
        <p:txBody>
          <a:bodyPr vert="horz" lIns="91440" tIns="25602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Thick target Deuteron Breakup </a:t>
            </a:r>
            <a:r>
              <a:rPr lang="en-US" sz="2400" u="sng" dirty="0">
                <a:latin typeface="Times New Roman"/>
                <a:cs typeface="Times New Roman"/>
              </a:rPr>
              <a:t>N</a:t>
            </a:r>
            <a:r>
              <a:rPr lang="en-US" sz="2400" u="sng" dirty="0" smtClean="0">
                <a:latin typeface="Times New Roman"/>
                <a:cs typeface="Times New Roman"/>
              </a:rPr>
              <a:t>eutron Source (TTDBNS)</a:t>
            </a:r>
          </a:p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12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Faraday cup in vault acts as breakup target</a:t>
            </a:r>
          </a:p>
          <a:p>
            <a:pPr marL="391686" lvl="1" indent="-195843" algn="ctr"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12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1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&lt; </a:t>
            </a:r>
            <a:r>
              <a:rPr lang="en-US" sz="2400" i="1" dirty="0" smtClean="0">
                <a:latin typeface="Times New Roman"/>
                <a:cs typeface="Times New Roman"/>
              </a:rPr>
              <a:t>E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n</a:t>
            </a:r>
            <a:r>
              <a:rPr lang="en-US" sz="2400" i="1" dirty="0" smtClean="0">
                <a:latin typeface="Times New Roman"/>
                <a:cs typeface="Times New Roman"/>
              </a:rPr>
              <a:t> (MeV) &lt; </a:t>
            </a:r>
            <a:r>
              <a:rPr lang="en-US" sz="2400" dirty="0" smtClean="0">
                <a:latin typeface="Times New Roman"/>
                <a:cs typeface="Times New Roman"/>
              </a:rPr>
              <a:t>60</a:t>
            </a: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24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dirty="0">
                <a:latin typeface="Times New Roman"/>
                <a:cs typeface="Times New Roman"/>
              </a:rPr>
              <a:t>Flux (</a:t>
            </a:r>
            <a:r>
              <a:rPr lang="en-US" sz="2400" i="1" dirty="0">
                <a:latin typeface="Times New Roman"/>
                <a:cs typeface="Times New Roman"/>
              </a:rPr>
              <a:t>in situ</a:t>
            </a:r>
            <a:r>
              <a:rPr lang="en-US" sz="2400" dirty="0">
                <a:latin typeface="Times New Roman"/>
                <a:cs typeface="Times New Roman"/>
              </a:rPr>
              <a:t>): ≥10</a:t>
            </a:r>
            <a:r>
              <a:rPr lang="en-US" sz="2400" baseline="30000" dirty="0">
                <a:latin typeface="Times New Roman"/>
                <a:cs typeface="Times New Roman"/>
              </a:rPr>
              <a:t>12</a:t>
            </a:r>
            <a:r>
              <a:rPr lang="en-US" sz="2400" dirty="0">
                <a:latin typeface="Times New Roman"/>
                <a:cs typeface="Times New Roman"/>
              </a:rPr>
              <a:t> n/s/cm</a:t>
            </a:r>
            <a:r>
              <a:rPr lang="en-US" sz="2400" baseline="30000" dirty="0">
                <a:latin typeface="Times New Roman"/>
                <a:cs typeface="Times New Roman"/>
              </a:rPr>
              <a:t>2</a:t>
            </a:r>
            <a:endParaRPr lang="en-US" sz="2400" dirty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24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Neutron beam flux: 10</a:t>
            </a:r>
            <a:r>
              <a:rPr lang="en-US" sz="2400" baseline="30000" dirty="0" smtClean="0">
                <a:latin typeface="Times New Roman"/>
                <a:cs typeface="Times New Roman"/>
              </a:rPr>
              <a:t>7</a:t>
            </a:r>
            <a:r>
              <a:rPr lang="en-US" sz="2400" dirty="0" smtClean="0">
                <a:latin typeface="Times New Roman"/>
                <a:cs typeface="Times New Roman"/>
              </a:rPr>
              <a:t> n/s/cm</a:t>
            </a:r>
            <a:r>
              <a:rPr lang="en-US" sz="2400" baseline="30000" dirty="0" smtClean="0">
                <a:latin typeface="Times New Roman"/>
                <a:cs typeface="Times New Roman"/>
              </a:rPr>
              <a:t>2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1200" dirty="0" smtClean="0">
              <a:latin typeface="Times New Roman"/>
              <a:cs typeface="Times New Roman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362739" y="1960418"/>
            <a:ext cx="4645025" cy="4184650"/>
          </a:xfrm>
          <a:prstGeom prst="rect">
            <a:avLst/>
          </a:prstGeom>
          <a:effectLst/>
        </p:spPr>
        <p:txBody>
          <a:bodyPr vert="horz" lIns="91440" tIns="25602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High Flux </a:t>
            </a:r>
          </a:p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u="sng" dirty="0" smtClean="0">
                <a:latin typeface="Times New Roman"/>
                <a:cs typeface="Times New Roman"/>
              </a:rPr>
              <a:t>Neutron Generator (HFNG)</a:t>
            </a:r>
          </a:p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12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Ion-source based DD source</a:t>
            </a: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24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Self-loading Titanium target</a:t>
            </a:r>
          </a:p>
          <a:p>
            <a:pPr marL="391686" lvl="1" indent="-195843" algn="ctr"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12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i="1" dirty="0" smtClean="0">
                <a:latin typeface="Times New Roman"/>
                <a:cs typeface="Times New Roman"/>
              </a:rPr>
              <a:t>E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n</a:t>
            </a:r>
            <a:r>
              <a:rPr lang="en-US" sz="2400" i="1" dirty="0" smtClean="0">
                <a:latin typeface="Times New Roman"/>
                <a:cs typeface="Times New Roman"/>
              </a:rPr>
              <a:t> (MeV) =2.45 MeV &amp; </a:t>
            </a:r>
            <a:r>
              <a:rPr lang="en-US" sz="2400" i="1" dirty="0" err="1" smtClean="0">
                <a:latin typeface="Times New Roman"/>
                <a:cs typeface="Times New Roman"/>
              </a:rPr>
              <a:t>E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thermal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24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Flux (</a:t>
            </a:r>
            <a:r>
              <a:rPr lang="en-US" sz="2400" i="1" dirty="0" smtClean="0">
                <a:latin typeface="Times New Roman"/>
                <a:cs typeface="Times New Roman"/>
              </a:rPr>
              <a:t>in situ)</a:t>
            </a:r>
            <a:r>
              <a:rPr lang="en-US" sz="2400" dirty="0" smtClean="0">
                <a:latin typeface="Times New Roman"/>
                <a:cs typeface="Times New Roman"/>
              </a:rPr>
              <a:t>: 10</a:t>
            </a:r>
            <a:r>
              <a:rPr lang="en-US" sz="2400" baseline="30000" dirty="0" smtClean="0">
                <a:latin typeface="Times New Roman"/>
                <a:cs typeface="Times New Roman"/>
              </a:rPr>
              <a:t>8-10</a:t>
            </a:r>
            <a:r>
              <a:rPr lang="en-US" sz="2400" dirty="0" smtClean="0">
                <a:latin typeface="Times New Roman"/>
                <a:cs typeface="Times New Roman"/>
              </a:rPr>
              <a:t> n/s/cm</a:t>
            </a:r>
            <a:r>
              <a:rPr lang="en-US" sz="2400" baseline="30000" dirty="0" smtClean="0">
                <a:latin typeface="Times New Roman"/>
                <a:cs typeface="Times New Roman"/>
              </a:rPr>
              <a:t>2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1200" dirty="0" smtClean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dirty="0">
                <a:latin typeface="Times New Roman"/>
                <a:cs typeface="Times New Roman"/>
              </a:rPr>
              <a:t>N</a:t>
            </a:r>
            <a:r>
              <a:rPr lang="en-US" sz="2400" dirty="0" smtClean="0">
                <a:latin typeface="Times New Roman"/>
                <a:cs typeface="Times New Roman"/>
              </a:rPr>
              <a:t>eutron beam flux: 10</a:t>
            </a:r>
            <a:r>
              <a:rPr lang="en-US" sz="2400" baseline="30000" dirty="0" smtClean="0">
                <a:latin typeface="Times New Roman"/>
                <a:cs typeface="Times New Roman"/>
              </a:rPr>
              <a:t>4-6</a:t>
            </a:r>
            <a:r>
              <a:rPr lang="en-US" sz="2400" dirty="0" smtClean="0">
                <a:latin typeface="Times New Roman"/>
                <a:cs typeface="Times New Roman"/>
              </a:rPr>
              <a:t> n/s/cm</a:t>
            </a:r>
            <a:r>
              <a:rPr lang="en-US" sz="2400" baseline="30000" dirty="0" smtClean="0">
                <a:latin typeface="Times New Roman"/>
                <a:cs typeface="Times New Roman"/>
              </a:rPr>
              <a:t>2</a:t>
            </a: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2400" dirty="0">
              <a:latin typeface="Times New Roman"/>
              <a:cs typeface="Times New Roman"/>
            </a:endParaRPr>
          </a:p>
          <a:p>
            <a:pPr marL="391686" lvl="1" indent="-195843" algn="ctr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Rabbit System</a:t>
            </a:r>
          </a:p>
          <a:p>
            <a:pPr marL="195843" lvl="1" algn="ctr"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endParaRPr lang="en-US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733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No Background Color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</a:spPr>
      <a:bodyPr anchor="b">
        <a:prstTxWarp prst="textNoShape">
          <a:avLst/>
        </a:prstTxWarp>
      </a:bodyPr>
      <a:lstStyle>
        <a:defPPr algn="ctr">
          <a:spcBef>
            <a:spcPct val="0"/>
          </a:spcBef>
          <a:defRPr sz="1600" dirty="0">
            <a:solidFill>
              <a:srgbClr val="000000"/>
            </a:solidFill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51008</TotalTime>
  <Words>889</Words>
  <Application>Microsoft Office PowerPoint</Application>
  <PresentationFormat>On-screen Show (4:3)</PresentationFormat>
  <Paragraphs>169</Paragraphs>
  <Slides>17</Slides>
  <Notes>3</Notes>
  <HiddenSlides>9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MS PGothic</vt:lpstr>
      <vt:lpstr>Arial</vt:lpstr>
      <vt:lpstr>Arial Narrow</vt:lpstr>
      <vt:lpstr>Calibri</vt:lpstr>
      <vt:lpstr>Calibri Light</vt:lpstr>
      <vt:lpstr>Cambria Math</vt:lpstr>
      <vt:lpstr>Helvetica</vt:lpstr>
      <vt:lpstr>Lucida Grande</vt:lpstr>
      <vt:lpstr>Lucida Handwriting</vt:lpstr>
      <vt:lpstr>Symbol</vt:lpstr>
      <vt:lpstr>Times New Roman</vt:lpstr>
      <vt:lpstr>Wingdings</vt:lpstr>
      <vt:lpstr>Wingdings 2</vt:lpstr>
      <vt:lpstr>1_No Background Color</vt:lpstr>
      <vt:lpstr>Office Theme</vt:lpstr>
      <vt:lpstr>Equation</vt:lpstr>
      <vt:lpstr>Neutron Production Capabilities: LBNL 88-Inch Cyclotron  UCB High Flux Neutron Generator</vt:lpstr>
      <vt:lpstr>Who I am</vt:lpstr>
      <vt:lpstr>Why we care about (n,n’𝛾)</vt:lpstr>
      <vt:lpstr>Deuteron Breakup n source at the 88-Inch cyclotron for 𝜎(n,n’𝛾)</vt:lpstr>
      <vt:lpstr>Iron spectrum </vt:lpstr>
      <vt:lpstr>HFNG – what it does</vt:lpstr>
      <vt:lpstr>Summary/What’s Next</vt:lpstr>
      <vt:lpstr>Collaborators</vt:lpstr>
      <vt:lpstr>Berkeley offers two complementary neutron sources</vt:lpstr>
      <vt:lpstr>High Flux Neutron Generator at UCB  - how it works</vt:lpstr>
      <vt:lpstr>PowerPoint Presentation</vt:lpstr>
      <vt:lpstr>Neutron spectral characterization Activation foils</vt:lpstr>
      <vt:lpstr>Geochronology: K-Ar Dating Method</vt:lpstr>
      <vt:lpstr>Geochronology: K-Ar Dating Method</vt:lpstr>
      <vt:lpstr>Geochronology: 40Ar/39Ar Variant</vt:lpstr>
      <vt:lpstr>Geochronology: 40Ar/39Ar Variant</vt:lpstr>
      <vt:lpstr>Neutron Fluence Parameter, J</vt:lpstr>
    </vt:vector>
  </TitlesOfParts>
  <Company>LLNL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2011 LLNL Template</dc:title>
  <dc:creator>TID</dc:creator>
  <cp:lastModifiedBy>Leo</cp:lastModifiedBy>
  <cp:revision>1171</cp:revision>
  <cp:lastPrinted>2013-05-09T20:18:05Z</cp:lastPrinted>
  <dcterms:created xsi:type="dcterms:W3CDTF">2010-07-01T20:56:41Z</dcterms:created>
  <dcterms:modified xsi:type="dcterms:W3CDTF">2014-11-07T13:10:48Z</dcterms:modified>
</cp:coreProperties>
</file>