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59" r:id="rId2"/>
    <p:sldId id="334" r:id="rId3"/>
    <p:sldId id="345" r:id="rId4"/>
    <p:sldId id="346" r:id="rId5"/>
    <p:sldId id="347" r:id="rId6"/>
    <p:sldId id="335" r:id="rId7"/>
    <p:sldId id="337" r:id="rId8"/>
    <p:sldId id="350" r:id="rId9"/>
    <p:sldId id="351" r:id="rId10"/>
    <p:sldId id="352" r:id="rId11"/>
    <p:sldId id="353" r:id="rId12"/>
    <p:sldId id="343" r:id="rId13"/>
    <p:sldId id="349" r:id="rId14"/>
    <p:sldId id="348" r:id="rId15"/>
    <p:sldId id="342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694"/>
    <a:srgbClr val="FF6699"/>
    <a:srgbClr val="C00000"/>
    <a:srgbClr val="E6B9B8"/>
    <a:srgbClr val="FF3399"/>
    <a:srgbClr val="4F81BD"/>
    <a:srgbClr val="FFFF66"/>
    <a:srgbClr val="376092"/>
    <a:srgbClr val="008000"/>
    <a:srgbClr val="275F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-798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EEC9A3B-E627-4F38-A691-992A74549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40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5723645-B59A-4A9A-8751-5F86E19D8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141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r>
              <a:rPr lang="en-US" sz="1200" smtClean="0"/>
              <a:t>Go to ”Insert (View) | Header and Footer" to add your organization, sponsor, meeting name here; then, click "Apply to All"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fld id="{963BB3DE-D5C9-48B5-AE65-03861921ACEB}" type="slidenum">
              <a:rPr lang="en-US" sz="1200" smtClean="0"/>
              <a:pPr/>
              <a:t>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02756" indent="-270291" defTabSz="914485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081164" indent="-216233" defTabSz="914485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13629" indent="-216233" defTabSz="914485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1946095" indent="-216233" defTabSz="914485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378560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811026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243491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675957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9F1D7F2-9A82-400C-A3E9-BD357A7A6BF4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NLppt_BG_Title_NewDOElogo_OffSc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8DC87-8C06-421A-9339-D8FB9CC2A4B3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81B28-501A-43D1-A911-2786B9868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1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5C9B8-3C53-4B8E-AF69-55858EC7F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92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DE730-29B3-4110-ADB6-52535C6C99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8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1D7A3-A980-456F-82CF-A8C49BCB2C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7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549DD-064C-47A9-808E-E5A6669D43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3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853DC-E54A-470F-B6EC-547CEF57C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7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FF35B-F31C-46C7-8BEC-BB0515A66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36F40-8B98-4977-8CAF-407F4B5DB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39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E9A47-77A7-432F-A80A-87F453C95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5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FE25C-A1E4-4488-968A-CE2BE0A63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5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5E528-334F-4883-9914-D1E55CC669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0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D13922-E4E8-40EE-914E-36D999D94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8" descr="REVBG_Slide4_Blu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/url?sa=i&amp;rct=j&amp;q=&amp;esrc=s&amp;source=images&amp;cd=&amp;cad=rja&amp;uact=8&amp;docid=amxkfBxtwcbSuM&amp;tbnid=PA6Ka2eZOA3o8M:&amp;ved=0CAUQjRw&amp;url=http://science.energy.gov/np/benefits-of-np/applications-of-nuclear-science/archives/precise-measurement-of-82sr-radioactivity-in-the-sr-rb-pet-generator/&amp;ei=Ft9wU8b1G8bGoATbt4CQCw&amp;bvm=bv.66330100,d.aWw&amp;psig=AFQjCNGToudw5OTovJyTOV8zZHfORkfANw&amp;ust=1399992412758826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docid=QeAxzfGvrgAugM&amp;tbnid=klmKiy5tIgoVtM:&amp;ved=0CAUQjRw&amp;url=http://www.canberra.com/products/detectors/cryostats-coolers.asp&amp;ei=i_NwU5_9MI6CogT8w4LAAQ&amp;bvm=bv.66330100,d.aWw&amp;psig=AFQjCNHolG64jTVnDQvX2JLzLq4R_-HCTw&amp;ust=139999753490288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/url?sa=i&amp;rct=j&amp;q=&amp;esrc=s&amp;source=images&amp;cd=&amp;cad=rja&amp;uact=8&amp;docid=amxkfBxtwcbSuM&amp;tbnid=PA6Ka2eZOA3o8M:&amp;ved=0CAUQjRw&amp;url=http://science.energy.gov/np/benefits-of-np/applications-of-nuclear-science/archives/precise-measurement-of-82sr-radioactivity-in-the-sr-rb-pet-generator/&amp;ei=Ft9wU8b1G8bGoATbt4CQCw&amp;bvm=bv.66330100,d.aWw&amp;psig=AFQjCNGToudw5OTovJyTOV8zZHfORkfANw&amp;ust=139999241275882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6"/>
          <p:cNvSpPr>
            <a:spLocks noGrp="1"/>
          </p:cNvSpPr>
          <p:nvPr>
            <p:ph type="ctrTitle"/>
          </p:nvPr>
        </p:nvSpPr>
        <p:spPr>
          <a:xfrm>
            <a:off x="743739" y="1626296"/>
            <a:ext cx="7750627" cy="863600"/>
          </a:xfrm>
        </p:spPr>
        <p:txBody>
          <a:bodyPr/>
          <a:lstStyle/>
          <a:p>
            <a:pPr eaLnBrk="1" hangingPunct="1"/>
            <a:r>
              <a:rPr lang="en-US" sz="4800" dirty="0" smtClean="0">
                <a:solidFill>
                  <a:schemeClr val="bg1"/>
                </a:solidFill>
              </a:rPr>
              <a:t>Present and Future of</a:t>
            </a:r>
            <a:br>
              <a:rPr lang="en-US" sz="4800" dirty="0" smtClean="0">
                <a:solidFill>
                  <a:schemeClr val="bg1"/>
                </a:solidFill>
              </a:rPr>
            </a:br>
            <a:r>
              <a:rPr lang="en-US" sz="4800" dirty="0" smtClean="0">
                <a:solidFill>
                  <a:schemeClr val="bg1"/>
                </a:solidFill>
              </a:rPr>
              <a:t>BLIP-USNDP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4482"/>
            <a:ext cx="8991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A new starting point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5575" y="653117"/>
            <a:ext cx="4537449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4"/>
          <a:stretch/>
        </p:blipFill>
        <p:spPr bwMode="auto">
          <a:xfrm>
            <a:off x="4706908" y="1011491"/>
            <a:ext cx="4360892" cy="255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6939" y="766792"/>
            <a:ext cx="3364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Proper quantification</a:t>
            </a:r>
            <a:endParaRPr lang="en-US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939" y="1290012"/>
            <a:ext cx="5277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Ensures quality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Meets regulatory compliance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Has real $$$ implications</a:t>
            </a:r>
            <a:endParaRPr lang="en-US" sz="2400" dirty="0">
              <a:latin typeface="+mj-lt"/>
            </a:endParaRPr>
          </a:p>
        </p:txBody>
      </p:sp>
      <p:pic>
        <p:nvPicPr>
          <p:cNvPr id="2050" name="Picture 2" descr="http://www.ortec-online.com/image.asbx?AttributeFileId=0d9c5f6e-6817-4438-917d-7096f7daa7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570" y="147012"/>
            <a:ext cx="1917338" cy="153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6939" y="3711388"/>
            <a:ext cx="8289179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Our “basic” spectroscopy tools can make a large impact</a:t>
            </a:r>
            <a:endParaRPr lang="en-US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072" y="4504765"/>
            <a:ext cx="4975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Well developed analysis software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Compton-suppression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Improved experimental setups</a:t>
            </a:r>
            <a:endParaRPr lang="en-US" sz="2400" dirty="0">
              <a:latin typeface="+mj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837686" y="4600676"/>
            <a:ext cx="3041855" cy="2163195"/>
            <a:chOff x="5837686" y="4600676"/>
            <a:chExt cx="3041855" cy="2163195"/>
          </a:xfrm>
        </p:grpSpPr>
        <p:sp>
          <p:nvSpPr>
            <p:cNvPr id="11" name="Rectangle 10"/>
            <p:cNvSpPr/>
            <p:nvPr/>
          </p:nvSpPr>
          <p:spPr>
            <a:xfrm>
              <a:off x="6884894" y="5705094"/>
              <a:ext cx="914400" cy="10587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180729" y="5284694"/>
              <a:ext cx="336177" cy="420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64723" y="5983941"/>
              <a:ext cx="10488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+mj-lt"/>
                </a:rPr>
                <a:t>HPGe</a:t>
              </a:r>
              <a:endParaRPr lang="en-US" dirty="0">
                <a:latin typeface="+mj-lt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837686" y="4614123"/>
              <a:ext cx="1183341" cy="54045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696200" y="4614123"/>
              <a:ext cx="1183341" cy="54045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77239" y="4608603"/>
              <a:ext cx="8681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+mj-lt"/>
                </a:rPr>
                <a:t>NaI</a:t>
              </a:r>
              <a:endParaRPr lang="en-US" dirty="0">
                <a:latin typeface="+mj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953934" y="4600676"/>
              <a:ext cx="8681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+mj-lt"/>
                </a:rPr>
                <a:t>NaI</a:t>
              </a:r>
              <a:endParaRPr lang="en-US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60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4482"/>
            <a:ext cx="8991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Outlook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5575" y="653117"/>
            <a:ext cx="188837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5576" y="1331259"/>
            <a:ext cx="89122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Initial projects are well underway</a:t>
            </a:r>
          </a:p>
          <a:p>
            <a:endParaRPr lang="en-US" dirty="0" smtClean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Benefits of a data-BLIP collaboration already emerging</a:t>
            </a:r>
          </a:p>
          <a:p>
            <a:endParaRPr lang="en-US" dirty="0" smtClean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USNDP has expertise to expand even further</a:t>
            </a:r>
          </a:p>
          <a:p>
            <a:endParaRPr lang="en-US" dirty="0" smtClean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Person-power is an issue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630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5880" y="2307940"/>
            <a:ext cx="3906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+mj-lt"/>
              </a:rPr>
              <a:t>BACKUPS</a:t>
            </a:r>
            <a:endParaRPr lang="en-US" sz="7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66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39" y="2829143"/>
            <a:ext cx="5675219" cy="163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65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cience.energy.gov/~/media/np/images/ORNLBenifitsofNP/SrDecayProcess.jpg?w=201&amp;h=273&amp;as=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66" y="627530"/>
            <a:ext cx="2458197" cy="33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" y="-40154"/>
            <a:ext cx="8382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aseline="300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82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Rb for Cardiac PET: A BLIP standard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55575" y="567952"/>
            <a:ext cx="7693025" cy="317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81154" y="4478301"/>
            <a:ext cx="7686767" cy="2376491"/>
            <a:chOff x="81154" y="4451407"/>
            <a:chExt cx="7686767" cy="2376491"/>
          </a:xfrm>
        </p:grpSpPr>
        <p:pic>
          <p:nvPicPr>
            <p:cNvPr id="2151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027" y="4451407"/>
              <a:ext cx="7646894" cy="1985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81154" y="6427788"/>
              <a:ext cx="5961062" cy="40011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2000" dirty="0">
                  <a:latin typeface="+mj-lt"/>
                  <a:cs typeface="Arial" charset="0"/>
                </a:rPr>
                <a:t>R.A. Meyer </a:t>
              </a:r>
              <a:r>
                <a:rPr lang="en-US" sz="2000" i="1" dirty="0">
                  <a:latin typeface="+mj-lt"/>
                  <a:cs typeface="Arial" charset="0"/>
                </a:rPr>
                <a:t>et al</a:t>
              </a:r>
              <a:r>
                <a:rPr lang="en-US" sz="2000" dirty="0">
                  <a:latin typeface="+mj-lt"/>
                  <a:cs typeface="Arial" charset="0"/>
                </a:rPr>
                <a:t>., Phys. Rev. C </a:t>
              </a:r>
              <a:r>
                <a:rPr lang="en-US" sz="2000" b="1" dirty="0">
                  <a:latin typeface="+mj-lt"/>
                  <a:cs typeface="Arial" charset="0"/>
                </a:rPr>
                <a:t>27</a:t>
              </a:r>
              <a:r>
                <a:rPr lang="en-US" sz="2000" dirty="0">
                  <a:latin typeface="+mj-lt"/>
                  <a:cs typeface="Arial" charset="0"/>
                </a:rPr>
                <a:t>, 2217 (1983). 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251978" y="4465285"/>
              <a:ext cx="3505200" cy="5238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cs typeface="Arial" charset="0"/>
                </a:rPr>
                <a:t>2 Ge(Li) detectors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715651" y="521880"/>
            <a:ext cx="39271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Another true story:</a:t>
            </a:r>
            <a:endParaRPr lang="en-US" sz="32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12143" y="999079"/>
            <a:ext cx="6131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+mj-lt"/>
              </a:rPr>
              <a:t>Intensity of 776 </a:t>
            </a:r>
            <a:r>
              <a:rPr lang="en-US" sz="2400" dirty="0" smtClean="0">
                <a:solidFill>
                  <a:schemeClr val="tx2"/>
                </a:solidFill>
                <a:latin typeface="+mj-lt"/>
                <a:sym typeface="Symbol"/>
              </a:rPr>
              <a:t>-ray used to count # of </a:t>
            </a:r>
            <a:r>
              <a:rPr lang="en-US" sz="2400" baseline="30000" dirty="0" smtClean="0">
                <a:solidFill>
                  <a:schemeClr val="tx2"/>
                </a:solidFill>
                <a:latin typeface="+mj-lt"/>
                <a:sym typeface="Symbol"/>
              </a:rPr>
              <a:t>82</a:t>
            </a:r>
            <a:r>
              <a:rPr lang="en-US" sz="2400" dirty="0" smtClean="0">
                <a:solidFill>
                  <a:schemeClr val="tx2"/>
                </a:solidFill>
                <a:latin typeface="+mj-lt"/>
                <a:sym typeface="Symbol"/>
              </a:rPr>
              <a:t>Sr </a:t>
            </a:r>
            <a:endParaRPr lang="en-US" sz="2400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756650" y="1353168"/>
            <a:ext cx="6307132" cy="1998051"/>
            <a:chOff x="2756650" y="1353168"/>
            <a:chExt cx="6307132" cy="1998051"/>
          </a:xfrm>
        </p:grpSpPr>
        <p:sp>
          <p:nvSpPr>
            <p:cNvPr id="9" name="TextBox 8"/>
            <p:cNvSpPr txBox="1"/>
            <p:nvPr/>
          </p:nvSpPr>
          <p:spPr>
            <a:xfrm>
              <a:off x="3698405" y="1743135"/>
              <a:ext cx="53653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j-lt"/>
                </a:rPr>
                <a:t>0.134(5) :  1987 </a:t>
              </a:r>
              <a:r>
                <a:rPr lang="en-US" dirty="0" err="1" smtClean="0">
                  <a:latin typeface="+mj-lt"/>
                </a:rPr>
                <a:t>Nucl</a:t>
              </a:r>
              <a:r>
                <a:rPr lang="en-US" dirty="0" smtClean="0">
                  <a:latin typeface="+mj-lt"/>
                </a:rPr>
                <a:t>. Data Sheets</a:t>
              </a:r>
              <a:endParaRPr lang="en-US" dirty="0">
                <a:latin typeface="+mj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56650" y="1353168"/>
              <a:ext cx="30524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j-lt"/>
                </a:rPr>
                <a:t>Intensity / decay =</a:t>
              </a:r>
              <a:endParaRPr lang="en-US" dirty="0">
                <a:latin typeface="+mj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98405" y="2143614"/>
              <a:ext cx="53653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j-lt"/>
                </a:rPr>
                <a:t>0.134(5) :  1995 </a:t>
              </a:r>
              <a:r>
                <a:rPr lang="en-US" dirty="0" err="1" smtClean="0">
                  <a:latin typeface="+mj-lt"/>
                </a:rPr>
                <a:t>Nucl</a:t>
              </a:r>
              <a:r>
                <a:rPr lang="en-US" dirty="0" smtClean="0">
                  <a:latin typeface="+mj-lt"/>
                </a:rPr>
                <a:t>. Data Sheets</a:t>
              </a:r>
              <a:endParaRPr lang="en-US" dirty="0">
                <a:latin typeface="+mj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97940" y="2545811"/>
              <a:ext cx="53653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  <a:latin typeface="+mj-lt"/>
                </a:rPr>
                <a:t>0.151(2)</a:t>
              </a:r>
              <a:r>
                <a:rPr lang="en-US" dirty="0" smtClean="0">
                  <a:latin typeface="+mj-lt"/>
                </a:rPr>
                <a:t> :  2003 </a:t>
              </a:r>
              <a:r>
                <a:rPr lang="en-US" dirty="0" err="1" smtClean="0">
                  <a:latin typeface="+mj-lt"/>
                </a:rPr>
                <a:t>Nucl</a:t>
              </a:r>
              <a:r>
                <a:rPr lang="en-US" dirty="0" smtClean="0">
                  <a:latin typeface="+mj-lt"/>
                </a:rPr>
                <a:t>. Data Sheets</a:t>
              </a:r>
              <a:endParaRPr lang="en-US" dirty="0">
                <a:latin typeface="+mj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81531" y="2951109"/>
              <a:ext cx="35159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j-lt"/>
                </a:rPr>
                <a:t>(based on new data from 1987)</a:t>
              </a:r>
              <a:endParaRPr lang="en-US" sz="2000" dirty="0">
                <a:latin typeface="+mj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83144" y="3259025"/>
            <a:ext cx="5614330" cy="1079613"/>
            <a:chOff x="3283144" y="3259025"/>
            <a:chExt cx="5614330" cy="107961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3144" y="3351219"/>
              <a:ext cx="5614330" cy="987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3705787" y="3259025"/>
              <a:ext cx="15576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  <a:latin typeface="+mj-lt"/>
                </a:rPr>
                <a:t>0.149(4)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309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" t="23485" r="68800" b="6249"/>
          <a:stretch/>
        </p:blipFill>
        <p:spPr bwMode="auto">
          <a:xfrm>
            <a:off x="142597" y="1524000"/>
            <a:ext cx="3515003" cy="5035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76200" y="53975"/>
            <a:ext cx="89916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A promising new medical isotope: </a:t>
            </a:r>
            <a:r>
              <a:rPr lang="en-US" sz="4000" baseline="300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195m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Pt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55575" y="758825"/>
            <a:ext cx="8455025" cy="317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3733800" y="838200"/>
            <a:ext cx="495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>
                <a:latin typeface="Arial" charset="0"/>
                <a:cs typeface="Arial" charset="0"/>
              </a:rPr>
              <a:t>Optimizing chemotherapy</a:t>
            </a:r>
          </a:p>
        </p:txBody>
      </p:sp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3754438" y="2438400"/>
            <a:ext cx="495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>
                <a:latin typeface="Arial" charset="0"/>
                <a:cs typeface="Arial" charset="0"/>
              </a:rPr>
              <a:t>Cancer therapy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5588" y="1295400"/>
            <a:ext cx="500221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Pt compounds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cisplatin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 or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carbonplatin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 usually used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Label to determine tumor uptake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56075" y="2895600"/>
            <a:ext cx="5002213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Very large Auger electron yield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Local dose of radiation to tumor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3886200" y="3733800"/>
            <a:ext cx="5029200" cy="1993900"/>
            <a:chOff x="3886200" y="3733800"/>
            <a:chExt cx="5029200" cy="1994595"/>
          </a:xfrm>
        </p:grpSpPr>
        <p:sp>
          <p:nvSpPr>
            <p:cNvPr id="9" name="TextBox 8"/>
            <p:cNvSpPr txBox="1"/>
            <p:nvPr/>
          </p:nvSpPr>
          <p:spPr>
            <a:xfrm>
              <a:off x="3886200" y="3733800"/>
              <a:ext cx="5029200" cy="7082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chemeClr val="accent2">
                      <a:lumMod val="50000"/>
                    </a:schemeClr>
                  </a:solidFill>
                  <a:latin typeface="Cooper Black" panose="0208090404030B020404" pitchFamily="18" charset="0"/>
                  <a:cs typeface="Arial" charset="0"/>
                </a:rPr>
                <a:t>The Shocker…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56075" y="4343612"/>
              <a:ext cx="4759325" cy="13847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charset="0"/>
                </a:rPr>
                <a:t>1972 Private Communication</a:t>
              </a:r>
            </a:p>
            <a:p>
              <a:pPr algn="ctr">
                <a:defRPr/>
              </a:pPr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charset="0"/>
                </a:rPr>
                <a:t>1967 Journal Article</a:t>
              </a:r>
            </a:p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065588" y="5675313"/>
            <a:ext cx="5002212" cy="9540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  <a:cs typeface="Arial" charset="0"/>
              </a:rPr>
              <a:t>Gamma-ray intensities differ by 10-20%</a:t>
            </a:r>
          </a:p>
        </p:txBody>
      </p:sp>
    </p:spTree>
    <p:extLst>
      <p:ext uri="{BB962C8B-B14F-4D97-AF65-F5344CB8AC3E}">
        <p14:creationId xmlns:p14="http://schemas.microsoft.com/office/powerpoint/2010/main" val="135991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-47623"/>
            <a:ext cx="89154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j-lt"/>
                <a:cs typeface="Arial" charset="0"/>
              </a:rPr>
              <a:t>Isotope </a:t>
            </a:r>
            <a:r>
              <a:rPr lang="en-US" sz="4400" dirty="0">
                <a:solidFill>
                  <a:schemeClr val="tx2"/>
                </a:solidFill>
                <a:latin typeface="+mj-lt"/>
                <a:cs typeface="Arial" charset="0"/>
              </a:rPr>
              <a:t>production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55575" y="736148"/>
            <a:ext cx="45688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2593157" y="777155"/>
            <a:ext cx="42526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solidFill>
                  <a:srgbClr val="C00000"/>
                </a:solidFill>
                <a:latin typeface="+mj-lt"/>
                <a:cs typeface="Arial" charset="0"/>
              </a:rPr>
              <a:t>What is needed ?</a:t>
            </a:r>
          </a:p>
        </p:txBody>
      </p:sp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96838" y="1349189"/>
            <a:ext cx="4343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dirty="0">
                <a:latin typeface="+mj-lt"/>
                <a:cs typeface="Arial" charset="0"/>
              </a:rPr>
              <a:t>Accelerator (or reactor)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dirty="0" err="1">
                <a:latin typeface="+mj-lt"/>
                <a:cs typeface="Arial" charset="0"/>
              </a:rPr>
              <a:t>Targetry</a:t>
            </a:r>
            <a:endParaRPr lang="en-US" altLang="en-US" sz="2800" dirty="0">
              <a:latin typeface="+mj-lt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800" dirty="0">
                <a:latin typeface="+mj-lt"/>
                <a:cs typeface="Arial" charset="0"/>
              </a:rPr>
              <a:t>Handling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dirty="0">
                <a:latin typeface="+mj-lt"/>
                <a:cs typeface="Arial" charset="0"/>
              </a:rPr>
              <a:t>Chemistry</a:t>
            </a:r>
          </a:p>
        </p:txBody>
      </p:sp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4724400" y="1501589"/>
            <a:ext cx="4419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dirty="0" smtClean="0">
                <a:latin typeface="+mj-lt"/>
                <a:cs typeface="Arial" charset="0"/>
              </a:rPr>
              <a:t>Decay data</a:t>
            </a:r>
            <a:endParaRPr lang="en-US" altLang="en-US" sz="2800" dirty="0">
              <a:latin typeface="+mj-lt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800" dirty="0" smtClean="0">
                <a:latin typeface="+mj-lt"/>
                <a:cs typeface="Arial" charset="0"/>
              </a:rPr>
              <a:t>Reaction cross sections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dirty="0" smtClean="0">
                <a:latin typeface="+mj-lt"/>
                <a:cs typeface="Arial" charset="0"/>
              </a:rPr>
              <a:t>Nuclear spectroscopy</a:t>
            </a:r>
            <a:endParaRPr lang="en-US" altLang="en-US" sz="2800" dirty="0">
              <a:latin typeface="+mj-lt"/>
              <a:cs typeface="Arial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5494" y="3143352"/>
            <a:ext cx="3325906" cy="2245279"/>
            <a:chOff x="457200" y="4102603"/>
            <a:chExt cx="2862263" cy="1917197"/>
          </a:xfrm>
        </p:grpSpPr>
        <p:pic>
          <p:nvPicPr>
            <p:cNvPr id="16396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143375"/>
              <a:ext cx="2862263" cy="187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082801" y="4102603"/>
              <a:ext cx="1236662" cy="64597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dirty="0">
                  <a:latin typeface="Arial" pitchFamily="34" charset="0"/>
                </a:rPr>
                <a:t>BLIP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724400" y="2891118"/>
            <a:ext cx="4096870" cy="2808007"/>
            <a:chOff x="5271395" y="3151257"/>
            <a:chExt cx="3549749" cy="2547767"/>
          </a:xfrm>
        </p:grpSpPr>
        <p:pic>
          <p:nvPicPr>
            <p:cNvPr id="16394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06" t="14961" r="50806" b="47244"/>
            <a:stretch>
              <a:fillRect/>
            </a:stretch>
          </p:blipFill>
          <p:spPr bwMode="auto">
            <a:xfrm>
              <a:off x="5271395" y="3339882"/>
              <a:ext cx="3263005" cy="2359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6966443" y="3151257"/>
              <a:ext cx="1854701" cy="64628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3600" dirty="0" smtClean="0">
                  <a:latin typeface="Arial" pitchFamily="34" charset="0"/>
                </a:rPr>
                <a:t>USNDP</a:t>
              </a:r>
              <a:endParaRPr lang="en-US" sz="3600" dirty="0">
                <a:latin typeface="Arial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5575" y="5490884"/>
            <a:ext cx="8836025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>
                <a:latin typeface="+mj-lt"/>
              </a:rPr>
              <a:t>A BLIP-USNDP collaboration is in a </a:t>
            </a:r>
            <a:r>
              <a:rPr lang="en-US" dirty="0">
                <a:latin typeface="+mj-lt"/>
              </a:rPr>
              <a:t>unique position to combine two essential pieces of isotope production to improve quality and </a:t>
            </a:r>
            <a:r>
              <a:rPr lang="en-US" dirty="0" smtClean="0">
                <a:latin typeface="+mj-lt"/>
              </a:rPr>
              <a:t>enable discovery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279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-67235"/>
            <a:ext cx="3962400" cy="70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Decay 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Data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5575" y="591671"/>
            <a:ext cx="285656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305113" y="117475"/>
            <a:ext cx="4832350" cy="6740525"/>
            <a:chOff x="4250824" y="117112"/>
            <a:chExt cx="4832270" cy="6740888"/>
          </a:xfrm>
        </p:grpSpPr>
        <p:pic>
          <p:nvPicPr>
            <p:cNvPr id="1742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3691" y="117112"/>
              <a:ext cx="1655406" cy="2134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0824" y="2286652"/>
              <a:ext cx="4832270" cy="4571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0" y="615764"/>
            <a:ext cx="479742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  <a:cs typeface="Arial" charset="0"/>
              </a:rPr>
              <a:t>Essential for determining:</a:t>
            </a:r>
          </a:p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7012" y="1049012"/>
            <a:ext cx="4343400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cs typeface="Arial" charset="0"/>
              </a:rPr>
              <a:t>Overall dose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cs typeface="Arial" charset="0"/>
              </a:rPr>
              <a:t>Specific dose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cs typeface="Arial" charset="0"/>
              </a:rPr>
              <a:t>Imaging background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cs typeface="Arial" charset="0"/>
              </a:rPr>
              <a:t>Production cross section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4251325" y="1267619"/>
            <a:ext cx="4675402" cy="5411087"/>
            <a:chOff x="4251621" y="1294513"/>
            <a:chExt cx="4676486" cy="5411087"/>
          </a:xfrm>
        </p:grpSpPr>
        <p:grpSp>
          <p:nvGrpSpPr>
            <p:cNvPr id="17416" name="Group 7"/>
            <p:cNvGrpSpPr>
              <a:grpSpLocks/>
            </p:cNvGrpSpPr>
            <p:nvPr/>
          </p:nvGrpSpPr>
          <p:grpSpPr bwMode="auto">
            <a:xfrm>
              <a:off x="5761898" y="3124200"/>
              <a:ext cx="636520" cy="3581400"/>
              <a:chOff x="5761898" y="3124200"/>
              <a:chExt cx="636520" cy="35814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5790266" y="5638800"/>
                <a:ext cx="608152" cy="190500"/>
              </a:xfrm>
              <a:prstGeom prst="ellipse">
                <a:avLst/>
              </a:prstGeom>
              <a:solidFill>
                <a:srgbClr val="FFFF00">
                  <a:alpha val="17000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6699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774387" y="6515100"/>
                <a:ext cx="608152" cy="190500"/>
              </a:xfrm>
              <a:prstGeom prst="ellipse">
                <a:avLst/>
              </a:prstGeom>
              <a:solidFill>
                <a:srgbClr val="FFFF00">
                  <a:alpha val="17000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6699"/>
                  </a:solidFill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774387" y="3124200"/>
                <a:ext cx="608152" cy="190500"/>
              </a:xfrm>
              <a:prstGeom prst="ellipse">
                <a:avLst/>
              </a:prstGeom>
              <a:solidFill>
                <a:srgbClr val="FFFF00">
                  <a:alpha val="17000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6699"/>
                  </a:solidFill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5761684" y="3924300"/>
                <a:ext cx="608152" cy="190500"/>
              </a:xfrm>
              <a:prstGeom prst="ellipse">
                <a:avLst/>
              </a:prstGeom>
              <a:solidFill>
                <a:srgbClr val="FFFF00">
                  <a:alpha val="17000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6699"/>
                  </a:solidFill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774387" y="3657600"/>
                <a:ext cx="608152" cy="190500"/>
              </a:xfrm>
              <a:prstGeom prst="ellipse">
                <a:avLst/>
              </a:prstGeom>
              <a:solidFill>
                <a:srgbClr val="FFFF00">
                  <a:alpha val="17000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6699"/>
                  </a:solidFill>
                </a:endParaRPr>
              </a:p>
            </p:txBody>
          </p:sp>
        </p:grpSp>
        <p:sp>
          <p:nvSpPr>
            <p:cNvPr id="17417" name="TextBox 15"/>
            <p:cNvSpPr txBox="1">
              <a:spLocks noChangeArrowheads="1"/>
            </p:cNvSpPr>
            <p:nvPr/>
          </p:nvSpPr>
          <p:spPr bwMode="auto">
            <a:xfrm>
              <a:off x="4251621" y="1294513"/>
              <a:ext cx="4676486" cy="954107"/>
            </a:xfrm>
            <a:prstGeom prst="rect">
              <a:avLst/>
            </a:prstGeom>
            <a:solidFill>
              <a:srgbClr val="FFCC66"/>
            </a:solidFill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C00000"/>
                  </a:solidFill>
                  <a:latin typeface="Arial" charset="0"/>
                  <a:cs typeface="Arial" charset="0"/>
                </a:rPr>
                <a:t>Over half were last studied &gt;30 years ago !!</a:t>
              </a:r>
            </a:p>
          </p:txBody>
        </p:sp>
      </p:grpSp>
      <p:sp>
        <p:nvSpPr>
          <p:cNvPr id="5" name="AutoShape 4" descr="data:image/jpeg;base64,/9j/4AAQSkZJRgABAQAAAQABAAD/2wCEAAkGBxQTEhUUExQWFRUXGCAaGBgYFxwXHRsYHRwXHBoYFxwcHCggGhsmHBQVIjIhJSkrLi4uGh8zODMsNygtLisBCgoKDg0OGxAQGywkICQsLCwsLCw0LCwsLywsLCwsLCwsLCwsLC8sLDQsLCwsLCwsLCwsLCwsLCwsLCwtLCwsLP/AABEIAMIBAwMBIgACEQEDEQH/xAAcAAACAgMBAQAAAAAAAAAAAAAFBgMEAAIHAQj/xABAEAACAQIEAwYDBQgABgIDAAABAhEAAwQSITEFQVEGEyJhcYEykaEUI0Kx0QczUmJyweHwFUOCktLxJKJTY7L/xAAbAQACAwEBAQAAAAAAAAAAAAACAwABBAUGB//EADARAAIBAwMCAwcEAwEAAAAAAAABAgMRIQQSMRNBUWFxBSIykbHB8BRCgdEjoeEV/9oADAMBAAIRAxEAPwDn+H4gRRTC8VI50CfhtwagBx5b/Nf7ioC5XcMvqM31Gv0qmkUPmD4x50QxHGwlpngNAkA7E8gfImBXOrOLPLX0M/Tei3A8XnvKh829Cuon3ihcShw4Z2lS/buXDbNnucmeTnHjbKGQiDplblzFHuE4tcQmdcsyQQGGYAEgZwNQfI0g9lFZ8Hd74n7xrZl/xEs50J3mFo7jOyKPca6HdbhYnMGIOs8xrVVKe0tO41MCP86fX/FVLghpAg86WMTieI4TXOMRanXvBJA/qEN7ma9wPa0kO1+3kVSNQCTDZo9dh03pTiWPmKuqDhnuRbW1lKLALXCTDNA+GdY5mfOt+0eNNl2YWnuLm8WSCVEKZjnQ7gljvLlq7cIJm2RnG3iWFtAnlB8fkY0kktxsHvmWdDBn1A0/KiawUQ4XH2rv7tgxgExynkeh8qna3Q/C4dLd4hFCjIJgbnM2p6mitBYhWZK0KVbK/wC/OtTbqWIUXt0OsYPwzA3P5CjT26rYIfdn+o/nFVYsF4nhqONVpY4r2Q1zW/C3Vf7in026q4y4La5mmNtPOpYtM5omJvYcxcBj+JRI9xRAXbN9dYE8xqp9elMGKxdm4VVkaXbKDC7wTrrsApoPxHspBz2TlP8ALsfUVkq6KE/ej7r8jVT1MoYeQO/D71gzbYlDplmQQeQPL0NGuEcatucrfdt/CdNR+X+7UGHEbuHMXV05ndT6jlV27hrN9QV8LctdP+k8qyuVWg/f+a+5r/xVkHXQkADQRqf7D9a1ayAIFLlnHYjDHK3jTzGo8/P1HvNMeBx1u8oKNJ5jnWynWjMx1dPKGexSxFmhFy1943op+r0y3rdBr1gi4xmQVEDpBH606xnK/d1Hh8Ic7Rpt+X+KIJbqfB2/vG/pU/V/0oBi4Zpassu49xr9N/qaLYPEIRBHuNfmNx8q9VK2OHB3E0dgGY1oESCCPKpsBww3D0Ubn+wofxK3kt5gdSwVZMb7nNGw00J5invgOGVcJa1JciSSI5n6dPKud7U1UqFDdBpP848xtGmnL3uAQOz9vz+dZTKMKelZXk/1usf7pf7Nuyl5HJjgEblr5Q0fk1QXeFz0Pkd/kwB+Roqqz5+UhvowB+ta3MSttkVxcyu2WUGgYwFzZzlAJIEzX0a5ybO9gCnY1r7qqWHaCM2UHQc/IaedAu1+CuWcQ6LbuIqqBsw0OWT5a6V9LcE4WcOgDMHIAUBVy6ch5770v9vLeMWzcaz3dxSpAtMgYFuQKsNeca7xpVRlJZkhm1eIldjI+xqCshVXYwdt/ajUkJPMKTr1itv2aWjicA9y/Y7slso7tRbBQErIWAFAgg6T4T1Aqzi+GrfY4f8AA825BIlTAmREGKOrJS4FKDi8lXiOKs993VqXhRmcMHSYUxI23OhJ2obi8BbcMpA1j6TW2D4JhbNxu5Kd4F+EPB7sLaSTbmJNxbsmJktVl2iZ8v70i+cDJKzDvD8ODctQDcIyKXIAW2oZYS31bkfUyeVQ9oLF5MXcIueB0Btr3fefCADsQQCxHiJge9U8Tx857bZhFrQW1JRSVhlzNB31k8unMk7eM78tesk2wwVHh8rSFBVTsZymesHzplwAhYw9i47H4WVRmNsm4q88rHUTqTsKl/4cTBtulwHUZSJjrH+aBYm6Xfu1tWyuQZWHgVNYPhX962xAJgeXMiLWUsQ75iAM9wB7jf0OPDaXzJ66DQ1eCHt62VPiBXTnp+dAeNdqbNi01wfeRp4dpJgakgHXzpZ7adv7964cHYK92WyMwJuar8RDmCyiCfPL71v2cxvDbjJhmtXHlXZr11hckr4v3YGVRAY+HaANd6raEka4T9oOd7KhcxdjnXLkyIAYIJJljvGogDWTpMnbdQWt27TMoZs10yEU7gEgaHUCCRvUXaLsmHxFq5hyqYcwQVtm2JWc8CBug0J0J+hEcMVOHX7JARWU5JEB2iQRPxEsv1obxvYtxK9rjuMNyz91b7t7io0SSAzAFhrsAZ5/KjHa2wThLuWZADCBOzKTp6A0odj+LXGtYhspVcPbUM2o0ls2WBoYQT5TTJgO0YP3N4qJHguMCQRAlX5zB3G9U2r+gTjbKFbsZ2Zt4nDm8z3Uud62V0bLESAy6byW160bxP2q1bdlK3AjEFwpFyBHxosrcka5hlPUGjmHw9rD2VAebUswKA+INJ+LrJOun0qrgHuXVLI6w3iUFSfiGkmRpptS411J2sW4tcixb43YxELeCgH8SyVPr0FQ8V4Oln71WYKdfBBBny2pn4t2Mt35ZiMLd3LRAb+ZlMZh56HTflSXj+F4hR9la4FL3ItEk922VGcvJXMoiBoNWJ00mm2jIFXTuie1xARrDJvJ6fmDWl3AhvHYbK2+n9+Rqviuz9+0v3d1b7Ko762DLKYBLJIBdYMxAPLWhHDMdL5FPd3J0U/Cx6D+FvKsNXQrMqTt5djVT1bjiWRmwfHmBCYgZeWYDQ+vT3+tW8bdVfHuuU6j1WhP25W8F9Mrba/2OxqM4O4k90c9s7odv8f7tSI1p03tnj6fwxzo06vvRDuEYMJGoqxaX731T8if1ofwG7mBgERuCIg9POisRcX+lvoU/WtFOblG7Ms4qMmkXEWpQK0VumvpS1xjtCpc2hJQfHlaGbllBjQTp51oSuICXaK8WtWxbgLJZrrn7pIbLOxDOCh012GhrpHZW2GS1Fw3R3YIuGZfQeIz1ma5Bx4Wls4R71wtZ7vMuGtmCSzMxZnJgKdBMEmNOZrsHAcUAltwmQG2IQ6ZQQIX22ry+uqQVSlOp8O+TeMYfGcv+MerN6T2tLwGUWhWVR+3mvK6v/t6Dx/0ZejM5EVg66EdSQfk40+dW+DWiMQjZhl8XhcwpJUxDZomY028qkwHG7F3Euhc3Lq5ly3LbQVXQZcrAEgRqTJjboRwfD4Ped2rNOq6OoOmmgBMee8iuvJi4xadw/2WxF57ebMmZmYy2ZvCFAB3BMnN00pe4vj8XZR8TfZDZU5WS3I1OU95DGCATtvp7Uw8BxVuwoR9MtvQeerQPPxUFxVv7Vgr6OYhgcojdtII32AoVwHJ5N/2UdozisO6OVzK+VQsR3ZkyPOM0zz150TtADGiNB3h/MVzbgpGG/dfGJACDKADEMWGqbTO/LWnnAXnLqxEPmEZzJLTmmQdZCnfzpibYEnkV+z+FV7gxBJa42HYFiZJLYm6x/vRa/a0M86Bdjr4Ni2SQPuUJ8ibjNH1+tHsXegEiDFBLkqXIO4ioIGUwR6jaOYFL2KYwwN0WiGnUPB+aanWdKZLV3wAMoP+6VVvrbncgc46yKl8lWBPCu1V9YXwXFUACdDyA2M+Woo1j+2A7llz5X8QgEyCZAknl6UpcZxAQutkqxd8oAUypUQWJAM6loiduZq5b4bh7Nkrey4nGXjHhPeFV0Ki3bB0JgatDeVVVm4xT/PUZGKNOENae3btDDC6rNl+7BF1SSz3EZwZiXaCAPCAN1NbfZcZbxVvDnD/AGSy0MXs2w5VDmABuQQjN3cHXzMma97NcPu2Hc2WLLORkTx7nKVuNGVioJByTsdhNdZ4rZVMGWuMxulQNTqWXXYchqTzqqle3BajnJa4Ph7YtIbZLKVlWLl5BAMyTrO9e8Ow9q7duHOrlPCyyGgkfi6GKSOzeJZVS0cQwS38Kq1tFKEtlViwzNA00I2FNfA8RgLdsC39yHaTIiTqRmcSDIkyTOvWs0aUt1xsmrEKcAsW2xRJFm1dabgKZVMArIZgNxMgT661zDjyqr3EsMStlhdsMd2t/iG34WB9oNP/AGru27iXWsHvlQSe6PesNNfCst7xHnXIMVxg3GtPbGVkZlGfQyBJVtYysDEcoNHS3qbusASsOGF46TbY+KCBMwyljlGoJ6sOXKivDruJwgZRb8alcmbKIgaDLMkR5T5GkPEOUUsua2DIGYEG1dH/ACrokZdZEkaTPWmDs12nxOJsN9ptv3ZeGxWRiLepkgjQAkR0X5AsVNxlfFgeVbuN2F45cvo/fG2L4z508Z7tQBllXAIJljJAAHzqB+I4XuzcvIlwZGtFCuYKp0CAdNAZid68u4izdthr6d5dtqwsuHIzgqVgwdQZ32MD3p9n+zyYhLmIxPiNxgVRSUyrGj3AIzOSNwADlBgFjQ1YSjl4LjJCBewNq1dP2YuAWABBOhjM2WRIHITqfeBF2y4R4FvKB3hfxQCpMjcfhMFdees9aK8ZwKLcu2ZIyPIYNLKcoyt5iCZ96qcUvO1tu8aWhYKkhVMeF1ExlMNPqRWqHZgNE3Z3iaYi1kxOrgRMEsSP4vOIM1MvD3Vv/j3A6BoYGfD4Z567FfLWlu3jGJt3Mq51YIwgcz4WP8UGQJ8ulScV4tcs4w3VIIdLbEdYRUYH3Rvp0qToRmrMCM3F3R0DDYVgBLRIDHLpvyqw1sd4h8m8/wCH9Kg4HjEv2hcQzO/kenlV26vjt+pH/wBT+lZNiirIZGTk7vzBva3iwsWTBhmB23CjcjzMgD1rnmGzkDk7jMeoB0UD219zRbtRiPtGKKzNtILeg+FZ8zJ9D5UJfFBM1xhAOiDYsNjHQHr09a1pWiChv4xfwmHGFui13+IGHsk22eLSDIMhygSx55ZjWTvXXsFdZraMy5GZQWX+EkAlfY6VynjvFcNYexeTDpexYs2muF3bKp7tYOQHVsoGuw05muq4O8Xto5XKWUMV3gkAke014P2un0qcnF98t8+SV8LweLnSp8smzV7XkVlcMbg5pwzDX7KA3rAxJUEgrcIuKN/D4S7Ef1Gq3G+KK6XRN60wUzbvRLFQWGVg5BOiwSBtXi9ocaty8spnTDtdtstu1bkqPEGAU5wBmgTVjCdoLGLS2blxXxDAfcujL4M3iZXAKRAaV0mOVfVGs3scpPHJSscYYY97LYnu7dpEtgPcABZbajMQ0jcamnzD4m21l2m3cZYysjCIO509OQrkbcLXEY69KyNWOs8gSZHn+dML9mbCBCQ1o6EsjQYGo1MiPbrVtJLkq503s1wyzdszctBc8OAr5hrI3UDxArBBH+LPHeF2rSrfN7ILbAjMRBJDKBOn8ZPtXLn7R4nh4X7PeW4riSjoHVWkmMwIYAg8jvNM3Zzt59pJGLayiRsIADLJmSSZzZPeOtG3aJSV2VMNw4sYsWwloIiICQMxQCT167j+1BeOfaMOzRhX0dgcv4tM0wFMCDvFHrnEO8zPh8R3TKfEqNCsplZCDTMGZZMcxrrVjGcQN2RcUZhLC662865fCucBcrfCWBMaRIrLPUwpfF5/6Gum2BMLxm24OqkjeAdPIxJU+TKPWrNvDriAwSVYA6EjfWOfWK8xXai3YYXgReIYEgkGFPxZTAE9AZgx50Q4xjrGIvrcwtxb125azmykFp8JVj/+MldDMbDSskNc5NbqbSd7P08cY/kp0rcM45guIXMNfy3kg22IdG5SVzg+oET0J610r9mvFrQa7dW1ktZsguEzkY+J1bpJykHY6RrIFK3wHD4viNwYq5bRXYsBPiYKqDKjjQSxfnrl0mdOgY7imDt2WtC2oti2EAChRk0AUg7actzWjWSpTp2msYCpxlcq9me1mFZHtWLOWLjsM2maXY94BvuYgwQAPKp8fckS0AAbRCgdANgKQL/DmtnvcG5yKSzWiDmBM6EzLLqfCduVFEfF3/CMltSAe8Zs5EgHwpAAbWQSDWaUlL4Xj6D4wtyJvabg+Mw9xr1q3dNhwWRoJCqCZzR8IEHUxAiukW+y2HXC4dsNi3VnysC5F1DnVmGcBQcusAyI0p3t4ZbuB7hWaO57o5SAw8OU6tOvmd6ROMcFTh+HRBfDkOpFqACAJM6ExBjppPpW91LQTM2dwl3uJNbusQTbvW3ZCV1VmUmShgSNj11GlXsKtnGPZchLV8Xld2jS8BAZtNM+WfI+tBeLuWfP3RdGJa4wEiYQAmPh1SJPlUGH4LeuEmxcWwxgi3deC0yNN82oABgnXeBpSnGfl5lvB0/t52ZGIzYnChXuEfe2pgXk5elxeTc9qSez/Eb1pClpi1kGGsv4XtmTKsDsQSd9KBcX4rxLCLkxGiOSB40aSImMpJHLXSluzxVw+dJzn4iWzSP5p39TR06cnGzaaBcosZOH3Ln31sgqttpUHkpzEL7Kv0q5wvtYURw7wbZGVpkkHQLHPX8xVa1jBdYA/d4hevwupHKeRU6dRtS/iuB4i5eZbdlmJM5UltBWptTp7ZiXGzuhvu9qMLfDd+XV/wALLBCnqswYMCUJI9KC9oluW7OHutuZR109fEOR5xuKqcN7PkHLetXFuAwVfMkggwU0kOGy+RBo12hw7Wb1rCZxcle+cXQpQMQ2gIXNqFiCTJZToRS4KKwgs2Fmzixm8MqGBkg6jp7giQd6q4i/lOVhoOY3E6yPWa2x4Fu+4VcikyqgkhQdQJJJI9TMRVkYqzcQd4ApB2IJkeRGopoLWRr7MYa/hbSX3VVtXtVtl1D3EkRetW5mNfLTWr3aXtXbVctuSR+IiBqGELzJ19K5/iHtSCr3CQNNdgOQJ1A8q0tub1wSdB56R6+29A4Ju7LWAxhroS2blzWTmeeZPwoPb/daF2Ge67XWjw7TsDygeUUTxmFDRnaEGyjUk82I6n5DQVDi7LlcpYWbM7HUkxoW/wDdQM6FxlsDhrli+2HuX75t2y4D5UB7tQpYbFio+HaN66bgcSLttLiyA6hhO8EA6/OuacR4Tg7N/D4m9i3tNct2z3aqWYwirIKglVIWDI6wa6ZhiuRckZMoyxtljSPKIr577UcHSpOO5vN2729FfGPI6UO5NXtRTWVxrDLHz7iO1A75L1oHwqFyOAJknMGKESrKYPlUnCcarMHRYNqc2/wvbYtGp8IuKQJ/iBpj4z+zFiQ+Hu4VTBzKXZdeohT8tKF8P4UcNhcTaDW72JvsqAWmF0KiNPxLpmdohdwF1iYr6nTr0q0d9N3RydrWGEexg765cfQG6yzrMIqq1zXTnlWms8XwjPrdMqfCRt6+dJnAeF3b4IbNbe4WCKoS2jEAsFykCF0USNJEa7j292exCKC3dO+s20aTAjVW0Dbmekc6JrLDxaw+cOwuB78YkOz3pEjN4WG2UoZHvpRB+EYHGX+9FsBlXKwTKoOsqWEeLmJ9OgrmHDMM2bNcypmtsVWUJmBlzByBrmB0nqDoRW9jErZuW7ea4TdWVYaRBIII3+lA7ouy7HQLvALFqQwyTmCwniKRrBBGgImeoHSlDH8cXwWSbYRzCs8d24mCxmTbjw+HWMw3k0T7ScNFhAHZ7uW4Wgkk5YBIGo5q8CefnQTDcfQm33WHUwcyHUMjMMsqCNZjf2oIwjOSnbgJtxTQvXOHXr9l2siUt22u3GkfuxmlxPxDQgRuFrzsb2p7lrljugyX07vwaMGJEEEAnXoNyah40b2Hvu73ld3YqDbvyQCWMODlMSx1Kx6VJgcBZzBryOtxgfu4ZYVf+ZbYaOxyrPiI8TmOj60IzpuMuPISnnBBx3gl63cLd6lxk+NUaWSdQp5MwnXKTHnXUP2TY9hcb7Zba29wKcObiMJ1IbKWG5JXXyrlPF+F3FYlQXtk6hTqBOggDaAOR1E11TstxWzcZMViMQhFoeC3nD3M+0FASVjzj5UipJOK4fn4Brkde2Nm2xUHS4UaGG+ghSY3gkxSrgbF23q6FxoQ1tM+afIEGYApb7Tdqnv4gxobkIqzGW3OpJ5aEmeprp3BO0GEsYfxXrKZRJVb3fGABrsDMDUAaVn6caktzwNjJxVlkXOL4a7eQ3bKOgQeItKZhtlA3B19/PSELiCM4LZz1yCAW8idS3oI6V1PjP7QOHDDN3eIRmI8NtGCPJMiAdoOswY6GgFi1Zuq2QnvBrDRJE7yNGGu4jzApdem6bjsyFCW7lHPsRh76WwwdrbCTCbka6dQSDGm30onwDjVxrFo30S4pYvaF5CTAJUsLhbM2oOs6H0q/jcMTcW2BnZnC+HxKoJANwttKiT/AOqZP2t9ljewtp8MsPhdFRAZNogAqoG5GVTHkabRleNpd2BP4rorJgcE4W7fw4cLq0sbjImpbwFdQCRqo2GvWpu0B4Ti0t4ey9p30de7A0SGkZgvhkD4ZBpR7L4DFlluMQGtyDZd+7uKwIgjNCkwCd+e1BbF23bv9/ZUg5mYWScsORETB1HMDTeOlaqUEnh3t2FSszft5gXQIFRRbSAjAQy6x3c811mPIn1q4XE37SW2uqQrfu7swpIMQG/C0giDTp9ssYy2ykBuo10IEiOYI0IoNwrjtvD58Di/Fh9TbYrmADEkqw5iSTtoZ5EVs1EWlviroVTebEWJ4rcu5WZs+RSFVupjUnYnQVT7P8IS4L13FFDcZ8oV2EhQIBXWfLTosUL4/dTD3c2FvW7lk7IHDEDpB1A30qKz2ltt+8Qj2n/NI2Xj7uA7oHcdtgXGUMGyeEHXVRMTPOCAfSha22bYT/mma5icJJlYPOVKn0Na/wDFsMg8CCf6aangFoFnhZZVNsMS2hB1y7GRHXWjWE4bkUFiE6sY+g6+dUb/AGnbZFAoWr3cRcVASzMYA5f+quzZMIN3ceM3d4dTcuN+IiT7dPWtsb2fdVDYm7BbZfL1P6UftWLPDbEkB7pG53Y9PJRSxdN3GN3l58q8vT+UchTJQjCOeQU3JnSOJ9nsbeu4a5h1s933dsi4QpiEX94GBLRrAEg6V0nCW8iBScxC6mAJPMwNBJnQVxPtljHVsN3jFkWza7iyGZQR3ay7wNSW0hTMDlz65wG5dOFsm+IulAXHQnWPavA+1oVlp6TnJNdkl9fHGHxZnVp2cmghmrKizV5XAsatpyn9nvBrN03TiWvMEtFiDcKD1AUAyIOubr1rzgSHvLbYZCQLiuQ0k+Azl0nNIJ86TcN2iviAty5J2AMk+lM/B+OXMM6PinKtmBS0DF0kkauB+7T+rXovOvslSlT2u3fheh56MpXR0TtxwFC6pauiyt2zlJbMdQQVMgEyF0E+UzyXuF8FOKV8IXbu0YhbqpN1/wCVGYQlkFFknKzeQFP+F7SWr2AbFIWi25D5WkyCAZLLroVO21KHF+1zm6t7D6Kqs91gfE8LlVGWIIJIAgSDrXNeGPTETj3Db1zFMLAAAOQXHuKotKqhPAs+Hw21l9fwxBq92GWyceEvmSrFVDKTrECABoGuEH/FGcPjDdsm8bajIw74ZmAVMuZXB8R+JSsdSOR0LYXjVm9hbWIFq139vxiEIueA6hR+IlQd959KCUty5DSVwt+0DDK9g5xI3PoASRI1E7TXP/2c8Kw10P3lxRiE8eGBdhoM0sCsFgdJgyBrXQO0lpcbh7aG46XCQy/ZxnzqV8OadFUhgd/0ALH/ALO8PdW2LLpbvqQXGozATni2FDISeYJjXfekyoznRcYy2vs12t+ZI5JSycn45g+8xLnM2Z2MAzcGctGTvNMw1+KKcuE21xFtLVpVK4ZDmuwGAzF1KQTJZmzEAxC+LmASg7IYe9hVvYc5LikZ0a4FWAfFl1kN0MRynYgtiOBnBo1zC3RctXBmuoxtydCcynPvE6CNq0STnFK+QVZZEu9wbEq0faEdSdcyZTHkROtUcFbW4fvLeVx/zLdwISP5g5BjTanteC4i4ouKisrgMpFxNQRI0zSNIqpc7POI+02ShKx3qeIBvABmAmV2ESYk61l2SknhfR/9Ci7ciu9r7PcVfCzvBBkyQZMOZOoWNiRrTDe4re4df8JBRo70HZkYAiAQYbUCZgzBHMBeLdn74I+7aUYFWCtvOp26RR7hmEw+KxJUozZcPdORw5U3beVROf4iDB9Y5CKbTa23ZcrnTf8AgmAxllh3WHuq4hmRUJzQNQy/CwEHQ1x61wq7g7jrYuFwpJRGYbTDCYmRE6RIPlTd2P46mBsXFY6ZZRetwaAe4Ik9FpMXiRa/MklZJPKW1IPyHzrPObeCQ8TqvZ3iGHyT3a52goTBLKzAENyLqSRA3jQV5Y7aWQ72r/gZSRmykqflqppDwGOzEZSFhSRDR4swKmfwk6j3rXHZcR3reKUgNMLcaVUki3mlgs5ZBMkGKk7yimgo2vks9te0eDS4bti7nuPGZFU5embMRAgctZjlXLsZeaZgssQ5AJBjQHcwYAAM8udFcdwdbdsYls7WM5QHKRnca5QSfr/fSoeHvcxL5JNm2JLBPCqW1BLu5+JjH1ittGOyImdrmnZnjQt3kUknMcpn18I+f50T7Z2CCGGqg6zqCDsSPlSpiLJt3cwRonMguyGKzKlog6iDpFO/DsSuMs5WjNEMv6V0KLUk4szzVncVsFw6y4JZspI0htAfMNB/+1bpwoIVK3LbwZAJVQD1MElvQn9Kj4jwG/YY5MzW9ww/JhyNScOtW5/+RduBVMHu1XN8M+GREyQPY1nmnB5GJpkb4IfE7odZMtqSTJmAJqjd7hToWfyGg+Z1+VQ4vVsqlm/XoI3o1wnsbfuwbn3KfzfFHku/ziijFsptIC/vGC27YBOgVQST7mn3gfCUwNo378ZyPl/Kv9zzrdbmE4csL4rnPYuT5/wik/jPG3xLZ3PhHwry/wB6mnJKGXyBmRBxvibYi4Wb2HQVj39QmvRo3j+FelULRJbzmav2uHXTBCQYMknmZ18tCPlSJyvljI+R0ziXbc4YYWxat2ytuxaZ3uAvAZFhbYzAzEayd/en/gHFhisNbvquUOPhOsEEgieeoNc94xw3h5wuCGLvtZumzbH3YzM4VQssMjEAagGuicItWUw9tcOQbIQZCDIK9Z5z1rwPtGNDox2Qald3k07Pm+e+fkdilu3ZePAtTXtR5qyuNY1HOezPC8LewiscQcO7E5mw9pLbEAkZS0ExpOkUpcQ4RgbN917+6+RuYAzbESQN9d6A2Ll1FADsANgrD35VHfuLm1T4oMk5jm5nXQ+h68q+mUqVaNSUpTunwvA882n2LuFxlsNcZi6hvhUHSJ/FrqYolhOKOtsLZgveuAKDrKIIAjqXc/8AbQfheGm6jOAyHURBEgEweU6HQ9OlOfZmzbOIuP3ap3bBUAjwyNY00kkn/qNNrVHTpyms2VyRV2kL3FMdi7bm1cSGKgugEgoSDDhT4lmJFe2uKeMMGJuMSSozKoZpLGP4QSdKfsbiXGLy9/bCPhjls/jLCTI020PPkdNJrmnA3W3ezXpMEzoG8Wu49ayaLVy1EfeSWE8ed/FeXn6jatJU8od8R2wxGDCXV0LKEhSQhAGhdSYncaRt50sce7XXMRca6XYs2gBEZV5ARoI257mjuP4gtzDgLbuPcVpBFkmPAYhgDzI2pRu8Nu3bjObN1GZixlTGu8eEVrWOVgqMXN2XJBexf3YGeTygmQTvz209DRW/2quqEUXDl8IK6XFCARGViVPM7e4mqb8La0rFVdy1sqwNsrlLR8OpzbHWBQ20ty2wc5kaZDEFTPUGijtllEqQnTdpYHL/AI5ct2rbOl7u2ByMrKJCmCcg+AdBAHTSqTdoRdaBcuLbjxZiNyRHONpq32LvWLndWnCtd7xywynVMsgs0RE018a7HYMYaLgXDtduA23tqC2SWMakCMrDmIiubLW06NdU5Rd2/wC1f7hJSmsAzhvFGuNktX77OBMKyOY84egY4+/fBrb3BcYXFQqJcszAAbiCxHXSnPE8QsYe1kwdu6XAyrAQr/05SWJ89SetIHZnKmPtB1YjMV0EsHIlfCY1DwIPn6U6hlSdgpvhDp2h4UFw1lvgfVbjBhrp4YMHxaGeVIz3CoyptuY8RJ8zXV+0t+zcwjd0e8uAZSXAzIJ1JQrOhgQRpImub8JwGbEW7SjL3jxqZC8ywnfwyY8qCk073QU8YQW7G4d+9JgZn1bKrHL/AA5ioMaE6bmmvifDbTKcxV2CjMCpkHmQG1AOmwNNHDcKtm2LVkZVHIbk82Y/iY7k1DxjAC/bKt8Q+Fuatyg7+opU6t3gkYWOO4/G3LajuywtEPbdNCoYsZkHQGAuuh0q3wybFjK4VnxD8tZtqZCk8w1wDTYi2RVPiAuWzdu2xnti4UvLBgP+LcbA6T1j2oY1s6LesO3giUJnIRJWPLxNHqetb178cCpYY1doexagswunMNXZ9Zb8TSNd560nBTaJKv4hsVPTp1H60/8AB+2FrFIScq38pm2TGZo/ATuDHqK5pxO6+dmZO6JOich/SOlDp96dpdgZ7eQ/ge2JAi7bLcpXf3FbXeLcOYy1lgSZMBhrzJANKAvwZ32kdY/Ko71zMSdprf1H3EbUOQ7U4eyP/j2Ap6gBfmdWoZie0eJvkhDlHRNPm3/ql8CYAq7i8SFVbdvTLqzc2b9BVOrLhFqKI71hgSbhj3kn0/WqzMWOg8gB+Ve20ZpI161eUdyJj7wj/tH/AJH6UDYRPYRcOJfW6dl/hHn51c4fw7E4hWuKyoojcmWnMYVRJ2Q7xyqC3YS0O8xHiuHUJv7moV45elu7fu1aQVGxB3mdzAGvkKDngLgbeNdlcVes4a/aHfE4dbTqCCyspPiEnUee+/WuidhuFXMLgbdq78YzMRM5cxJyz5T+dcq41xvFLhMEFu3Etm25zIxXNdFxwQSI2GXTzrpf7POM3cVgVe9q4ZkzfxAbN66x7V5L2rHUfpVucdim+OeWl5eJ0tPs6mL3svsMeasqLNXledsbbnz3r/s1DjlMBtZB8/8AelT2x/uteYpPCfToa+onnTOzrkX5zbq3/VpsRz9PKmizfW1i7ktlnumA9Ac3n8qTOG4dnYlDDoMyjqQRpTxh7yPc7y6niyAZRqCRyJPKSfWpKlvjK6bVu3P8fnqBKt02rPI3WcJauMl5lBuICqtzAP0O5+Zrmfamx3eIfQZSdSOTcwR8taeOD8TlirQCem0+XtS3+0bBfDdUDUwx57HfrtzrzmhjPT6t0qnp9zpVHGrR3R9QRg+0Djw95dC/yXGX6TB+lGMPd70SuIut1BuNI9QdRSIDU+FxDIQymCOY3H6jyr0TiYB2bC6/HcPq5NW8PZ0iM0ddfzoPw7ineiDo4GoGxH8S0Xwl7wMJAaZGYkDYgzHkTWPU7oRuhkGnggwfGbmFvi4qorlYIgMMuYxv7Vvju0NzEFjfuEyPCdsp5BeQnag/aDFILwIPh7sAb7e+vI0IuYs/w+Hczz6adKFUOrFSfJe+2DqPYniQtIh2z8+YEkBZ+VKXabFJhMbiEa196MQt1HIEqs2rggnxbBttNap4hrq20e0YB0ABjz06HUV72o4c74a1iCS5QmzdJMmJLWyTz0YrPktMp09k8vkuTuhr7Q9oFN4XLQDMwylo3Gh09RIj06Uu2+JrYxdq8PELbKXgcjmDZfMKxoFh8fbNmLjXRcXRAirB00LsxnygLy89POHcRtouVkzZpDNOsHTSdJ896uGn2/QjqXHm/wBru8ecS12yhWUA8Kx12+9nTaf0v8L7d5CMzC5ZUBSNO9kkQwX8W8Rv77pVnH3rFoixdz2DrkdVuKp81cHL10oAcUXvBzCkuD4AtsDUaqAMqnz96LoRas0U5tHcLmGwqYIzeUG9nuMVObM1wkvEawJyzyjrXKuH5Ve+q/AyNyIAg+GJ1iDzFW8f2lOKDobJBEBGRipW2G/5wG5C7nTX3kbiktWLZ7p+8NwQW6dR86XptNKlu3Scru/bBc57uwIZ01BXn8QJmp8Fh7RJkltNBBEbazz1gR50PirOAuqpOYSI0g89x9QPlW1ikFMdiw1jKltFCNlYjc9IFCWEWx1Yz7DQf3q9gnUrcVM5DWwWmNHGpIj8M7VWNku9tBoWCge4H61SLs28FKa3tsAwLUe4bwoX72VRC+myjn6n8zVrjHZo2hMqQTA5E+3lTNuMmj9JPa5dkCcPcmbh2XRRG7efpv7VGlyB3pMuWOUe2rH3IrMWRItpsNB5nmagvqWYKgJgQI+p+ZJpdjP6GuY3Xlm1Y6seXnRPEYRFSO+Y9QBAoWrZDEAsOczWjuTvUsRNo6Xie0mHw+DtWUw64m273CqsfCFVyQRObxeL2p47IcXsYnCq2HQW1WVNsADIw3Gmkagzzmkbsn2bt47hwS54Ht3WyOBqJVCZB3B0JFOXZDs4uBsm2HLlmzM0RrAGgkxoK8Z7T/S7ZxV+opt97O758OP5Otp+pdP9tgvmrKhLVlcfaOucLtj/AHWsuiQRG+m3+a3CH/f/AHU+HsQZ519OjTcnY83Oqoq55wnAhBJ1Y/TyFGbKVXtLVnF4juEB/wCaw8I/gX+M+Z5D36V0UlCNkcyTlUldlbi2L7sgIfvFMsen8vrW+JujF2G8RLRoCYysOUCB7xsaAOxqJMQ1ts6c/iHUVy9dpeo1UjiSOro6uz3JcMEmvRUt6CxI2JkfpUJFWhhPhrrKQRoQZB8+nvTZhMYr2w8gSYgnWTyFJk6RW7DUgGROn61TjctB/i7DvInQpHvrQW9dHTWrdnh7Gz3mgEGPPUifPUEfKqFoAsAdiaGNvkQNdnrDlblx1dsNbg3cpAnUALJII1YExrHTeiOD45aBNtlLWnOqMxynWFzEkwBO/XXkKcey3au3ZtGw1lFULo6A6D/9imZ11JnmNOnNO0RH2i4ygAFpEAAewGlKjLfJqSGW2pNFPHYfJcZVJIUxP57Vd+0vb8fg++QTIRwQDqCNSmqjodOlCiKNphpULM6QB19vc06XmLKGDxxQxuNjU1ywrAsqzqCYnadYExrOvpy564jBZZjfpVaxiyh026dPTpU54Jc0a+Qz5JAaRHlMgH5D5VJYKbMSPSrOI4kGWAoBO5jWOk1QielWQ2xBWfAIA+vnWpUhQeRr20eXWrF0DugBrlb86so24S2rjqtYl0r3bjdSAfVTp9I+tQ4O5Bn0B/35173pDtGoJ1G88/8ATUCTtlDN2Sxy23Zm5IfzFV+Oca7xixPko8ug/XnQZby5SAxUHUgiZ9xyqKVmdXPQCB+sVG2x89TOcFDsSWWyqWPxNoPIcz/b51vwzBPdaFB1+vr5VHhbTXrgXqY6AenQCm3jt1MLYWxZ0dhNx+eXp76+g9aKK7sLT0dydSXCFziKIrFEGgMZuscxHKqBte1ateJ20q1gML3hyjVunl1q0tzsjNWqrMnhHTv2S4ktYv5t+9n5qv8A40+Z6SewOE7lHWQSQpaBGoBB9fWmwXK8H7YouGsmn5fRHV0NZToRkvzJEblZVdm1rKx7QnI4haxbLz+etW7XEhsy/wDaYocV0kTWor6VGbPPypxYy4TG2+TR/Uf71YxWA7yXkydSc0z50oFqu2cY6/CxHvT411bKM8tM1mLL1/hrDmPfSqL2yORq/g8dmP3gzVbfittTlVAPXrVys1eJUHKLtIVrtuTpp16DzrUqsE69OX5UZxq5yYynyGn50NfCwdiKzzptZNcKl1kgvgTod/KK0FS37fTaoytBYZckXGOAFmVHL13qPJO1aGrfD8YLZOZA4IIIkqRP4lYbMPl1BobFlzC8SYQik5DGeYlmAjeJCjWBUXEcMRDaFSYBkHXp/vStrVpIM6IfhaPof9+lV/tBTMBGvlI9fUUFrO6LvgrXenSilkEpnZisDQDmRznlQuxbzGKYbN1rClrlpLqkQAToNRqY56fWiZFYrI8oDJYkctTPnVNcKN30CjXzOpj1lgParF/iVsjwWjbMyQLmZSNIgESsa8zM8ooficUXAnly0A9oG/WokQhJGunoeY/tWtbgaV4RRFFvvVFoLuxJMGYWREx/FAFVQ9HeMvh2wthkAW6ZDKOUaEnyJ1FAmXTzqkQkZwFAHWT/AL/u5qIMZmtayrIempcPiCuaPxCDUNZVFxk4u6DfZq+FuSemn0rTjt8u7n+aPYaD8qEo5BkaGrC3533q/I1Rr3o9I9SzAk1Gl5kYMpgjUGtrl4VATNRMzT28HTexHaFLhIchHIAIOgJ5ZfXXSnYXa472MxeW+LZAKvIIPUCRPX4af1uMv7toH8LSV9vxL7SPKvMe2KPU1G58tL+vsbNDFU6W2PF2E7mJ1PrWUu4jiL5j902/K5aj2lwfmBWVjWldu3zX9jXLJz/ifCL+GaLqFOh3U+h2P51TDxuKceAdt9DaxYFy2RGoDfMcxVziHZbDYmXwdwIT+AmUPod1+o8q9ipeJzGhDHlW4NScU4XcsOUurlYdCD7yKqhz60ZRew9yKhz+KTUSXawmatMDbk2zVL9pYaTIquK9o74ui9qZrcOtazWz1GKXcJGMK1rY14F1jcmqLLWEuMuv4djrWNYLGEBPkASfpTZ2f7NWMoOIYljrkmFHkeppz4fgbSaKoCdEhT5bitEdNJq7MM9fBO0c/Q53wjs2LmBxGLdmUWnyLppngEBtJ1kDSgl1IAy5oImdgV228mVh7Ud47ZvteujubpBciQrEETpyjaKY+Adj7N7ukuK9oto+VtY1/iBiennSJwcYym+I3b9EP/UQ91d5HNTU+FtZ2S3sWfLP9RUDTy1513S7+zjhiIRctuD1S48/InLPtXIsTwK7Zvk20ZkW4ch0YlQdM2U6NG9YdLr6Wqv0ruxpqR6dtzDfEOxdu2CoxIVwuYC4CBlBGZ2KKxAEj5ihXaTggRs2Hy3LIQS9u73uo0Z2EBkBPIiB11o1xTEhLecoB92S6yxzZiAFJOoWLp0/8RCvb4gqXTcAZHDSuQjLHMEEaqRpGxBINaIXeSYsDHtRWk0V45at+C5bBVLq5lWNFPwvbmdYZWjyK9aE0xAnprysrKshlZWVlQhlZWVlQhlezWAVlQha4ViMl623Rh8tj9DXRbeMBrl9M2A4lmHnzrna7T9S0jZpaiV4sZ7wBJNZQkYwdayud0pGzAkmrmA4g9lg1toI+XvVOva9EcctfaySc4zSSfOSZOvqakNgNqhn+UwG/Q+1Upr0tVlGzpyOhrWDVpMZIhxnHnow9G/XStSi7q2g5H4vaNDV4ZCJTXprZbRPl66VFdWDRNNRuUbFtKkFlOd0R/KrE/IgD61XDdRWGllm93LPhzR/NE/Tb0o92f4bEXGGp+EdB19aXYp5wN22UUDSABoZ5Dcbin6eKcsmTWzlGFl3LQNTWMQPwsdNDAK+LmIMz61TLiYBBjpVhGrpRpqo+Xg5tJpJpq/qE7fEnUTmkCAZ032HTWreC44qsGiGBmaWeILs0nQjTkfEIJ9JPzqUtQzpYcJ5T+nmVVUYuMoY/sf7vHlvLEgH/fPSgI4UomFmTmJmTPWeR15UvBvOrFnHOuzGsem9n6fS36MErkq6mrVtvYTxrhLZNwNcIZe7EKYbMNWJ6DUHqPOgL8Kw2MJfK6O3iJB35HmRM/6aN2uOn8ahqt2cfZbeVp/Sj3RfXlayefHj/grYvsj9wLaXJi4XUsIjMoDgkbzktnbketL+P7MX0+G2WjmpDfTf6V1S1gu8/dujeWYKfk0VHicBcT40ZfUEUt0Kb8hkdZXjl5X54HF7thlMMpU+YI/OtRbnYj0rr120CIIBHQifzoViuzeHfe2Aeq+H8tKXLSPsx8faUf3R+RzhbB5wPXarC4RY+Nfn/v8Ammq/2NA/dXWXyYBh9IobiuzuKXbJc9IB+RikT09VGqGsoy/d8xeayZga+Y1rfu1A1MnyqXGWLyfGjL6qQPntVKaCzXJoTTyj0mvKysqFmVJbukbGP9/zWlZUIEEx5isofWUrpR8BnVl4nrV4Kyspos9r2srKshlb8q8rKhRs7HTWvH3rKyj7FGw2qN69rKF8FmWRrRi8YJjlljy8J2rKyqjyVILYT4Z5nn7CiFusrK7OmONP42R474Pdf/6FeisrKOtyLqcIxa2FZWUhCWbVlZWVZCWyxnc05djcXc71UzvkJ1XMYPqJisrKGp8DGUH/AJohztrhUW4MqKunJQPypPub15WUqh8IesSVRmleVlZWgxohal3tThLYQkIoMb5RPzisrKXWXusfpm1UQjV5WVlcs9GeivKysqEMrKysqEP/2Q=="/>
          <p:cNvSpPr>
            <a:spLocks noChangeAspect="1" noChangeArrowheads="1"/>
          </p:cNvSpPr>
          <p:nvPr/>
        </p:nvSpPr>
        <p:spPr bwMode="auto">
          <a:xfrm>
            <a:off x="155575" y="-1881188"/>
            <a:ext cx="5229225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2310" y="2612101"/>
            <a:ext cx="4272804" cy="4219005"/>
            <a:chOff x="32310" y="2612101"/>
            <a:chExt cx="4272804" cy="4219005"/>
          </a:xfrm>
        </p:grpSpPr>
        <p:pic>
          <p:nvPicPr>
            <p:cNvPr id="1026" name="Picture 2" descr="ゲルマニウム半導体検出器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4" r="65686" b="6649"/>
            <a:stretch/>
          </p:blipFill>
          <p:spPr bwMode="auto">
            <a:xfrm>
              <a:off x="493155" y="3247466"/>
              <a:ext cx="1576109" cy="1062318"/>
            </a:xfrm>
            <a:prstGeom prst="chord">
              <a:avLst>
                <a:gd name="adj1" fmla="val 1572952"/>
                <a:gd name="adj2" fmla="val 17221232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2310" y="2612101"/>
              <a:ext cx="4272804" cy="46166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+mj-lt"/>
                </a:rPr>
                <a:t>30 Years ago: 1-2 small detectors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1250" y="4518214"/>
              <a:ext cx="3652184" cy="46166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+mj-lt"/>
                </a:rPr>
                <a:t>Present: 10-100 detectors</a:t>
              </a:r>
              <a:endParaRPr lang="en-US" sz="2400" dirty="0">
                <a:latin typeface="+mj-lt"/>
              </a:endParaRPr>
            </a:p>
          </p:txBody>
        </p:sp>
        <p:pic>
          <p:nvPicPr>
            <p:cNvPr id="20" name="Picture 2" descr="ゲルマニウム半導体検出器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4" r="65686" b="6649"/>
            <a:stretch/>
          </p:blipFill>
          <p:spPr bwMode="auto">
            <a:xfrm rot="7984560">
              <a:off x="1842343" y="3250172"/>
              <a:ext cx="1576109" cy="1062318"/>
            </a:xfrm>
            <a:prstGeom prst="chord">
              <a:avLst>
                <a:gd name="adj1" fmla="val 1572952"/>
                <a:gd name="adj2" fmla="val 17221232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The Gammasphere spectrometer is an array of up to 110 High Purity Germanium Detectors. We use it for our projectile Coulomb excitation experiments at the Argonne National Laboratory.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826" y="5011830"/>
              <a:ext cx="2428875" cy="1819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7128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76200" y="598951"/>
            <a:ext cx="8018929" cy="317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022" y="1220878"/>
            <a:ext cx="2862263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000" y="1483656"/>
            <a:ext cx="472440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  <a:cs typeface="Arial" charset="0"/>
              </a:rPr>
              <a:t>Important medical isotopes requiring new measurements of decay data produced at BLIP</a:t>
            </a:r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054" y="3702418"/>
            <a:ext cx="29479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2810" y="4074452"/>
            <a:ext cx="56644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  <a:cs typeface="Arial" charset="0"/>
              </a:rPr>
              <a:t>Shipped to world’s largest </a:t>
            </a:r>
            <a:r>
              <a:rPr lang="en-US" dirty="0">
                <a:latin typeface="+mj-lt"/>
                <a:cs typeface="Arial" charset="0"/>
                <a:sym typeface="Symbol"/>
              </a:rPr>
              <a:t></a:t>
            </a:r>
            <a:r>
              <a:rPr lang="en-US" dirty="0">
                <a:latin typeface="+mj-lt"/>
                <a:cs typeface="Arial" charset="0"/>
              </a:rPr>
              <a:t>-ray </a:t>
            </a:r>
            <a:r>
              <a:rPr lang="en-US" dirty="0" smtClean="0">
                <a:latin typeface="+mj-lt"/>
                <a:cs typeface="Arial" charset="0"/>
              </a:rPr>
              <a:t>array </a:t>
            </a:r>
            <a:r>
              <a:rPr lang="en-US" dirty="0" err="1" smtClean="0">
                <a:latin typeface="+mj-lt"/>
                <a:cs typeface="Arial" charset="0"/>
              </a:rPr>
              <a:t>Gammasphere</a:t>
            </a:r>
            <a:r>
              <a:rPr lang="en-US" dirty="0" smtClean="0">
                <a:latin typeface="+mj-lt"/>
                <a:cs typeface="Arial" charset="0"/>
              </a:rPr>
              <a:t> (100 </a:t>
            </a:r>
            <a:r>
              <a:rPr lang="en-US" dirty="0" err="1">
                <a:latin typeface="+mj-lt"/>
                <a:cs typeface="Arial" charset="0"/>
              </a:rPr>
              <a:t>HPGe</a:t>
            </a:r>
            <a:r>
              <a:rPr lang="en-US" dirty="0">
                <a:latin typeface="+mj-lt"/>
                <a:cs typeface="Arial" charset="0"/>
              </a:rPr>
              <a:t> detectors) for high-precision </a:t>
            </a:r>
            <a:r>
              <a:rPr lang="en-US" dirty="0">
                <a:latin typeface="+mj-lt"/>
                <a:cs typeface="Arial" charset="0"/>
                <a:sym typeface="Symbol"/>
              </a:rPr>
              <a:t></a:t>
            </a:r>
            <a:r>
              <a:rPr lang="en-US" dirty="0">
                <a:latin typeface="+mj-lt"/>
                <a:cs typeface="Arial" charset="0"/>
              </a:rPr>
              <a:t>-ray spectroscopy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-35861"/>
            <a:ext cx="89916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USNDP-BLIP Decay Data Collaboration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5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62" y="1096499"/>
            <a:ext cx="3738405" cy="3394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519" y="4660603"/>
            <a:ext cx="3317890" cy="1384995"/>
          </a:xfrm>
          <a:prstGeom prst="rect">
            <a:avLst/>
          </a:prstGeom>
          <a:solidFill>
            <a:srgbClr val="D99694"/>
          </a:solidFill>
          <a:ln w="285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Accepted last ANL PAC for 14 days with </a:t>
            </a:r>
            <a:r>
              <a:rPr lang="en-US" dirty="0" err="1" smtClean="0">
                <a:latin typeface="+mj-lt"/>
              </a:rPr>
              <a:t>Gammasphere</a:t>
            </a:r>
            <a:endParaRPr lang="en-US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-35861"/>
            <a:ext cx="89916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F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irst steps</a:t>
            </a:r>
          </a:p>
          <a:p>
            <a:pPr>
              <a:defRPr/>
            </a:pP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44262" y="683531"/>
            <a:ext cx="247791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044031" y="195736"/>
            <a:ext cx="5811275" cy="3348071"/>
            <a:chOff x="4044031" y="195736"/>
            <a:chExt cx="5811275" cy="334807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4" t="3330" r="4572" b="55036"/>
            <a:stretch/>
          </p:blipFill>
          <p:spPr bwMode="auto">
            <a:xfrm>
              <a:off x="4044031" y="1788462"/>
              <a:ext cx="5005840" cy="138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 descr="/static-content/images/286/art%253A10.1007%252Fs00259-008-0859-1/MediaObjects/259_2008_859_Fig2_HTML.gif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393"/>
            <a:stretch/>
          </p:blipFill>
          <p:spPr bwMode="auto">
            <a:xfrm>
              <a:off x="5078504" y="656535"/>
              <a:ext cx="3245224" cy="1145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287462" y="195736"/>
              <a:ext cx="55678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2400" b="1" baseline="30000" dirty="0">
                  <a:solidFill>
                    <a:srgbClr val="C00000"/>
                  </a:solidFill>
                  <a:latin typeface="+mj-lt"/>
                  <a:cs typeface="Arial" charset="0"/>
                </a:rPr>
                <a:t>82</a:t>
              </a:r>
              <a:r>
                <a:rPr lang="en-US" sz="2400" b="1" dirty="0">
                  <a:solidFill>
                    <a:srgbClr val="C00000"/>
                  </a:solidFill>
                  <a:latin typeface="+mj-lt"/>
                  <a:cs typeface="Arial" charset="0"/>
                </a:rPr>
                <a:t>Rb for Cardiac PET: A BLIP standard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473388" y="3174475"/>
              <a:ext cx="45764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800" dirty="0">
                  <a:latin typeface="+mj-lt"/>
                  <a:cs typeface="Arial" charset="0"/>
                </a:rPr>
                <a:t>R.A. Meyer </a:t>
              </a:r>
              <a:r>
                <a:rPr lang="en-US" sz="1800" i="1" dirty="0">
                  <a:latin typeface="+mj-lt"/>
                  <a:cs typeface="Arial" charset="0"/>
                </a:rPr>
                <a:t>et al</a:t>
              </a:r>
              <a:r>
                <a:rPr lang="en-US" sz="1800" dirty="0">
                  <a:latin typeface="+mj-lt"/>
                  <a:cs typeface="Arial" charset="0"/>
                </a:rPr>
                <a:t>., Phys. Rev. C </a:t>
              </a:r>
              <a:r>
                <a:rPr lang="en-US" sz="1800" b="1" dirty="0">
                  <a:latin typeface="+mj-lt"/>
                  <a:cs typeface="Arial" charset="0"/>
                </a:rPr>
                <a:t>27</a:t>
              </a:r>
              <a:r>
                <a:rPr lang="en-US" sz="1800" dirty="0">
                  <a:latin typeface="+mj-lt"/>
                  <a:cs typeface="Arial" charset="0"/>
                </a:rPr>
                <a:t>, 2217 (1983).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77707" y="3599564"/>
            <a:ext cx="5448681" cy="3277335"/>
            <a:chOff x="3977707" y="3599564"/>
            <a:chExt cx="5448681" cy="32773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4" t="42944" r="4572" b="1"/>
            <a:stretch/>
          </p:blipFill>
          <p:spPr bwMode="auto">
            <a:xfrm>
              <a:off x="4061960" y="4730005"/>
              <a:ext cx="5005840" cy="1899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0302" y="3599564"/>
              <a:ext cx="1191798" cy="1536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977707" y="3906350"/>
              <a:ext cx="544868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2400" b="1" baseline="30000" dirty="0" smtClean="0">
                  <a:solidFill>
                    <a:srgbClr val="C00000"/>
                  </a:solidFill>
                  <a:latin typeface="+mj-lt"/>
                  <a:cs typeface="Arial" charset="0"/>
                </a:rPr>
                <a:t>86</a:t>
              </a:r>
              <a:r>
                <a:rPr lang="en-US" sz="2400" b="1" dirty="0" smtClean="0">
                  <a:solidFill>
                    <a:srgbClr val="C00000"/>
                  </a:solidFill>
                  <a:latin typeface="+mj-lt"/>
                  <a:cs typeface="Arial" charset="0"/>
                </a:rPr>
                <a:t>Y for </a:t>
              </a:r>
              <a:r>
                <a:rPr lang="en-US" sz="2400" b="1" dirty="0">
                  <a:solidFill>
                    <a:srgbClr val="C00000"/>
                  </a:solidFill>
                  <a:latin typeface="+mj-lt"/>
                  <a:cs typeface="Arial" charset="0"/>
                </a:rPr>
                <a:t>PET: </a:t>
              </a:r>
              <a:endParaRPr lang="en-US" sz="2400" b="1" dirty="0" smtClean="0">
                <a:solidFill>
                  <a:srgbClr val="C00000"/>
                </a:solidFill>
                <a:latin typeface="+mj-lt"/>
                <a:cs typeface="Arial" charset="0"/>
              </a:endParaRPr>
            </a:p>
            <a:p>
              <a:pPr>
                <a:defRPr/>
              </a:pPr>
              <a:r>
                <a:rPr lang="en-US" sz="2400" b="1" dirty="0" smtClean="0">
                  <a:solidFill>
                    <a:srgbClr val="C00000"/>
                  </a:solidFill>
                  <a:latin typeface="+mj-lt"/>
                  <a:cs typeface="Arial" charset="0"/>
                </a:rPr>
                <a:t>A new high priority isotope</a:t>
              </a:r>
              <a:endParaRPr lang="en-US" sz="2400" b="1" dirty="0">
                <a:solidFill>
                  <a:srgbClr val="C00000"/>
                </a:solidFill>
                <a:latin typeface="+mj-lt"/>
                <a:cs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53691" y="6507567"/>
              <a:ext cx="45764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800" dirty="0" smtClean="0">
                  <a:latin typeface="+mj-lt"/>
                  <a:cs typeface="Arial" charset="0"/>
                </a:rPr>
                <a:t>A.V. </a:t>
              </a:r>
              <a:r>
                <a:rPr lang="en-US" sz="1800" dirty="0" err="1" smtClean="0">
                  <a:latin typeface="+mj-lt"/>
                  <a:cs typeface="Arial" charset="0"/>
                </a:rPr>
                <a:t>Ramayya</a:t>
              </a:r>
              <a:r>
                <a:rPr lang="en-US" sz="1800" dirty="0" smtClean="0">
                  <a:latin typeface="+mj-lt"/>
                  <a:cs typeface="Arial" charset="0"/>
                </a:rPr>
                <a:t> </a:t>
              </a:r>
              <a:r>
                <a:rPr lang="en-US" sz="1800" i="1" dirty="0">
                  <a:latin typeface="+mj-lt"/>
                  <a:cs typeface="Arial" charset="0"/>
                </a:rPr>
                <a:t>et al</a:t>
              </a:r>
              <a:r>
                <a:rPr lang="en-US" sz="1800" dirty="0">
                  <a:latin typeface="+mj-lt"/>
                  <a:cs typeface="Arial" charset="0"/>
                </a:rPr>
                <a:t>., Phys. Rev. C </a:t>
              </a:r>
              <a:r>
                <a:rPr lang="en-US" sz="1800" b="1" dirty="0" smtClean="0">
                  <a:latin typeface="+mj-lt"/>
                  <a:cs typeface="Arial" charset="0"/>
                </a:rPr>
                <a:t>2</a:t>
              </a:r>
              <a:r>
                <a:rPr lang="en-US" sz="1800" dirty="0" smtClean="0">
                  <a:latin typeface="+mj-lt"/>
                  <a:cs typeface="Arial" charset="0"/>
                </a:rPr>
                <a:t>, 2248 </a:t>
              </a:r>
              <a:r>
                <a:rPr lang="en-US" sz="1800" dirty="0">
                  <a:latin typeface="+mj-lt"/>
                  <a:cs typeface="Arial" charset="0"/>
                </a:rPr>
                <a:t>(</a:t>
              </a:r>
              <a:r>
                <a:rPr lang="en-US" sz="1800" dirty="0" smtClean="0">
                  <a:latin typeface="+mj-lt"/>
                  <a:cs typeface="Arial" charset="0"/>
                </a:rPr>
                <a:t>1970). </a:t>
              </a:r>
              <a:endParaRPr lang="en-US" sz="1800" dirty="0">
                <a:latin typeface="+mj-lt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68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55575" y="648849"/>
            <a:ext cx="869259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6200" y="-13447"/>
            <a:ext cx="90678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/>
                </a:solidFill>
                <a:latin typeface="+mj-lt"/>
                <a:cs typeface="Arial" charset="0"/>
              </a:rPr>
              <a:t>Many cross sections not well determined</a:t>
            </a:r>
            <a:endParaRPr lang="en-US" sz="4000" dirty="0">
              <a:solidFill>
                <a:schemeClr val="tx2"/>
              </a:solidFill>
              <a:latin typeface="+mj-lt"/>
              <a:cs typeface="Arial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374973" y="3784592"/>
            <a:ext cx="3372981" cy="3029857"/>
            <a:chOff x="210006" y="3555993"/>
            <a:chExt cx="3372981" cy="3029857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609600" y="3555993"/>
              <a:ext cx="14514" cy="2336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609600" y="5914565"/>
              <a:ext cx="275748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 rot="16200000">
              <a:off x="-324806" y="4452247"/>
              <a:ext cx="1438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+mj-lt"/>
                </a:rPr>
                <a:t>Cross Section</a:t>
              </a:r>
              <a:endParaRPr lang="en-US" sz="1800" dirty="0">
                <a:latin typeface="+mj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9355" y="5925451"/>
              <a:ext cx="6313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j-lt"/>
                </a:rPr>
                <a:t>100</a:t>
              </a:r>
              <a:endParaRPr lang="en-US" sz="2000" dirty="0">
                <a:latin typeface="+mj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61771" y="5929079"/>
              <a:ext cx="6313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j-lt"/>
                </a:rPr>
                <a:t>150</a:t>
              </a:r>
              <a:endParaRPr lang="en-US" sz="2000" dirty="0">
                <a:latin typeface="+mj-lt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951615" y="5925451"/>
              <a:ext cx="6313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j-lt"/>
                </a:rPr>
                <a:t>200</a:t>
              </a:r>
              <a:endParaRPr lang="en-US" sz="2000" dirty="0">
                <a:latin typeface="+mj-lt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74135" y="6216518"/>
              <a:ext cx="22679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+mj-lt"/>
                </a:rPr>
                <a:t>Proton Energy (MeV)</a:t>
              </a:r>
              <a:endParaRPr lang="en-US" sz="1800" dirty="0">
                <a:latin typeface="+mj-lt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850765" y="3649892"/>
            <a:ext cx="2950028" cy="2395373"/>
            <a:chOff x="685798" y="3421293"/>
            <a:chExt cx="2950028" cy="2395373"/>
          </a:xfrm>
        </p:grpSpPr>
        <p:sp>
          <p:nvSpPr>
            <p:cNvPr id="21" name="Rectangle 20"/>
            <p:cNvSpPr/>
            <p:nvPr/>
          </p:nvSpPr>
          <p:spPr>
            <a:xfrm>
              <a:off x="1647439" y="3421293"/>
              <a:ext cx="867546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 smtClean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+mj-lt"/>
                </a:rPr>
                <a:t>?</a:t>
              </a:r>
              <a:endParaRPr lang="en-US" sz="115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85798" y="4985669"/>
              <a:ext cx="2950028" cy="83099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</a:rPr>
                <a:t>Very little data</a:t>
              </a:r>
            </a:p>
            <a:p>
              <a:pPr algn="ctr"/>
              <a:r>
                <a:rPr lang="en-US" sz="2400" dirty="0" smtClean="0">
                  <a:latin typeface="+mj-lt"/>
                </a:rPr>
                <a:t>Potential for discovery</a:t>
              </a:r>
              <a:endParaRPr lang="en-US" sz="2400" dirty="0">
                <a:latin typeface="+mj-lt"/>
              </a:endParaRPr>
            </a:p>
          </p:txBody>
        </p:sp>
      </p:grpSp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762000"/>
            <a:ext cx="38195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838200"/>
            <a:ext cx="15525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508250" y="2676525"/>
            <a:ext cx="1504950" cy="523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cs typeface="Arial" charset="0"/>
              </a:rPr>
              <a:t>Imaging</a:t>
            </a:r>
          </a:p>
        </p:txBody>
      </p:sp>
      <p:pic>
        <p:nvPicPr>
          <p:cNvPr id="3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38" y="838200"/>
            <a:ext cx="3667125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762000"/>
            <a:ext cx="12160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6019800" y="2663825"/>
            <a:ext cx="2971800" cy="5222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cs typeface="Arial" charset="0"/>
              </a:rPr>
              <a:t>Cardiac Imaging</a:t>
            </a:r>
          </a:p>
        </p:txBody>
      </p:sp>
    </p:spTree>
    <p:extLst>
      <p:ext uri="{BB962C8B-B14F-4D97-AF65-F5344CB8AC3E}">
        <p14:creationId xmlns:p14="http://schemas.microsoft.com/office/powerpoint/2010/main" val="395391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-76200"/>
            <a:ext cx="89916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USNDP-BLIP Cross Section Collaboration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55575" y="572435"/>
            <a:ext cx="833840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150" y="755694"/>
            <a:ext cx="2561989" cy="167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64777" y="1010862"/>
            <a:ext cx="4625788" cy="95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  <a:cs typeface="Arial" charset="0"/>
              </a:rPr>
              <a:t>Cross section measurements performed </a:t>
            </a:r>
            <a:r>
              <a:rPr lang="en-US" dirty="0" smtClean="0">
                <a:latin typeface="+mj-lt"/>
                <a:cs typeface="Arial" charset="0"/>
              </a:rPr>
              <a:t>on-site </a:t>
            </a:r>
            <a:r>
              <a:rPr lang="en-US" dirty="0">
                <a:latin typeface="+mj-lt"/>
                <a:cs typeface="Arial" charset="0"/>
              </a:rPr>
              <a:t>at BLIP</a:t>
            </a:r>
          </a:p>
        </p:txBody>
      </p:sp>
      <p:pic>
        <p:nvPicPr>
          <p:cNvPr id="21512" name="Picture 4" descr="http://www.canberra.com/products/detectors/images/portable_cryostat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713" y="2420471"/>
            <a:ext cx="2111641" cy="20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55575" y="2460812"/>
            <a:ext cx="57517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  <a:cs typeface="Arial" charset="0"/>
              </a:rPr>
              <a:t>Loan a small array of </a:t>
            </a:r>
            <a:r>
              <a:rPr lang="en-US" dirty="0" smtClean="0">
                <a:latin typeface="+mj-lt"/>
                <a:cs typeface="Arial" charset="0"/>
              </a:rPr>
              <a:t>Compton-suppressed </a:t>
            </a:r>
            <a:r>
              <a:rPr lang="en-US" dirty="0" err="1" smtClean="0">
                <a:latin typeface="+mj-lt"/>
                <a:cs typeface="Arial" charset="0"/>
              </a:rPr>
              <a:t>HPGe</a:t>
            </a:r>
            <a:r>
              <a:rPr lang="en-US" dirty="0" smtClean="0">
                <a:latin typeface="+mj-lt"/>
                <a:cs typeface="Arial" charset="0"/>
              </a:rPr>
              <a:t> </a:t>
            </a:r>
            <a:r>
              <a:rPr lang="en-US" dirty="0">
                <a:latin typeface="+mj-lt"/>
                <a:cs typeface="Arial" charset="0"/>
              </a:rPr>
              <a:t>from nearly facilities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6101" y="3406724"/>
            <a:ext cx="566121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charset="0"/>
                <a:sym typeface="Symbol"/>
              </a:rPr>
              <a:t>- coincidences are essential !!!</a:t>
            </a:r>
            <a:endParaRPr lang="en-US" sz="3200" b="1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2994" y="4294446"/>
            <a:ext cx="8669300" cy="2449953"/>
            <a:chOff x="272994" y="4106188"/>
            <a:chExt cx="8669300" cy="2449953"/>
          </a:xfrm>
        </p:grpSpPr>
        <p:sp>
          <p:nvSpPr>
            <p:cNvPr id="2" name="TextBox 1"/>
            <p:cNvSpPr txBox="1"/>
            <p:nvPr/>
          </p:nvSpPr>
          <p:spPr>
            <a:xfrm>
              <a:off x="272994" y="4680700"/>
              <a:ext cx="8220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j-lt"/>
                </a:rPr>
                <a:t>New data could feed into improvements in EMPIRE</a:t>
              </a:r>
              <a:endParaRPr lang="en-US" dirty="0">
                <a:latin typeface="+mj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0864" y="5257800"/>
              <a:ext cx="8220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j-lt"/>
                </a:rPr>
                <a:t>Several USNDP members have needed expertize</a:t>
              </a:r>
              <a:endParaRPr lang="en-US" dirty="0">
                <a:latin typeface="+mj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3505" y="4106188"/>
              <a:ext cx="8220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j-lt"/>
                </a:rPr>
                <a:t>“Rapid” potential for discovery science</a:t>
              </a:r>
              <a:endParaRPr lang="en-US" dirty="0">
                <a:latin typeface="+mj-lt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9830" y="5848255"/>
              <a:ext cx="8282464" cy="7078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000" dirty="0" smtClean="0">
                  <a:latin typeface="+mj-lt"/>
                </a:rPr>
                <a:t>C. </a:t>
              </a:r>
              <a:r>
                <a:rPr lang="en-US" sz="2000" dirty="0" err="1" smtClean="0">
                  <a:latin typeface="+mj-lt"/>
                </a:rPr>
                <a:t>Nesaraja</a:t>
              </a:r>
              <a:r>
                <a:rPr lang="en-US" sz="2000" dirty="0" smtClean="0">
                  <a:latin typeface="+mj-lt"/>
                </a:rPr>
                <a:t>, A. </a:t>
              </a:r>
              <a:r>
                <a:rPr lang="en-US" sz="2000" dirty="0" err="1" smtClean="0">
                  <a:latin typeface="+mj-lt"/>
                </a:rPr>
                <a:t>Sonzongi</a:t>
              </a:r>
              <a:r>
                <a:rPr lang="en-US" sz="2000" dirty="0" smtClean="0">
                  <a:latin typeface="+mj-lt"/>
                </a:rPr>
                <a:t> and M. Herman:  PhD theses on activation measurements (</a:t>
              </a:r>
              <a:r>
                <a:rPr lang="en-US" sz="2000" dirty="0" err="1" smtClean="0">
                  <a:latin typeface="+mj-lt"/>
                </a:rPr>
                <a:t>Nesaraja</a:t>
              </a:r>
              <a:r>
                <a:rPr lang="en-US" sz="2000" dirty="0" smtClean="0">
                  <a:latin typeface="+mj-lt"/>
                </a:rPr>
                <a:t> specifically medical isotope </a:t>
              </a:r>
              <a:r>
                <a:rPr lang="en-US" sz="2000" smtClean="0">
                  <a:latin typeface="+mj-lt"/>
                </a:rPr>
                <a:t>production) </a:t>
              </a:r>
              <a:endParaRPr lang="en-US" sz="2000" dirty="0">
                <a:latin typeface="+mj-lt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-507464" y="999748"/>
            <a:ext cx="681765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+mj-lt"/>
                <a:cs typeface="Arial" charset="0"/>
              </a:rPr>
              <a:t>Source activation performed at BLIP</a:t>
            </a:r>
          </a:p>
          <a:p>
            <a:pPr algn="ctr">
              <a:defRPr/>
            </a:pPr>
            <a:endParaRPr lang="en-US" dirty="0" smtClean="0">
              <a:latin typeface="+mj-lt"/>
              <a:cs typeface="Arial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+mj-lt"/>
                <a:cs typeface="Arial" charset="0"/>
              </a:rPr>
              <a:t>Samples sent to UMASS-Lowell </a:t>
            </a:r>
          </a:p>
          <a:p>
            <a:pPr algn="ctr">
              <a:defRPr/>
            </a:pPr>
            <a:r>
              <a:rPr lang="en-US" dirty="0">
                <a:latin typeface="+mj-lt"/>
                <a:cs typeface="Arial" charset="0"/>
              </a:rPr>
              <a:t> </a:t>
            </a:r>
            <a:r>
              <a:rPr lang="en-US" dirty="0" smtClean="0">
                <a:latin typeface="+mj-lt"/>
                <a:cs typeface="Arial" charset="0"/>
              </a:rPr>
              <a:t>for counting</a:t>
            </a:r>
            <a:endParaRPr lang="en-US" dirty="0"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7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0" grpId="0" animBg="1"/>
      <p:bldP spid="10" grpId="1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4482"/>
            <a:ext cx="8991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USNDP-BLIP-Lowell Collaboration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5575" y="653117"/>
            <a:ext cx="703860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1446" y="690372"/>
            <a:ext cx="675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Long-lived Pt isomers show high potential for cancer therapy and labelling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Natural Pt samples irradiated at different beam energies and subject to chemical separation</a:t>
            </a:r>
            <a:endParaRPr lang="en-US" dirty="0">
              <a:latin typeface="+mj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9022" y="3030105"/>
            <a:ext cx="6462993" cy="3558955"/>
            <a:chOff x="249704" y="3258704"/>
            <a:chExt cx="6462993" cy="355895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704" y="3258704"/>
              <a:ext cx="6462993" cy="3558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674875" y="4161257"/>
              <a:ext cx="2353236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No chemistry</a:t>
              </a:r>
              <a:endParaRPr lang="en-US" dirty="0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" t="24816" r="70670" b="7537"/>
          <a:stretch/>
        </p:blipFill>
        <p:spPr bwMode="auto">
          <a:xfrm>
            <a:off x="6913101" y="784504"/>
            <a:ext cx="2154699" cy="3276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69022" y="3006635"/>
            <a:ext cx="6324976" cy="3599296"/>
            <a:chOff x="-562535" y="2519115"/>
            <a:chExt cx="6324976" cy="3599296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62535" y="2519115"/>
              <a:ext cx="6324976" cy="3599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2650657" y="2997094"/>
              <a:ext cx="2353236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Pt separation</a:t>
              </a:r>
              <a:endParaRPr 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37883" y="6185648"/>
            <a:ext cx="829683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Many thanks to </a:t>
            </a:r>
            <a:r>
              <a:rPr lang="en-US" dirty="0" err="1" smtClean="0">
                <a:latin typeface="+mj-lt"/>
              </a:rPr>
              <a:t>Partha</a:t>
            </a:r>
            <a:r>
              <a:rPr lang="en-US" dirty="0" smtClean="0">
                <a:latin typeface="+mj-lt"/>
              </a:rPr>
              <a:t> Chowdhury and Bobby Harding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862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4482"/>
            <a:ext cx="8991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charset="0"/>
              </a:rPr>
              <a:t>One thing leads to another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5575" y="653117"/>
            <a:ext cx="553253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http://science.energy.gov/~/media/np/images/ORNLBenifitsofNP/SrDecayProcess.jpg?w=201&amp;h=273&amp;as=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43" y="712695"/>
            <a:ext cx="2611871" cy="354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5" t="38971" r="28895" b="20588"/>
          <a:stretch/>
        </p:blipFill>
        <p:spPr bwMode="auto">
          <a:xfrm>
            <a:off x="3248778" y="1035424"/>
            <a:ext cx="5646452" cy="317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7032813" y="2944905"/>
            <a:ext cx="726141" cy="83371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617759" y="2111188"/>
            <a:ext cx="900953" cy="97266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6931965" y="2269963"/>
            <a:ext cx="1653982" cy="1296773"/>
            <a:chOff x="6931965" y="2269963"/>
            <a:chExt cx="1653982" cy="1296773"/>
          </a:xfrm>
        </p:grpSpPr>
        <p:sp>
          <p:nvSpPr>
            <p:cNvPr id="8" name="TextBox 7"/>
            <p:cNvSpPr txBox="1"/>
            <p:nvPr/>
          </p:nvSpPr>
          <p:spPr>
            <a:xfrm>
              <a:off x="6931965" y="3043516"/>
              <a:ext cx="894224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  <a:latin typeface="+mj-lt"/>
                </a:rPr>
                <a:t>520</a:t>
              </a:r>
              <a:r>
                <a:rPr lang="en-US" b="1" dirty="0" smtClean="0">
                  <a:solidFill>
                    <a:srgbClr val="FF0000"/>
                  </a:solidFill>
                  <a:latin typeface="+mj-lt"/>
                  <a:sym typeface="Symbol"/>
                </a:rPr>
                <a:t></a:t>
              </a:r>
              <a:endParaRPr lang="en-US" b="1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50524" y="2269963"/>
              <a:ext cx="1035423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  <a:latin typeface="+mj-lt"/>
                </a:rPr>
                <a:t>514</a:t>
              </a:r>
              <a:r>
                <a:rPr lang="en-US" b="1" dirty="0" smtClean="0">
                  <a:solidFill>
                    <a:srgbClr val="FF0000"/>
                  </a:solidFill>
                  <a:latin typeface="+mj-lt"/>
                  <a:sym typeface="Symbol"/>
                </a:rPr>
                <a:t></a:t>
              </a:r>
              <a:endParaRPr lang="en-US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736" y="3830878"/>
            <a:ext cx="5576887" cy="297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827" y="3566736"/>
            <a:ext cx="5631796" cy="314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3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15976</TotalTime>
  <Words>568</Words>
  <Application>Microsoft Office PowerPoint</Application>
  <PresentationFormat>On-screen Show (4:3)</PresentationFormat>
  <Paragraphs>110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Present and Future of BLIP-USNDP collaboration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Tiffany Gagnon</dc:creator>
  <cp:lastModifiedBy>Elizabeth Ricard-McCutchan</cp:lastModifiedBy>
  <cp:revision>381</cp:revision>
  <cp:lastPrinted>2007-07-02T19:06:14Z</cp:lastPrinted>
  <dcterms:created xsi:type="dcterms:W3CDTF">2007-06-28T20:22:43Z</dcterms:created>
  <dcterms:modified xsi:type="dcterms:W3CDTF">2014-11-07T15:43:38Z</dcterms:modified>
</cp:coreProperties>
</file>