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notesSlides/notesSlide5.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6" r:id="rId1"/>
  </p:sldMasterIdLst>
  <p:notesMasterIdLst>
    <p:notesMasterId r:id="rId32"/>
  </p:notesMasterIdLst>
  <p:sldIdLst>
    <p:sldId id="280" r:id="rId2"/>
    <p:sldId id="307" r:id="rId3"/>
    <p:sldId id="308" r:id="rId4"/>
    <p:sldId id="333" r:id="rId5"/>
    <p:sldId id="334" r:id="rId6"/>
    <p:sldId id="335" r:id="rId7"/>
    <p:sldId id="309" r:id="rId8"/>
    <p:sldId id="310" r:id="rId9"/>
    <p:sldId id="311" r:id="rId10"/>
    <p:sldId id="312" r:id="rId11"/>
    <p:sldId id="313" r:id="rId12"/>
    <p:sldId id="314" r:id="rId13"/>
    <p:sldId id="315" r:id="rId14"/>
    <p:sldId id="316" r:id="rId15"/>
    <p:sldId id="317" r:id="rId16"/>
    <p:sldId id="318" r:id="rId17"/>
    <p:sldId id="319" r:id="rId18"/>
    <p:sldId id="320" r:id="rId19"/>
    <p:sldId id="321" r:id="rId20"/>
    <p:sldId id="322" r:id="rId21"/>
    <p:sldId id="323" r:id="rId22"/>
    <p:sldId id="324" r:id="rId23"/>
    <p:sldId id="325" r:id="rId24"/>
    <p:sldId id="326" r:id="rId25"/>
    <p:sldId id="327" r:id="rId26"/>
    <p:sldId id="328" r:id="rId27"/>
    <p:sldId id="329" r:id="rId28"/>
    <p:sldId id="330" r:id="rId29"/>
    <p:sldId id="331" r:id="rId30"/>
    <p:sldId id="332" r:id="rId31"/>
  </p:sldIdLst>
  <p:sldSz cx="9144000" cy="6858000" type="screen4x3"/>
  <p:notesSz cx="7010400" cy="9296400"/>
  <p:defaultTextStyle>
    <a:defPPr>
      <a:defRPr lang="en-US"/>
    </a:defPPr>
    <a:lvl1pPr algn="l" rtl="0" fontAlgn="base">
      <a:spcBef>
        <a:spcPct val="50000"/>
      </a:spcBef>
      <a:spcAft>
        <a:spcPct val="50000"/>
      </a:spcAft>
      <a:buClr>
        <a:srgbClr val="004080"/>
      </a:buClr>
      <a:buSzPct val="65000"/>
      <a:buFont typeface="Wingdings" charset="2"/>
      <a:buChar char="§"/>
      <a:defRPr sz="2000" kern="1200">
        <a:solidFill>
          <a:schemeClr val="tx1"/>
        </a:solidFill>
        <a:latin typeface="Arial" charset="0"/>
        <a:ea typeface="+mn-ea"/>
        <a:cs typeface="+mn-cs"/>
      </a:defRPr>
    </a:lvl1pPr>
    <a:lvl2pPr marL="457200" algn="l" rtl="0" fontAlgn="base">
      <a:spcBef>
        <a:spcPct val="50000"/>
      </a:spcBef>
      <a:spcAft>
        <a:spcPct val="50000"/>
      </a:spcAft>
      <a:buClr>
        <a:srgbClr val="004080"/>
      </a:buClr>
      <a:buSzPct val="65000"/>
      <a:buFont typeface="Wingdings" charset="2"/>
      <a:buChar char="§"/>
      <a:defRPr sz="2000" kern="1200">
        <a:solidFill>
          <a:schemeClr val="tx1"/>
        </a:solidFill>
        <a:latin typeface="Arial" charset="0"/>
        <a:ea typeface="+mn-ea"/>
        <a:cs typeface="+mn-cs"/>
      </a:defRPr>
    </a:lvl2pPr>
    <a:lvl3pPr marL="914400" algn="l" rtl="0" fontAlgn="base">
      <a:spcBef>
        <a:spcPct val="50000"/>
      </a:spcBef>
      <a:spcAft>
        <a:spcPct val="50000"/>
      </a:spcAft>
      <a:buClr>
        <a:srgbClr val="004080"/>
      </a:buClr>
      <a:buSzPct val="65000"/>
      <a:buFont typeface="Wingdings" charset="2"/>
      <a:buChar char="§"/>
      <a:defRPr sz="2000" kern="1200">
        <a:solidFill>
          <a:schemeClr val="tx1"/>
        </a:solidFill>
        <a:latin typeface="Arial" charset="0"/>
        <a:ea typeface="+mn-ea"/>
        <a:cs typeface="+mn-cs"/>
      </a:defRPr>
    </a:lvl3pPr>
    <a:lvl4pPr marL="1371600" algn="l" rtl="0" fontAlgn="base">
      <a:spcBef>
        <a:spcPct val="50000"/>
      </a:spcBef>
      <a:spcAft>
        <a:spcPct val="50000"/>
      </a:spcAft>
      <a:buClr>
        <a:srgbClr val="004080"/>
      </a:buClr>
      <a:buSzPct val="65000"/>
      <a:buFont typeface="Wingdings" charset="2"/>
      <a:buChar char="§"/>
      <a:defRPr sz="2000" kern="1200">
        <a:solidFill>
          <a:schemeClr val="tx1"/>
        </a:solidFill>
        <a:latin typeface="Arial" charset="0"/>
        <a:ea typeface="+mn-ea"/>
        <a:cs typeface="+mn-cs"/>
      </a:defRPr>
    </a:lvl4pPr>
    <a:lvl5pPr marL="1828800" algn="l" rtl="0" fontAlgn="base">
      <a:spcBef>
        <a:spcPct val="50000"/>
      </a:spcBef>
      <a:spcAft>
        <a:spcPct val="50000"/>
      </a:spcAft>
      <a:buClr>
        <a:srgbClr val="004080"/>
      </a:buClr>
      <a:buSzPct val="65000"/>
      <a:buFont typeface="Wingdings" charset="2"/>
      <a:buChar char="§"/>
      <a:defRPr sz="2000" kern="1200">
        <a:solidFill>
          <a:schemeClr val="tx1"/>
        </a:solidFill>
        <a:latin typeface="Arial" charset="0"/>
        <a:ea typeface="+mn-ea"/>
        <a:cs typeface="+mn-cs"/>
      </a:defRPr>
    </a:lvl5pPr>
    <a:lvl6pPr marL="2286000" algn="l" defTabSz="457200" rtl="0" eaLnBrk="1" latinLnBrk="0" hangingPunct="1">
      <a:defRPr sz="2000" kern="1200">
        <a:solidFill>
          <a:schemeClr val="tx1"/>
        </a:solidFill>
        <a:latin typeface="Arial" charset="0"/>
        <a:ea typeface="+mn-ea"/>
        <a:cs typeface="+mn-cs"/>
      </a:defRPr>
    </a:lvl6pPr>
    <a:lvl7pPr marL="2743200" algn="l" defTabSz="457200" rtl="0" eaLnBrk="1" latinLnBrk="0" hangingPunct="1">
      <a:defRPr sz="2000" kern="1200">
        <a:solidFill>
          <a:schemeClr val="tx1"/>
        </a:solidFill>
        <a:latin typeface="Arial" charset="0"/>
        <a:ea typeface="+mn-ea"/>
        <a:cs typeface="+mn-cs"/>
      </a:defRPr>
    </a:lvl7pPr>
    <a:lvl8pPr marL="3200400" algn="l" defTabSz="457200" rtl="0" eaLnBrk="1" latinLnBrk="0" hangingPunct="1">
      <a:defRPr sz="2000" kern="1200">
        <a:solidFill>
          <a:schemeClr val="tx1"/>
        </a:solidFill>
        <a:latin typeface="Arial" charset="0"/>
        <a:ea typeface="+mn-ea"/>
        <a:cs typeface="+mn-cs"/>
      </a:defRPr>
    </a:lvl8pPr>
    <a:lvl9pPr marL="3657600" algn="l" defTabSz="457200" rtl="0" eaLnBrk="1" latinLnBrk="0" hangingPunct="1">
      <a:defRPr sz="20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FFF4A8"/>
    <a:srgbClr val="808080"/>
    <a:srgbClr val="66CCFF"/>
    <a:srgbClr val="CCCCCC"/>
    <a:srgbClr val="000000"/>
    <a:srgbClr val="005AB3"/>
    <a:srgbClr val="FFA701"/>
    <a:srgbClr val="004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401" autoAdjust="0"/>
  </p:normalViewPr>
  <p:slideViewPr>
    <p:cSldViewPr>
      <p:cViewPr>
        <p:scale>
          <a:sx n="100" d="100"/>
          <a:sy n="100" d="100"/>
        </p:scale>
        <p:origin x="-888" y="-3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interSettings" Target="printerSettings/printerSettings1.bin"/><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chadwick:Documents:Talks/ppt/docs:csewg2014:denise-pfn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chadwick:Documents:Talks/ppt/docs:csewg2014:denise-pfn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lineMarker"/>
        <c:varyColors val="0"/>
        <c:ser>
          <c:idx val="2"/>
          <c:order val="2"/>
          <c:tx>
            <c:v>VII.1</c:v>
          </c:tx>
          <c:spPr>
            <a:ln w="28575">
              <a:noFill/>
            </a:ln>
          </c:spPr>
          <c:xVal>
            <c:numRef>
              <c:f>Sheet1!$E$6:$E$12</c:f>
              <c:numCache>
                <c:formatCode>General</c:formatCode>
                <c:ptCount val="7"/>
                <c:pt idx="0">
                  <c:v>3.2</c:v>
                </c:pt>
                <c:pt idx="1">
                  <c:v>2.4</c:v>
                </c:pt>
                <c:pt idx="2">
                  <c:v>1.9</c:v>
                </c:pt>
                <c:pt idx="3">
                  <c:v>8.0</c:v>
                </c:pt>
                <c:pt idx="4">
                  <c:v>9.0</c:v>
                </c:pt>
                <c:pt idx="5">
                  <c:v>10.6</c:v>
                </c:pt>
                <c:pt idx="6">
                  <c:v>10.7</c:v>
                </c:pt>
              </c:numCache>
            </c:numRef>
          </c:xVal>
          <c:yVal>
            <c:numRef>
              <c:f>Sheet1!$F$6:$F$12</c:f>
              <c:numCache>
                <c:formatCode>General</c:formatCode>
                <c:ptCount val="7"/>
                <c:pt idx="0">
                  <c:v>0.977496483825598</c:v>
                </c:pt>
                <c:pt idx="1">
                  <c:v>0.987086934417895</c:v>
                </c:pt>
                <c:pt idx="2">
                  <c:v>0.974878499555069</c:v>
                </c:pt>
                <c:pt idx="3">
                  <c:v>0.972272727272727</c:v>
                </c:pt>
                <c:pt idx="4">
                  <c:v>1.09078125</c:v>
                </c:pt>
                <c:pt idx="5">
                  <c:v>1.174760383386582</c:v>
                </c:pt>
                <c:pt idx="6">
                  <c:v>1.135202492211838</c:v>
                </c:pt>
              </c:numCache>
            </c:numRef>
          </c:yVal>
          <c:smooth val="0"/>
        </c:ser>
        <c:ser>
          <c:idx val="3"/>
          <c:order val="3"/>
          <c:tx>
            <c:v>Denise PFNS</c:v>
          </c:tx>
          <c:spPr>
            <a:ln w="28575">
              <a:noFill/>
            </a:ln>
          </c:spPr>
          <c:xVal>
            <c:numRef>
              <c:f>Sheet1!$E$6:$E$12</c:f>
              <c:numCache>
                <c:formatCode>General</c:formatCode>
                <c:ptCount val="7"/>
                <c:pt idx="0">
                  <c:v>3.2</c:v>
                </c:pt>
                <c:pt idx="1">
                  <c:v>2.4</c:v>
                </c:pt>
                <c:pt idx="2">
                  <c:v>1.9</c:v>
                </c:pt>
                <c:pt idx="3">
                  <c:v>8.0</c:v>
                </c:pt>
                <c:pt idx="4">
                  <c:v>9.0</c:v>
                </c:pt>
                <c:pt idx="5">
                  <c:v>10.6</c:v>
                </c:pt>
                <c:pt idx="6">
                  <c:v>10.7</c:v>
                </c:pt>
              </c:numCache>
            </c:numRef>
          </c:xVal>
          <c:yVal>
            <c:numRef>
              <c:f>Sheet1!$H$6:$H$12</c:f>
              <c:numCache>
                <c:formatCode>General</c:formatCode>
                <c:ptCount val="7"/>
                <c:pt idx="0">
                  <c:v>0.954524144397562</c:v>
                </c:pt>
                <c:pt idx="1">
                  <c:v>0.974275546517539</c:v>
                </c:pt>
                <c:pt idx="2">
                  <c:v>0.972414265178999</c:v>
                </c:pt>
                <c:pt idx="3">
                  <c:v>0.896818181818182</c:v>
                </c:pt>
                <c:pt idx="4">
                  <c:v>0.975625</c:v>
                </c:pt>
                <c:pt idx="5">
                  <c:v>1.023961661341853</c:v>
                </c:pt>
                <c:pt idx="6">
                  <c:v>0.989096573208723</c:v>
                </c:pt>
              </c:numCache>
            </c:numRef>
          </c:yVal>
          <c:smooth val="0"/>
        </c:ser>
        <c:ser>
          <c:idx val="0"/>
          <c:order val="0"/>
          <c:tx>
            <c:v>VII.1</c:v>
          </c:tx>
          <c:spPr>
            <a:ln w="28575">
              <a:noFill/>
            </a:ln>
          </c:spPr>
          <c:marker>
            <c:symbol val="circle"/>
            <c:size val="7"/>
          </c:marker>
          <c:xVal>
            <c:numRef>
              <c:f>Sheet1!$E$6:$E$12</c:f>
              <c:numCache>
                <c:formatCode>General</c:formatCode>
                <c:ptCount val="7"/>
                <c:pt idx="0">
                  <c:v>3.2</c:v>
                </c:pt>
                <c:pt idx="1">
                  <c:v>2.4</c:v>
                </c:pt>
                <c:pt idx="2">
                  <c:v>1.9</c:v>
                </c:pt>
                <c:pt idx="3">
                  <c:v>8.0</c:v>
                </c:pt>
                <c:pt idx="4">
                  <c:v>9.0</c:v>
                </c:pt>
                <c:pt idx="5">
                  <c:v>10.6</c:v>
                </c:pt>
                <c:pt idx="6">
                  <c:v>10.7</c:v>
                </c:pt>
              </c:numCache>
            </c:numRef>
          </c:xVal>
          <c:yVal>
            <c:numRef>
              <c:f>Sheet1!$F$6:$F$12</c:f>
              <c:numCache>
                <c:formatCode>General</c:formatCode>
                <c:ptCount val="7"/>
                <c:pt idx="0">
                  <c:v>0.977496483825598</c:v>
                </c:pt>
                <c:pt idx="1">
                  <c:v>0.987086934417895</c:v>
                </c:pt>
                <c:pt idx="2">
                  <c:v>0.974878499555069</c:v>
                </c:pt>
                <c:pt idx="3">
                  <c:v>0.972272727272727</c:v>
                </c:pt>
                <c:pt idx="4">
                  <c:v>1.09078125</c:v>
                </c:pt>
                <c:pt idx="5">
                  <c:v>1.174760383386582</c:v>
                </c:pt>
                <c:pt idx="6">
                  <c:v>1.135202492211838</c:v>
                </c:pt>
              </c:numCache>
            </c:numRef>
          </c:yVal>
          <c:smooth val="0"/>
        </c:ser>
        <c:ser>
          <c:idx val="1"/>
          <c:order val="1"/>
          <c:tx>
            <c:v>Denise PFNS</c:v>
          </c:tx>
          <c:spPr>
            <a:ln w="28575">
              <a:noFill/>
            </a:ln>
          </c:spPr>
          <c:marker>
            <c:symbol val="x"/>
            <c:size val="7"/>
          </c:marker>
          <c:xVal>
            <c:numRef>
              <c:f>Sheet1!$E$6:$E$12</c:f>
              <c:numCache>
                <c:formatCode>General</c:formatCode>
                <c:ptCount val="7"/>
                <c:pt idx="0">
                  <c:v>3.2</c:v>
                </c:pt>
                <c:pt idx="1">
                  <c:v>2.4</c:v>
                </c:pt>
                <c:pt idx="2">
                  <c:v>1.9</c:v>
                </c:pt>
                <c:pt idx="3">
                  <c:v>8.0</c:v>
                </c:pt>
                <c:pt idx="4">
                  <c:v>9.0</c:v>
                </c:pt>
                <c:pt idx="5">
                  <c:v>10.6</c:v>
                </c:pt>
                <c:pt idx="6">
                  <c:v>10.7</c:v>
                </c:pt>
              </c:numCache>
            </c:numRef>
          </c:xVal>
          <c:yVal>
            <c:numRef>
              <c:f>Sheet1!$H$6:$H$12</c:f>
              <c:numCache>
                <c:formatCode>General</c:formatCode>
                <c:ptCount val="7"/>
                <c:pt idx="0">
                  <c:v>0.954524144397562</c:v>
                </c:pt>
                <c:pt idx="1">
                  <c:v>0.974275546517539</c:v>
                </c:pt>
                <c:pt idx="2">
                  <c:v>0.972414265178999</c:v>
                </c:pt>
                <c:pt idx="3">
                  <c:v>0.896818181818182</c:v>
                </c:pt>
                <c:pt idx="4">
                  <c:v>0.975625</c:v>
                </c:pt>
                <c:pt idx="5">
                  <c:v>1.023961661341853</c:v>
                </c:pt>
                <c:pt idx="6">
                  <c:v>0.989096573208723</c:v>
                </c:pt>
              </c:numCache>
            </c:numRef>
          </c:yVal>
          <c:smooth val="0"/>
        </c:ser>
        <c:dLbls>
          <c:showLegendKey val="0"/>
          <c:showVal val="0"/>
          <c:showCatName val="0"/>
          <c:showSerName val="0"/>
          <c:showPercent val="0"/>
          <c:showBubbleSize val="0"/>
        </c:dLbls>
        <c:axId val="2102211544"/>
        <c:axId val="1862991976"/>
      </c:scatterChart>
      <c:valAx>
        <c:axId val="2102211544"/>
        <c:scaling>
          <c:orientation val="minMax"/>
          <c:max val="8.0"/>
          <c:min val="0.0"/>
        </c:scaling>
        <c:delete val="0"/>
        <c:axPos val="b"/>
        <c:numFmt formatCode="General" sourceLinked="1"/>
        <c:majorTickMark val="out"/>
        <c:minorTickMark val="none"/>
        <c:tickLblPos val="nextTo"/>
        <c:crossAx val="1862991976"/>
        <c:crosses val="autoZero"/>
        <c:crossBetween val="midCat"/>
        <c:minorUnit val="1.0"/>
      </c:valAx>
      <c:valAx>
        <c:axId val="1862991976"/>
        <c:scaling>
          <c:orientation val="minMax"/>
          <c:max val="1.4"/>
          <c:min val="0.6"/>
        </c:scaling>
        <c:delete val="0"/>
        <c:axPos val="l"/>
        <c:majorGridlines/>
        <c:numFmt formatCode="General" sourceLinked="1"/>
        <c:majorTickMark val="out"/>
        <c:minorTickMark val="none"/>
        <c:tickLblPos val="nextTo"/>
        <c:crossAx val="2102211544"/>
        <c:crosses val="autoZero"/>
        <c:crossBetween val="midCat"/>
        <c:minorUnit val="0.1"/>
      </c:valAx>
    </c:plotArea>
    <c:legend>
      <c:legendPos val="r"/>
      <c:layout/>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lineMarker"/>
        <c:varyColors val="0"/>
        <c:ser>
          <c:idx val="2"/>
          <c:order val="2"/>
          <c:tx>
            <c:v>VII.1</c:v>
          </c:tx>
          <c:spPr>
            <a:ln w="28575">
              <a:noFill/>
            </a:ln>
          </c:spPr>
          <c:xVal>
            <c:numRef>
              <c:f>Sheet1!$E$6:$E$12</c:f>
              <c:numCache>
                <c:formatCode>General</c:formatCode>
                <c:ptCount val="7"/>
                <c:pt idx="0">
                  <c:v>3.2</c:v>
                </c:pt>
                <c:pt idx="1">
                  <c:v>2.4</c:v>
                </c:pt>
                <c:pt idx="2">
                  <c:v>1.9</c:v>
                </c:pt>
                <c:pt idx="3">
                  <c:v>8.0</c:v>
                </c:pt>
                <c:pt idx="4">
                  <c:v>9.0</c:v>
                </c:pt>
                <c:pt idx="5">
                  <c:v>10.6</c:v>
                </c:pt>
                <c:pt idx="6">
                  <c:v>10.7</c:v>
                </c:pt>
              </c:numCache>
            </c:numRef>
          </c:xVal>
          <c:yVal>
            <c:numRef>
              <c:f>Sheet1!$F$6:$F$12</c:f>
              <c:numCache>
                <c:formatCode>General</c:formatCode>
                <c:ptCount val="7"/>
                <c:pt idx="0">
                  <c:v>0.977496483825598</c:v>
                </c:pt>
                <c:pt idx="1">
                  <c:v>0.987086934417895</c:v>
                </c:pt>
                <c:pt idx="2">
                  <c:v>0.974878499555069</c:v>
                </c:pt>
                <c:pt idx="3">
                  <c:v>0.972272727272727</c:v>
                </c:pt>
                <c:pt idx="4">
                  <c:v>1.09078125</c:v>
                </c:pt>
                <c:pt idx="5">
                  <c:v>1.174760383386582</c:v>
                </c:pt>
                <c:pt idx="6">
                  <c:v>1.135202492211838</c:v>
                </c:pt>
              </c:numCache>
            </c:numRef>
          </c:yVal>
          <c:smooth val="0"/>
        </c:ser>
        <c:ser>
          <c:idx val="3"/>
          <c:order val="3"/>
          <c:tx>
            <c:v>Denise PFNS</c:v>
          </c:tx>
          <c:spPr>
            <a:ln w="28575">
              <a:noFill/>
            </a:ln>
          </c:spPr>
          <c:xVal>
            <c:numRef>
              <c:f>Sheet1!$E$6:$E$12</c:f>
              <c:numCache>
                <c:formatCode>General</c:formatCode>
                <c:ptCount val="7"/>
                <c:pt idx="0">
                  <c:v>3.2</c:v>
                </c:pt>
                <c:pt idx="1">
                  <c:v>2.4</c:v>
                </c:pt>
                <c:pt idx="2">
                  <c:v>1.9</c:v>
                </c:pt>
                <c:pt idx="3">
                  <c:v>8.0</c:v>
                </c:pt>
                <c:pt idx="4">
                  <c:v>9.0</c:v>
                </c:pt>
                <c:pt idx="5">
                  <c:v>10.6</c:v>
                </c:pt>
                <c:pt idx="6">
                  <c:v>10.7</c:v>
                </c:pt>
              </c:numCache>
            </c:numRef>
          </c:xVal>
          <c:yVal>
            <c:numRef>
              <c:f>Sheet1!$H$6:$H$12</c:f>
              <c:numCache>
                <c:formatCode>General</c:formatCode>
                <c:ptCount val="7"/>
                <c:pt idx="0">
                  <c:v>0.954524144397562</c:v>
                </c:pt>
                <c:pt idx="1">
                  <c:v>0.974275546517539</c:v>
                </c:pt>
                <c:pt idx="2">
                  <c:v>0.972414265178999</c:v>
                </c:pt>
                <c:pt idx="3">
                  <c:v>0.896818181818182</c:v>
                </c:pt>
                <c:pt idx="4">
                  <c:v>0.975625</c:v>
                </c:pt>
                <c:pt idx="5">
                  <c:v>1.023961661341853</c:v>
                </c:pt>
                <c:pt idx="6">
                  <c:v>0.989096573208723</c:v>
                </c:pt>
              </c:numCache>
            </c:numRef>
          </c:yVal>
          <c:smooth val="0"/>
        </c:ser>
        <c:ser>
          <c:idx val="0"/>
          <c:order val="0"/>
          <c:tx>
            <c:v>VII.1</c:v>
          </c:tx>
          <c:spPr>
            <a:ln w="28575">
              <a:noFill/>
            </a:ln>
          </c:spPr>
          <c:marker>
            <c:symbol val="circle"/>
            <c:size val="7"/>
          </c:marker>
          <c:xVal>
            <c:numRef>
              <c:f>Sheet1!$E$6:$E$12</c:f>
              <c:numCache>
                <c:formatCode>General</c:formatCode>
                <c:ptCount val="7"/>
                <c:pt idx="0">
                  <c:v>3.2</c:v>
                </c:pt>
                <c:pt idx="1">
                  <c:v>2.4</c:v>
                </c:pt>
                <c:pt idx="2">
                  <c:v>1.9</c:v>
                </c:pt>
                <c:pt idx="3">
                  <c:v>8.0</c:v>
                </c:pt>
                <c:pt idx="4">
                  <c:v>9.0</c:v>
                </c:pt>
                <c:pt idx="5">
                  <c:v>10.6</c:v>
                </c:pt>
                <c:pt idx="6">
                  <c:v>10.7</c:v>
                </c:pt>
              </c:numCache>
            </c:numRef>
          </c:xVal>
          <c:yVal>
            <c:numRef>
              <c:f>Sheet1!$F$6:$F$12</c:f>
              <c:numCache>
                <c:formatCode>General</c:formatCode>
                <c:ptCount val="7"/>
                <c:pt idx="0">
                  <c:v>0.977496483825598</c:v>
                </c:pt>
                <c:pt idx="1">
                  <c:v>0.987086934417895</c:v>
                </c:pt>
                <c:pt idx="2">
                  <c:v>0.974878499555069</c:v>
                </c:pt>
                <c:pt idx="3">
                  <c:v>0.972272727272727</c:v>
                </c:pt>
                <c:pt idx="4">
                  <c:v>1.09078125</c:v>
                </c:pt>
                <c:pt idx="5">
                  <c:v>1.174760383386582</c:v>
                </c:pt>
                <c:pt idx="6">
                  <c:v>1.135202492211838</c:v>
                </c:pt>
              </c:numCache>
            </c:numRef>
          </c:yVal>
          <c:smooth val="0"/>
        </c:ser>
        <c:ser>
          <c:idx val="1"/>
          <c:order val="1"/>
          <c:tx>
            <c:v>Denise PFNS</c:v>
          </c:tx>
          <c:spPr>
            <a:ln w="28575">
              <a:noFill/>
            </a:ln>
          </c:spPr>
          <c:marker>
            <c:symbol val="x"/>
            <c:size val="7"/>
          </c:marker>
          <c:xVal>
            <c:numRef>
              <c:f>Sheet1!$E$6:$E$12</c:f>
              <c:numCache>
                <c:formatCode>General</c:formatCode>
                <c:ptCount val="7"/>
                <c:pt idx="0">
                  <c:v>3.2</c:v>
                </c:pt>
                <c:pt idx="1">
                  <c:v>2.4</c:v>
                </c:pt>
                <c:pt idx="2">
                  <c:v>1.9</c:v>
                </c:pt>
                <c:pt idx="3">
                  <c:v>8.0</c:v>
                </c:pt>
                <c:pt idx="4">
                  <c:v>9.0</c:v>
                </c:pt>
                <c:pt idx="5">
                  <c:v>10.6</c:v>
                </c:pt>
                <c:pt idx="6">
                  <c:v>10.7</c:v>
                </c:pt>
              </c:numCache>
            </c:numRef>
          </c:xVal>
          <c:yVal>
            <c:numRef>
              <c:f>Sheet1!$H$6:$H$12</c:f>
              <c:numCache>
                <c:formatCode>General</c:formatCode>
                <c:ptCount val="7"/>
                <c:pt idx="0">
                  <c:v>0.954524144397562</c:v>
                </c:pt>
                <c:pt idx="1">
                  <c:v>0.974275546517539</c:v>
                </c:pt>
                <c:pt idx="2">
                  <c:v>0.972414265178999</c:v>
                </c:pt>
                <c:pt idx="3">
                  <c:v>0.896818181818182</c:v>
                </c:pt>
                <c:pt idx="4">
                  <c:v>0.975625</c:v>
                </c:pt>
                <c:pt idx="5">
                  <c:v>1.023961661341853</c:v>
                </c:pt>
                <c:pt idx="6">
                  <c:v>0.989096573208723</c:v>
                </c:pt>
              </c:numCache>
            </c:numRef>
          </c:yVal>
          <c:smooth val="0"/>
        </c:ser>
        <c:dLbls>
          <c:showLegendKey val="0"/>
          <c:showVal val="0"/>
          <c:showCatName val="0"/>
          <c:showSerName val="0"/>
          <c:showPercent val="0"/>
          <c:showBubbleSize val="0"/>
        </c:dLbls>
        <c:axId val="1918078920"/>
        <c:axId val="1918246936"/>
      </c:scatterChart>
      <c:valAx>
        <c:axId val="1918078920"/>
        <c:scaling>
          <c:orientation val="minMax"/>
        </c:scaling>
        <c:delete val="0"/>
        <c:axPos val="b"/>
        <c:numFmt formatCode="General" sourceLinked="1"/>
        <c:majorTickMark val="out"/>
        <c:minorTickMark val="none"/>
        <c:tickLblPos val="nextTo"/>
        <c:crossAx val="1918246936"/>
        <c:crosses val="autoZero"/>
        <c:crossBetween val="midCat"/>
      </c:valAx>
      <c:valAx>
        <c:axId val="1918246936"/>
        <c:scaling>
          <c:orientation val="minMax"/>
          <c:max val="1.4"/>
          <c:min val="0.6"/>
        </c:scaling>
        <c:delete val="0"/>
        <c:axPos val="l"/>
        <c:majorGridlines/>
        <c:numFmt formatCode="General" sourceLinked="1"/>
        <c:majorTickMark val="out"/>
        <c:minorTickMark val="none"/>
        <c:tickLblPos val="nextTo"/>
        <c:crossAx val="1918078920"/>
        <c:crosses val="autoZero"/>
        <c:crossBetween val="midCat"/>
        <c:minorUnit val="0.1"/>
      </c:valAx>
    </c:plotArea>
    <c:legend>
      <c:legendPos val="r"/>
      <c:layout/>
      <c:overlay val="0"/>
    </c:legend>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hdr" sz="quarter"/>
          </p:nvPr>
        </p:nvSpPr>
        <p:spPr bwMode="auto">
          <a:xfrm>
            <a:off x="0" y="0"/>
            <a:ext cx="3048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spcBef>
                <a:spcPct val="0"/>
              </a:spcBef>
              <a:spcAft>
                <a:spcPct val="0"/>
              </a:spcAft>
              <a:buClrTx/>
              <a:buSzTx/>
              <a:buFontTx/>
              <a:buNone/>
              <a:defRPr sz="1200">
                <a:latin typeface="Times" charset="0"/>
              </a:defRPr>
            </a:lvl1pPr>
          </a:lstStyle>
          <a:p>
            <a:endParaRPr lang="en-US"/>
          </a:p>
        </p:txBody>
      </p:sp>
      <p:sp>
        <p:nvSpPr>
          <p:cNvPr id="78851" name="Rectangle 3"/>
          <p:cNvSpPr>
            <a:spLocks noGrp="1" noChangeArrowheads="1"/>
          </p:cNvSpPr>
          <p:nvPr>
            <p:ph type="dt" idx="1"/>
          </p:nvPr>
        </p:nvSpPr>
        <p:spPr bwMode="auto">
          <a:xfrm>
            <a:off x="3962400" y="0"/>
            <a:ext cx="3048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spcBef>
                <a:spcPct val="0"/>
              </a:spcBef>
              <a:spcAft>
                <a:spcPct val="0"/>
              </a:spcAft>
              <a:buClrTx/>
              <a:buSzTx/>
              <a:buFontTx/>
              <a:buNone/>
              <a:defRPr sz="1200">
                <a:latin typeface="Times" charset="0"/>
              </a:defRPr>
            </a:lvl1pPr>
          </a:lstStyle>
          <a:p>
            <a:endParaRPr lang="en-US"/>
          </a:p>
        </p:txBody>
      </p:sp>
      <p:sp>
        <p:nvSpPr>
          <p:cNvPr id="13316" name="Rectangle 4"/>
          <p:cNvSpPr>
            <a:spLocks noGrp="1" noRot="1" noChangeAspect="1" noChangeArrowheads="1" noTextEdit="1"/>
          </p:cNvSpPr>
          <p:nvPr>
            <p:ph type="sldImg" idx="2"/>
          </p:nvPr>
        </p:nvSpPr>
        <p:spPr bwMode="auto">
          <a:xfrm>
            <a:off x="1168400" y="685800"/>
            <a:ext cx="4673600" cy="3505200"/>
          </a:xfrm>
          <a:prstGeom prst="rect">
            <a:avLst/>
          </a:prstGeom>
          <a:noFill/>
          <a:ln w="9525">
            <a:solidFill>
              <a:srgbClr val="000000"/>
            </a:solidFill>
            <a:miter lim="800000"/>
            <a:headEnd/>
            <a:tailEnd/>
          </a:ln>
        </p:spPr>
      </p:sp>
      <p:sp>
        <p:nvSpPr>
          <p:cNvPr id="78853" name="Rectangle 5"/>
          <p:cNvSpPr>
            <a:spLocks noGrp="1" noChangeArrowheads="1"/>
          </p:cNvSpPr>
          <p:nvPr>
            <p:ph type="body" sz="quarter" idx="3"/>
          </p:nvPr>
        </p:nvSpPr>
        <p:spPr bwMode="auto">
          <a:xfrm>
            <a:off x="914400" y="4419600"/>
            <a:ext cx="5181600" cy="419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8854" name="Rectangle 6"/>
          <p:cNvSpPr>
            <a:spLocks noGrp="1" noChangeArrowheads="1"/>
          </p:cNvSpPr>
          <p:nvPr>
            <p:ph type="ftr" sz="quarter" idx="4"/>
          </p:nvPr>
        </p:nvSpPr>
        <p:spPr bwMode="auto">
          <a:xfrm>
            <a:off x="0" y="8839200"/>
            <a:ext cx="3048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spcBef>
                <a:spcPct val="0"/>
              </a:spcBef>
              <a:spcAft>
                <a:spcPct val="0"/>
              </a:spcAft>
              <a:buClrTx/>
              <a:buSzTx/>
              <a:buFontTx/>
              <a:buNone/>
              <a:defRPr sz="1200">
                <a:latin typeface="Times" charset="0"/>
              </a:defRPr>
            </a:lvl1pPr>
          </a:lstStyle>
          <a:p>
            <a:endParaRPr lang="en-US"/>
          </a:p>
        </p:txBody>
      </p:sp>
      <p:sp>
        <p:nvSpPr>
          <p:cNvPr id="78855" name="Rectangle 7"/>
          <p:cNvSpPr>
            <a:spLocks noGrp="1" noChangeArrowheads="1"/>
          </p:cNvSpPr>
          <p:nvPr>
            <p:ph type="sldNum" sz="quarter" idx="5"/>
          </p:nvPr>
        </p:nvSpPr>
        <p:spPr bwMode="auto">
          <a:xfrm>
            <a:off x="3962400" y="8839200"/>
            <a:ext cx="3048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spcBef>
                <a:spcPct val="0"/>
              </a:spcBef>
              <a:spcAft>
                <a:spcPct val="0"/>
              </a:spcAft>
              <a:buClrTx/>
              <a:buSzTx/>
              <a:buFontTx/>
              <a:buNone/>
              <a:defRPr sz="1200">
                <a:latin typeface="Times" charset="0"/>
              </a:defRPr>
            </a:lvl1pPr>
          </a:lstStyle>
          <a:p>
            <a:fld id="{A5A649BE-554B-FE4D-BBCB-FCCC2B9FE385}" type="slidenum">
              <a:rPr lang="en-US"/>
              <a:pPr/>
              <a:t>‹#›</a:t>
            </a:fld>
            <a:endParaRPr lang="en-US"/>
          </a:p>
        </p:txBody>
      </p:sp>
    </p:spTree>
    <p:extLst>
      <p:ext uri="{BB962C8B-B14F-4D97-AF65-F5344CB8AC3E}">
        <p14:creationId xmlns:p14="http://schemas.microsoft.com/office/powerpoint/2010/main" val="296938315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65" charset="0"/>
        <a:ea typeface="ＭＳ Ｐゴシック" pitchFamily="-107" charset="-128"/>
        <a:cs typeface="ＭＳ Ｐゴシック" pitchFamily="-107" charset="-128"/>
      </a:defRPr>
    </a:lvl1pPr>
    <a:lvl2pPr marL="457200" algn="l" rtl="0" eaLnBrk="0" fontAlgn="base" hangingPunct="0">
      <a:spcBef>
        <a:spcPct val="30000"/>
      </a:spcBef>
      <a:spcAft>
        <a:spcPct val="0"/>
      </a:spcAft>
      <a:defRPr sz="1200" kern="1200">
        <a:solidFill>
          <a:schemeClr val="tx1"/>
        </a:solidFill>
        <a:latin typeface="Arial" pitchFamily="-65" charset="0"/>
        <a:ea typeface="ＭＳ Ｐゴシック" pitchFamily="-65" charset="-128"/>
        <a:cs typeface="+mn-cs"/>
      </a:defRPr>
    </a:lvl2pPr>
    <a:lvl3pPr marL="914400" algn="l" rtl="0" eaLnBrk="0" fontAlgn="base" hangingPunct="0">
      <a:spcBef>
        <a:spcPct val="30000"/>
      </a:spcBef>
      <a:spcAft>
        <a:spcPct val="0"/>
      </a:spcAft>
      <a:defRPr sz="1200" kern="1200">
        <a:solidFill>
          <a:schemeClr val="tx1"/>
        </a:solidFill>
        <a:latin typeface="Arial" pitchFamily="-65" charset="0"/>
        <a:ea typeface="ＭＳ Ｐゴシック" pitchFamily="-65" charset="-128"/>
        <a:cs typeface="+mn-cs"/>
      </a:defRPr>
    </a:lvl3pPr>
    <a:lvl4pPr marL="1371600" algn="l" rtl="0" eaLnBrk="0" fontAlgn="base" hangingPunct="0">
      <a:spcBef>
        <a:spcPct val="30000"/>
      </a:spcBef>
      <a:spcAft>
        <a:spcPct val="0"/>
      </a:spcAft>
      <a:defRPr sz="1200" kern="1200">
        <a:solidFill>
          <a:schemeClr val="tx1"/>
        </a:solidFill>
        <a:latin typeface="Arial" pitchFamily="-65" charset="0"/>
        <a:ea typeface="ＭＳ Ｐゴシック" pitchFamily="-65" charset="-128"/>
        <a:cs typeface="+mn-cs"/>
      </a:defRPr>
    </a:lvl4pPr>
    <a:lvl5pPr marL="1828800" algn="l" rtl="0" eaLnBrk="0" fontAlgn="base" hangingPunct="0">
      <a:spcBef>
        <a:spcPct val="30000"/>
      </a:spcBef>
      <a:spcAft>
        <a:spcPct val="0"/>
      </a:spcAft>
      <a:defRPr sz="1200" kern="1200">
        <a:solidFill>
          <a:schemeClr val="tx1"/>
        </a:solidFill>
        <a:latin typeface="Arial" pitchFamily="-65" charset="0"/>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a:t>
            </a:r>
            <a:r>
              <a:rPr lang="en-US" baseline="0" dirty="0" smtClean="0"/>
              <a:t> </a:t>
            </a:r>
            <a:r>
              <a:rPr lang="en-US" dirty="0" smtClean="0"/>
              <a:t>We have extended</a:t>
            </a:r>
            <a:r>
              <a:rPr lang="en-US" baseline="0" dirty="0" smtClean="0"/>
              <a:t> the Los Alamos (</a:t>
            </a:r>
            <a:r>
              <a:rPr lang="en-US" baseline="0" dirty="0" err="1" smtClean="0"/>
              <a:t>Madland</a:t>
            </a:r>
            <a:r>
              <a:rPr lang="en-US" baseline="0" dirty="0" smtClean="0"/>
              <a:t>-Nix) model of PFNS in various ways by introducing an anisotropy parameter to model the emission of neutrons from rotating fragments; different temperature distributions in the light and heavy fragments; modified the optical model potentials used to calculate the inverse cross-sections of neutron emissions from the fragments; etc.</a:t>
            </a:r>
          </a:p>
          <a:p>
            <a:endParaRPr lang="en-US" baseline="0" dirty="0" smtClean="0"/>
          </a:p>
          <a:p>
            <a:r>
              <a:rPr lang="en-US" baseline="0" dirty="0" smtClean="0"/>
              <a:t>2) We have performed an extensive and thorough analysis of experimental PFNS data, including MCNP simulations of several past experimental setups, often leading to significantly increased error bars and significantly more realistic correlation matrices.</a:t>
            </a:r>
          </a:p>
          <a:p>
            <a:endParaRPr lang="en-US" baseline="0" dirty="0" smtClean="0"/>
          </a:p>
          <a:p>
            <a:r>
              <a:rPr lang="en-US" baseline="0" dirty="0" smtClean="0"/>
              <a:t>3) Items 1) and 2) led to a much more robust evaluation of PFNS data for Pu239 at 0.5 MeV incident neutron energy.</a:t>
            </a:r>
          </a:p>
          <a:p>
            <a:endParaRPr lang="en-US" baseline="0" dirty="0" smtClean="0"/>
          </a:p>
          <a:p>
            <a:r>
              <a:rPr lang="en-US" baseline="0" dirty="0" smtClean="0"/>
              <a:t>4) This work is done in collaboration with Chi-Nu at LANSCE, and the IAEA (Roberto Capote)</a:t>
            </a:r>
          </a:p>
          <a:p>
            <a:endParaRPr lang="en-US" baseline="0" dirty="0" smtClean="0"/>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A5A649BE-554B-FE4D-BBCB-FCCC2B9FE385}" type="slidenum">
              <a:rPr lang="en-US" smtClean="0"/>
              <a:pPr/>
              <a:t>1</a:t>
            </a:fld>
            <a:endParaRPr lang="en-US"/>
          </a:p>
        </p:txBody>
      </p:sp>
    </p:spTree>
    <p:extLst>
      <p:ext uri="{BB962C8B-B14F-4D97-AF65-F5344CB8AC3E}">
        <p14:creationId xmlns:p14="http://schemas.microsoft.com/office/powerpoint/2010/main" val="18962555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a:t>
            </a:r>
            <a:r>
              <a:rPr lang="en-US" baseline="0" dirty="0" smtClean="0"/>
              <a:t> </a:t>
            </a:r>
            <a:r>
              <a:rPr lang="en-US" dirty="0" smtClean="0"/>
              <a:t>We have extended</a:t>
            </a:r>
            <a:r>
              <a:rPr lang="en-US" baseline="0" dirty="0" smtClean="0"/>
              <a:t> the Los Alamos (</a:t>
            </a:r>
            <a:r>
              <a:rPr lang="en-US" baseline="0" dirty="0" err="1" smtClean="0"/>
              <a:t>Madland</a:t>
            </a:r>
            <a:r>
              <a:rPr lang="en-US" baseline="0" dirty="0" smtClean="0"/>
              <a:t>-Nix) model of PFNS in various ways by introducing an anisotropy parameter to model the emission of neutrons from rotating fragments; different temperature distributions in the light and heavy fragments; modified the optical model potentials used to calculate the inverse cross-sections of neutron emissions from the fragments; etc.</a:t>
            </a:r>
          </a:p>
          <a:p>
            <a:endParaRPr lang="en-US" baseline="0" dirty="0" smtClean="0"/>
          </a:p>
          <a:p>
            <a:r>
              <a:rPr lang="en-US" baseline="0" dirty="0" smtClean="0"/>
              <a:t>2) We have performed an extensive and thorough analysis of experimental PFNS data, including MCNP simulations of several past experimental setups, often leading to significantly increased error bars and significantly more realistic correlation matrices.</a:t>
            </a:r>
          </a:p>
          <a:p>
            <a:endParaRPr lang="en-US" baseline="0" dirty="0" smtClean="0"/>
          </a:p>
          <a:p>
            <a:r>
              <a:rPr lang="en-US" baseline="0" dirty="0" smtClean="0"/>
              <a:t>3) Items 1) and 2) led to a much more robust evaluation of PFNS data for Pu239 at 0.5 MeV incident neutron energy.</a:t>
            </a:r>
          </a:p>
          <a:p>
            <a:endParaRPr lang="en-US" baseline="0" dirty="0" smtClean="0"/>
          </a:p>
          <a:p>
            <a:r>
              <a:rPr lang="en-US" baseline="0" dirty="0" smtClean="0"/>
              <a:t>4) This work is done in collaboration with Chi-Nu at LANSCE, and the IAEA (Roberto Capote)</a:t>
            </a:r>
          </a:p>
          <a:p>
            <a:endParaRPr lang="en-US" baseline="0" dirty="0" smtClean="0"/>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A5A649BE-554B-FE4D-BBCB-FCCC2B9FE385}" type="slidenum">
              <a:rPr lang="en-US" smtClean="0"/>
              <a:pPr/>
              <a:t>2</a:t>
            </a:fld>
            <a:endParaRPr lang="en-US"/>
          </a:p>
        </p:txBody>
      </p:sp>
    </p:spTree>
    <p:extLst>
      <p:ext uri="{BB962C8B-B14F-4D97-AF65-F5344CB8AC3E}">
        <p14:creationId xmlns:p14="http://schemas.microsoft.com/office/powerpoint/2010/main" val="1896255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a:t>
            </a:r>
            <a:r>
              <a:rPr lang="en-US" baseline="0" dirty="0" smtClean="0"/>
              <a:t> </a:t>
            </a:r>
            <a:r>
              <a:rPr lang="en-US" dirty="0" smtClean="0"/>
              <a:t>We have extended</a:t>
            </a:r>
            <a:r>
              <a:rPr lang="en-US" baseline="0" dirty="0" smtClean="0"/>
              <a:t> the Los Alamos (</a:t>
            </a:r>
            <a:r>
              <a:rPr lang="en-US" baseline="0" dirty="0" err="1" smtClean="0"/>
              <a:t>Madland</a:t>
            </a:r>
            <a:r>
              <a:rPr lang="en-US" baseline="0" dirty="0" smtClean="0"/>
              <a:t>-Nix) model of PFNS in various ways by introducing an anisotropy parameter to model the emission of neutrons from rotating fragments; different temperature distributions in the light and heavy fragments; modified the optical model potentials used to calculate the inverse cross-sections of neutron emissions from the fragments; etc.</a:t>
            </a:r>
          </a:p>
          <a:p>
            <a:endParaRPr lang="en-US" baseline="0" dirty="0" smtClean="0"/>
          </a:p>
          <a:p>
            <a:r>
              <a:rPr lang="en-US" baseline="0" dirty="0" smtClean="0"/>
              <a:t>2) We have performed an extensive and thorough analysis of experimental PFNS data, including MCNP simulations of several past experimental setups, often leading to significantly increased error bars and significantly more realistic correlation matrices.</a:t>
            </a:r>
          </a:p>
          <a:p>
            <a:endParaRPr lang="en-US" baseline="0" dirty="0" smtClean="0"/>
          </a:p>
          <a:p>
            <a:r>
              <a:rPr lang="en-US" baseline="0" dirty="0" smtClean="0"/>
              <a:t>3) Items 1) and 2) led to a much more robust evaluation of PFNS data for Pu239 at 0.5 MeV incident neutron energy.</a:t>
            </a:r>
          </a:p>
          <a:p>
            <a:endParaRPr lang="en-US" baseline="0" dirty="0" smtClean="0"/>
          </a:p>
          <a:p>
            <a:r>
              <a:rPr lang="en-US" baseline="0" dirty="0" smtClean="0"/>
              <a:t>4) This work is done in collaboration with Chi-Nu at LANSCE, and the IAEA (Roberto Capote)</a:t>
            </a:r>
          </a:p>
          <a:p>
            <a:endParaRPr lang="en-US" baseline="0" dirty="0" smtClean="0"/>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A5A649BE-554B-FE4D-BBCB-FCCC2B9FE385}" type="slidenum">
              <a:rPr lang="en-US" smtClean="0"/>
              <a:pPr/>
              <a:t>4</a:t>
            </a:fld>
            <a:endParaRPr lang="en-US"/>
          </a:p>
        </p:txBody>
      </p:sp>
    </p:spTree>
    <p:extLst>
      <p:ext uri="{BB962C8B-B14F-4D97-AF65-F5344CB8AC3E}">
        <p14:creationId xmlns:p14="http://schemas.microsoft.com/office/powerpoint/2010/main" val="18962555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a:t>
            </a:r>
            <a:r>
              <a:rPr lang="en-US" baseline="0" dirty="0" smtClean="0"/>
              <a:t> </a:t>
            </a:r>
            <a:r>
              <a:rPr lang="en-US" dirty="0" smtClean="0"/>
              <a:t>We have extended</a:t>
            </a:r>
            <a:r>
              <a:rPr lang="en-US" baseline="0" dirty="0" smtClean="0"/>
              <a:t> the Los Alamos (</a:t>
            </a:r>
            <a:r>
              <a:rPr lang="en-US" baseline="0" dirty="0" err="1" smtClean="0"/>
              <a:t>Madland</a:t>
            </a:r>
            <a:r>
              <a:rPr lang="en-US" baseline="0" dirty="0" smtClean="0"/>
              <a:t>-Nix) model of PFNS in various ways by introducing an anisotropy parameter to model the emission of neutrons from rotating fragments; different temperature distributions in the light and heavy fragments; modified the optical model potentials used to calculate the inverse cross-sections of neutron emissions from the fragments; etc.</a:t>
            </a:r>
          </a:p>
          <a:p>
            <a:endParaRPr lang="en-US" baseline="0" dirty="0" smtClean="0"/>
          </a:p>
          <a:p>
            <a:r>
              <a:rPr lang="en-US" baseline="0" dirty="0" smtClean="0"/>
              <a:t>2) We have performed an extensive and thorough analysis of experimental PFNS data, including MCNP simulations of several past experimental setups, often leading to significantly increased error bars and significantly more realistic correlation matrices.</a:t>
            </a:r>
          </a:p>
          <a:p>
            <a:endParaRPr lang="en-US" baseline="0" dirty="0" smtClean="0"/>
          </a:p>
          <a:p>
            <a:r>
              <a:rPr lang="en-US" baseline="0" dirty="0" smtClean="0"/>
              <a:t>3) Items 1) and 2) led to a much more robust evaluation of PFNS data for Pu239 at 0.5 MeV incident neutron energy.</a:t>
            </a:r>
          </a:p>
          <a:p>
            <a:endParaRPr lang="en-US" baseline="0" dirty="0" smtClean="0"/>
          </a:p>
          <a:p>
            <a:r>
              <a:rPr lang="en-US" baseline="0" dirty="0" smtClean="0"/>
              <a:t>4) This work is done in collaboration with Chi-Nu at LANSCE, and the IAEA (Roberto Capote)</a:t>
            </a:r>
          </a:p>
          <a:p>
            <a:endParaRPr lang="en-US" baseline="0" dirty="0" smtClean="0"/>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A5A649BE-554B-FE4D-BBCB-FCCC2B9FE385}" type="slidenum">
              <a:rPr lang="en-US" smtClean="0"/>
              <a:pPr/>
              <a:t>5</a:t>
            </a:fld>
            <a:endParaRPr lang="en-US"/>
          </a:p>
        </p:txBody>
      </p:sp>
    </p:spTree>
    <p:extLst>
      <p:ext uri="{BB962C8B-B14F-4D97-AF65-F5344CB8AC3E}">
        <p14:creationId xmlns:p14="http://schemas.microsoft.com/office/powerpoint/2010/main" val="18962555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a:t>
            </a:r>
            <a:r>
              <a:rPr lang="en-US" baseline="0" dirty="0" smtClean="0"/>
              <a:t> </a:t>
            </a:r>
            <a:r>
              <a:rPr lang="en-US" dirty="0" smtClean="0"/>
              <a:t>We have extended</a:t>
            </a:r>
            <a:r>
              <a:rPr lang="en-US" baseline="0" dirty="0" smtClean="0"/>
              <a:t> the Los Alamos (</a:t>
            </a:r>
            <a:r>
              <a:rPr lang="en-US" baseline="0" dirty="0" err="1" smtClean="0"/>
              <a:t>Madland</a:t>
            </a:r>
            <a:r>
              <a:rPr lang="en-US" baseline="0" dirty="0" smtClean="0"/>
              <a:t>-Nix) model of PFNS in various ways by introducing an anisotropy parameter to model the emission of neutrons from rotating fragments; different temperature distributions in the light and heavy fragments; modified the optical model potentials used to calculate the inverse cross-sections of neutron emissions from the fragments; etc.</a:t>
            </a:r>
          </a:p>
          <a:p>
            <a:endParaRPr lang="en-US" baseline="0" dirty="0" smtClean="0"/>
          </a:p>
          <a:p>
            <a:r>
              <a:rPr lang="en-US" baseline="0" dirty="0" smtClean="0"/>
              <a:t>2) We have performed an extensive and thorough analysis of experimental PFNS data, including MCNP simulations of several past experimental setups, often leading to significantly increased error bars and significantly more realistic correlation matrices.</a:t>
            </a:r>
          </a:p>
          <a:p>
            <a:endParaRPr lang="en-US" baseline="0" dirty="0" smtClean="0"/>
          </a:p>
          <a:p>
            <a:r>
              <a:rPr lang="en-US" baseline="0" dirty="0" smtClean="0"/>
              <a:t>3) Items 1) and 2) led to a much more robust evaluation of PFNS data for Pu239 at 0.5 MeV incident neutron energy.</a:t>
            </a:r>
          </a:p>
          <a:p>
            <a:endParaRPr lang="en-US" baseline="0" dirty="0" smtClean="0"/>
          </a:p>
          <a:p>
            <a:r>
              <a:rPr lang="en-US" baseline="0" dirty="0" smtClean="0"/>
              <a:t>4) This work is done in collaboration with Chi-Nu at LANSCE, and the IAEA (Roberto Capote)</a:t>
            </a:r>
          </a:p>
          <a:p>
            <a:endParaRPr lang="en-US" baseline="0" dirty="0" smtClean="0"/>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A5A649BE-554B-FE4D-BBCB-FCCC2B9FE385}" type="slidenum">
              <a:rPr lang="en-US" smtClean="0"/>
              <a:pPr/>
              <a:t>6</a:t>
            </a:fld>
            <a:endParaRPr lang="en-US"/>
          </a:p>
        </p:txBody>
      </p:sp>
    </p:spTree>
    <p:extLst>
      <p:ext uri="{BB962C8B-B14F-4D97-AF65-F5344CB8AC3E}">
        <p14:creationId xmlns:p14="http://schemas.microsoft.com/office/powerpoint/2010/main" val="18962555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5"/>
          <p:cNvPicPr>
            <a:picLocks noChangeAspect="1" noChangeArrowheads="1"/>
          </p:cNvPicPr>
          <p:nvPr userDrawn="1"/>
        </p:nvPicPr>
        <p:blipFill>
          <a:blip r:embed="rId2"/>
          <a:srcRect/>
          <a:stretch>
            <a:fillRect/>
          </a:stretch>
        </p:blipFill>
        <p:spPr bwMode="auto">
          <a:xfrm>
            <a:off x="190500" y="5799138"/>
            <a:ext cx="1430338" cy="660400"/>
          </a:xfrm>
          <a:prstGeom prst="rect">
            <a:avLst/>
          </a:prstGeom>
          <a:noFill/>
          <a:ln w="9525">
            <a:noFill/>
            <a:miter lim="800000"/>
            <a:headEnd/>
            <a:tailEnd/>
          </a:ln>
        </p:spPr>
      </p:pic>
      <p:sp>
        <p:nvSpPr>
          <p:cNvPr id="5" name="Rectangle 10"/>
          <p:cNvSpPr>
            <a:spLocks noChangeArrowheads="1"/>
          </p:cNvSpPr>
          <p:nvPr userDrawn="1"/>
        </p:nvSpPr>
        <p:spPr bwMode="auto">
          <a:xfrm>
            <a:off x="1066800" y="2481263"/>
            <a:ext cx="8077200" cy="185737"/>
          </a:xfrm>
          <a:prstGeom prst="rect">
            <a:avLst/>
          </a:prstGeom>
          <a:solidFill>
            <a:srgbClr val="FFCC66"/>
          </a:solidFill>
          <a:ln w="9525">
            <a:noFill/>
            <a:miter lim="800000"/>
            <a:headEnd/>
            <a:tailEnd/>
          </a:ln>
          <a:effectLst/>
        </p:spPr>
        <p:txBody>
          <a:bodyPr wrap="none" anchor="ctr">
            <a:prstTxWarp prst="textNoShape">
              <a:avLst/>
            </a:prstTxWarp>
          </a:bodyPr>
          <a:lstStyle/>
          <a:p>
            <a:endParaRPr lang="en-US"/>
          </a:p>
        </p:txBody>
      </p:sp>
      <p:pic>
        <p:nvPicPr>
          <p:cNvPr id="6" name="Picture 19"/>
          <p:cNvPicPr>
            <a:picLocks noChangeAspect="1" noChangeArrowheads="1"/>
          </p:cNvPicPr>
          <p:nvPr userDrawn="1"/>
        </p:nvPicPr>
        <p:blipFill>
          <a:blip r:embed="rId3"/>
          <a:srcRect/>
          <a:stretch>
            <a:fillRect/>
          </a:stretch>
        </p:blipFill>
        <p:spPr bwMode="auto">
          <a:xfrm>
            <a:off x="7788275" y="6503988"/>
            <a:ext cx="920750" cy="212725"/>
          </a:xfrm>
          <a:prstGeom prst="rect">
            <a:avLst/>
          </a:prstGeom>
          <a:noFill/>
          <a:ln w="9525">
            <a:noFill/>
            <a:miter lim="800000"/>
            <a:headEnd/>
            <a:tailEnd/>
          </a:ln>
        </p:spPr>
      </p:pic>
      <p:sp>
        <p:nvSpPr>
          <p:cNvPr id="7" name="Line 20"/>
          <p:cNvSpPr>
            <a:spLocks noChangeShapeType="1"/>
          </p:cNvSpPr>
          <p:nvPr userDrawn="1"/>
        </p:nvSpPr>
        <p:spPr bwMode="auto">
          <a:xfrm>
            <a:off x="1241425" y="6438900"/>
            <a:ext cx="7445375" cy="0"/>
          </a:xfrm>
          <a:prstGeom prst="line">
            <a:avLst/>
          </a:prstGeom>
          <a:noFill/>
          <a:ln w="9525">
            <a:solidFill>
              <a:schemeClr val="tx1"/>
            </a:solidFill>
            <a:round/>
            <a:headEnd/>
            <a:tailEnd/>
          </a:ln>
          <a:effectLst/>
        </p:spPr>
        <p:txBody>
          <a:bodyPr wrap="none" anchor="ctr">
            <a:prstTxWarp prst="textNoShape">
              <a:avLst/>
            </a:prstTxWarp>
          </a:bodyPr>
          <a:lstStyle/>
          <a:p>
            <a:pPr>
              <a:buFont typeface="Wingdings" pitchFamily="-65" charset="2"/>
              <a:buChar char="§"/>
              <a:defRPr/>
            </a:pPr>
            <a:endParaRPr lang="en-US">
              <a:latin typeface="Arial" pitchFamily="-65" charset="0"/>
            </a:endParaRPr>
          </a:p>
        </p:txBody>
      </p:sp>
      <p:sp>
        <p:nvSpPr>
          <p:cNvPr id="8" name="Line 21"/>
          <p:cNvSpPr>
            <a:spLocks noChangeShapeType="1"/>
          </p:cNvSpPr>
          <p:nvPr userDrawn="1"/>
        </p:nvSpPr>
        <p:spPr bwMode="auto">
          <a:xfrm>
            <a:off x="463550" y="6438900"/>
            <a:ext cx="355600" cy="0"/>
          </a:xfrm>
          <a:prstGeom prst="line">
            <a:avLst/>
          </a:prstGeom>
          <a:noFill/>
          <a:ln w="9525">
            <a:solidFill>
              <a:schemeClr val="tx1"/>
            </a:solidFill>
            <a:round/>
            <a:headEnd/>
            <a:tailEnd/>
          </a:ln>
          <a:effectLst/>
        </p:spPr>
        <p:txBody>
          <a:bodyPr wrap="none" anchor="ctr">
            <a:prstTxWarp prst="textNoShape">
              <a:avLst/>
            </a:prstTxWarp>
          </a:bodyPr>
          <a:lstStyle/>
          <a:p>
            <a:pPr>
              <a:buFont typeface="Wingdings" pitchFamily="-65" charset="2"/>
              <a:buChar char="§"/>
              <a:defRPr/>
            </a:pPr>
            <a:endParaRPr lang="en-US">
              <a:latin typeface="Arial" pitchFamily="-65" charset="0"/>
            </a:endParaRPr>
          </a:p>
        </p:txBody>
      </p:sp>
      <p:sp>
        <p:nvSpPr>
          <p:cNvPr id="9" name="Text Box 23"/>
          <p:cNvSpPr txBox="1">
            <a:spLocks noChangeArrowheads="1"/>
          </p:cNvSpPr>
          <p:nvPr userDrawn="1"/>
        </p:nvSpPr>
        <p:spPr bwMode="auto">
          <a:xfrm>
            <a:off x="407988" y="6450013"/>
            <a:ext cx="5334000" cy="214312"/>
          </a:xfrm>
          <a:prstGeom prst="rect">
            <a:avLst/>
          </a:prstGeom>
          <a:noFill/>
          <a:ln w="9525">
            <a:noFill/>
            <a:miter lim="800000"/>
            <a:headEnd/>
            <a:tailEnd/>
          </a:ln>
          <a:effectLst/>
        </p:spPr>
        <p:txBody>
          <a:bodyPr lIns="45720">
            <a:prstTxWarp prst="textNoShape">
              <a:avLst/>
            </a:prstTxWarp>
            <a:spAutoFit/>
          </a:bodyPr>
          <a:lstStyle/>
          <a:p>
            <a:pPr eaLnBrk="0" hangingPunct="0">
              <a:spcBef>
                <a:spcPct val="0"/>
              </a:spcBef>
              <a:spcAft>
                <a:spcPct val="0"/>
              </a:spcAft>
              <a:buClrTx/>
              <a:buSzTx/>
              <a:buFontTx/>
              <a:buNone/>
            </a:pPr>
            <a:r>
              <a:rPr lang="en-US" sz="800">
                <a:solidFill>
                  <a:srgbClr val="000000"/>
                </a:solidFill>
              </a:rPr>
              <a:t>Operated by Los Alamos National Security, LLC for NNSA</a:t>
            </a:r>
            <a:endParaRPr lang="en-US" sz="900">
              <a:solidFill>
                <a:srgbClr val="000000"/>
              </a:solidFill>
            </a:endParaRPr>
          </a:p>
        </p:txBody>
      </p:sp>
      <p:sp>
        <p:nvSpPr>
          <p:cNvPr id="10" name="Text Box 24"/>
          <p:cNvSpPr txBox="1">
            <a:spLocks noChangeArrowheads="1"/>
          </p:cNvSpPr>
          <p:nvPr userDrawn="1"/>
        </p:nvSpPr>
        <p:spPr bwMode="auto">
          <a:xfrm>
            <a:off x="2181225" y="6116638"/>
            <a:ext cx="4621213" cy="231775"/>
          </a:xfrm>
          <a:prstGeom prst="rect">
            <a:avLst/>
          </a:prstGeom>
          <a:noFill/>
          <a:ln w="9525">
            <a:noFill/>
            <a:miter lim="800000"/>
            <a:headEnd/>
            <a:tailEnd/>
          </a:ln>
          <a:effectLst/>
        </p:spPr>
        <p:txBody>
          <a:bodyPr lIns="9144" tIns="0" rIns="9144" bIns="0" anchor="b">
            <a:prstTxWarp prst="textNoShape">
              <a:avLst/>
            </a:prstTxWarp>
          </a:bodyPr>
          <a:lstStyle/>
          <a:p>
            <a:pPr algn="ctr" eaLnBrk="0" hangingPunct="0">
              <a:spcBef>
                <a:spcPct val="0"/>
              </a:spcBef>
              <a:spcAft>
                <a:spcPct val="0"/>
              </a:spcAft>
              <a:buClrTx/>
              <a:buSzTx/>
              <a:buFontTx/>
              <a:buNone/>
            </a:pPr>
            <a:r>
              <a:rPr lang="en-US" sz="900" b="1">
                <a:solidFill>
                  <a:schemeClr val="accent1"/>
                </a:solidFill>
              </a:rPr>
              <a:t>U N C L A S S I F I E D</a:t>
            </a:r>
            <a:endParaRPr lang="en-US" sz="900">
              <a:solidFill>
                <a:schemeClr val="accent1"/>
              </a:solidFill>
              <a:latin typeface="Times" charset="0"/>
            </a:endParaRPr>
          </a:p>
        </p:txBody>
      </p:sp>
      <p:sp>
        <p:nvSpPr>
          <p:cNvPr id="71691" name="Rectangle 11"/>
          <p:cNvSpPr>
            <a:spLocks noGrp="1" noChangeArrowheads="1"/>
          </p:cNvSpPr>
          <p:nvPr>
            <p:ph type="ctrTitle"/>
          </p:nvPr>
        </p:nvSpPr>
        <p:spPr>
          <a:xfrm>
            <a:off x="1066800" y="1447800"/>
            <a:ext cx="7010400" cy="1143000"/>
          </a:xfrm>
        </p:spPr>
        <p:txBody>
          <a:bodyPr/>
          <a:lstStyle>
            <a:lvl1pPr algn="ctr">
              <a:defRPr sz="3200"/>
            </a:lvl1pPr>
          </a:lstStyle>
          <a:p>
            <a:r>
              <a:rPr lang="en-US"/>
              <a:t>Click to edit Master title style</a:t>
            </a:r>
          </a:p>
        </p:txBody>
      </p:sp>
      <p:sp>
        <p:nvSpPr>
          <p:cNvPr id="71707" name="Rectangle 27"/>
          <p:cNvSpPr>
            <a:spLocks noGrp="1" noChangeArrowheads="1"/>
          </p:cNvSpPr>
          <p:nvPr>
            <p:ph type="subTitle" sz="quarter" idx="1"/>
          </p:nvPr>
        </p:nvSpPr>
        <p:spPr>
          <a:xfrm>
            <a:off x="1371600" y="3352800"/>
            <a:ext cx="6400800" cy="1752600"/>
          </a:xfrm>
        </p:spPr>
        <p:txBody>
          <a:bodyPr/>
          <a:lstStyle>
            <a:lvl1pPr marL="0" indent="0" algn="ctr">
              <a:buFont typeface="Wingdings" pitchFamily="-65" charset="2"/>
              <a:buNone/>
              <a:defRPr sz="2400"/>
            </a:lvl1pPr>
          </a:lstStyle>
          <a:p>
            <a:r>
              <a:rPr lang="en-US"/>
              <a:t>Click to edit Master subtitle style</a:t>
            </a:r>
          </a:p>
        </p:txBody>
      </p:sp>
      <p:sp>
        <p:nvSpPr>
          <p:cNvPr id="12" name="Rectangle 22"/>
          <p:cNvSpPr>
            <a:spLocks noGrp="1" noChangeArrowheads="1"/>
          </p:cNvSpPr>
          <p:nvPr>
            <p:ph type="sldNum" sz="quarter" idx="10"/>
          </p:nvPr>
        </p:nvSpPr>
        <p:spPr/>
        <p:txBody>
          <a:bodyPr/>
          <a:lstStyle>
            <a:lvl1pPr>
              <a:defRPr/>
            </a:lvl1pPr>
          </a:lstStyle>
          <a:p>
            <a:r>
              <a:rPr lang="en-US"/>
              <a:t>Slide </a:t>
            </a:r>
            <a:fld id="{5A7EE686-2348-9243-A152-C03AB2F82268}" type="slidenum">
              <a:rPr lang="en-US"/>
              <a:pPr/>
              <a:t>‹#›</a:t>
            </a:fld>
            <a:endParaRPr lang="en-US"/>
          </a:p>
        </p:txBody>
      </p:sp>
      <p:sp>
        <p:nvSpPr>
          <p:cNvPr id="13" name="TextBox 12"/>
          <p:cNvSpPr txBox="1"/>
          <p:nvPr userDrawn="1"/>
        </p:nvSpPr>
        <p:spPr>
          <a:xfrm>
            <a:off x="3505200" y="6477000"/>
            <a:ext cx="1636386" cy="246221"/>
          </a:xfrm>
          <a:prstGeom prst="rect">
            <a:avLst/>
          </a:prstGeom>
          <a:noFill/>
        </p:spPr>
        <p:txBody>
          <a:bodyPr wrap="none">
            <a:prstTxWarp prst="textNoShape">
              <a:avLst/>
            </a:prstTxWarp>
            <a:spAutoFit/>
          </a:bodyPr>
          <a:lstStyle/>
          <a:p>
            <a:pPr>
              <a:buFontTx/>
              <a:buNone/>
            </a:pPr>
            <a:r>
              <a:rPr lang="en-US" sz="1000" dirty="0" smtClean="0">
                <a:solidFill>
                  <a:srgbClr val="000090"/>
                </a:solidFill>
                <a:latin typeface="Tahoma" charset="0"/>
                <a:ea typeface="Tahoma" charset="0"/>
                <a:cs typeface="Tahoma" charset="0"/>
              </a:rPr>
              <a:t>CSEWG, Nov 3 2014, BNL</a:t>
            </a:r>
            <a:endParaRPr lang="en-US" sz="1000" dirty="0">
              <a:solidFill>
                <a:srgbClr val="000090"/>
              </a:solidFill>
              <a:latin typeface="Tahoma" charset="0"/>
              <a:ea typeface="Tahoma" charset="0"/>
              <a:cs typeface="Tahoma"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7"/>
          <p:cNvSpPr>
            <a:spLocks noGrp="1" noChangeArrowheads="1"/>
          </p:cNvSpPr>
          <p:nvPr>
            <p:ph type="sldNum" sz="quarter" idx="10"/>
          </p:nvPr>
        </p:nvSpPr>
        <p:spPr>
          <a:ln/>
        </p:spPr>
        <p:txBody>
          <a:bodyPr/>
          <a:lstStyle>
            <a:lvl1pPr>
              <a:defRPr/>
            </a:lvl1pPr>
          </a:lstStyle>
          <a:p>
            <a:r>
              <a:rPr lang="en-US"/>
              <a:t>Slide </a:t>
            </a:r>
            <a:fld id="{A862B232-8F92-2148-B774-8C68568315AB}"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3700" y="401638"/>
            <a:ext cx="2133600" cy="51990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42900" y="401638"/>
            <a:ext cx="6248400" cy="51990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7"/>
          <p:cNvSpPr>
            <a:spLocks noGrp="1" noChangeArrowheads="1"/>
          </p:cNvSpPr>
          <p:nvPr>
            <p:ph type="sldNum" sz="quarter" idx="10"/>
          </p:nvPr>
        </p:nvSpPr>
        <p:spPr>
          <a:ln/>
        </p:spPr>
        <p:txBody>
          <a:bodyPr/>
          <a:lstStyle>
            <a:lvl1pPr>
              <a:defRPr/>
            </a:lvl1pPr>
          </a:lstStyle>
          <a:p>
            <a:r>
              <a:rPr lang="en-US"/>
              <a:t>Slide </a:t>
            </a:r>
            <a:fld id="{BA9BCF94-FAFC-AB4E-92FE-2DD97233B9C1}"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Content with Object and Caption">
    <p:spTree>
      <p:nvGrpSpPr>
        <p:cNvPr id="1" name=""/>
        <p:cNvGrpSpPr/>
        <p:nvPr/>
      </p:nvGrpSpPr>
      <p:grpSpPr>
        <a:xfrm>
          <a:off x="0" y="0"/>
          <a:ext cx="0" cy="0"/>
          <a:chOff x="0" y="0"/>
          <a:chExt cx="0" cy="0"/>
        </a:xfrm>
      </p:grpSpPr>
      <p:sp>
        <p:nvSpPr>
          <p:cNvPr id="56" name="Shape 56"/>
          <p:cNvSpPr>
            <a:spLocks noGrp="1"/>
          </p:cNvSpPr>
          <p:nvPr>
            <p:ph type="title"/>
          </p:nvPr>
        </p:nvSpPr>
        <p:spPr>
          <a:prstGeom prst="rect">
            <a:avLst/>
          </a:prstGeom>
        </p:spPr>
        <p:txBody>
          <a:bodyPr/>
          <a:lstStyle/>
          <a:p>
            <a:pPr lvl="0">
              <a:defRPr sz="1800">
                <a:solidFill>
                  <a:srgbClr val="000000"/>
                </a:solidFill>
              </a:defRPr>
            </a:pPr>
            <a:r>
              <a:rPr sz="2400">
                <a:solidFill>
                  <a:srgbClr val="004080"/>
                </a:solidFill>
              </a:rPr>
              <a:t>Title Text</a:t>
            </a:r>
          </a:p>
        </p:txBody>
      </p:sp>
      <p:sp>
        <p:nvSpPr>
          <p:cNvPr id="57" name="Shape 57"/>
          <p:cNvSpPr>
            <a:spLocks noGrp="1"/>
          </p:cNvSpPr>
          <p:nvPr>
            <p:ph type="body" idx="1"/>
          </p:nvPr>
        </p:nvSpPr>
        <p:spPr>
          <a:xfrm>
            <a:off x="457200" y="1371600"/>
            <a:ext cx="4038600" cy="5486400"/>
          </a:xfrm>
          <a:prstGeom prst="rect">
            <a:avLst/>
          </a:prstGeom>
        </p:spPr>
        <p:txBody>
          <a:bodyPr/>
          <a:lstStyle>
            <a:lvl1pPr>
              <a:spcBef>
                <a:spcPts val="900"/>
              </a:spcBef>
              <a:buClr>
                <a:srgbClr val="003399"/>
              </a:buClr>
              <a:buSzPct val="125000"/>
              <a:buFont typeface="Arial"/>
              <a:buChar char="•"/>
              <a:defRPr sz="2400">
                <a:latin typeface="Arial"/>
                <a:ea typeface="Arial"/>
                <a:cs typeface="Arial"/>
                <a:sym typeface="Arial"/>
              </a:defRPr>
            </a:lvl1pPr>
            <a:lvl2pPr marL="690562" indent="-346075">
              <a:spcBef>
                <a:spcPts val="900"/>
              </a:spcBef>
              <a:buClr>
                <a:srgbClr val="003399"/>
              </a:buClr>
              <a:buSzPct val="120000"/>
              <a:buFont typeface="Arial"/>
              <a:buChar char="–"/>
              <a:defRPr sz="2400">
                <a:latin typeface="Arial"/>
                <a:ea typeface="Arial"/>
                <a:cs typeface="Arial"/>
                <a:sym typeface="Arial"/>
              </a:defRPr>
            </a:lvl2pPr>
            <a:lvl3pPr marL="1031875" indent="-350837">
              <a:spcBef>
                <a:spcPts val="900"/>
              </a:spcBef>
              <a:buClr>
                <a:srgbClr val="003399"/>
              </a:buClr>
              <a:buSzPct val="100000"/>
              <a:buFont typeface="Arial"/>
              <a:buChar char="▪"/>
              <a:defRPr sz="2400">
                <a:latin typeface="Arial"/>
                <a:ea typeface="Arial"/>
                <a:cs typeface="Arial"/>
                <a:sym typeface="Arial"/>
              </a:defRPr>
            </a:lvl3pPr>
            <a:lvl4pPr marL="1374775" indent="-342900">
              <a:spcBef>
                <a:spcPts val="900"/>
              </a:spcBef>
              <a:buClr>
                <a:srgbClr val="003399"/>
              </a:buClr>
              <a:buSzPct val="130000"/>
              <a:buFont typeface="Arial"/>
              <a:buChar char="-"/>
              <a:defRPr sz="2400">
                <a:latin typeface="Arial"/>
                <a:ea typeface="Arial"/>
                <a:cs typeface="Arial"/>
                <a:sym typeface="Arial"/>
              </a:defRPr>
            </a:lvl4pPr>
            <a:lvl5pPr marL="1905529" indent="-300566">
              <a:spcBef>
                <a:spcPts val="900"/>
              </a:spcBef>
              <a:buClr>
                <a:srgbClr val="003399"/>
              </a:buClr>
              <a:buSzPct val="100000"/>
              <a:buFont typeface="Arial"/>
              <a:buChar char="–"/>
              <a:defRPr sz="2400">
                <a:latin typeface="Arial"/>
                <a:ea typeface="Arial"/>
                <a:cs typeface="Arial"/>
                <a:sym typeface="Arial"/>
              </a:defRPr>
            </a:lvl5pPr>
          </a:lstStyle>
          <a:p>
            <a:pPr lvl="0">
              <a:defRPr sz="1800"/>
            </a:pPr>
            <a:r>
              <a:rPr sz="2400"/>
              <a:t>Body Level One</a:t>
            </a:r>
          </a:p>
          <a:p>
            <a:pPr lvl="1">
              <a:defRPr sz="1800"/>
            </a:pPr>
            <a:r>
              <a:rPr sz="2400"/>
              <a:t>Body Level Two</a:t>
            </a:r>
          </a:p>
          <a:p>
            <a:pPr lvl="2">
              <a:defRPr sz="1800"/>
            </a:pPr>
            <a:r>
              <a:rPr sz="2400"/>
              <a:t>Body Level Three</a:t>
            </a:r>
          </a:p>
          <a:p>
            <a:pPr lvl="3">
              <a:defRPr sz="1800"/>
            </a:pPr>
            <a:r>
              <a:rPr sz="2400"/>
              <a:t>Body Level Four</a:t>
            </a:r>
          </a:p>
          <a:p>
            <a:pPr lvl="4">
              <a:defRPr sz="1800"/>
            </a:pPr>
            <a:r>
              <a:rPr sz="2400"/>
              <a:t>Body Level Five</a:t>
            </a:r>
          </a:p>
        </p:txBody>
      </p:sp>
    </p:spTree>
    <p:extLst>
      <p:ext uri="{BB962C8B-B14F-4D97-AF65-F5344CB8AC3E}">
        <p14:creationId xmlns:p14="http://schemas.microsoft.com/office/powerpoint/2010/main" val="2037899575"/>
      </p:ext>
    </p:extLst>
  </p:cSld>
  <p:clrMapOvr>
    <a:masterClrMapping/>
  </p:clrMapOvr>
  <p:transition xmlns:p14="http://schemas.microsoft.com/office/powerpoint/2010/mai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7"/>
          <p:cNvSpPr>
            <a:spLocks noGrp="1" noChangeArrowheads="1"/>
          </p:cNvSpPr>
          <p:nvPr>
            <p:ph type="sldNum" sz="quarter" idx="10"/>
          </p:nvPr>
        </p:nvSpPr>
        <p:spPr>
          <a:ln/>
        </p:spPr>
        <p:txBody>
          <a:bodyPr/>
          <a:lstStyle>
            <a:lvl1pPr>
              <a:defRPr/>
            </a:lvl1pPr>
          </a:lstStyle>
          <a:p>
            <a:r>
              <a:rPr lang="en-US"/>
              <a:t>Slide </a:t>
            </a:r>
            <a:fld id="{EB61D637-7178-914F-9578-67A56A58850F}"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7"/>
          <p:cNvSpPr>
            <a:spLocks noGrp="1" noChangeArrowheads="1"/>
          </p:cNvSpPr>
          <p:nvPr>
            <p:ph type="sldNum" sz="quarter" idx="10"/>
          </p:nvPr>
        </p:nvSpPr>
        <p:spPr>
          <a:ln/>
        </p:spPr>
        <p:txBody>
          <a:bodyPr/>
          <a:lstStyle>
            <a:lvl1pPr>
              <a:defRPr/>
            </a:lvl1pPr>
          </a:lstStyle>
          <a:p>
            <a:r>
              <a:rPr lang="en-US"/>
              <a:t>Slide </a:t>
            </a:r>
            <a:fld id="{DE7020DF-009A-EC44-A1F9-BA4C19FDC94A}"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33400" y="1447800"/>
            <a:ext cx="4095750" cy="4152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81550" y="1447800"/>
            <a:ext cx="4095750" cy="4152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7"/>
          <p:cNvSpPr>
            <a:spLocks noGrp="1" noChangeArrowheads="1"/>
          </p:cNvSpPr>
          <p:nvPr>
            <p:ph type="sldNum" sz="quarter" idx="10"/>
          </p:nvPr>
        </p:nvSpPr>
        <p:spPr>
          <a:ln/>
        </p:spPr>
        <p:txBody>
          <a:bodyPr/>
          <a:lstStyle>
            <a:lvl1pPr>
              <a:defRPr/>
            </a:lvl1pPr>
          </a:lstStyle>
          <a:p>
            <a:r>
              <a:rPr lang="en-US"/>
              <a:t>Slide </a:t>
            </a:r>
            <a:fld id="{09913BE2-16A5-CB48-9187-1953C9C2A095}"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7"/>
          <p:cNvSpPr>
            <a:spLocks noGrp="1" noChangeArrowheads="1"/>
          </p:cNvSpPr>
          <p:nvPr>
            <p:ph type="sldNum" sz="quarter" idx="10"/>
          </p:nvPr>
        </p:nvSpPr>
        <p:spPr>
          <a:ln/>
        </p:spPr>
        <p:txBody>
          <a:bodyPr/>
          <a:lstStyle>
            <a:lvl1pPr>
              <a:defRPr/>
            </a:lvl1pPr>
          </a:lstStyle>
          <a:p>
            <a:r>
              <a:rPr lang="en-US"/>
              <a:t>Slide </a:t>
            </a:r>
            <a:fld id="{129B93FD-F53B-2E4F-A576-746CCA4573EE}"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7"/>
          <p:cNvSpPr>
            <a:spLocks noGrp="1" noChangeArrowheads="1"/>
          </p:cNvSpPr>
          <p:nvPr>
            <p:ph type="sldNum" sz="quarter" idx="10"/>
          </p:nvPr>
        </p:nvSpPr>
        <p:spPr>
          <a:ln/>
        </p:spPr>
        <p:txBody>
          <a:bodyPr/>
          <a:lstStyle>
            <a:lvl1pPr>
              <a:defRPr/>
            </a:lvl1pPr>
          </a:lstStyle>
          <a:p>
            <a:r>
              <a:rPr lang="en-US"/>
              <a:t>Slide </a:t>
            </a:r>
            <a:fld id="{A461E35A-4A05-7C41-927A-AE689547C04E}"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7"/>
          <p:cNvSpPr>
            <a:spLocks noGrp="1" noChangeArrowheads="1"/>
          </p:cNvSpPr>
          <p:nvPr>
            <p:ph type="sldNum" sz="quarter" idx="10"/>
          </p:nvPr>
        </p:nvSpPr>
        <p:spPr>
          <a:ln/>
        </p:spPr>
        <p:txBody>
          <a:bodyPr/>
          <a:lstStyle>
            <a:lvl1pPr>
              <a:defRPr/>
            </a:lvl1pPr>
          </a:lstStyle>
          <a:p>
            <a:r>
              <a:rPr lang="en-US"/>
              <a:t>Slide </a:t>
            </a:r>
            <a:fld id="{00FF07AE-798E-2646-99BF-48EB476929D8}"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7"/>
          <p:cNvSpPr>
            <a:spLocks noGrp="1" noChangeArrowheads="1"/>
          </p:cNvSpPr>
          <p:nvPr>
            <p:ph type="sldNum" sz="quarter" idx="10"/>
          </p:nvPr>
        </p:nvSpPr>
        <p:spPr>
          <a:ln/>
        </p:spPr>
        <p:txBody>
          <a:bodyPr/>
          <a:lstStyle>
            <a:lvl1pPr>
              <a:defRPr/>
            </a:lvl1pPr>
          </a:lstStyle>
          <a:p>
            <a:r>
              <a:rPr lang="en-US"/>
              <a:t>Slide </a:t>
            </a:r>
            <a:fld id="{649E8E59-3D46-484F-A92D-46BB0A3159D7}"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7"/>
          <p:cNvSpPr>
            <a:spLocks noGrp="1" noChangeArrowheads="1"/>
          </p:cNvSpPr>
          <p:nvPr>
            <p:ph type="sldNum" sz="quarter" idx="10"/>
          </p:nvPr>
        </p:nvSpPr>
        <p:spPr>
          <a:ln/>
        </p:spPr>
        <p:txBody>
          <a:bodyPr/>
          <a:lstStyle>
            <a:lvl1pPr>
              <a:defRPr/>
            </a:lvl1pPr>
          </a:lstStyle>
          <a:p>
            <a:r>
              <a:rPr lang="en-US"/>
              <a:t>Slide </a:t>
            </a:r>
            <a:fld id="{4329BF09-071C-084A-ABFC-5306721D4270}"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0"/>
          <p:cNvSpPr>
            <a:spLocks noGrp="1" noChangeArrowheads="1"/>
          </p:cNvSpPr>
          <p:nvPr>
            <p:ph type="title"/>
          </p:nvPr>
        </p:nvSpPr>
        <p:spPr bwMode="auto">
          <a:xfrm>
            <a:off x="342900" y="401638"/>
            <a:ext cx="8343900" cy="838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7" name="Rectangle 11"/>
          <p:cNvSpPr>
            <a:spLocks noGrp="1" noChangeArrowheads="1"/>
          </p:cNvSpPr>
          <p:nvPr>
            <p:ph type="body" idx="1"/>
          </p:nvPr>
        </p:nvSpPr>
        <p:spPr bwMode="auto">
          <a:xfrm>
            <a:off x="533400" y="1447800"/>
            <a:ext cx="8343900" cy="41529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28" name="Picture 12"/>
          <p:cNvPicPr>
            <a:picLocks noChangeAspect="1" noChangeArrowheads="1"/>
          </p:cNvPicPr>
          <p:nvPr userDrawn="1"/>
        </p:nvPicPr>
        <p:blipFill>
          <a:blip r:embed="rId14"/>
          <a:srcRect/>
          <a:stretch>
            <a:fillRect/>
          </a:stretch>
        </p:blipFill>
        <p:spPr bwMode="auto">
          <a:xfrm>
            <a:off x="7788275" y="6503988"/>
            <a:ext cx="920750" cy="212725"/>
          </a:xfrm>
          <a:prstGeom prst="rect">
            <a:avLst/>
          </a:prstGeom>
          <a:noFill/>
          <a:ln w="9525">
            <a:noFill/>
            <a:miter lim="800000"/>
            <a:headEnd/>
            <a:tailEnd/>
          </a:ln>
        </p:spPr>
      </p:pic>
      <p:pic>
        <p:nvPicPr>
          <p:cNvPr id="1029" name="Picture 13"/>
          <p:cNvPicPr>
            <a:picLocks noChangeAspect="1" noChangeArrowheads="1"/>
          </p:cNvPicPr>
          <p:nvPr userDrawn="1"/>
        </p:nvPicPr>
        <p:blipFill>
          <a:blip r:embed="rId15"/>
          <a:srcRect/>
          <a:stretch>
            <a:fillRect/>
          </a:stretch>
        </p:blipFill>
        <p:spPr bwMode="auto">
          <a:xfrm>
            <a:off x="190500" y="5799138"/>
            <a:ext cx="1430338" cy="660400"/>
          </a:xfrm>
          <a:prstGeom prst="rect">
            <a:avLst/>
          </a:prstGeom>
          <a:noFill/>
          <a:ln w="9525">
            <a:noFill/>
            <a:miter lim="800000"/>
            <a:headEnd/>
            <a:tailEnd/>
          </a:ln>
        </p:spPr>
      </p:pic>
      <p:sp>
        <p:nvSpPr>
          <p:cNvPr id="70670" name="Line 14"/>
          <p:cNvSpPr>
            <a:spLocks noChangeShapeType="1"/>
          </p:cNvSpPr>
          <p:nvPr userDrawn="1"/>
        </p:nvSpPr>
        <p:spPr bwMode="auto">
          <a:xfrm>
            <a:off x="1241425" y="6438900"/>
            <a:ext cx="7445375" cy="0"/>
          </a:xfrm>
          <a:prstGeom prst="line">
            <a:avLst/>
          </a:prstGeom>
          <a:noFill/>
          <a:ln w="9525">
            <a:solidFill>
              <a:schemeClr val="tx1"/>
            </a:solidFill>
            <a:round/>
            <a:headEnd/>
            <a:tailEnd/>
          </a:ln>
          <a:effectLst/>
        </p:spPr>
        <p:txBody>
          <a:bodyPr wrap="none" anchor="ctr">
            <a:prstTxWarp prst="textNoShape">
              <a:avLst/>
            </a:prstTxWarp>
          </a:bodyPr>
          <a:lstStyle/>
          <a:p>
            <a:pPr>
              <a:buFont typeface="Wingdings" pitchFamily="-65" charset="2"/>
              <a:buChar char="§"/>
              <a:defRPr/>
            </a:pPr>
            <a:endParaRPr lang="en-US">
              <a:latin typeface="Arial" pitchFamily="-65" charset="0"/>
            </a:endParaRPr>
          </a:p>
        </p:txBody>
      </p:sp>
      <p:sp>
        <p:nvSpPr>
          <p:cNvPr id="70671" name="Line 15"/>
          <p:cNvSpPr>
            <a:spLocks noChangeShapeType="1"/>
          </p:cNvSpPr>
          <p:nvPr userDrawn="1"/>
        </p:nvSpPr>
        <p:spPr bwMode="auto">
          <a:xfrm>
            <a:off x="463550" y="6438900"/>
            <a:ext cx="355600" cy="0"/>
          </a:xfrm>
          <a:prstGeom prst="line">
            <a:avLst/>
          </a:prstGeom>
          <a:noFill/>
          <a:ln w="9525">
            <a:solidFill>
              <a:schemeClr val="tx1"/>
            </a:solidFill>
            <a:round/>
            <a:headEnd/>
            <a:tailEnd/>
          </a:ln>
          <a:effectLst/>
        </p:spPr>
        <p:txBody>
          <a:bodyPr wrap="none" anchor="ctr">
            <a:prstTxWarp prst="textNoShape">
              <a:avLst/>
            </a:prstTxWarp>
          </a:bodyPr>
          <a:lstStyle/>
          <a:p>
            <a:pPr>
              <a:buFont typeface="Wingdings" pitchFamily="-65" charset="2"/>
              <a:buChar char="§"/>
              <a:defRPr/>
            </a:pPr>
            <a:endParaRPr lang="en-US">
              <a:latin typeface="Arial" pitchFamily="-65" charset="0"/>
            </a:endParaRPr>
          </a:p>
        </p:txBody>
      </p:sp>
      <p:sp>
        <p:nvSpPr>
          <p:cNvPr id="70672" name="Line 16"/>
          <p:cNvSpPr>
            <a:spLocks noChangeShapeType="1"/>
          </p:cNvSpPr>
          <p:nvPr userDrawn="1"/>
        </p:nvSpPr>
        <p:spPr bwMode="auto">
          <a:xfrm flipV="1">
            <a:off x="457200" y="1265238"/>
            <a:ext cx="8686800" cy="12700"/>
          </a:xfrm>
          <a:prstGeom prst="line">
            <a:avLst/>
          </a:prstGeom>
          <a:noFill/>
          <a:ln w="38100">
            <a:solidFill>
              <a:srgbClr val="FFB300"/>
            </a:solidFill>
            <a:round/>
            <a:headEnd/>
            <a:tailEnd/>
          </a:ln>
          <a:effectLst/>
        </p:spPr>
        <p:txBody>
          <a:bodyPr wrap="none" anchor="ctr">
            <a:prstTxWarp prst="textNoShape">
              <a:avLst/>
            </a:prstTxWarp>
          </a:bodyPr>
          <a:lstStyle/>
          <a:p>
            <a:pPr>
              <a:buFont typeface="Wingdings" pitchFamily="-65" charset="2"/>
              <a:buChar char="§"/>
              <a:defRPr/>
            </a:pPr>
            <a:endParaRPr lang="en-US">
              <a:latin typeface="Arial" pitchFamily="-65" charset="0"/>
            </a:endParaRPr>
          </a:p>
        </p:txBody>
      </p:sp>
      <p:sp>
        <p:nvSpPr>
          <p:cNvPr id="70673" name="Rectangle 17"/>
          <p:cNvSpPr>
            <a:spLocks noGrp="1" noChangeArrowheads="1"/>
          </p:cNvSpPr>
          <p:nvPr>
            <p:ph type="sldNum" sz="quarter" idx="4"/>
          </p:nvPr>
        </p:nvSpPr>
        <p:spPr bwMode="auto">
          <a:xfrm>
            <a:off x="6781800" y="6218238"/>
            <a:ext cx="19939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spcBef>
                <a:spcPct val="0"/>
              </a:spcBef>
              <a:spcAft>
                <a:spcPct val="0"/>
              </a:spcAft>
              <a:buClrTx/>
              <a:buSzTx/>
              <a:buFontTx/>
              <a:buNone/>
              <a:defRPr sz="800" i="1"/>
            </a:lvl1pPr>
          </a:lstStyle>
          <a:p>
            <a:r>
              <a:rPr lang="en-US"/>
              <a:t>Slide </a:t>
            </a:r>
            <a:fld id="{3443AE52-FCDA-5E47-B82D-1AFB91511394}" type="slidenum">
              <a:rPr lang="en-US"/>
              <a:pPr/>
              <a:t>‹#›</a:t>
            </a:fld>
            <a:endParaRPr lang="en-US"/>
          </a:p>
        </p:txBody>
      </p:sp>
      <p:sp>
        <p:nvSpPr>
          <p:cNvPr id="70674" name="Text Box 18"/>
          <p:cNvSpPr txBox="1">
            <a:spLocks noChangeArrowheads="1"/>
          </p:cNvSpPr>
          <p:nvPr userDrawn="1"/>
        </p:nvSpPr>
        <p:spPr bwMode="auto">
          <a:xfrm>
            <a:off x="407988" y="6450013"/>
            <a:ext cx="5334000" cy="214312"/>
          </a:xfrm>
          <a:prstGeom prst="rect">
            <a:avLst/>
          </a:prstGeom>
          <a:noFill/>
          <a:ln w="9525">
            <a:noFill/>
            <a:miter lim="800000"/>
            <a:headEnd/>
            <a:tailEnd/>
          </a:ln>
          <a:effectLst/>
        </p:spPr>
        <p:txBody>
          <a:bodyPr lIns="45720">
            <a:prstTxWarp prst="textNoShape">
              <a:avLst/>
            </a:prstTxWarp>
            <a:spAutoFit/>
          </a:bodyPr>
          <a:lstStyle/>
          <a:p>
            <a:pPr eaLnBrk="0" hangingPunct="0">
              <a:spcBef>
                <a:spcPct val="0"/>
              </a:spcBef>
              <a:spcAft>
                <a:spcPct val="0"/>
              </a:spcAft>
              <a:buClrTx/>
              <a:buSzTx/>
              <a:buFontTx/>
              <a:buNone/>
            </a:pPr>
            <a:r>
              <a:rPr lang="en-US" sz="800">
                <a:solidFill>
                  <a:srgbClr val="000000"/>
                </a:solidFill>
              </a:rPr>
              <a:t>Operated by Los Alamos National Security, LLC for NNSA</a:t>
            </a:r>
            <a:endParaRPr lang="en-US" sz="900">
              <a:solidFill>
                <a:srgbClr val="000000"/>
              </a:solidFill>
            </a:endParaRPr>
          </a:p>
        </p:txBody>
      </p:sp>
      <p:sp>
        <p:nvSpPr>
          <p:cNvPr id="70675" name="Text Box 19"/>
          <p:cNvSpPr txBox="1">
            <a:spLocks noChangeArrowheads="1"/>
          </p:cNvSpPr>
          <p:nvPr userDrawn="1"/>
        </p:nvSpPr>
        <p:spPr bwMode="auto">
          <a:xfrm>
            <a:off x="2181225" y="6116638"/>
            <a:ext cx="4621213" cy="231775"/>
          </a:xfrm>
          <a:prstGeom prst="rect">
            <a:avLst/>
          </a:prstGeom>
          <a:noFill/>
          <a:ln w="9525">
            <a:noFill/>
            <a:miter lim="800000"/>
            <a:headEnd/>
            <a:tailEnd/>
          </a:ln>
          <a:effectLst/>
        </p:spPr>
        <p:txBody>
          <a:bodyPr lIns="9144" tIns="0" rIns="9144" bIns="0" anchor="b">
            <a:prstTxWarp prst="textNoShape">
              <a:avLst/>
            </a:prstTxWarp>
          </a:bodyPr>
          <a:lstStyle/>
          <a:p>
            <a:pPr algn="ctr" eaLnBrk="0" hangingPunct="0">
              <a:spcBef>
                <a:spcPct val="0"/>
              </a:spcBef>
              <a:spcAft>
                <a:spcPct val="0"/>
              </a:spcAft>
              <a:buClrTx/>
              <a:buSzTx/>
              <a:buFontTx/>
              <a:buNone/>
            </a:pPr>
            <a:r>
              <a:rPr lang="en-US" sz="900" b="1">
                <a:solidFill>
                  <a:schemeClr val="accent1"/>
                </a:solidFill>
              </a:rPr>
              <a:t>U N C L A S S I F I E D</a:t>
            </a:r>
            <a:endParaRPr lang="en-US" sz="700"/>
          </a:p>
        </p:txBody>
      </p:sp>
      <p:sp>
        <p:nvSpPr>
          <p:cNvPr id="12" name="TextBox 11"/>
          <p:cNvSpPr txBox="1"/>
          <p:nvPr userDrawn="1"/>
        </p:nvSpPr>
        <p:spPr>
          <a:xfrm>
            <a:off x="3505200" y="6477000"/>
            <a:ext cx="1636386" cy="246221"/>
          </a:xfrm>
          <a:prstGeom prst="rect">
            <a:avLst/>
          </a:prstGeom>
          <a:noFill/>
        </p:spPr>
        <p:txBody>
          <a:bodyPr wrap="none">
            <a:prstTxWarp prst="textNoShape">
              <a:avLst/>
            </a:prstTxWarp>
            <a:spAutoFit/>
          </a:bodyPr>
          <a:lstStyle/>
          <a:p>
            <a:pPr>
              <a:buFontTx/>
              <a:buNone/>
            </a:pPr>
            <a:r>
              <a:rPr lang="en-US" sz="1000" dirty="0" smtClean="0">
                <a:solidFill>
                  <a:srgbClr val="000090"/>
                </a:solidFill>
                <a:latin typeface="Tahoma" charset="0"/>
                <a:ea typeface="Tahoma" charset="0"/>
                <a:cs typeface="Tahoma" charset="0"/>
              </a:rPr>
              <a:t>CSEWG, Nov 3 2014, BNL</a:t>
            </a:r>
            <a:endParaRPr lang="en-US" sz="1000" dirty="0">
              <a:solidFill>
                <a:srgbClr val="000090"/>
              </a:solidFill>
              <a:latin typeface="Tahoma" charset="0"/>
              <a:ea typeface="Tahoma" charset="0"/>
              <a:cs typeface="Tahoma" charset="0"/>
            </a:endParaRPr>
          </a:p>
        </p:txBody>
      </p:sp>
    </p:spTree>
  </p:cSld>
  <p:clrMap bg1="lt1" tx1="dk1" bg2="lt2" tx2="dk2" accent1="accent1" accent2="accent2" accent3="accent3" accent4="accent4" accent5="accent5" accent6="accent6" hlink="hlink" folHlink="folHlink"/>
  <p:sldLayoutIdLst>
    <p:sldLayoutId id="2147483727"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8" r:id="rId12"/>
  </p:sldLayoutIdLst>
  <p:timing>
    <p:tnLst>
      <p:par>
        <p:cTn xmlns:p14="http://schemas.microsoft.com/office/powerpoint/2010/main" id="1" dur="indefinite" restart="never" nodeType="tmRoot"/>
      </p:par>
    </p:tnLst>
  </p:timing>
  <p:hf hdr="0" ftr="0" dt="0"/>
  <p:txStyles>
    <p:titleStyle>
      <a:lvl1pPr algn="l" rtl="0" eaLnBrk="0" fontAlgn="base" hangingPunct="0">
        <a:spcBef>
          <a:spcPct val="0"/>
        </a:spcBef>
        <a:spcAft>
          <a:spcPct val="0"/>
        </a:spcAft>
        <a:defRPr sz="2400" b="1">
          <a:solidFill>
            <a:srgbClr val="004080"/>
          </a:solidFill>
          <a:latin typeface="+mj-lt"/>
          <a:ea typeface="ＭＳ Ｐゴシック" pitchFamily="-107" charset="-128"/>
          <a:cs typeface="ＭＳ Ｐゴシック" pitchFamily="-107" charset="-128"/>
        </a:defRPr>
      </a:lvl1pPr>
      <a:lvl2pPr algn="l" rtl="0" eaLnBrk="0" fontAlgn="base" hangingPunct="0">
        <a:spcBef>
          <a:spcPct val="0"/>
        </a:spcBef>
        <a:spcAft>
          <a:spcPct val="0"/>
        </a:spcAft>
        <a:defRPr sz="2400" b="1">
          <a:solidFill>
            <a:srgbClr val="004080"/>
          </a:solidFill>
          <a:latin typeface="Arial" pitchFamily="-65" charset="0"/>
          <a:ea typeface="ＭＳ Ｐゴシック" pitchFamily="-107" charset="-128"/>
          <a:cs typeface="ＭＳ Ｐゴシック" pitchFamily="-107" charset="-128"/>
        </a:defRPr>
      </a:lvl2pPr>
      <a:lvl3pPr algn="l" rtl="0" eaLnBrk="0" fontAlgn="base" hangingPunct="0">
        <a:spcBef>
          <a:spcPct val="0"/>
        </a:spcBef>
        <a:spcAft>
          <a:spcPct val="0"/>
        </a:spcAft>
        <a:defRPr sz="2400" b="1">
          <a:solidFill>
            <a:srgbClr val="004080"/>
          </a:solidFill>
          <a:latin typeface="Arial" pitchFamily="-65" charset="0"/>
          <a:ea typeface="ＭＳ Ｐゴシック" pitchFamily="-107" charset="-128"/>
          <a:cs typeface="ＭＳ Ｐゴシック" pitchFamily="-107" charset="-128"/>
        </a:defRPr>
      </a:lvl3pPr>
      <a:lvl4pPr algn="l" rtl="0" eaLnBrk="0" fontAlgn="base" hangingPunct="0">
        <a:spcBef>
          <a:spcPct val="0"/>
        </a:spcBef>
        <a:spcAft>
          <a:spcPct val="0"/>
        </a:spcAft>
        <a:defRPr sz="2400" b="1">
          <a:solidFill>
            <a:srgbClr val="004080"/>
          </a:solidFill>
          <a:latin typeface="Arial" pitchFamily="-65" charset="0"/>
          <a:ea typeface="ＭＳ Ｐゴシック" pitchFamily="-107" charset="-128"/>
          <a:cs typeface="ＭＳ Ｐゴシック" pitchFamily="-107" charset="-128"/>
        </a:defRPr>
      </a:lvl4pPr>
      <a:lvl5pPr algn="l" rtl="0" eaLnBrk="0" fontAlgn="base" hangingPunct="0">
        <a:spcBef>
          <a:spcPct val="0"/>
        </a:spcBef>
        <a:spcAft>
          <a:spcPct val="0"/>
        </a:spcAft>
        <a:defRPr sz="2400" b="1">
          <a:solidFill>
            <a:srgbClr val="004080"/>
          </a:solidFill>
          <a:latin typeface="Arial" pitchFamily="-65" charset="0"/>
          <a:ea typeface="ＭＳ Ｐゴシック" pitchFamily="-107" charset="-128"/>
          <a:cs typeface="ＭＳ Ｐゴシック" pitchFamily="-107" charset="-128"/>
        </a:defRPr>
      </a:lvl5pPr>
      <a:lvl6pPr marL="457200" algn="l" rtl="0" fontAlgn="base">
        <a:spcBef>
          <a:spcPct val="0"/>
        </a:spcBef>
        <a:spcAft>
          <a:spcPct val="0"/>
        </a:spcAft>
        <a:defRPr sz="2400" b="1">
          <a:solidFill>
            <a:srgbClr val="004080"/>
          </a:solidFill>
          <a:latin typeface="Arial" pitchFamily="-65" charset="0"/>
        </a:defRPr>
      </a:lvl6pPr>
      <a:lvl7pPr marL="914400" algn="l" rtl="0" fontAlgn="base">
        <a:spcBef>
          <a:spcPct val="0"/>
        </a:spcBef>
        <a:spcAft>
          <a:spcPct val="0"/>
        </a:spcAft>
        <a:defRPr sz="2400" b="1">
          <a:solidFill>
            <a:srgbClr val="004080"/>
          </a:solidFill>
          <a:latin typeface="Arial" pitchFamily="-65" charset="0"/>
        </a:defRPr>
      </a:lvl7pPr>
      <a:lvl8pPr marL="1371600" algn="l" rtl="0" fontAlgn="base">
        <a:spcBef>
          <a:spcPct val="0"/>
        </a:spcBef>
        <a:spcAft>
          <a:spcPct val="0"/>
        </a:spcAft>
        <a:defRPr sz="2400" b="1">
          <a:solidFill>
            <a:srgbClr val="004080"/>
          </a:solidFill>
          <a:latin typeface="Arial" pitchFamily="-65" charset="0"/>
        </a:defRPr>
      </a:lvl8pPr>
      <a:lvl9pPr marL="1828800" algn="l" rtl="0" fontAlgn="base">
        <a:spcBef>
          <a:spcPct val="0"/>
        </a:spcBef>
        <a:spcAft>
          <a:spcPct val="0"/>
        </a:spcAft>
        <a:defRPr sz="2400" b="1">
          <a:solidFill>
            <a:srgbClr val="004080"/>
          </a:solidFill>
          <a:latin typeface="Arial" pitchFamily="-65" charset="0"/>
        </a:defRPr>
      </a:lvl9pPr>
    </p:titleStyle>
    <p:bodyStyle>
      <a:lvl1pPr marL="342900" indent="-342900" algn="l" rtl="0" eaLnBrk="0" fontAlgn="base" hangingPunct="0">
        <a:spcBef>
          <a:spcPct val="50000"/>
        </a:spcBef>
        <a:spcAft>
          <a:spcPct val="0"/>
        </a:spcAft>
        <a:buClr>
          <a:srgbClr val="004080"/>
        </a:buClr>
        <a:buSzPct val="65000"/>
        <a:buFont typeface="Wingdings" charset="2"/>
        <a:buChar char="n"/>
        <a:defRPr b="1">
          <a:solidFill>
            <a:schemeClr val="tx1"/>
          </a:solidFill>
          <a:latin typeface="+mn-lt"/>
          <a:ea typeface="ＭＳ Ｐゴシック" pitchFamily="-107" charset="-128"/>
          <a:cs typeface="ＭＳ Ｐゴシック" pitchFamily="-107" charset="-128"/>
        </a:defRPr>
      </a:lvl1pPr>
      <a:lvl2pPr marL="669925" indent="-325438" algn="l" rtl="0" eaLnBrk="0" fontAlgn="base" hangingPunct="0">
        <a:spcBef>
          <a:spcPct val="20000"/>
        </a:spcBef>
        <a:spcAft>
          <a:spcPct val="0"/>
        </a:spcAft>
        <a:buClr>
          <a:srgbClr val="800000"/>
        </a:buClr>
        <a:buFont typeface="Times" charset="0"/>
        <a:buChar char="•"/>
        <a:defRPr sz="1600">
          <a:solidFill>
            <a:schemeClr val="tx1"/>
          </a:solidFill>
          <a:latin typeface="+mn-lt"/>
          <a:ea typeface="ＭＳ Ｐゴシック" pitchFamily="-65" charset="-128"/>
        </a:defRPr>
      </a:lvl2pPr>
      <a:lvl3pPr marL="1022350" indent="-350838" algn="l" rtl="0" eaLnBrk="0" fontAlgn="base" hangingPunct="0">
        <a:spcBef>
          <a:spcPct val="20000"/>
        </a:spcBef>
        <a:spcAft>
          <a:spcPct val="0"/>
        </a:spcAft>
        <a:buSzPct val="65000"/>
        <a:buChar char="—"/>
        <a:defRPr sz="1600">
          <a:solidFill>
            <a:schemeClr val="tx1"/>
          </a:solidFill>
          <a:latin typeface="+mn-lt"/>
          <a:ea typeface="ＭＳ Ｐゴシック" pitchFamily="-65" charset="-128"/>
        </a:defRPr>
      </a:lvl3pPr>
      <a:lvl4pPr marL="1339850" indent="-315913" algn="l" rtl="0" eaLnBrk="0" fontAlgn="base" hangingPunct="0">
        <a:spcBef>
          <a:spcPct val="20000"/>
        </a:spcBef>
        <a:spcAft>
          <a:spcPct val="0"/>
        </a:spcAft>
        <a:buFont typeface="Times" charset="0"/>
        <a:buChar char="•"/>
        <a:defRPr sz="1400">
          <a:solidFill>
            <a:schemeClr val="tx1"/>
          </a:solidFill>
          <a:latin typeface="+mn-lt"/>
          <a:ea typeface="ＭＳ Ｐゴシック" pitchFamily="-65" charset="-128"/>
        </a:defRPr>
      </a:lvl4pPr>
      <a:lvl5pPr marL="1681163" indent="-339725" algn="l" rtl="0" eaLnBrk="0" fontAlgn="base" hangingPunct="0">
        <a:spcBef>
          <a:spcPct val="20000"/>
        </a:spcBef>
        <a:spcAft>
          <a:spcPct val="0"/>
        </a:spcAft>
        <a:buClr>
          <a:schemeClr val="accent1"/>
        </a:buClr>
        <a:buSzPct val="75000"/>
        <a:defRPr sz="1400">
          <a:solidFill>
            <a:schemeClr val="tx1"/>
          </a:solidFill>
          <a:latin typeface="+mn-lt"/>
          <a:ea typeface="ＭＳ Ｐゴシック" pitchFamily="-65" charset="-128"/>
        </a:defRPr>
      </a:lvl5pPr>
      <a:lvl6pPr marL="2138363" indent="-339725" algn="l" rtl="0" fontAlgn="base">
        <a:spcBef>
          <a:spcPct val="20000"/>
        </a:spcBef>
        <a:spcAft>
          <a:spcPct val="0"/>
        </a:spcAft>
        <a:buClr>
          <a:schemeClr val="accent1"/>
        </a:buClr>
        <a:buSzPct val="75000"/>
        <a:defRPr sz="1400">
          <a:solidFill>
            <a:schemeClr val="tx1"/>
          </a:solidFill>
          <a:latin typeface="+mn-lt"/>
          <a:ea typeface="ＭＳ Ｐゴシック" pitchFamily="-65" charset="-128"/>
        </a:defRPr>
      </a:lvl6pPr>
      <a:lvl7pPr marL="2595563" indent="-339725" algn="l" rtl="0" fontAlgn="base">
        <a:spcBef>
          <a:spcPct val="20000"/>
        </a:spcBef>
        <a:spcAft>
          <a:spcPct val="0"/>
        </a:spcAft>
        <a:buClr>
          <a:schemeClr val="accent1"/>
        </a:buClr>
        <a:buSzPct val="75000"/>
        <a:defRPr sz="1400">
          <a:solidFill>
            <a:schemeClr val="tx1"/>
          </a:solidFill>
          <a:latin typeface="+mn-lt"/>
          <a:ea typeface="ＭＳ Ｐゴシック" pitchFamily="-65" charset="-128"/>
        </a:defRPr>
      </a:lvl7pPr>
      <a:lvl8pPr marL="3052763" indent="-339725" algn="l" rtl="0" fontAlgn="base">
        <a:spcBef>
          <a:spcPct val="20000"/>
        </a:spcBef>
        <a:spcAft>
          <a:spcPct val="0"/>
        </a:spcAft>
        <a:buClr>
          <a:schemeClr val="accent1"/>
        </a:buClr>
        <a:buSzPct val="75000"/>
        <a:defRPr sz="1400">
          <a:solidFill>
            <a:schemeClr val="tx1"/>
          </a:solidFill>
          <a:latin typeface="+mn-lt"/>
          <a:ea typeface="ＭＳ Ｐゴシック" pitchFamily="-65" charset="-128"/>
        </a:defRPr>
      </a:lvl8pPr>
      <a:lvl9pPr marL="3509963" indent="-339725" algn="l" rtl="0" fontAlgn="base">
        <a:spcBef>
          <a:spcPct val="20000"/>
        </a:spcBef>
        <a:spcAft>
          <a:spcPct val="0"/>
        </a:spcAft>
        <a:buClr>
          <a:schemeClr val="accent1"/>
        </a:buClr>
        <a:buSzPct val="75000"/>
        <a:defRPr sz="1400">
          <a:solidFill>
            <a:schemeClr val="tx1"/>
          </a:solidFill>
          <a:latin typeface="+mn-lt"/>
          <a:ea typeface="ＭＳ Ｐゴシック" pitchFamily="-65"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gif"/><Relationship Id="rId3"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5.gif"/><Relationship Id="rId4" Type="http://schemas.openxmlformats.org/officeDocument/2006/relationships/image" Target="../media/image3.gif"/><Relationship Id="rId5"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3.gif"/><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13.png"/><Relationship Id="rId7" Type="http://schemas.openxmlformats.org/officeDocument/2006/relationships/image" Target="../media/image14.png"/><Relationship Id="rId1" Type="http://schemas.openxmlformats.org/officeDocument/2006/relationships/slideLayout" Target="../slideLayouts/slideLayout2.xml"/><Relationship Id="rId2" Type="http://schemas.openxmlformats.org/officeDocument/2006/relationships/image" Target="../media/image5.gif"/></Relationships>
</file>

<file path=ppt/slides/_rels/slide13.xml.rels><?xml version="1.0" encoding="UTF-8" standalone="yes"?>
<Relationships xmlns="http://schemas.openxmlformats.org/package/2006/relationships"><Relationship Id="rId3" Type="http://schemas.openxmlformats.org/officeDocument/2006/relationships/image" Target="../media/image3.gif"/><Relationship Id="rId4"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image" Target="../media/image5.gi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gif"/><Relationship Id="rId3" Type="http://schemas.openxmlformats.org/officeDocument/2006/relationships/image" Target="../media/image3.gif"/></Relationships>
</file>

<file path=ppt/slides/_rels/slide15.xml.rels><?xml version="1.0" encoding="UTF-8" standalone="yes"?>
<Relationships xmlns="http://schemas.openxmlformats.org/package/2006/relationships"><Relationship Id="rId3" Type="http://schemas.openxmlformats.org/officeDocument/2006/relationships/image" Target="../media/image3.gif"/><Relationship Id="rId4" Type="http://schemas.openxmlformats.org/officeDocument/2006/relationships/image" Target="../media/image16.png"/><Relationship Id="rId5" Type="http://schemas.openxmlformats.org/officeDocument/2006/relationships/image" Target="../media/image17.png"/><Relationship Id="rId6" Type="http://schemas.openxmlformats.org/officeDocument/2006/relationships/image" Target="../media/image18.png"/><Relationship Id="rId7" Type="http://schemas.openxmlformats.org/officeDocument/2006/relationships/image" Target="../media/image19.png"/><Relationship Id="rId1" Type="http://schemas.openxmlformats.org/officeDocument/2006/relationships/slideLayout" Target="../slideLayouts/slideLayout2.xml"/><Relationship Id="rId2" Type="http://schemas.openxmlformats.org/officeDocument/2006/relationships/image" Target="../media/image5.gi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gif"/><Relationship Id="rId3" Type="http://schemas.openxmlformats.org/officeDocument/2006/relationships/image" Target="../media/image3.gif"/></Relationships>
</file>

<file path=ppt/slides/_rels/slide18.xml.rels><?xml version="1.0" encoding="UTF-8" standalone="yes"?>
<Relationships xmlns="http://schemas.openxmlformats.org/package/2006/relationships"><Relationship Id="rId3" Type="http://schemas.openxmlformats.org/officeDocument/2006/relationships/image" Target="../media/image3.gif"/><Relationship Id="rId4" Type="http://schemas.openxmlformats.org/officeDocument/2006/relationships/image" Target="../media/image21.png"/><Relationship Id="rId5" Type="http://schemas.openxmlformats.org/officeDocument/2006/relationships/image" Target="../media/image22.png"/><Relationship Id="rId1" Type="http://schemas.openxmlformats.org/officeDocument/2006/relationships/slideLayout" Target="../slideLayouts/slideLayout2.xml"/><Relationship Id="rId2" Type="http://schemas.openxmlformats.org/officeDocument/2006/relationships/image" Target="../media/image5.gi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gif"/><Relationship Id="rId3" Type="http://schemas.openxmlformats.org/officeDocument/2006/relationships/image" Target="../media/image3.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gif"/><Relationship Id="rId3" Type="http://schemas.openxmlformats.org/officeDocument/2006/relationships/image" Target="../media/image3.gif"/></Relationships>
</file>

<file path=ppt/slides/_rels/slide21.xml.rels><?xml version="1.0" encoding="UTF-8" standalone="yes"?>
<Relationships xmlns="http://schemas.openxmlformats.org/package/2006/relationships"><Relationship Id="rId3" Type="http://schemas.openxmlformats.org/officeDocument/2006/relationships/image" Target="../media/image3.gif"/><Relationship Id="rId4" Type="http://schemas.openxmlformats.org/officeDocument/2006/relationships/image" Target="../media/image23.png"/><Relationship Id="rId1" Type="http://schemas.openxmlformats.org/officeDocument/2006/relationships/slideLayout" Target="../slideLayouts/slideLayout2.xml"/><Relationship Id="rId2" Type="http://schemas.openxmlformats.org/officeDocument/2006/relationships/image" Target="../media/image5.gi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gif"/><Relationship Id="rId3" Type="http://schemas.openxmlformats.org/officeDocument/2006/relationships/image" Target="../media/image3.gi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gif"/><Relationship Id="rId3" Type="http://schemas.openxmlformats.org/officeDocument/2006/relationships/image" Target="../media/image3.gif"/></Relationships>
</file>

<file path=ppt/slides/_rels/slide24.xml.rels><?xml version="1.0" encoding="UTF-8" standalone="yes"?>
<Relationships xmlns="http://schemas.openxmlformats.org/package/2006/relationships"><Relationship Id="rId3" Type="http://schemas.openxmlformats.org/officeDocument/2006/relationships/image" Target="../media/image3.gif"/><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1" Type="http://schemas.openxmlformats.org/officeDocument/2006/relationships/slideLayout" Target="../slideLayouts/slideLayout2.xml"/><Relationship Id="rId2" Type="http://schemas.openxmlformats.org/officeDocument/2006/relationships/image" Target="../media/image5.gi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gif"/><Relationship Id="rId3" Type="http://schemas.openxmlformats.org/officeDocument/2006/relationships/image" Target="../media/image3.gi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gif"/><Relationship Id="rId3" Type="http://schemas.openxmlformats.org/officeDocument/2006/relationships/image" Target="../media/image3.gi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gif"/><Relationship Id="rId3" Type="http://schemas.openxmlformats.org/officeDocument/2006/relationships/image" Target="../media/image3.gi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gif"/><Relationship Id="rId3" Type="http://schemas.openxmlformats.org/officeDocument/2006/relationships/image" Target="../media/image3.gi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gif"/><Relationship Id="rId3" Type="http://schemas.openxmlformats.org/officeDocument/2006/relationships/image" Target="../media/image3.gi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gi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gif"/><Relationship Id="rId3" Type="http://schemas.openxmlformats.org/officeDocument/2006/relationships/image" Target="../media/image3.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chart" Target="../charts/chart1.xml"/><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chart" Target="../charts/char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gif"/></Relationships>
</file>

<file path=ppt/slides/_rels/slide8.xml.rels><?xml version="1.0" encoding="UTF-8" standalone="yes"?>
<Relationships xmlns="http://schemas.openxmlformats.org/package/2006/relationships"><Relationship Id="rId3" Type="http://schemas.openxmlformats.org/officeDocument/2006/relationships/image" Target="../media/image3.gif"/><Relationship Id="rId4" Type="http://schemas.openxmlformats.org/officeDocument/2006/relationships/image" Target="../media/image6.png"/><Relationship Id="rId5"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image" Target="../media/image5.gi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gif"/><Relationship Id="rId3" Type="http://schemas.openxmlformats.org/officeDocument/2006/relationships/image" Target="../media/image3.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r>
              <a:rPr lang="en-US" smtClean="0"/>
              <a:t>Slide </a:t>
            </a:r>
            <a:fld id="{EB61D637-7178-914F-9578-67A56A58850F}" type="slidenum">
              <a:rPr lang="en-US" smtClean="0"/>
              <a:pPr/>
              <a:t>1</a:t>
            </a:fld>
            <a:endParaRPr lang="en-US"/>
          </a:p>
        </p:txBody>
      </p:sp>
      <p:sp>
        <p:nvSpPr>
          <p:cNvPr id="7" name="Title 1"/>
          <p:cNvSpPr txBox="1">
            <a:spLocks/>
          </p:cNvSpPr>
          <p:nvPr/>
        </p:nvSpPr>
        <p:spPr bwMode="auto">
          <a:xfrm>
            <a:off x="533400" y="1981200"/>
            <a:ext cx="8719120" cy="360804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n-US" sz="2400" b="1" kern="0" noProof="0" dirty="0" smtClean="0">
                <a:solidFill>
                  <a:srgbClr val="004080"/>
                </a:solidFill>
                <a:latin typeface="+mj-lt"/>
                <a:ea typeface="ＭＳ Ｐゴシック" pitchFamily="-107" charset="-128"/>
                <a:cs typeface="ＭＳ Ｐゴシック" pitchFamily="-107" charset="-128"/>
              </a:rPr>
              <a:t>CIELO Progress</a:t>
            </a:r>
            <a:endParaRPr lang="en-US" sz="2400" b="1" kern="0" dirty="0" smtClean="0">
              <a:solidFill>
                <a:srgbClr val="004080"/>
              </a:solidFill>
              <a:latin typeface="+mj-lt"/>
              <a:ea typeface="ＭＳ Ｐゴシック" pitchFamily="-107" charset="-128"/>
              <a:cs typeface="ＭＳ Ｐゴシック" pitchFamily="-107" charset="-128"/>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u="none" strike="noStrike" kern="0" cap="none" spc="0" normalizeH="0" baseline="0" noProof="0" dirty="0" smtClean="0">
              <a:ln>
                <a:noFill/>
              </a:ln>
              <a:solidFill>
                <a:srgbClr val="004080"/>
              </a:solidFill>
              <a:effectLst/>
              <a:uLnTx/>
              <a:uFillTx/>
              <a:latin typeface="+mj-lt"/>
              <a:ea typeface="ＭＳ Ｐゴシック" pitchFamily="-107" charset="-128"/>
              <a:cs typeface="ＭＳ Ｐゴシック" pitchFamily="-107" charset="-128"/>
            </a:endParaRPr>
          </a:p>
          <a:p>
            <a:pPr marL="0" marR="0" lvl="0" indent="0" algn="ctr" defTabSz="914400" rtl="0" eaLnBrk="0" fontAlgn="base" latinLnBrk="0" hangingPunct="0">
              <a:lnSpc>
                <a:spcPct val="100000"/>
              </a:lnSpc>
              <a:spcBef>
                <a:spcPct val="0"/>
              </a:spcBef>
              <a:spcAft>
                <a:spcPct val="0"/>
              </a:spcAft>
              <a:buClrTx/>
              <a:buSzTx/>
              <a:buFontTx/>
              <a:buNone/>
              <a:tabLst/>
              <a:defRPr/>
            </a:pPr>
            <a:r>
              <a:rPr lang="en-US" sz="1800" kern="0" dirty="0" smtClean="0">
                <a:solidFill>
                  <a:srgbClr val="004080"/>
                </a:solidFill>
                <a:latin typeface="+mj-lt"/>
                <a:ea typeface="ＭＳ Ｐゴシック" pitchFamily="-107" charset="-128"/>
                <a:cs typeface="ＭＳ Ｐゴシック" pitchFamily="-107" charset="-128"/>
              </a:rPr>
              <a:t>Mark B. Chadwick</a:t>
            </a:r>
          </a:p>
          <a:p>
            <a:pPr marL="0" marR="0" lvl="0" indent="0" algn="ctr" defTabSz="914400" rtl="0" eaLnBrk="0" fontAlgn="base" latinLnBrk="0" hangingPunct="0">
              <a:lnSpc>
                <a:spcPct val="100000"/>
              </a:lnSpc>
              <a:spcBef>
                <a:spcPct val="0"/>
              </a:spcBef>
              <a:spcAft>
                <a:spcPct val="0"/>
              </a:spcAft>
              <a:buClrTx/>
              <a:buSzTx/>
              <a:buFontTx/>
              <a:buNone/>
              <a:tabLst/>
              <a:defRPr/>
            </a:pPr>
            <a:r>
              <a:rPr lang="en-US" sz="1800" kern="0" dirty="0" smtClean="0">
                <a:solidFill>
                  <a:srgbClr val="004080"/>
                </a:solidFill>
                <a:latin typeface="+mj-lt"/>
                <a:ea typeface="ＭＳ Ｐゴシック" pitchFamily="-107" charset="-128"/>
                <a:cs typeface="ＭＳ Ｐゴシック" pitchFamily="-107" charset="-128"/>
              </a:rPr>
              <a:t>Program Director, Science Campaigns, ADX</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u="none" strike="noStrike" kern="0" cap="none" spc="0" normalizeH="0" baseline="0" noProof="0" dirty="0" smtClean="0">
                <a:ln>
                  <a:noFill/>
                </a:ln>
                <a:solidFill>
                  <a:srgbClr val="004080"/>
                </a:solidFill>
                <a:effectLst/>
                <a:uLnTx/>
                <a:uFillTx/>
                <a:latin typeface="+mj-lt"/>
                <a:ea typeface="ＭＳ Ｐゴシック" pitchFamily="-107" charset="-128"/>
                <a:cs typeface="ＭＳ Ｐゴシック" pitchFamily="-107" charset="-128"/>
              </a:rPr>
              <a:t>Los Alamos National Laboratory</a:t>
            </a:r>
          </a:p>
          <a:p>
            <a:pPr marL="0" marR="0" lvl="0" indent="0" algn="ctr" defTabSz="914400" rtl="0" eaLnBrk="0" fontAlgn="base" latinLnBrk="0" hangingPunct="0">
              <a:lnSpc>
                <a:spcPct val="100000"/>
              </a:lnSpc>
              <a:spcBef>
                <a:spcPct val="0"/>
              </a:spcBef>
              <a:spcAft>
                <a:spcPct val="0"/>
              </a:spcAft>
              <a:buClrTx/>
              <a:buSzTx/>
              <a:buFontTx/>
              <a:buNone/>
              <a:tabLst/>
              <a:defRPr/>
            </a:pPr>
            <a:endParaRPr lang="en-US" sz="1800" b="1" kern="0" dirty="0" smtClean="0">
              <a:solidFill>
                <a:srgbClr val="004080"/>
              </a:solidFill>
              <a:latin typeface="+mj-lt"/>
              <a:ea typeface="ＭＳ Ｐゴシック" pitchFamily="-107" charset="-128"/>
              <a:cs typeface="ＭＳ Ｐゴシック" pitchFamily="-107" charset="-128"/>
            </a:endParaRPr>
          </a:p>
          <a:p>
            <a:pPr marL="0" marR="0" lvl="0" indent="0" defTabSz="914400" rtl="0" eaLnBrk="0" fontAlgn="base" latinLnBrk="0" hangingPunct="0">
              <a:lnSpc>
                <a:spcPct val="100000"/>
              </a:lnSpc>
              <a:spcBef>
                <a:spcPct val="0"/>
              </a:spcBef>
              <a:spcAft>
                <a:spcPct val="0"/>
              </a:spcAft>
              <a:buClrTx/>
              <a:buSzTx/>
              <a:buFontTx/>
              <a:buNone/>
              <a:tabLst/>
              <a:defRPr/>
            </a:pPr>
            <a:endParaRPr kumimoji="0" lang="en-US" sz="1800" b="1" i="1" u="sng" strike="noStrike" kern="0" cap="none" spc="0" normalizeH="0" baseline="0" noProof="0" dirty="0" smtClean="0">
              <a:ln>
                <a:noFill/>
              </a:ln>
              <a:solidFill>
                <a:srgbClr val="004080"/>
              </a:solidFill>
              <a:effectLst/>
              <a:uLnTx/>
              <a:uFillTx/>
              <a:latin typeface="+mj-lt"/>
              <a:ea typeface="ＭＳ Ｐゴシック" pitchFamily="-107" charset="-128"/>
              <a:cs typeface="ＭＳ Ｐゴシック" pitchFamily="-107" charset="-128"/>
            </a:endParaRPr>
          </a:p>
          <a:p>
            <a:pPr marL="0" marR="0" lvl="0" indent="0" defTabSz="914400" rtl="0" eaLnBrk="0" fontAlgn="base" latinLnBrk="0" hangingPunct="0">
              <a:lnSpc>
                <a:spcPct val="100000"/>
              </a:lnSpc>
              <a:spcBef>
                <a:spcPct val="0"/>
              </a:spcBef>
              <a:spcAft>
                <a:spcPct val="0"/>
              </a:spcAft>
              <a:buClrTx/>
              <a:buSzTx/>
              <a:buFontTx/>
              <a:buNone/>
              <a:tabLst/>
              <a:defRPr/>
            </a:pPr>
            <a:r>
              <a:rPr kumimoji="0" lang="en-US" sz="1800" b="1" i="1" u="sng" strike="noStrike" kern="0" cap="none" spc="0" normalizeH="0" baseline="0" noProof="0" dirty="0" smtClean="0">
                <a:ln>
                  <a:noFill/>
                </a:ln>
                <a:solidFill>
                  <a:srgbClr val="004080"/>
                </a:solidFill>
                <a:effectLst/>
                <a:uLnTx/>
                <a:uFillTx/>
                <a:latin typeface="+mj-lt"/>
                <a:ea typeface="ＭＳ Ｐゴシック" pitchFamily="-107" charset="-128"/>
                <a:cs typeface="ＭＳ Ｐゴシック" pitchFamily="-107" charset="-128"/>
              </a:rPr>
              <a:t>Overview:</a:t>
            </a:r>
          </a:p>
          <a:p>
            <a:pPr marL="0" marR="0" lvl="0" indent="0" defTabSz="914400" rtl="0" eaLnBrk="0" fontAlgn="base" latinLnBrk="0" hangingPunct="0">
              <a:lnSpc>
                <a:spcPct val="100000"/>
              </a:lnSpc>
              <a:spcBef>
                <a:spcPct val="0"/>
              </a:spcBef>
              <a:spcAft>
                <a:spcPct val="0"/>
              </a:spcAft>
              <a:buClrTx/>
              <a:buSzTx/>
              <a:buFontTx/>
              <a:buNone/>
              <a:tabLst/>
              <a:defRPr/>
            </a:pPr>
            <a:r>
              <a:rPr lang="en-US" sz="1800" b="1" kern="0" dirty="0" smtClean="0">
                <a:solidFill>
                  <a:srgbClr val="004080"/>
                </a:solidFill>
                <a:latin typeface="+mj-lt"/>
                <a:ea typeface="ＭＳ Ｐゴシック" pitchFamily="-107" charset="-128"/>
                <a:cs typeface="ＭＳ Ｐゴシック" pitchFamily="-107" charset="-128"/>
              </a:rPr>
              <a:t>Progress for O, Fe, Actinides – including brief summary from WPEC last May</a:t>
            </a:r>
            <a:endParaRPr lang="en-US" sz="1800" b="1" kern="0" dirty="0" smtClean="0">
              <a:solidFill>
                <a:srgbClr val="004080"/>
              </a:solidFill>
              <a:latin typeface="+mj-lt"/>
              <a:ea typeface="ＭＳ Ｐゴシック" pitchFamily="-107" charset="-128"/>
              <a:cs typeface="ＭＳ Ｐゴシック" pitchFamily="-107" charset="-128"/>
            </a:endParaRPr>
          </a:p>
          <a:p>
            <a:pPr marL="0" marR="0" lvl="0" indent="0"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0" cap="none" spc="0" normalizeH="0" baseline="0" noProof="0" dirty="0" smtClean="0">
                <a:ln>
                  <a:noFill/>
                </a:ln>
                <a:solidFill>
                  <a:srgbClr val="004080"/>
                </a:solidFill>
                <a:effectLst/>
                <a:uLnTx/>
                <a:uFillTx/>
                <a:latin typeface="+mj-lt"/>
                <a:ea typeface="ＭＳ Ｐゴシック" pitchFamily="-107" charset="-128"/>
                <a:cs typeface="ＭＳ Ｐゴシック" pitchFamily="-107" charset="-128"/>
              </a:rPr>
              <a:t>CIELO</a:t>
            </a:r>
            <a:r>
              <a:rPr kumimoji="0" lang="en-US" sz="1800" b="1" i="0" u="none" strike="noStrike" kern="0" cap="none" spc="0" normalizeH="0" noProof="0" dirty="0" smtClean="0">
                <a:ln>
                  <a:noFill/>
                </a:ln>
                <a:solidFill>
                  <a:srgbClr val="004080"/>
                </a:solidFill>
                <a:effectLst/>
                <a:uLnTx/>
                <a:uFillTx/>
                <a:latin typeface="+mj-lt"/>
                <a:ea typeface="ＭＳ Ｐゴシック" pitchFamily="-107" charset="-128"/>
                <a:cs typeface="ＭＳ Ｐゴシック" pitchFamily="-107" charset="-128"/>
              </a:rPr>
              <a:t> A, B</a:t>
            </a:r>
            <a:endParaRPr kumimoji="0" lang="en-US" sz="1800" b="1" i="0" u="none" strike="noStrike" kern="0" cap="none" spc="0" normalizeH="0" baseline="0" noProof="0" dirty="0" smtClean="0">
              <a:ln>
                <a:noFill/>
              </a:ln>
              <a:solidFill>
                <a:srgbClr val="004080"/>
              </a:solidFill>
              <a:effectLst/>
              <a:uLnTx/>
              <a:uFillTx/>
              <a:latin typeface="+mj-lt"/>
              <a:ea typeface="ＭＳ Ｐゴシック" pitchFamily="-107" charset="-128"/>
              <a:cs typeface="ＭＳ Ｐゴシック" pitchFamily="-107" charset="-128"/>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lang="en-US" sz="2400" b="1" kern="0" dirty="0" smtClean="0">
              <a:solidFill>
                <a:srgbClr val="004080"/>
              </a:solidFill>
              <a:latin typeface="+mj-lt"/>
              <a:ea typeface="ＭＳ Ｐゴシック" pitchFamily="-107" charset="-128"/>
              <a:cs typeface="ＭＳ Ｐゴシック" pitchFamily="-107" charset="-128"/>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1" i="0" u="none" strike="noStrike" kern="0" cap="none" spc="0" normalizeH="0" baseline="0" noProof="0" dirty="0">
              <a:ln>
                <a:noFill/>
              </a:ln>
              <a:solidFill>
                <a:srgbClr val="FF0000"/>
              </a:solidFill>
              <a:effectLst/>
              <a:uLnTx/>
              <a:uFillTx/>
              <a:latin typeface="+mj-lt"/>
              <a:ea typeface="ＭＳ Ｐゴシック" pitchFamily="-107" charset="-128"/>
              <a:cs typeface="ＭＳ Ｐゴシック" pitchFamily="-107" charset="-128"/>
            </a:endParaRPr>
          </a:p>
        </p:txBody>
      </p:sp>
    </p:spTree>
    <p:extLst>
      <p:ext uri="{BB962C8B-B14F-4D97-AF65-F5344CB8AC3E}">
        <p14:creationId xmlns:p14="http://schemas.microsoft.com/office/powerpoint/2010/main" val="257909396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Shape 103"/>
          <p:cNvSpPr>
            <a:spLocks noGrp="1"/>
          </p:cNvSpPr>
          <p:nvPr>
            <p:ph type="title"/>
          </p:nvPr>
        </p:nvSpPr>
        <p:spPr>
          <a:xfrm>
            <a:off x="342900" y="401638"/>
            <a:ext cx="8801100" cy="893763"/>
          </a:xfrm>
          <a:prstGeom prst="rect">
            <a:avLst/>
          </a:prstGeom>
        </p:spPr>
        <p:txBody>
          <a:bodyPr lIns="0" tIns="0" rIns="0" bIns="0">
            <a:normAutofit/>
          </a:bodyPr>
          <a:lstStyle/>
          <a:p>
            <a:pPr lvl="0">
              <a:defRPr sz="1800">
                <a:solidFill>
                  <a:srgbClr val="000000"/>
                </a:solidFill>
              </a:defRPr>
            </a:pPr>
            <a:r>
              <a:rPr sz="2400" baseline="30000">
                <a:solidFill>
                  <a:srgbClr val="004080"/>
                </a:solidFill>
              </a:rPr>
              <a:t>16</a:t>
            </a:r>
            <a:r>
              <a:rPr sz="2400">
                <a:solidFill>
                  <a:srgbClr val="004080"/>
                </a:solidFill>
              </a:rPr>
              <a:t>O. Progress in Understanding Low-Energy Total Cross Section</a:t>
            </a:r>
          </a:p>
        </p:txBody>
      </p:sp>
      <p:sp>
        <p:nvSpPr>
          <p:cNvPr id="104" name="Shape 104"/>
          <p:cNvSpPr/>
          <p:nvPr/>
        </p:nvSpPr>
        <p:spPr>
          <a:xfrm>
            <a:off x="1241425" y="6438900"/>
            <a:ext cx="7445375" cy="0"/>
          </a:xfrm>
          <a:prstGeom prst="line">
            <a:avLst/>
          </a:prstGeom>
          <a:ln>
            <a:solidFill/>
            <a:round/>
          </a:ln>
        </p:spPr>
        <p:txBody>
          <a:bodyPr lIns="0" tIns="0" rIns="0" bIns="0"/>
          <a:lstStyle/>
          <a:p>
            <a:pPr lvl="0" defTabSz="457200">
              <a:spcBef>
                <a:spcPts val="0"/>
              </a:spcBef>
              <a:buClrTx/>
              <a:buSzTx/>
              <a:buFontTx/>
              <a:buNone/>
              <a:defRPr sz="1200">
                <a:latin typeface="+mn-lt"/>
                <a:ea typeface="+mn-ea"/>
                <a:cs typeface="+mn-cs"/>
                <a:sym typeface="Helvetica"/>
              </a:defRPr>
            </a:pPr>
            <a:endParaRPr/>
          </a:p>
        </p:txBody>
      </p:sp>
      <p:sp>
        <p:nvSpPr>
          <p:cNvPr id="105" name="Shape 105"/>
          <p:cNvSpPr/>
          <p:nvPr/>
        </p:nvSpPr>
        <p:spPr>
          <a:xfrm>
            <a:off x="463550" y="6438900"/>
            <a:ext cx="298450" cy="0"/>
          </a:xfrm>
          <a:prstGeom prst="line">
            <a:avLst/>
          </a:prstGeom>
          <a:ln>
            <a:solidFill/>
            <a:round/>
          </a:ln>
        </p:spPr>
        <p:txBody>
          <a:bodyPr lIns="0" tIns="0" rIns="0" bIns="0"/>
          <a:lstStyle/>
          <a:p>
            <a:pPr lvl="0" defTabSz="457200">
              <a:spcBef>
                <a:spcPts val="0"/>
              </a:spcBef>
              <a:buClrTx/>
              <a:buSzTx/>
              <a:buFontTx/>
              <a:buNone/>
              <a:defRPr sz="1200">
                <a:latin typeface="+mn-lt"/>
                <a:ea typeface="+mn-ea"/>
                <a:cs typeface="+mn-cs"/>
                <a:sym typeface="Helvetica"/>
              </a:defRPr>
            </a:pPr>
            <a:endParaRPr/>
          </a:p>
        </p:txBody>
      </p:sp>
      <p:sp>
        <p:nvSpPr>
          <p:cNvPr id="106" name="Shape 106"/>
          <p:cNvSpPr/>
          <p:nvPr/>
        </p:nvSpPr>
        <p:spPr>
          <a:xfrm>
            <a:off x="407987" y="6477000"/>
            <a:ext cx="5334001" cy="20241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spcBef>
                <a:spcPts val="0"/>
              </a:spcBef>
              <a:buSzTx/>
              <a:buNone/>
              <a:defRPr sz="800"/>
            </a:lvl1pPr>
          </a:lstStyle>
          <a:p>
            <a:pPr lvl="0">
              <a:defRPr sz="1800"/>
            </a:pPr>
            <a:r>
              <a:rPr sz="800"/>
              <a:t>Operated by Los Alamos National Security, LLC for NNSA</a:t>
            </a:r>
          </a:p>
        </p:txBody>
      </p:sp>
      <p:pic>
        <p:nvPicPr>
          <p:cNvPr id="108" name="image5.gif" descr="NNSAlogo.gif"/>
          <p:cNvPicPr/>
          <p:nvPr/>
        </p:nvPicPr>
        <p:blipFill>
          <a:blip r:embed="rId2">
            <a:extLst/>
          </a:blip>
          <a:stretch>
            <a:fillRect/>
          </a:stretch>
        </p:blipFill>
        <p:spPr>
          <a:xfrm>
            <a:off x="7696200" y="6477000"/>
            <a:ext cx="1009650" cy="228522"/>
          </a:xfrm>
          <a:prstGeom prst="rect">
            <a:avLst/>
          </a:prstGeom>
          <a:ln w="12700">
            <a:miter lim="400000"/>
          </a:ln>
        </p:spPr>
      </p:pic>
      <p:sp>
        <p:nvSpPr>
          <p:cNvPr id="109" name="Shape 109"/>
          <p:cNvSpPr/>
          <p:nvPr/>
        </p:nvSpPr>
        <p:spPr>
          <a:xfrm>
            <a:off x="3452775" y="1318458"/>
            <a:ext cx="5519674" cy="375232"/>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lvl="0">
              <a:defRPr sz="1800"/>
            </a:pPr>
            <a:r>
              <a:rPr sz="2000"/>
              <a:t> Work from Kunieda, Plompen, Lubitz and team</a:t>
            </a:r>
          </a:p>
        </p:txBody>
      </p:sp>
      <p:graphicFrame>
        <p:nvGraphicFramePr>
          <p:cNvPr id="110" name="Table 110"/>
          <p:cNvGraphicFramePr/>
          <p:nvPr/>
        </p:nvGraphicFramePr>
        <p:xfrm>
          <a:off x="250825" y="2700337"/>
          <a:ext cx="3529012" cy="2808287"/>
        </p:xfrm>
        <a:graphic>
          <a:graphicData uri="http://schemas.openxmlformats.org/drawingml/2006/table">
            <a:tbl>
              <a:tblPr/>
              <a:tblGrid>
                <a:gridCol w="1538287"/>
                <a:gridCol w="1990725"/>
              </a:tblGrid>
              <a:tr h="993775">
                <a:tc>
                  <a:txBody>
                    <a:bodyPr/>
                    <a:lstStyle/>
                    <a:p>
                      <a:pPr lvl="0" algn="ctr">
                        <a:spcBef>
                          <a:spcPts val="0"/>
                        </a:spcBef>
                        <a:buClrTx/>
                        <a:buSzTx/>
                        <a:buFontTx/>
                        <a:buNone/>
                        <a:defRPr sz="1800" b="0" i="0"/>
                      </a:pPr>
                      <a:r>
                        <a:rPr sz="2800" b="1">
                          <a:solidFill>
                            <a:srgbClr val="FFFFFF"/>
                          </a:solidFill>
                          <a:latin typeface="Calibri"/>
                          <a:ea typeface="Calibri"/>
                          <a:cs typeface="Calibri"/>
                          <a:sym typeface="Calibri"/>
                        </a:rPr>
                        <a:t>Exp.</a:t>
                      </a:r>
                    </a:p>
                  </a:txBody>
                  <a:tcPr marL="45720" marR="45720" horzOverflow="overflow">
                    <a:lnL w="12700">
                      <a:solidFill>
                        <a:srgbClr val="FFFFFF"/>
                      </a:solidFill>
                      <a:round/>
                    </a:lnL>
                    <a:lnR w="12700">
                      <a:solidFill>
                        <a:srgbClr val="FFFFFF"/>
                      </a:solidFill>
                      <a:round/>
                    </a:lnR>
                    <a:lnT w="12700">
                      <a:solidFill>
                        <a:srgbClr val="FFFFFF"/>
                      </a:solidFill>
                      <a:round/>
                    </a:lnT>
                    <a:lnB w="38100">
                      <a:solidFill>
                        <a:srgbClr val="FFFFFF"/>
                      </a:solidFill>
                      <a:round/>
                    </a:lnB>
                    <a:solidFill>
                      <a:srgbClr val="4F81BD"/>
                    </a:solidFill>
                  </a:tcPr>
                </a:tc>
                <a:tc>
                  <a:txBody>
                    <a:bodyPr/>
                    <a:lstStyle/>
                    <a:p>
                      <a:pPr lvl="0" algn="ctr">
                        <a:spcBef>
                          <a:spcPts val="0"/>
                        </a:spcBef>
                        <a:buClrTx/>
                        <a:buSzTx/>
                        <a:buFontTx/>
                        <a:buNone/>
                        <a:defRPr sz="1800" b="0" i="0"/>
                      </a:pPr>
                      <a:r>
                        <a:rPr sz="2800" b="1">
                          <a:solidFill>
                            <a:srgbClr val="FFFFFF"/>
                          </a:solidFill>
                          <a:latin typeface="Calibri"/>
                          <a:ea typeface="Calibri"/>
                          <a:cs typeface="Calibri"/>
                          <a:sym typeface="Calibri"/>
                        </a:rPr>
                        <a:t>Factor to</a:t>
                      </a:r>
                    </a:p>
                    <a:p>
                      <a:pPr lvl="0" algn="ctr">
                        <a:spcBef>
                          <a:spcPts val="0"/>
                        </a:spcBef>
                        <a:buClrTx/>
                        <a:buSzTx/>
                        <a:buFontTx/>
                        <a:buNone/>
                        <a:defRPr sz="1800" b="0" i="0"/>
                      </a:pPr>
                      <a:r>
                        <a:rPr sz="2800">
                          <a:solidFill>
                            <a:srgbClr val="FFFFFF"/>
                          </a:solidFill>
                          <a:latin typeface="Symbol"/>
                          <a:ea typeface="Symbol"/>
                          <a:cs typeface="Symbol"/>
                          <a:sym typeface="Symbol"/>
                        </a:rPr>
                        <a:t>σ</a:t>
                      </a:r>
                      <a:r>
                        <a:rPr sz="2800" b="1" baseline="-25000">
                          <a:solidFill>
                            <a:srgbClr val="FFFFFF"/>
                          </a:solidFill>
                          <a:latin typeface="Calibri"/>
                          <a:ea typeface="Calibri"/>
                          <a:cs typeface="Calibri"/>
                          <a:sym typeface="Calibri"/>
                        </a:rPr>
                        <a:t>H</a:t>
                      </a:r>
                      <a:r>
                        <a:rPr sz="2800" b="1">
                          <a:solidFill>
                            <a:srgbClr val="FFFFFF"/>
                          </a:solidFill>
                          <a:latin typeface="Calibri"/>
                          <a:ea typeface="Calibri"/>
                          <a:cs typeface="Calibri"/>
                          <a:sym typeface="Calibri"/>
                        </a:rPr>
                        <a:t>(E)</a:t>
                      </a:r>
                    </a:p>
                  </a:txBody>
                  <a:tcPr marL="45720" marR="45720" horzOverflow="overflow">
                    <a:lnL w="12700">
                      <a:solidFill>
                        <a:srgbClr val="FFFFFF"/>
                      </a:solidFill>
                      <a:round/>
                    </a:lnL>
                    <a:lnR w="12700">
                      <a:solidFill>
                        <a:srgbClr val="FFFFFF"/>
                      </a:solidFill>
                      <a:round/>
                    </a:lnR>
                    <a:lnT w="12700">
                      <a:solidFill>
                        <a:srgbClr val="FFFFFF"/>
                      </a:solidFill>
                      <a:round/>
                    </a:lnT>
                    <a:lnB w="38100">
                      <a:solidFill>
                        <a:srgbClr val="FFFFFF"/>
                      </a:solidFill>
                      <a:round/>
                    </a:lnB>
                    <a:solidFill>
                      <a:srgbClr val="4F81BD"/>
                    </a:solidFill>
                  </a:tcPr>
                </a:tc>
              </a:tr>
              <a:tr h="906462">
                <a:tc>
                  <a:txBody>
                    <a:bodyPr/>
                    <a:lstStyle/>
                    <a:p>
                      <a:pPr lvl="0">
                        <a:spcBef>
                          <a:spcPts val="0"/>
                        </a:spcBef>
                        <a:buClrTx/>
                        <a:buSzTx/>
                        <a:buFontTx/>
                        <a:buNone/>
                        <a:defRPr sz="1800" b="0" i="0"/>
                      </a:pPr>
                      <a:r>
                        <a:rPr sz="2400">
                          <a:latin typeface="Times New Roman"/>
                          <a:ea typeface="Times New Roman"/>
                          <a:cs typeface="Times New Roman"/>
                          <a:sym typeface="Times New Roman"/>
                        </a:rPr>
                        <a:t>Johnson+</a:t>
                      </a:r>
                      <a:endParaRPr>
                        <a:latin typeface="Times New Roman"/>
                        <a:ea typeface="Times New Roman"/>
                        <a:cs typeface="Times New Roman"/>
                        <a:sym typeface="Times New Roman"/>
                      </a:endParaRPr>
                    </a:p>
                    <a:p>
                      <a:pPr lvl="0">
                        <a:spcBef>
                          <a:spcPts val="0"/>
                        </a:spcBef>
                        <a:buClrTx/>
                        <a:buSzTx/>
                        <a:buFontTx/>
                        <a:buNone/>
                        <a:defRPr sz="1800" b="0" i="0"/>
                      </a:pPr>
                      <a:r>
                        <a:rPr sz="2400">
                          <a:latin typeface="Times New Roman"/>
                          <a:ea typeface="Times New Roman"/>
                          <a:cs typeface="Times New Roman"/>
                          <a:sym typeface="Times New Roman"/>
                        </a:rPr>
                        <a:t>(1974)</a:t>
                      </a:r>
                    </a:p>
                  </a:txBody>
                  <a:tcPr marL="45720" marR="45720" horzOverflow="overflow">
                    <a:lnL w="12700">
                      <a:solidFill>
                        <a:srgbClr val="FFFFFF"/>
                      </a:solidFill>
                      <a:round/>
                    </a:lnL>
                    <a:lnR w="12700">
                      <a:solidFill>
                        <a:srgbClr val="FFFFFF"/>
                      </a:solidFill>
                      <a:round/>
                    </a:lnR>
                    <a:lnT w="38100">
                      <a:solidFill>
                        <a:srgbClr val="FFFFFF"/>
                      </a:solidFill>
                      <a:round/>
                    </a:lnT>
                    <a:lnB w="12700">
                      <a:solidFill>
                        <a:srgbClr val="FFFFFF"/>
                      </a:solidFill>
                      <a:round/>
                    </a:lnB>
                    <a:solidFill>
                      <a:srgbClr val="D0D8E8"/>
                    </a:solidFill>
                  </a:tcPr>
                </a:tc>
                <a:tc>
                  <a:txBody>
                    <a:bodyPr/>
                    <a:lstStyle/>
                    <a:p>
                      <a:pPr lvl="0" algn="ctr">
                        <a:spcBef>
                          <a:spcPts val="0"/>
                        </a:spcBef>
                        <a:buClrTx/>
                        <a:buSzTx/>
                        <a:buFontTx/>
                        <a:buNone/>
                        <a:defRPr sz="1800" b="0" i="0"/>
                      </a:pPr>
                      <a:r>
                        <a:rPr sz="2400">
                          <a:latin typeface="Times New Roman"/>
                          <a:ea typeface="Times New Roman"/>
                          <a:cs typeface="Times New Roman"/>
                          <a:sym typeface="Times New Roman"/>
                        </a:rPr>
                        <a:t>0.01665</a:t>
                      </a:r>
                      <a:endParaRPr>
                        <a:latin typeface="Times New Roman"/>
                        <a:ea typeface="Times New Roman"/>
                        <a:cs typeface="Times New Roman"/>
                        <a:sym typeface="Times New Roman"/>
                      </a:endParaRPr>
                    </a:p>
                    <a:p>
                      <a:pPr lvl="0" algn="ctr">
                        <a:spcBef>
                          <a:spcPts val="0"/>
                        </a:spcBef>
                        <a:buClrTx/>
                        <a:buSzTx/>
                        <a:buFontTx/>
                        <a:buNone/>
                        <a:defRPr sz="1800" b="0" i="0"/>
                      </a:pPr>
                      <a:r>
                        <a:rPr sz="2400">
                          <a:latin typeface="Times New Roman"/>
                          <a:ea typeface="Times New Roman"/>
                          <a:cs typeface="Times New Roman"/>
                          <a:sym typeface="Times New Roman"/>
                        </a:rPr>
                        <a:t>(±  6.02%)</a:t>
                      </a:r>
                    </a:p>
                  </a:txBody>
                  <a:tcPr marL="45720" marR="45720" horzOverflow="overflow">
                    <a:lnL w="12700">
                      <a:solidFill>
                        <a:srgbClr val="FFFFFF"/>
                      </a:solidFill>
                      <a:round/>
                    </a:lnL>
                    <a:lnR w="12700">
                      <a:solidFill>
                        <a:srgbClr val="FFFFFF"/>
                      </a:solidFill>
                      <a:round/>
                    </a:lnR>
                    <a:lnT w="38100">
                      <a:solidFill>
                        <a:srgbClr val="FFFFFF"/>
                      </a:solidFill>
                      <a:round/>
                    </a:lnT>
                    <a:lnB w="12700">
                      <a:solidFill>
                        <a:srgbClr val="FFFFFF"/>
                      </a:solidFill>
                      <a:round/>
                    </a:lnB>
                    <a:solidFill>
                      <a:srgbClr val="D0D8E8"/>
                    </a:solidFill>
                  </a:tcPr>
                </a:tc>
              </a:tr>
              <a:tr h="908050">
                <a:tc>
                  <a:txBody>
                    <a:bodyPr/>
                    <a:lstStyle/>
                    <a:p>
                      <a:pPr lvl="0">
                        <a:spcBef>
                          <a:spcPts val="0"/>
                        </a:spcBef>
                        <a:buClrTx/>
                        <a:buSzTx/>
                        <a:buFontTx/>
                        <a:buNone/>
                        <a:defRPr sz="1800" b="0" i="0"/>
                      </a:pPr>
                      <a:r>
                        <a:rPr sz="2400">
                          <a:latin typeface="Times New Roman"/>
                          <a:ea typeface="Times New Roman"/>
                          <a:cs typeface="Times New Roman"/>
                          <a:sym typeface="Times New Roman"/>
                        </a:rPr>
                        <a:t>Ohkubo</a:t>
                      </a:r>
                      <a:endParaRPr>
                        <a:latin typeface="Times New Roman"/>
                        <a:ea typeface="Times New Roman"/>
                        <a:cs typeface="Times New Roman"/>
                        <a:sym typeface="Times New Roman"/>
                      </a:endParaRPr>
                    </a:p>
                    <a:p>
                      <a:pPr lvl="0">
                        <a:spcBef>
                          <a:spcPts val="0"/>
                        </a:spcBef>
                        <a:buClrTx/>
                        <a:buSzTx/>
                        <a:buFontTx/>
                        <a:buNone/>
                        <a:defRPr sz="1800" b="0" i="0"/>
                      </a:pPr>
                      <a:r>
                        <a:rPr sz="2400">
                          <a:latin typeface="Times New Roman"/>
                          <a:ea typeface="Times New Roman"/>
                          <a:cs typeface="Times New Roman"/>
                          <a:sym typeface="Times New Roman"/>
                        </a:rPr>
                        <a:t>(1984) </a:t>
                      </a:r>
                    </a:p>
                  </a:txBody>
                  <a:tcPr marL="45720" marR="45720" horzOverflow="overflow">
                    <a:lnL w="12700">
                      <a:solidFill>
                        <a:srgbClr val="FFFFFF"/>
                      </a:solidFill>
                      <a:round/>
                    </a:lnL>
                    <a:lnR w="12700">
                      <a:solidFill>
                        <a:srgbClr val="FFFFFF"/>
                      </a:solidFill>
                      <a:round/>
                    </a:lnR>
                    <a:lnT w="12700">
                      <a:solidFill>
                        <a:srgbClr val="FFFFFF"/>
                      </a:solidFill>
                      <a:round/>
                    </a:lnT>
                    <a:lnB w="12700">
                      <a:solidFill>
                        <a:srgbClr val="FFFFFF"/>
                      </a:solidFill>
                      <a:round/>
                    </a:lnB>
                    <a:solidFill>
                      <a:srgbClr val="E9EDF4"/>
                    </a:solidFill>
                  </a:tcPr>
                </a:tc>
                <a:tc>
                  <a:txBody>
                    <a:bodyPr/>
                    <a:lstStyle/>
                    <a:p>
                      <a:pPr lvl="0" algn="ctr">
                        <a:spcBef>
                          <a:spcPts val="0"/>
                        </a:spcBef>
                        <a:buClrTx/>
                        <a:buSzTx/>
                        <a:buFontTx/>
                        <a:buNone/>
                        <a:defRPr sz="1800" b="0" i="0"/>
                      </a:pPr>
                      <a:r>
                        <a:rPr sz="2400">
                          <a:latin typeface="Times New Roman"/>
                          <a:ea typeface="Times New Roman"/>
                          <a:cs typeface="Times New Roman"/>
                          <a:sym typeface="Times New Roman"/>
                        </a:rPr>
                        <a:t>0.00988</a:t>
                      </a:r>
                      <a:endParaRPr>
                        <a:latin typeface="Times New Roman"/>
                        <a:ea typeface="Times New Roman"/>
                        <a:cs typeface="Times New Roman"/>
                        <a:sym typeface="Times New Roman"/>
                      </a:endParaRPr>
                    </a:p>
                    <a:p>
                      <a:pPr lvl="0" algn="ctr">
                        <a:spcBef>
                          <a:spcPts val="0"/>
                        </a:spcBef>
                        <a:buClrTx/>
                        <a:buSzTx/>
                        <a:buFontTx/>
                        <a:buNone/>
                        <a:defRPr sz="1800" b="0" i="0"/>
                      </a:pPr>
                      <a:r>
                        <a:rPr sz="2400">
                          <a:latin typeface="Times New Roman"/>
                          <a:ea typeface="Times New Roman"/>
                          <a:cs typeface="Times New Roman"/>
                          <a:sym typeface="Times New Roman"/>
                        </a:rPr>
                        <a:t>(± 8.38%)</a:t>
                      </a:r>
                    </a:p>
                  </a:txBody>
                  <a:tcPr marL="45720" marR="45720" horzOverflow="overflow">
                    <a:lnL w="12700">
                      <a:solidFill>
                        <a:srgbClr val="FFFFFF"/>
                      </a:solidFill>
                      <a:round/>
                    </a:lnL>
                    <a:lnR w="12700">
                      <a:solidFill>
                        <a:srgbClr val="FFFFFF"/>
                      </a:solidFill>
                      <a:round/>
                    </a:lnR>
                    <a:lnT w="12700">
                      <a:solidFill>
                        <a:srgbClr val="FFFFFF"/>
                      </a:solidFill>
                      <a:round/>
                    </a:lnT>
                    <a:lnB w="12700">
                      <a:solidFill>
                        <a:srgbClr val="FFFFFF"/>
                      </a:solidFill>
                      <a:round/>
                    </a:lnB>
                    <a:solidFill>
                      <a:srgbClr val="E9EDF4"/>
                    </a:solidFill>
                  </a:tcPr>
                </a:tc>
              </a:tr>
            </a:tbl>
          </a:graphicData>
        </a:graphic>
      </p:graphicFrame>
      <p:sp>
        <p:nvSpPr>
          <p:cNvPr id="111" name="Shape 111"/>
          <p:cNvSpPr/>
          <p:nvPr/>
        </p:nvSpPr>
        <p:spPr>
          <a:xfrm>
            <a:off x="827881" y="1594167"/>
            <a:ext cx="7488238" cy="80264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lvl="0">
              <a:spcBef>
                <a:spcPts val="0"/>
              </a:spcBef>
              <a:buClrTx/>
              <a:buSzTx/>
              <a:buFontTx/>
              <a:buNone/>
              <a:defRPr sz="1800"/>
            </a:pPr>
            <a:r>
              <a:rPr sz="2400">
                <a:latin typeface="Calibri"/>
                <a:ea typeface="Calibri"/>
                <a:cs typeface="Calibri"/>
                <a:sym typeface="Calibri"/>
              </a:rPr>
              <a:t>Contributions of H in the sample were estimated by </a:t>
            </a:r>
            <a:br>
              <a:rPr sz="2400">
                <a:latin typeface="Calibri"/>
                <a:ea typeface="Calibri"/>
                <a:cs typeface="Calibri"/>
                <a:sym typeface="Calibri"/>
              </a:rPr>
            </a:br>
            <a:r>
              <a:rPr sz="2400">
                <a:latin typeface="Calibri"/>
                <a:ea typeface="Calibri"/>
                <a:cs typeface="Calibri"/>
                <a:sym typeface="Calibri"/>
              </a:rPr>
              <a:t>R-matirx fitting to the experimental data.</a:t>
            </a:r>
          </a:p>
        </p:txBody>
      </p:sp>
      <p:pic>
        <p:nvPicPr>
          <p:cNvPr id="112" name="image.png"/>
          <p:cNvPicPr/>
          <p:nvPr/>
        </p:nvPicPr>
        <p:blipFill>
          <a:blip r:embed="rId3">
            <a:extLst/>
          </a:blip>
          <a:stretch>
            <a:fillRect/>
          </a:stretch>
        </p:blipFill>
        <p:spPr>
          <a:xfrm>
            <a:off x="3924300" y="2482850"/>
            <a:ext cx="4960938" cy="3384550"/>
          </a:xfrm>
          <a:prstGeom prst="rect">
            <a:avLst/>
          </a:prstGeom>
          <a:ln w="12700">
            <a:miter lim="400000"/>
          </a:ln>
        </p:spPr>
      </p:pic>
      <p:sp>
        <p:nvSpPr>
          <p:cNvPr id="113" name="Shape 113"/>
          <p:cNvSpPr/>
          <p:nvPr/>
        </p:nvSpPr>
        <p:spPr>
          <a:xfrm>
            <a:off x="4776787" y="3851275"/>
            <a:ext cx="793811" cy="294640"/>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spcBef>
                <a:spcPts val="0"/>
              </a:spcBef>
              <a:buClrTx/>
              <a:buSzTx/>
              <a:buFontTx/>
              <a:buNone/>
              <a:defRPr sz="1400">
                <a:solidFill>
                  <a:srgbClr val="FF0000"/>
                </a:solidFill>
                <a:latin typeface="Calibri"/>
                <a:ea typeface="Calibri"/>
                <a:cs typeface="Calibri"/>
                <a:sym typeface="Calibri"/>
              </a:defRPr>
            </a:lvl1pPr>
          </a:lstStyle>
          <a:p>
            <a:pPr lvl="0">
              <a:defRPr sz="1800">
                <a:solidFill>
                  <a:srgbClr val="000000"/>
                </a:solidFill>
              </a:defRPr>
            </a:pPr>
            <a:r>
              <a:rPr sz="1400">
                <a:solidFill>
                  <a:srgbClr val="FF0000"/>
                </a:solidFill>
              </a:rPr>
              <a:t>Moxon74</a:t>
            </a:r>
          </a:p>
        </p:txBody>
      </p:sp>
      <p:sp>
        <p:nvSpPr>
          <p:cNvPr id="114" name="Shape 114"/>
          <p:cNvSpPr/>
          <p:nvPr/>
        </p:nvSpPr>
        <p:spPr>
          <a:xfrm>
            <a:off x="5726112" y="3851275"/>
            <a:ext cx="592049" cy="294640"/>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spcBef>
                <a:spcPts val="0"/>
              </a:spcBef>
              <a:buClrTx/>
              <a:buSzTx/>
              <a:buFontTx/>
              <a:buNone/>
              <a:defRPr sz="1400">
                <a:solidFill>
                  <a:srgbClr val="FF0000"/>
                </a:solidFill>
                <a:latin typeface="Calibri"/>
                <a:ea typeface="Calibri"/>
                <a:cs typeface="Calibri"/>
                <a:sym typeface="Calibri"/>
              </a:defRPr>
            </a:lvl1pPr>
          </a:lstStyle>
          <a:p>
            <a:pPr lvl="0">
              <a:defRPr sz="1800">
                <a:solidFill>
                  <a:srgbClr val="000000"/>
                </a:solidFill>
              </a:defRPr>
            </a:pPr>
            <a:r>
              <a:rPr sz="1400">
                <a:solidFill>
                  <a:srgbClr val="FF0000"/>
                </a:solidFill>
              </a:rPr>
              <a:t>Dilg71</a:t>
            </a:r>
          </a:p>
        </p:txBody>
      </p:sp>
      <p:sp>
        <p:nvSpPr>
          <p:cNvPr id="115" name="Shape 115"/>
          <p:cNvSpPr/>
          <p:nvPr/>
        </p:nvSpPr>
        <p:spPr>
          <a:xfrm>
            <a:off x="7197725" y="4192587"/>
            <a:ext cx="716804" cy="29464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spcBef>
                <a:spcPts val="0"/>
              </a:spcBef>
              <a:buClrTx/>
              <a:buSzTx/>
              <a:buFontTx/>
              <a:buNone/>
              <a:defRPr sz="1400">
                <a:solidFill>
                  <a:srgbClr val="FF0000"/>
                </a:solidFill>
                <a:latin typeface="Calibri"/>
                <a:ea typeface="Calibri"/>
                <a:cs typeface="Calibri"/>
                <a:sym typeface="Calibri"/>
              </a:defRPr>
            </a:lvl1pPr>
          </a:lstStyle>
          <a:p>
            <a:pPr lvl="0">
              <a:defRPr sz="1800">
                <a:solidFill>
                  <a:srgbClr val="000000"/>
                </a:solidFill>
              </a:defRPr>
            </a:pPr>
            <a:r>
              <a:rPr sz="1400">
                <a:solidFill>
                  <a:srgbClr val="FF0000"/>
                </a:solidFill>
              </a:rPr>
              <a:t>Block75</a:t>
            </a:r>
          </a:p>
        </p:txBody>
      </p:sp>
      <p:sp>
        <p:nvSpPr>
          <p:cNvPr id="116" name="Shape 116"/>
          <p:cNvSpPr/>
          <p:nvPr/>
        </p:nvSpPr>
        <p:spPr>
          <a:xfrm>
            <a:off x="6315075" y="3976687"/>
            <a:ext cx="888353" cy="29464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spcBef>
                <a:spcPts val="0"/>
              </a:spcBef>
              <a:buClrTx/>
              <a:buSzTx/>
              <a:buFontTx/>
              <a:buNone/>
              <a:defRPr sz="1400">
                <a:solidFill>
                  <a:srgbClr val="FF0000"/>
                </a:solidFill>
                <a:latin typeface="Calibri"/>
                <a:ea typeface="Calibri"/>
                <a:cs typeface="Calibri"/>
                <a:sym typeface="Calibri"/>
              </a:defRPr>
            </a:lvl1pPr>
          </a:lstStyle>
          <a:p>
            <a:pPr lvl="0">
              <a:defRPr sz="1800">
                <a:solidFill>
                  <a:srgbClr val="000000"/>
                </a:solidFill>
              </a:defRPr>
            </a:pPr>
            <a:r>
              <a:rPr sz="1400">
                <a:solidFill>
                  <a:srgbClr val="FF0000"/>
                </a:solidFill>
              </a:rPr>
              <a:t>Koester90</a:t>
            </a:r>
          </a:p>
        </p:txBody>
      </p:sp>
      <p:sp>
        <p:nvSpPr>
          <p:cNvPr id="117" name="Shape 117"/>
          <p:cNvSpPr/>
          <p:nvPr/>
        </p:nvSpPr>
        <p:spPr>
          <a:xfrm flipV="1">
            <a:off x="6707187" y="3851274"/>
            <a:ext cx="114301" cy="171452"/>
          </a:xfrm>
          <a:prstGeom prst="line">
            <a:avLst/>
          </a:prstGeom>
          <a:ln>
            <a:solidFill>
              <a:srgbClr val="FF0000"/>
            </a:solidFill>
            <a:round/>
            <a:tailEnd type="triangle"/>
          </a:ln>
        </p:spPr>
        <p:txBody>
          <a:bodyPr lIns="0" tIns="0" rIns="0" bIns="0"/>
          <a:lstStyle/>
          <a:p>
            <a:pPr lvl="0" defTabSz="457200">
              <a:spcBef>
                <a:spcPts val="0"/>
              </a:spcBef>
              <a:buClrTx/>
              <a:buSzTx/>
              <a:buFontTx/>
              <a:buNone/>
              <a:defRPr sz="1200">
                <a:latin typeface="+mn-lt"/>
                <a:ea typeface="+mn-ea"/>
                <a:cs typeface="+mn-cs"/>
                <a:sym typeface="Helvetica"/>
              </a:defRPr>
            </a:pPr>
            <a:endParaRPr/>
          </a:p>
        </p:txBody>
      </p:sp>
      <p:sp>
        <p:nvSpPr>
          <p:cNvPr id="118" name="Shape 118"/>
          <p:cNvSpPr/>
          <p:nvPr/>
        </p:nvSpPr>
        <p:spPr>
          <a:xfrm flipV="1">
            <a:off x="7550150" y="4024312"/>
            <a:ext cx="38101" cy="161926"/>
          </a:xfrm>
          <a:prstGeom prst="line">
            <a:avLst/>
          </a:prstGeom>
          <a:ln>
            <a:solidFill>
              <a:srgbClr val="FF0000"/>
            </a:solidFill>
            <a:round/>
            <a:tailEnd type="triangle"/>
          </a:ln>
        </p:spPr>
        <p:txBody>
          <a:bodyPr lIns="0" tIns="0" rIns="0" bIns="0"/>
          <a:lstStyle/>
          <a:p>
            <a:pPr lvl="0" defTabSz="457200">
              <a:spcBef>
                <a:spcPts val="0"/>
              </a:spcBef>
              <a:buClrTx/>
              <a:buSzTx/>
              <a:buFontTx/>
              <a:buNone/>
              <a:defRPr sz="1200">
                <a:latin typeface="+mn-lt"/>
                <a:ea typeface="+mn-ea"/>
                <a:cs typeface="+mn-cs"/>
                <a:sym typeface="Helvetica"/>
              </a:defRPr>
            </a:pPr>
            <a:endParaRPr/>
          </a:p>
        </p:txBody>
      </p:sp>
      <p:sp>
        <p:nvSpPr>
          <p:cNvPr id="119" name="Shape 119"/>
          <p:cNvSpPr/>
          <p:nvPr/>
        </p:nvSpPr>
        <p:spPr>
          <a:xfrm>
            <a:off x="5076825" y="4745037"/>
            <a:ext cx="395288" cy="1"/>
          </a:xfrm>
          <a:prstGeom prst="line">
            <a:avLst/>
          </a:prstGeom>
          <a:ln w="19050">
            <a:solidFill/>
            <a:round/>
          </a:ln>
        </p:spPr>
        <p:txBody>
          <a:bodyPr lIns="0" tIns="0" rIns="0" bIns="0"/>
          <a:lstStyle/>
          <a:p>
            <a:pPr lvl="0" defTabSz="457200">
              <a:spcBef>
                <a:spcPts val="0"/>
              </a:spcBef>
              <a:buClrTx/>
              <a:buSzTx/>
              <a:buFontTx/>
              <a:buNone/>
              <a:defRPr sz="1200">
                <a:latin typeface="+mn-lt"/>
                <a:ea typeface="+mn-ea"/>
                <a:cs typeface="+mn-cs"/>
                <a:sym typeface="Helvetica"/>
              </a:defRPr>
            </a:pPr>
            <a:endParaRPr/>
          </a:p>
        </p:txBody>
      </p:sp>
      <p:sp>
        <p:nvSpPr>
          <p:cNvPr id="120" name="Shape 120"/>
          <p:cNvSpPr/>
          <p:nvPr/>
        </p:nvSpPr>
        <p:spPr>
          <a:xfrm>
            <a:off x="5494337" y="4572000"/>
            <a:ext cx="1328897" cy="311408"/>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spcBef>
                <a:spcPts val="0"/>
              </a:spcBef>
              <a:buClrTx/>
              <a:buSzTx/>
              <a:buFontTx/>
              <a:buNone/>
              <a:defRPr sz="1600">
                <a:latin typeface="Times New Roman"/>
                <a:ea typeface="Times New Roman"/>
                <a:cs typeface="Times New Roman"/>
                <a:sym typeface="Times New Roman"/>
              </a:defRPr>
            </a:lvl1pPr>
          </a:lstStyle>
          <a:p>
            <a:pPr lvl="0">
              <a:defRPr sz="1800"/>
            </a:pPr>
            <a:r>
              <a:rPr sz="1600"/>
              <a:t>ENDF/B-VII.1</a:t>
            </a:r>
          </a:p>
        </p:txBody>
      </p:sp>
      <p:sp>
        <p:nvSpPr>
          <p:cNvPr id="121" name="Shape 121"/>
          <p:cNvSpPr/>
          <p:nvPr/>
        </p:nvSpPr>
        <p:spPr>
          <a:xfrm>
            <a:off x="5110162" y="4997450"/>
            <a:ext cx="360363" cy="0"/>
          </a:xfrm>
          <a:prstGeom prst="line">
            <a:avLst/>
          </a:prstGeom>
          <a:ln w="28575">
            <a:solidFill>
              <a:srgbClr val="FF00FF"/>
            </a:solidFill>
            <a:round/>
          </a:ln>
        </p:spPr>
        <p:txBody>
          <a:bodyPr lIns="0" tIns="0" rIns="0" bIns="0"/>
          <a:lstStyle/>
          <a:p>
            <a:pPr lvl="0" defTabSz="457200">
              <a:spcBef>
                <a:spcPts val="0"/>
              </a:spcBef>
              <a:buClrTx/>
              <a:buSzTx/>
              <a:buFontTx/>
              <a:buNone/>
              <a:defRPr sz="1200">
                <a:latin typeface="+mn-lt"/>
                <a:ea typeface="+mn-ea"/>
                <a:cs typeface="+mn-cs"/>
                <a:sym typeface="Helvetica"/>
              </a:defRPr>
            </a:pPr>
            <a:endParaRPr/>
          </a:p>
        </p:txBody>
      </p:sp>
      <p:sp>
        <p:nvSpPr>
          <p:cNvPr id="122" name="Shape 122"/>
          <p:cNvSpPr/>
          <p:nvPr/>
        </p:nvSpPr>
        <p:spPr>
          <a:xfrm>
            <a:off x="5495925" y="4799012"/>
            <a:ext cx="851878" cy="37275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spcBef>
                <a:spcPts val="0"/>
              </a:spcBef>
              <a:buClrTx/>
              <a:buSzTx/>
              <a:buFontTx/>
              <a:buNone/>
              <a:defRPr>
                <a:solidFill>
                  <a:srgbClr val="FF00FF"/>
                </a:solidFill>
                <a:latin typeface="Times New Roman"/>
                <a:ea typeface="Times New Roman"/>
                <a:cs typeface="Times New Roman"/>
                <a:sym typeface="Times New Roman"/>
              </a:defRPr>
            </a:lvl1pPr>
          </a:lstStyle>
          <a:p>
            <a:pPr lvl="0">
              <a:defRPr sz="1800">
                <a:solidFill>
                  <a:srgbClr val="000000"/>
                </a:solidFill>
              </a:defRPr>
            </a:pPr>
            <a:r>
              <a:rPr sz="2000">
                <a:solidFill>
                  <a:srgbClr val="FF00FF"/>
                </a:solidFill>
              </a:rPr>
              <a:t>Present</a:t>
            </a:r>
          </a:p>
        </p:txBody>
      </p:sp>
      <p:sp>
        <p:nvSpPr>
          <p:cNvPr id="123" name="Shape 123"/>
          <p:cNvSpPr/>
          <p:nvPr/>
        </p:nvSpPr>
        <p:spPr>
          <a:xfrm>
            <a:off x="4575455" y="2584867"/>
            <a:ext cx="4085237" cy="669408"/>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lvl="0">
              <a:defRPr sz="1800"/>
            </a:pPr>
            <a:r>
              <a:rPr sz="1500"/>
              <a:t>Moxon data biased by material effects?</a:t>
            </a:r>
          </a:p>
          <a:p>
            <a:pPr lvl="0">
              <a:defRPr sz="1800"/>
            </a:pPr>
            <a:r>
              <a:rPr sz="1500"/>
              <a:t> Ohkubo, Johnson data biased by 1H content  </a:t>
            </a:r>
          </a:p>
        </p:txBody>
      </p:sp>
    </p:spTree>
    <p:extLst>
      <p:ext uri="{BB962C8B-B14F-4D97-AF65-F5344CB8AC3E}">
        <p14:creationId xmlns:p14="http://schemas.microsoft.com/office/powerpoint/2010/main" val="3080235152"/>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Shape 125"/>
          <p:cNvSpPr>
            <a:spLocks noGrp="1"/>
          </p:cNvSpPr>
          <p:nvPr>
            <p:ph type="title"/>
          </p:nvPr>
        </p:nvSpPr>
        <p:spPr>
          <a:xfrm>
            <a:off x="342900" y="401638"/>
            <a:ext cx="8801100" cy="893763"/>
          </a:xfrm>
          <a:prstGeom prst="rect">
            <a:avLst/>
          </a:prstGeom>
        </p:spPr>
        <p:txBody>
          <a:bodyPr lIns="0" tIns="0" rIns="0" bIns="0">
            <a:normAutofit/>
          </a:bodyPr>
          <a:lstStyle/>
          <a:p>
            <a:pPr lvl="0">
              <a:defRPr sz="1800">
                <a:solidFill>
                  <a:srgbClr val="000000"/>
                </a:solidFill>
              </a:defRPr>
            </a:pPr>
            <a:r>
              <a:rPr sz="2400" baseline="30000">
                <a:solidFill>
                  <a:srgbClr val="004080"/>
                </a:solidFill>
              </a:rPr>
              <a:t>16</a:t>
            </a:r>
            <a:r>
              <a:rPr sz="2400">
                <a:solidFill>
                  <a:srgbClr val="004080"/>
                </a:solidFill>
              </a:rPr>
              <a:t>O. Progress in Reconciling R-Matrix Theory &amp; Data?</a:t>
            </a:r>
          </a:p>
          <a:p>
            <a:pPr lvl="0">
              <a:defRPr sz="1800">
                <a:solidFill>
                  <a:srgbClr val="000000"/>
                </a:solidFill>
              </a:defRPr>
            </a:pPr>
            <a:r>
              <a:rPr sz="2400">
                <a:solidFill>
                  <a:srgbClr val="004080"/>
                </a:solidFill>
              </a:rPr>
              <a:t>Longer Term - TPC experiment? </a:t>
            </a:r>
          </a:p>
        </p:txBody>
      </p:sp>
      <p:pic>
        <p:nvPicPr>
          <p:cNvPr id="126" name="image24.pdf" descr="O16_alpha0a.eps"/>
          <p:cNvPicPr/>
          <p:nvPr/>
        </p:nvPicPr>
        <p:blipFill>
          <a:blip r:embed="rId2">
            <a:extLst/>
          </a:blip>
          <a:stretch>
            <a:fillRect/>
          </a:stretch>
        </p:blipFill>
        <p:spPr>
          <a:xfrm>
            <a:off x="-294410" y="2237824"/>
            <a:ext cx="5205037" cy="4241141"/>
          </a:xfrm>
          <a:prstGeom prst="rect">
            <a:avLst/>
          </a:prstGeom>
          <a:ln w="12700">
            <a:miter lim="400000"/>
          </a:ln>
        </p:spPr>
      </p:pic>
      <p:sp>
        <p:nvSpPr>
          <p:cNvPr id="127" name="Shape 127"/>
          <p:cNvSpPr/>
          <p:nvPr/>
        </p:nvSpPr>
        <p:spPr>
          <a:xfrm>
            <a:off x="1241425" y="6438900"/>
            <a:ext cx="7445375" cy="0"/>
          </a:xfrm>
          <a:prstGeom prst="line">
            <a:avLst/>
          </a:prstGeom>
          <a:ln>
            <a:solidFill/>
            <a:round/>
          </a:ln>
        </p:spPr>
        <p:txBody>
          <a:bodyPr lIns="0" tIns="0" rIns="0" bIns="0"/>
          <a:lstStyle/>
          <a:p>
            <a:pPr lvl="0" defTabSz="457200">
              <a:spcBef>
                <a:spcPts val="0"/>
              </a:spcBef>
              <a:buClrTx/>
              <a:buSzTx/>
              <a:buFontTx/>
              <a:buNone/>
              <a:defRPr sz="1200">
                <a:latin typeface="+mn-lt"/>
                <a:ea typeface="+mn-ea"/>
                <a:cs typeface="+mn-cs"/>
                <a:sym typeface="Helvetica"/>
              </a:defRPr>
            </a:pPr>
            <a:endParaRPr/>
          </a:p>
        </p:txBody>
      </p:sp>
      <p:sp>
        <p:nvSpPr>
          <p:cNvPr id="128" name="Shape 128"/>
          <p:cNvSpPr/>
          <p:nvPr/>
        </p:nvSpPr>
        <p:spPr>
          <a:xfrm>
            <a:off x="463550" y="6438900"/>
            <a:ext cx="298450" cy="0"/>
          </a:xfrm>
          <a:prstGeom prst="line">
            <a:avLst/>
          </a:prstGeom>
          <a:ln>
            <a:solidFill/>
            <a:round/>
          </a:ln>
        </p:spPr>
        <p:txBody>
          <a:bodyPr lIns="0" tIns="0" rIns="0" bIns="0"/>
          <a:lstStyle/>
          <a:p>
            <a:pPr lvl="0" defTabSz="457200">
              <a:spcBef>
                <a:spcPts val="0"/>
              </a:spcBef>
              <a:buClrTx/>
              <a:buSzTx/>
              <a:buFontTx/>
              <a:buNone/>
              <a:defRPr sz="1200">
                <a:latin typeface="+mn-lt"/>
                <a:ea typeface="+mn-ea"/>
                <a:cs typeface="+mn-cs"/>
                <a:sym typeface="Helvetica"/>
              </a:defRPr>
            </a:pPr>
            <a:endParaRPr/>
          </a:p>
        </p:txBody>
      </p:sp>
      <p:sp>
        <p:nvSpPr>
          <p:cNvPr id="129" name="Shape 129"/>
          <p:cNvSpPr/>
          <p:nvPr/>
        </p:nvSpPr>
        <p:spPr>
          <a:xfrm>
            <a:off x="407987" y="6477000"/>
            <a:ext cx="5334001" cy="20241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spcBef>
                <a:spcPts val="0"/>
              </a:spcBef>
              <a:buSzTx/>
              <a:buNone/>
              <a:defRPr sz="800"/>
            </a:lvl1pPr>
          </a:lstStyle>
          <a:p>
            <a:pPr lvl="0">
              <a:defRPr sz="1800"/>
            </a:pPr>
            <a:r>
              <a:rPr sz="800"/>
              <a:t>Operated by Los Alamos National Security, LLC for NNSA</a:t>
            </a:r>
          </a:p>
        </p:txBody>
      </p:sp>
      <p:pic>
        <p:nvPicPr>
          <p:cNvPr id="130" name="image4.gif" descr="LaLogo.gif"/>
          <p:cNvPicPr/>
          <p:nvPr/>
        </p:nvPicPr>
        <p:blipFill>
          <a:blip r:embed="rId3">
            <a:extLst/>
          </a:blip>
          <a:stretch>
            <a:fillRect/>
          </a:stretch>
        </p:blipFill>
        <p:spPr>
          <a:xfrm>
            <a:off x="228600" y="5892800"/>
            <a:ext cx="1285240" cy="584200"/>
          </a:xfrm>
          <a:prstGeom prst="rect">
            <a:avLst/>
          </a:prstGeom>
          <a:ln w="12700">
            <a:miter lim="400000"/>
          </a:ln>
        </p:spPr>
      </p:pic>
      <p:pic>
        <p:nvPicPr>
          <p:cNvPr id="131" name="image5.gif" descr="NNSAlogo.gif"/>
          <p:cNvPicPr/>
          <p:nvPr/>
        </p:nvPicPr>
        <p:blipFill>
          <a:blip r:embed="rId4">
            <a:extLst/>
          </a:blip>
          <a:stretch>
            <a:fillRect/>
          </a:stretch>
        </p:blipFill>
        <p:spPr>
          <a:xfrm>
            <a:off x="7696200" y="6477000"/>
            <a:ext cx="1009650" cy="228522"/>
          </a:xfrm>
          <a:prstGeom prst="rect">
            <a:avLst/>
          </a:prstGeom>
          <a:ln w="12700">
            <a:miter lim="400000"/>
          </a:ln>
        </p:spPr>
      </p:pic>
      <p:sp>
        <p:nvSpPr>
          <p:cNvPr id="132" name="Shape 132"/>
          <p:cNvSpPr/>
          <p:nvPr/>
        </p:nvSpPr>
        <p:spPr>
          <a:xfrm>
            <a:off x="196542" y="1245912"/>
            <a:ext cx="5481847" cy="81973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defRPr sz="1800"/>
            </a:pPr>
            <a:r>
              <a:rPr sz="2000"/>
              <a:t> IRMM data now to be revised up by Georginis</a:t>
            </a:r>
          </a:p>
          <a:p>
            <a:pPr lvl="0">
              <a:defRPr sz="1800"/>
            </a:pPr>
            <a:r>
              <a:rPr sz="2000"/>
              <a:t> evaluation likely to increase close to VI.8</a:t>
            </a:r>
          </a:p>
        </p:txBody>
      </p:sp>
      <p:grpSp>
        <p:nvGrpSpPr>
          <p:cNvPr id="139" name="Group 139"/>
          <p:cNvGrpSpPr/>
          <p:nvPr/>
        </p:nvGrpSpPr>
        <p:grpSpPr>
          <a:xfrm>
            <a:off x="5004305" y="2834297"/>
            <a:ext cx="4308923" cy="2833445"/>
            <a:chOff x="0" y="0"/>
            <a:chExt cx="4308922" cy="2833443"/>
          </a:xfrm>
        </p:grpSpPr>
        <p:pic>
          <p:nvPicPr>
            <p:cNvPr id="133" name="c13an_exp.png" descr="F:\c13an_exp.gif"/>
            <p:cNvPicPr/>
            <p:nvPr/>
          </p:nvPicPr>
          <p:blipFill>
            <a:blip r:embed="rId5">
              <a:extLst/>
            </a:blip>
            <a:stretch>
              <a:fillRect/>
            </a:stretch>
          </p:blipFill>
          <p:spPr>
            <a:xfrm>
              <a:off x="196397" y="0"/>
              <a:ext cx="4112526" cy="2637096"/>
            </a:xfrm>
            <a:prstGeom prst="rect">
              <a:avLst/>
            </a:prstGeom>
            <a:ln w="12700" cap="flat">
              <a:noFill/>
              <a:miter lim="400000"/>
            </a:ln>
            <a:effectLst/>
          </p:spPr>
        </p:pic>
        <p:sp>
          <p:nvSpPr>
            <p:cNvPr id="134" name="Shape 134"/>
            <p:cNvSpPr/>
            <p:nvPr/>
          </p:nvSpPr>
          <p:spPr>
            <a:xfrm>
              <a:off x="632443" y="527176"/>
              <a:ext cx="1361374" cy="390228"/>
            </a:xfrm>
            <a:prstGeom prst="rect">
              <a:avLst/>
            </a:prstGeom>
            <a:solidFill>
              <a:srgbClr val="FFFFFF"/>
            </a:solid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noAutofit/>
            </a:bodyPr>
            <a:lstStyle/>
            <a:p>
              <a:pPr lvl="0">
                <a:spcBef>
                  <a:spcPts val="0"/>
                </a:spcBef>
                <a:buClrTx/>
                <a:buSzTx/>
                <a:buFontTx/>
                <a:buNone/>
                <a:defRPr sz="1800"/>
              </a:pPr>
              <a:r>
                <a:rPr sz="2400" baseline="30000">
                  <a:latin typeface="Times New Roman"/>
                  <a:ea typeface="Times New Roman"/>
                  <a:cs typeface="Times New Roman"/>
                  <a:sym typeface="Times New Roman"/>
                </a:rPr>
                <a:t>13</a:t>
              </a:r>
              <a:r>
                <a:rPr sz="2400">
                  <a:latin typeface="Times New Roman"/>
                  <a:ea typeface="Times New Roman"/>
                  <a:cs typeface="Times New Roman"/>
                  <a:sym typeface="Times New Roman"/>
                </a:rPr>
                <a:t>C(</a:t>
              </a:r>
              <a:r>
                <a:rPr sz="2400">
                  <a:latin typeface="Symbol"/>
                  <a:ea typeface="Symbol"/>
                  <a:cs typeface="Symbol"/>
                  <a:sym typeface="Symbol"/>
                </a:rPr>
                <a:t>α,</a:t>
              </a:r>
              <a:r>
                <a:rPr sz="2400">
                  <a:latin typeface="Times New Roman"/>
                  <a:ea typeface="Times New Roman"/>
                  <a:cs typeface="Times New Roman"/>
                  <a:sym typeface="Times New Roman"/>
                </a:rPr>
                <a:t>n)</a:t>
              </a:r>
              <a:r>
                <a:rPr sz="2400" baseline="30000">
                  <a:latin typeface="Times New Roman"/>
                  <a:ea typeface="Times New Roman"/>
                  <a:cs typeface="Times New Roman"/>
                  <a:sym typeface="Times New Roman"/>
                </a:rPr>
                <a:t>16</a:t>
              </a:r>
              <a:r>
                <a:rPr sz="2400">
                  <a:latin typeface="Times New Roman"/>
                  <a:ea typeface="Times New Roman"/>
                  <a:cs typeface="Times New Roman"/>
                  <a:sym typeface="Times New Roman"/>
                </a:rPr>
                <a:t>O</a:t>
              </a:r>
            </a:p>
          </p:txBody>
        </p:sp>
        <p:sp>
          <p:nvSpPr>
            <p:cNvPr id="135" name="Shape 135"/>
            <p:cNvSpPr/>
            <p:nvPr/>
          </p:nvSpPr>
          <p:spPr>
            <a:xfrm>
              <a:off x="1059670" y="2528957"/>
              <a:ext cx="2461420" cy="304487"/>
            </a:xfrm>
            <a:prstGeom prst="rect">
              <a:avLst/>
            </a:prstGeom>
            <a:solidFill>
              <a:srgbClr val="FFFFFF"/>
            </a:solid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noAutofit/>
            </a:bodyPr>
            <a:lstStyle>
              <a:lvl1pPr algn="r">
                <a:spcBef>
                  <a:spcPts val="0"/>
                </a:spcBef>
                <a:buClrTx/>
                <a:buSzTx/>
                <a:buFontTx/>
                <a:buNone/>
                <a:defRPr sz="1800">
                  <a:latin typeface="Times New Roman"/>
                  <a:ea typeface="Times New Roman"/>
                  <a:cs typeface="Times New Roman"/>
                  <a:sym typeface="Times New Roman"/>
                </a:defRPr>
              </a:lvl1pPr>
            </a:lstStyle>
            <a:p>
              <a:pPr lvl="0"/>
              <a:r>
                <a:t>Alpha-particle Energy (MeV)</a:t>
              </a:r>
            </a:p>
          </p:txBody>
        </p:sp>
        <p:sp>
          <p:nvSpPr>
            <p:cNvPr id="136" name="Shape 136"/>
            <p:cNvSpPr/>
            <p:nvPr/>
          </p:nvSpPr>
          <p:spPr>
            <a:xfrm>
              <a:off x="2333468" y="266206"/>
              <a:ext cx="1463384" cy="27213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noAutofit/>
            </a:bodyPr>
            <a:lstStyle>
              <a:lvl1pPr>
                <a:spcBef>
                  <a:spcPts val="0"/>
                </a:spcBef>
                <a:buClrTx/>
                <a:buSzTx/>
                <a:buFontTx/>
                <a:buNone/>
                <a:defRPr sz="1600">
                  <a:latin typeface="Times New Roman"/>
                  <a:ea typeface="Times New Roman"/>
                  <a:cs typeface="Times New Roman"/>
                  <a:sym typeface="Times New Roman"/>
                </a:defRPr>
              </a:lvl1pPr>
            </a:lstStyle>
            <a:p>
              <a:pPr lvl="0">
                <a:defRPr sz="1800"/>
              </a:pPr>
              <a:r>
                <a:rPr sz="1600"/>
                <a:t>Bair &amp; Haas + (73)</a:t>
              </a:r>
            </a:p>
          </p:txBody>
        </p:sp>
        <p:sp>
          <p:nvSpPr>
            <p:cNvPr id="137" name="Shape 137"/>
            <p:cNvSpPr/>
            <p:nvPr/>
          </p:nvSpPr>
          <p:spPr>
            <a:xfrm>
              <a:off x="2331724" y="485718"/>
              <a:ext cx="1458701" cy="27213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noAutofit/>
            </a:bodyPr>
            <a:lstStyle>
              <a:lvl1pPr>
                <a:spcBef>
                  <a:spcPts val="0"/>
                </a:spcBef>
                <a:buClrTx/>
                <a:buSzTx/>
                <a:buFontTx/>
                <a:buNone/>
                <a:defRPr sz="1600">
                  <a:solidFill>
                    <a:srgbClr val="FF00FF"/>
                  </a:solidFill>
                  <a:latin typeface="Times New Roman"/>
                  <a:ea typeface="Times New Roman"/>
                  <a:cs typeface="Times New Roman"/>
                  <a:sym typeface="Times New Roman"/>
                </a:defRPr>
              </a:lvl1pPr>
            </a:lstStyle>
            <a:p>
              <a:pPr lvl="0">
                <a:defRPr sz="1800">
                  <a:solidFill>
                    <a:srgbClr val="000000"/>
                  </a:solidFill>
                </a:defRPr>
              </a:pPr>
              <a:r>
                <a:rPr sz="1600">
                  <a:solidFill>
                    <a:srgbClr val="FF00FF"/>
                  </a:solidFill>
                </a:rPr>
                <a:t>Harissopulos+ (05)</a:t>
              </a:r>
            </a:p>
          </p:txBody>
        </p:sp>
        <p:sp>
          <p:nvSpPr>
            <p:cNvPr id="138" name="Shape 138"/>
            <p:cNvSpPr/>
            <p:nvPr/>
          </p:nvSpPr>
          <p:spPr>
            <a:xfrm rot="16200000">
              <a:off x="-275193" y="1165872"/>
              <a:ext cx="902572" cy="352186"/>
            </a:xfrm>
            <a:prstGeom prst="rect">
              <a:avLst/>
            </a:prstGeom>
            <a:solidFill>
              <a:srgbClr val="FFFFFF"/>
            </a:solid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noAutofit/>
            </a:bodyPr>
            <a:lstStyle/>
            <a:p>
              <a:pPr lvl="0">
                <a:spcBef>
                  <a:spcPts val="0"/>
                </a:spcBef>
                <a:buClrTx/>
                <a:buSzTx/>
                <a:buFontTx/>
                <a:buNone/>
                <a:defRPr sz="1800"/>
              </a:pPr>
              <a:r>
                <a:rPr sz="2000">
                  <a:latin typeface="Symbol"/>
                  <a:ea typeface="Symbol"/>
                  <a:cs typeface="Symbol"/>
                  <a:sym typeface="Symbol"/>
                </a:rPr>
                <a:t>σ</a:t>
              </a:r>
              <a:r>
                <a:rPr sz="2000">
                  <a:latin typeface="Calibri"/>
                  <a:ea typeface="Calibri"/>
                  <a:cs typeface="Calibri"/>
                  <a:sym typeface="Calibri"/>
                </a:rPr>
                <a:t> (barn)</a:t>
              </a:r>
            </a:p>
          </p:txBody>
        </p:sp>
      </p:grpSp>
      <p:sp>
        <p:nvSpPr>
          <p:cNvPr id="140" name="Shape 140"/>
          <p:cNvSpPr/>
          <p:nvPr/>
        </p:nvSpPr>
        <p:spPr>
          <a:xfrm>
            <a:off x="4763462" y="2160181"/>
            <a:ext cx="4446127" cy="81973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defRPr sz="1800"/>
            </a:pPr>
            <a:r>
              <a:rPr sz="2000"/>
              <a:t> Team thinks orig Bair &amp; Haas correct</a:t>
            </a:r>
          </a:p>
          <a:p>
            <a:pPr lvl="0">
              <a:defRPr sz="1800"/>
            </a:pPr>
            <a:r>
              <a:rPr sz="2000"/>
              <a:t> Harissopulos off by ~ 50% ?</a:t>
            </a:r>
          </a:p>
        </p:txBody>
      </p:sp>
    </p:spTree>
    <p:extLst>
      <p:ext uri="{BB962C8B-B14F-4D97-AF65-F5344CB8AC3E}">
        <p14:creationId xmlns:p14="http://schemas.microsoft.com/office/powerpoint/2010/main" val="294341914"/>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Shape 142"/>
          <p:cNvSpPr>
            <a:spLocks noGrp="1"/>
          </p:cNvSpPr>
          <p:nvPr>
            <p:ph type="title"/>
          </p:nvPr>
        </p:nvSpPr>
        <p:spPr>
          <a:xfrm>
            <a:off x="342900" y="401638"/>
            <a:ext cx="8801100" cy="893763"/>
          </a:xfrm>
          <a:prstGeom prst="rect">
            <a:avLst/>
          </a:prstGeom>
        </p:spPr>
        <p:txBody>
          <a:bodyPr lIns="0" tIns="0" rIns="0" bIns="0">
            <a:normAutofit/>
          </a:bodyPr>
          <a:lstStyle/>
          <a:p>
            <a:pPr lvl="0">
              <a:defRPr sz="1800">
                <a:solidFill>
                  <a:srgbClr val="000000"/>
                </a:solidFill>
              </a:defRPr>
            </a:pPr>
            <a:r>
              <a:rPr sz="2400" baseline="30000">
                <a:solidFill>
                  <a:srgbClr val="004080"/>
                </a:solidFill>
              </a:rPr>
              <a:t>56</a:t>
            </a:r>
            <a:r>
              <a:rPr sz="2400">
                <a:solidFill>
                  <a:srgbClr val="004080"/>
                </a:solidFill>
              </a:rPr>
              <a:t>Fe: Resonance Analysis Progress up to 2 MeV</a:t>
            </a:r>
          </a:p>
        </p:txBody>
      </p:sp>
      <p:sp>
        <p:nvSpPr>
          <p:cNvPr id="143" name="Shape 143"/>
          <p:cNvSpPr/>
          <p:nvPr/>
        </p:nvSpPr>
        <p:spPr>
          <a:xfrm>
            <a:off x="1241425" y="6438900"/>
            <a:ext cx="7445375" cy="0"/>
          </a:xfrm>
          <a:prstGeom prst="line">
            <a:avLst/>
          </a:prstGeom>
          <a:ln>
            <a:solidFill/>
            <a:round/>
          </a:ln>
        </p:spPr>
        <p:txBody>
          <a:bodyPr lIns="0" tIns="0" rIns="0" bIns="0"/>
          <a:lstStyle/>
          <a:p>
            <a:pPr lvl="0" defTabSz="457200">
              <a:spcBef>
                <a:spcPts val="0"/>
              </a:spcBef>
              <a:buClrTx/>
              <a:buSzTx/>
              <a:buFontTx/>
              <a:buNone/>
              <a:defRPr sz="1200">
                <a:latin typeface="+mn-lt"/>
                <a:ea typeface="+mn-ea"/>
                <a:cs typeface="+mn-cs"/>
                <a:sym typeface="Helvetica"/>
              </a:defRPr>
            </a:pPr>
            <a:endParaRPr/>
          </a:p>
        </p:txBody>
      </p:sp>
      <p:sp>
        <p:nvSpPr>
          <p:cNvPr id="144" name="Shape 144"/>
          <p:cNvSpPr/>
          <p:nvPr/>
        </p:nvSpPr>
        <p:spPr>
          <a:xfrm>
            <a:off x="463550" y="6438900"/>
            <a:ext cx="298450" cy="0"/>
          </a:xfrm>
          <a:prstGeom prst="line">
            <a:avLst/>
          </a:prstGeom>
          <a:ln>
            <a:solidFill/>
            <a:round/>
          </a:ln>
        </p:spPr>
        <p:txBody>
          <a:bodyPr lIns="0" tIns="0" rIns="0" bIns="0"/>
          <a:lstStyle/>
          <a:p>
            <a:pPr lvl="0" defTabSz="457200">
              <a:spcBef>
                <a:spcPts val="0"/>
              </a:spcBef>
              <a:buClrTx/>
              <a:buSzTx/>
              <a:buFontTx/>
              <a:buNone/>
              <a:defRPr sz="1200">
                <a:latin typeface="+mn-lt"/>
                <a:ea typeface="+mn-ea"/>
                <a:cs typeface="+mn-cs"/>
                <a:sym typeface="Helvetica"/>
              </a:defRPr>
            </a:pPr>
            <a:endParaRPr/>
          </a:p>
        </p:txBody>
      </p:sp>
      <p:sp>
        <p:nvSpPr>
          <p:cNvPr id="145" name="Shape 145"/>
          <p:cNvSpPr/>
          <p:nvPr/>
        </p:nvSpPr>
        <p:spPr>
          <a:xfrm>
            <a:off x="407987" y="6477000"/>
            <a:ext cx="5334001" cy="20241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spcBef>
                <a:spcPts val="0"/>
              </a:spcBef>
              <a:buSzTx/>
              <a:buNone/>
              <a:defRPr sz="800"/>
            </a:lvl1pPr>
          </a:lstStyle>
          <a:p>
            <a:pPr lvl="0">
              <a:defRPr sz="1800"/>
            </a:pPr>
            <a:r>
              <a:rPr sz="800"/>
              <a:t>Operated by Los Alamos National Security, LLC for NNSA</a:t>
            </a:r>
          </a:p>
        </p:txBody>
      </p:sp>
      <p:pic>
        <p:nvPicPr>
          <p:cNvPr id="146" name="image4.gif" descr="LaLogo.gif"/>
          <p:cNvPicPr/>
          <p:nvPr/>
        </p:nvPicPr>
        <p:blipFill>
          <a:blip r:embed="rId2">
            <a:extLst/>
          </a:blip>
          <a:stretch>
            <a:fillRect/>
          </a:stretch>
        </p:blipFill>
        <p:spPr>
          <a:xfrm>
            <a:off x="228600" y="5892800"/>
            <a:ext cx="1285240" cy="584200"/>
          </a:xfrm>
          <a:prstGeom prst="rect">
            <a:avLst/>
          </a:prstGeom>
          <a:ln w="12700">
            <a:miter lim="400000"/>
          </a:ln>
        </p:spPr>
      </p:pic>
      <p:pic>
        <p:nvPicPr>
          <p:cNvPr id="147" name="image5.gif" descr="NNSAlogo.gif"/>
          <p:cNvPicPr/>
          <p:nvPr/>
        </p:nvPicPr>
        <p:blipFill>
          <a:blip r:embed="rId3">
            <a:extLst/>
          </a:blip>
          <a:stretch>
            <a:fillRect/>
          </a:stretch>
        </p:blipFill>
        <p:spPr>
          <a:xfrm>
            <a:off x="7696200" y="6477000"/>
            <a:ext cx="1009650" cy="228522"/>
          </a:xfrm>
          <a:prstGeom prst="rect">
            <a:avLst/>
          </a:prstGeom>
          <a:ln w="12700">
            <a:miter lim="400000"/>
          </a:ln>
        </p:spPr>
      </p:pic>
      <p:pic>
        <p:nvPicPr>
          <p:cNvPr id="148" name="Screen Shot 2014-05-15 at 3.00.21 PM.png"/>
          <p:cNvPicPr/>
          <p:nvPr/>
        </p:nvPicPr>
        <p:blipFill>
          <a:blip r:embed="rId4">
            <a:extLst/>
          </a:blip>
          <a:stretch>
            <a:fillRect/>
          </a:stretch>
        </p:blipFill>
        <p:spPr>
          <a:xfrm>
            <a:off x="136366" y="1462987"/>
            <a:ext cx="5093858" cy="2372417"/>
          </a:xfrm>
          <a:prstGeom prst="rect">
            <a:avLst/>
          </a:prstGeom>
          <a:ln w="12700">
            <a:miter lim="400000"/>
          </a:ln>
        </p:spPr>
      </p:pic>
      <p:pic>
        <p:nvPicPr>
          <p:cNvPr id="149" name="Screen Shot 2014-05-15 at 3.01.44 PM.png"/>
          <p:cNvPicPr/>
          <p:nvPr/>
        </p:nvPicPr>
        <p:blipFill>
          <a:blip r:embed="rId5">
            <a:extLst/>
          </a:blip>
          <a:stretch>
            <a:fillRect/>
          </a:stretch>
        </p:blipFill>
        <p:spPr>
          <a:xfrm>
            <a:off x="15120" y="3801506"/>
            <a:ext cx="4910659" cy="2460478"/>
          </a:xfrm>
          <a:prstGeom prst="rect">
            <a:avLst/>
          </a:prstGeom>
          <a:ln w="12700">
            <a:miter lim="400000"/>
          </a:ln>
        </p:spPr>
      </p:pic>
      <p:pic>
        <p:nvPicPr>
          <p:cNvPr id="150" name="b71ornl5_low_high20cm.pdf" descr="b71ornl5_low_high20cm.pdf"/>
          <p:cNvPicPr/>
          <p:nvPr/>
        </p:nvPicPr>
        <p:blipFill>
          <a:blip r:embed="rId6">
            <a:extLst/>
          </a:blip>
          <a:stretch>
            <a:fillRect/>
          </a:stretch>
        </p:blipFill>
        <p:spPr>
          <a:xfrm>
            <a:off x="5246052" y="3607117"/>
            <a:ext cx="3686725" cy="2849256"/>
          </a:xfrm>
          <a:prstGeom prst="rect">
            <a:avLst/>
          </a:prstGeom>
          <a:ln w="12700">
            <a:miter lim="400000"/>
          </a:ln>
        </p:spPr>
      </p:pic>
      <p:sp>
        <p:nvSpPr>
          <p:cNvPr id="151" name="Shape 151"/>
          <p:cNvSpPr/>
          <p:nvPr/>
        </p:nvSpPr>
        <p:spPr>
          <a:xfrm>
            <a:off x="5647335" y="5583264"/>
            <a:ext cx="2517066" cy="375232"/>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lvl="0">
              <a:defRPr sz="1800"/>
            </a:pPr>
            <a:r>
              <a:rPr sz="2000"/>
              <a:t> IPPE exp. (Ivanova)</a:t>
            </a:r>
          </a:p>
        </p:txBody>
      </p:sp>
      <p:pic>
        <p:nvPicPr>
          <p:cNvPr id="152" name="Screen Shot 2014-05-15 at 4.28.36 PM.png"/>
          <p:cNvPicPr/>
          <p:nvPr/>
        </p:nvPicPr>
        <p:blipFill>
          <a:blip r:embed="rId7">
            <a:extLst/>
          </a:blip>
          <a:stretch>
            <a:fillRect/>
          </a:stretch>
        </p:blipFill>
        <p:spPr>
          <a:xfrm>
            <a:off x="5071612" y="1291919"/>
            <a:ext cx="4098671" cy="2460477"/>
          </a:xfrm>
          <a:prstGeom prst="rect">
            <a:avLst/>
          </a:prstGeom>
          <a:ln w="12700">
            <a:miter lim="400000"/>
          </a:ln>
        </p:spPr>
      </p:pic>
    </p:spTree>
    <p:extLst>
      <p:ext uri="{BB962C8B-B14F-4D97-AF65-F5344CB8AC3E}">
        <p14:creationId xmlns:p14="http://schemas.microsoft.com/office/powerpoint/2010/main" val="1089331547"/>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Shape 154"/>
          <p:cNvSpPr>
            <a:spLocks noGrp="1"/>
          </p:cNvSpPr>
          <p:nvPr>
            <p:ph type="title"/>
          </p:nvPr>
        </p:nvSpPr>
        <p:spPr>
          <a:xfrm>
            <a:off x="342900" y="401638"/>
            <a:ext cx="8801100" cy="893763"/>
          </a:xfrm>
          <a:prstGeom prst="rect">
            <a:avLst/>
          </a:prstGeom>
        </p:spPr>
        <p:txBody>
          <a:bodyPr lIns="0" tIns="0" rIns="0" bIns="0">
            <a:normAutofit/>
          </a:bodyPr>
          <a:lstStyle/>
          <a:p>
            <a:pPr lvl="0">
              <a:defRPr sz="1800">
                <a:solidFill>
                  <a:srgbClr val="000000"/>
                </a:solidFill>
              </a:defRPr>
            </a:pPr>
            <a:r>
              <a:rPr sz="2400" baseline="30000">
                <a:solidFill>
                  <a:srgbClr val="004080"/>
                </a:solidFill>
              </a:rPr>
              <a:t>56</a:t>
            </a:r>
            <a:r>
              <a:rPr sz="2400">
                <a:solidFill>
                  <a:srgbClr val="004080"/>
                </a:solidFill>
              </a:rPr>
              <a:t>Fe: Fast Range - BNL and collaborators…. </a:t>
            </a:r>
          </a:p>
        </p:txBody>
      </p:sp>
      <p:sp>
        <p:nvSpPr>
          <p:cNvPr id="155" name="Shape 155"/>
          <p:cNvSpPr/>
          <p:nvPr/>
        </p:nvSpPr>
        <p:spPr>
          <a:xfrm>
            <a:off x="1241425" y="6438900"/>
            <a:ext cx="7445375" cy="0"/>
          </a:xfrm>
          <a:prstGeom prst="line">
            <a:avLst/>
          </a:prstGeom>
          <a:ln>
            <a:solidFill/>
            <a:round/>
          </a:ln>
        </p:spPr>
        <p:txBody>
          <a:bodyPr lIns="0" tIns="0" rIns="0" bIns="0"/>
          <a:lstStyle/>
          <a:p>
            <a:pPr lvl="0" defTabSz="457200">
              <a:spcBef>
                <a:spcPts val="0"/>
              </a:spcBef>
              <a:buClrTx/>
              <a:buSzTx/>
              <a:buFontTx/>
              <a:buNone/>
              <a:defRPr sz="1200">
                <a:latin typeface="+mn-lt"/>
                <a:ea typeface="+mn-ea"/>
                <a:cs typeface="+mn-cs"/>
                <a:sym typeface="Helvetica"/>
              </a:defRPr>
            </a:pPr>
            <a:endParaRPr/>
          </a:p>
        </p:txBody>
      </p:sp>
      <p:sp>
        <p:nvSpPr>
          <p:cNvPr id="156" name="Shape 156"/>
          <p:cNvSpPr/>
          <p:nvPr/>
        </p:nvSpPr>
        <p:spPr>
          <a:xfrm>
            <a:off x="463550" y="6438900"/>
            <a:ext cx="298450" cy="0"/>
          </a:xfrm>
          <a:prstGeom prst="line">
            <a:avLst/>
          </a:prstGeom>
          <a:ln>
            <a:solidFill/>
            <a:round/>
          </a:ln>
        </p:spPr>
        <p:txBody>
          <a:bodyPr lIns="0" tIns="0" rIns="0" bIns="0"/>
          <a:lstStyle/>
          <a:p>
            <a:pPr lvl="0" defTabSz="457200">
              <a:spcBef>
                <a:spcPts val="0"/>
              </a:spcBef>
              <a:buClrTx/>
              <a:buSzTx/>
              <a:buFontTx/>
              <a:buNone/>
              <a:defRPr sz="1200">
                <a:latin typeface="+mn-lt"/>
                <a:ea typeface="+mn-ea"/>
                <a:cs typeface="+mn-cs"/>
                <a:sym typeface="Helvetica"/>
              </a:defRPr>
            </a:pPr>
            <a:endParaRPr/>
          </a:p>
        </p:txBody>
      </p:sp>
      <p:sp>
        <p:nvSpPr>
          <p:cNvPr id="157" name="Shape 157"/>
          <p:cNvSpPr/>
          <p:nvPr/>
        </p:nvSpPr>
        <p:spPr>
          <a:xfrm>
            <a:off x="407987" y="6477000"/>
            <a:ext cx="5334001" cy="20241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spcBef>
                <a:spcPts val="0"/>
              </a:spcBef>
              <a:buSzTx/>
              <a:buNone/>
              <a:defRPr sz="800"/>
            </a:lvl1pPr>
          </a:lstStyle>
          <a:p>
            <a:pPr lvl="0">
              <a:defRPr sz="1800"/>
            </a:pPr>
            <a:r>
              <a:rPr sz="800"/>
              <a:t>Operated by Los Alamos National Security, LLC for NNSA</a:t>
            </a:r>
          </a:p>
        </p:txBody>
      </p:sp>
      <p:pic>
        <p:nvPicPr>
          <p:cNvPr id="158" name="image4.gif" descr="LaLogo.gif"/>
          <p:cNvPicPr/>
          <p:nvPr/>
        </p:nvPicPr>
        <p:blipFill>
          <a:blip r:embed="rId2">
            <a:extLst/>
          </a:blip>
          <a:stretch>
            <a:fillRect/>
          </a:stretch>
        </p:blipFill>
        <p:spPr>
          <a:xfrm>
            <a:off x="228600" y="5892800"/>
            <a:ext cx="1285240" cy="584200"/>
          </a:xfrm>
          <a:prstGeom prst="rect">
            <a:avLst/>
          </a:prstGeom>
          <a:ln w="12700">
            <a:miter lim="400000"/>
          </a:ln>
        </p:spPr>
      </p:pic>
      <p:pic>
        <p:nvPicPr>
          <p:cNvPr id="159" name="image5.gif" descr="NNSAlogo.gif"/>
          <p:cNvPicPr/>
          <p:nvPr/>
        </p:nvPicPr>
        <p:blipFill>
          <a:blip r:embed="rId3">
            <a:extLst/>
          </a:blip>
          <a:stretch>
            <a:fillRect/>
          </a:stretch>
        </p:blipFill>
        <p:spPr>
          <a:xfrm>
            <a:off x="7696200" y="6477000"/>
            <a:ext cx="1009650" cy="228522"/>
          </a:xfrm>
          <a:prstGeom prst="rect">
            <a:avLst/>
          </a:prstGeom>
          <a:ln w="12700">
            <a:miter lim="400000"/>
          </a:ln>
        </p:spPr>
      </p:pic>
      <p:pic>
        <p:nvPicPr>
          <p:cNvPr id="160" name="Screen Shot 2014-05-15 at 3.12.33 PM.png"/>
          <p:cNvPicPr/>
          <p:nvPr/>
        </p:nvPicPr>
        <p:blipFill>
          <a:blip r:embed="rId4">
            <a:extLst/>
          </a:blip>
          <a:stretch>
            <a:fillRect/>
          </a:stretch>
        </p:blipFill>
        <p:spPr>
          <a:xfrm>
            <a:off x="1452467" y="2376591"/>
            <a:ext cx="5811956" cy="4024209"/>
          </a:xfrm>
          <a:prstGeom prst="rect">
            <a:avLst/>
          </a:prstGeom>
          <a:ln w="12700">
            <a:miter lim="400000"/>
          </a:ln>
        </p:spPr>
      </p:pic>
      <p:sp>
        <p:nvSpPr>
          <p:cNvPr id="161" name="Shape 161"/>
          <p:cNvSpPr/>
          <p:nvPr/>
        </p:nvSpPr>
        <p:spPr>
          <a:xfrm>
            <a:off x="630346" y="1519264"/>
            <a:ext cx="7840277" cy="375232"/>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lvl="0">
              <a:defRPr sz="1800"/>
            </a:pPr>
            <a:r>
              <a:rPr sz="2000"/>
              <a:t> Many issues to work, as a new high energy evaluation is developed</a:t>
            </a:r>
          </a:p>
        </p:txBody>
      </p:sp>
      <p:sp>
        <p:nvSpPr>
          <p:cNvPr id="162" name="Shape 162"/>
          <p:cNvSpPr/>
          <p:nvPr/>
        </p:nvSpPr>
        <p:spPr>
          <a:xfrm>
            <a:off x="651862" y="1968023"/>
            <a:ext cx="8234795" cy="37523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defRPr sz="1800"/>
            </a:pPr>
            <a:r>
              <a:rPr sz="2000"/>
              <a:t> Jing Qian: Conclusions from Ohio experiment on inelastic problematic?</a:t>
            </a:r>
          </a:p>
        </p:txBody>
      </p:sp>
    </p:spTree>
    <p:extLst>
      <p:ext uri="{BB962C8B-B14F-4D97-AF65-F5344CB8AC3E}">
        <p14:creationId xmlns:p14="http://schemas.microsoft.com/office/powerpoint/2010/main" val="901118300"/>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Shape 164"/>
          <p:cNvSpPr>
            <a:spLocks noGrp="1"/>
          </p:cNvSpPr>
          <p:nvPr>
            <p:ph type="title"/>
          </p:nvPr>
        </p:nvSpPr>
        <p:spPr>
          <a:xfrm>
            <a:off x="323527" y="620687"/>
            <a:ext cx="8343901" cy="838201"/>
          </a:xfrm>
          <a:prstGeom prst="rect">
            <a:avLst/>
          </a:prstGeom>
        </p:spPr>
        <p:txBody>
          <a:bodyPr lIns="0" tIns="0" rIns="0" bIns="0">
            <a:normAutofit/>
          </a:bodyPr>
          <a:lstStyle/>
          <a:p>
            <a:pPr lvl="0" defTabSz="621791">
              <a:defRPr sz="1800">
                <a:solidFill>
                  <a:srgbClr val="000000"/>
                </a:solidFill>
              </a:defRPr>
            </a:pPr>
            <a:r>
              <a:rPr sz="1632" baseline="29058">
                <a:solidFill>
                  <a:srgbClr val="004080"/>
                </a:solidFill>
              </a:rPr>
              <a:t>239</a:t>
            </a:r>
            <a:r>
              <a:rPr sz="1632">
                <a:solidFill>
                  <a:srgbClr val="004080"/>
                </a:solidFill>
              </a:rPr>
              <a:t>Pu SG34 resonance analysis from Cadarache, Oak Ridge, Cadatache - </a:t>
            </a:r>
          </a:p>
          <a:p>
            <a:pPr lvl="0" defTabSz="621791">
              <a:defRPr sz="1800">
                <a:solidFill>
                  <a:srgbClr val="000000"/>
                </a:solidFill>
              </a:defRPr>
            </a:pPr>
            <a:r>
              <a:rPr sz="1632">
                <a:solidFill>
                  <a:srgbClr val="004080"/>
                </a:solidFill>
              </a:rPr>
              <a:t>WPEC May 2014 report  </a:t>
            </a:r>
            <a:br>
              <a:rPr sz="1632">
                <a:solidFill>
                  <a:srgbClr val="004080"/>
                </a:solidFill>
              </a:rPr>
            </a:br>
            <a:endParaRPr sz="1632">
              <a:solidFill>
                <a:srgbClr val="004080"/>
              </a:solidFill>
            </a:endParaRPr>
          </a:p>
        </p:txBody>
      </p:sp>
      <p:sp>
        <p:nvSpPr>
          <p:cNvPr id="165" name="Shape 165"/>
          <p:cNvSpPr/>
          <p:nvPr/>
        </p:nvSpPr>
        <p:spPr>
          <a:xfrm>
            <a:off x="1241425" y="6438900"/>
            <a:ext cx="7445375" cy="0"/>
          </a:xfrm>
          <a:prstGeom prst="line">
            <a:avLst/>
          </a:prstGeom>
          <a:ln>
            <a:solidFill/>
            <a:round/>
          </a:ln>
        </p:spPr>
        <p:txBody>
          <a:bodyPr lIns="0" tIns="0" rIns="0" bIns="0"/>
          <a:lstStyle/>
          <a:p>
            <a:pPr lvl="0" defTabSz="457200">
              <a:spcBef>
                <a:spcPts val="0"/>
              </a:spcBef>
              <a:buClrTx/>
              <a:buSzTx/>
              <a:buFontTx/>
              <a:buNone/>
              <a:defRPr sz="1200">
                <a:latin typeface="+mn-lt"/>
                <a:ea typeface="+mn-ea"/>
                <a:cs typeface="+mn-cs"/>
                <a:sym typeface="Helvetica"/>
              </a:defRPr>
            </a:pPr>
            <a:endParaRPr/>
          </a:p>
        </p:txBody>
      </p:sp>
      <p:sp>
        <p:nvSpPr>
          <p:cNvPr id="166" name="Shape 166"/>
          <p:cNvSpPr/>
          <p:nvPr/>
        </p:nvSpPr>
        <p:spPr>
          <a:xfrm>
            <a:off x="463550" y="6438900"/>
            <a:ext cx="298450" cy="0"/>
          </a:xfrm>
          <a:prstGeom prst="line">
            <a:avLst/>
          </a:prstGeom>
          <a:ln>
            <a:solidFill/>
            <a:round/>
          </a:ln>
        </p:spPr>
        <p:txBody>
          <a:bodyPr lIns="0" tIns="0" rIns="0" bIns="0"/>
          <a:lstStyle/>
          <a:p>
            <a:pPr lvl="0" defTabSz="457200">
              <a:spcBef>
                <a:spcPts val="0"/>
              </a:spcBef>
              <a:buClrTx/>
              <a:buSzTx/>
              <a:buFontTx/>
              <a:buNone/>
              <a:defRPr sz="1200">
                <a:latin typeface="+mn-lt"/>
                <a:ea typeface="+mn-ea"/>
                <a:cs typeface="+mn-cs"/>
                <a:sym typeface="Helvetica"/>
              </a:defRPr>
            </a:pPr>
            <a:endParaRPr/>
          </a:p>
        </p:txBody>
      </p:sp>
      <p:sp>
        <p:nvSpPr>
          <p:cNvPr id="167" name="Shape 167"/>
          <p:cNvSpPr/>
          <p:nvPr/>
        </p:nvSpPr>
        <p:spPr>
          <a:xfrm>
            <a:off x="407987" y="6477000"/>
            <a:ext cx="5334001" cy="20241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spcBef>
                <a:spcPts val="0"/>
              </a:spcBef>
              <a:buSzTx/>
              <a:buNone/>
              <a:defRPr sz="800"/>
            </a:lvl1pPr>
          </a:lstStyle>
          <a:p>
            <a:pPr lvl="0">
              <a:defRPr sz="1800"/>
            </a:pPr>
            <a:r>
              <a:rPr sz="800"/>
              <a:t>Operated by Los Alamos National Security, LLC for NNSA</a:t>
            </a:r>
          </a:p>
        </p:txBody>
      </p:sp>
      <p:pic>
        <p:nvPicPr>
          <p:cNvPr id="168" name="image4.gif" descr="LaLogo.gif"/>
          <p:cNvPicPr/>
          <p:nvPr/>
        </p:nvPicPr>
        <p:blipFill>
          <a:blip r:embed="rId2">
            <a:extLst/>
          </a:blip>
          <a:stretch>
            <a:fillRect/>
          </a:stretch>
        </p:blipFill>
        <p:spPr>
          <a:xfrm>
            <a:off x="228600" y="5892800"/>
            <a:ext cx="1285240" cy="584200"/>
          </a:xfrm>
          <a:prstGeom prst="rect">
            <a:avLst/>
          </a:prstGeom>
          <a:ln w="12700">
            <a:miter lim="400000"/>
          </a:ln>
        </p:spPr>
      </p:pic>
      <p:pic>
        <p:nvPicPr>
          <p:cNvPr id="169" name="image5.gif" descr="NNSAlogo.gif"/>
          <p:cNvPicPr/>
          <p:nvPr/>
        </p:nvPicPr>
        <p:blipFill>
          <a:blip r:embed="rId3">
            <a:extLst/>
          </a:blip>
          <a:stretch>
            <a:fillRect/>
          </a:stretch>
        </p:blipFill>
        <p:spPr>
          <a:xfrm>
            <a:off x="7696200" y="6477000"/>
            <a:ext cx="1009650" cy="228522"/>
          </a:xfrm>
          <a:prstGeom prst="rect">
            <a:avLst/>
          </a:prstGeom>
          <a:ln w="12700">
            <a:miter lim="400000"/>
          </a:ln>
        </p:spPr>
      </p:pic>
      <p:sp>
        <p:nvSpPr>
          <p:cNvPr id="170" name="Shape 170"/>
          <p:cNvSpPr/>
          <p:nvPr/>
        </p:nvSpPr>
        <p:spPr>
          <a:xfrm>
            <a:off x="353672" y="1276952"/>
            <a:ext cx="8436656" cy="501675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marL="342900" lvl="0" indent="-342900">
              <a:buChar char="◆"/>
              <a:defRPr sz="1800"/>
            </a:pPr>
            <a:r>
              <a:rPr sz="1600" dirty="0"/>
              <a:t>SG34: new RR to 2.5 keV &amp; covariances; a better n,gf understanding,  with implications on nubar fluctuations; PFNS was studied too</a:t>
            </a:r>
          </a:p>
          <a:p>
            <a:pPr marL="342900" lvl="0" indent="-342900">
              <a:buChar char="◆"/>
              <a:defRPr sz="1800"/>
            </a:pPr>
            <a:r>
              <a:rPr sz="1600" dirty="0"/>
              <a:t>Thermal values: cap 270.1, fiss 747.2, and nu-prompt=2.868. The SG 34=3.1.1 has a nubar slightly lower than ENDF, which was already one s.d. below the </a:t>
            </a:r>
            <a:r>
              <a:rPr sz="1600" dirty="0" smtClean="0"/>
              <a:t>standard</a:t>
            </a:r>
            <a:endParaRPr sz="1600" dirty="0"/>
          </a:p>
          <a:p>
            <a:pPr marL="342900" lvl="0" indent="-342900">
              <a:buChar char="◆"/>
              <a:defRPr sz="1800"/>
            </a:pPr>
            <a:r>
              <a:rPr sz="1600" dirty="0"/>
              <a:t>New measurements are proposed - transmission for first 0.3 eV resonance; capture … (new IRRM fission, &amp; Los Alamos capture data). There may be a need to extend the resolved range to higher energies owing to the fluctuating cross sections.</a:t>
            </a:r>
          </a:p>
          <a:p>
            <a:pPr marL="342900" lvl="0" indent="-342900">
              <a:buChar char="◆"/>
              <a:defRPr sz="1800"/>
            </a:pPr>
            <a:r>
              <a:rPr sz="1600" dirty="0"/>
              <a:t>PFNS: Using Kornilov/Maslov decreases the mean energy, and increases the crits by 800/400 pcm. </a:t>
            </a:r>
          </a:p>
          <a:p>
            <a:pPr marL="342900" lvl="0" indent="-342900">
              <a:buChar char="◆"/>
              <a:defRPr sz="1800"/>
            </a:pPr>
            <a:r>
              <a:rPr sz="1600" dirty="0"/>
              <a:t>Lubitz studying adjustments (Noguere notes this was done already by them!). Initial approach (on VII,1): incr. capture, decr, fission, decreasing nubar, hardening chi,but within ~13% of 1-</a:t>
            </a:r>
            <a:r>
              <a:rPr sz="1600" dirty="0" smtClean="0"/>
              <a:t>sigma</a:t>
            </a:r>
            <a:endParaRPr lang="en-US" sz="1600" dirty="0" smtClean="0"/>
          </a:p>
          <a:p>
            <a:pPr marL="800100" lvl="1" indent="-342900">
              <a:buChar char="◆"/>
              <a:defRPr sz="1800"/>
            </a:pPr>
            <a:r>
              <a:rPr lang="en-US" sz="1600" dirty="0" smtClean="0"/>
              <a:t>We’ll see other studies by Romano &amp; </a:t>
            </a:r>
            <a:r>
              <a:rPr lang="en-US" sz="1600" dirty="0" err="1" smtClean="0"/>
              <a:t>Lubitz</a:t>
            </a:r>
            <a:r>
              <a:rPr lang="en-US" sz="1600" dirty="0" smtClean="0"/>
              <a:t> looking at just a thermal Chi adjustment</a:t>
            </a:r>
            <a:endParaRPr sz="1600" dirty="0"/>
          </a:p>
          <a:p>
            <a:pPr lvl="0">
              <a:buClrTx/>
              <a:buSzTx/>
              <a:buFontTx/>
              <a:buNone/>
              <a:defRPr sz="1800"/>
            </a:pPr>
            <a:endParaRPr sz="2000" dirty="0"/>
          </a:p>
        </p:txBody>
      </p:sp>
    </p:spTree>
    <p:extLst>
      <p:ext uri="{BB962C8B-B14F-4D97-AF65-F5344CB8AC3E}">
        <p14:creationId xmlns:p14="http://schemas.microsoft.com/office/powerpoint/2010/main" val="623069418"/>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Shape 172"/>
          <p:cNvSpPr>
            <a:spLocks noGrp="1"/>
          </p:cNvSpPr>
          <p:nvPr>
            <p:ph type="title"/>
          </p:nvPr>
        </p:nvSpPr>
        <p:spPr>
          <a:xfrm>
            <a:off x="323527" y="275247"/>
            <a:ext cx="8343901" cy="838201"/>
          </a:xfrm>
          <a:prstGeom prst="rect">
            <a:avLst/>
          </a:prstGeom>
        </p:spPr>
        <p:txBody>
          <a:bodyPr lIns="0" tIns="0" rIns="0" bIns="0">
            <a:normAutofit/>
          </a:bodyPr>
          <a:lstStyle/>
          <a:p>
            <a:pPr lvl="0">
              <a:defRPr sz="1800">
                <a:solidFill>
                  <a:srgbClr val="000000"/>
                </a:solidFill>
              </a:defRPr>
            </a:pPr>
            <a:r>
              <a:rPr sz="2400" baseline="30000">
                <a:solidFill>
                  <a:srgbClr val="004080"/>
                </a:solidFill>
              </a:rPr>
              <a:t>239</a:t>
            </a:r>
            <a:r>
              <a:rPr sz="2400">
                <a:solidFill>
                  <a:srgbClr val="004080"/>
                </a:solidFill>
              </a:rPr>
              <a:t>Pu Adjustments from Cecil Lubitz &amp; Paul Romano</a:t>
            </a:r>
          </a:p>
          <a:p>
            <a:pPr lvl="0">
              <a:defRPr sz="1800">
                <a:solidFill>
                  <a:srgbClr val="000000"/>
                </a:solidFill>
              </a:defRPr>
            </a:pPr>
            <a:r>
              <a:rPr sz="2400">
                <a:solidFill>
                  <a:srgbClr val="004080"/>
                </a:solidFill>
              </a:rPr>
              <a:t>(Study Based on VII.1. More Work is Planned here) </a:t>
            </a:r>
          </a:p>
        </p:txBody>
      </p:sp>
      <p:sp>
        <p:nvSpPr>
          <p:cNvPr id="173" name="Shape 173"/>
          <p:cNvSpPr/>
          <p:nvPr/>
        </p:nvSpPr>
        <p:spPr>
          <a:xfrm>
            <a:off x="1241425" y="6438900"/>
            <a:ext cx="7445375" cy="0"/>
          </a:xfrm>
          <a:prstGeom prst="line">
            <a:avLst/>
          </a:prstGeom>
          <a:ln>
            <a:solidFill/>
            <a:round/>
          </a:ln>
        </p:spPr>
        <p:txBody>
          <a:bodyPr lIns="0" tIns="0" rIns="0" bIns="0"/>
          <a:lstStyle/>
          <a:p>
            <a:pPr lvl="0" defTabSz="457200">
              <a:spcBef>
                <a:spcPts val="0"/>
              </a:spcBef>
              <a:buClrTx/>
              <a:buSzTx/>
              <a:buFontTx/>
              <a:buNone/>
              <a:defRPr sz="1200">
                <a:latin typeface="+mn-lt"/>
                <a:ea typeface="+mn-ea"/>
                <a:cs typeface="+mn-cs"/>
                <a:sym typeface="Helvetica"/>
              </a:defRPr>
            </a:pPr>
            <a:endParaRPr/>
          </a:p>
        </p:txBody>
      </p:sp>
      <p:sp>
        <p:nvSpPr>
          <p:cNvPr id="174" name="Shape 174"/>
          <p:cNvSpPr/>
          <p:nvPr/>
        </p:nvSpPr>
        <p:spPr>
          <a:xfrm>
            <a:off x="463550" y="6438900"/>
            <a:ext cx="298450" cy="0"/>
          </a:xfrm>
          <a:prstGeom prst="line">
            <a:avLst/>
          </a:prstGeom>
          <a:ln>
            <a:solidFill/>
            <a:round/>
          </a:ln>
        </p:spPr>
        <p:txBody>
          <a:bodyPr lIns="0" tIns="0" rIns="0" bIns="0"/>
          <a:lstStyle/>
          <a:p>
            <a:pPr lvl="0" defTabSz="457200">
              <a:spcBef>
                <a:spcPts val="0"/>
              </a:spcBef>
              <a:buClrTx/>
              <a:buSzTx/>
              <a:buFontTx/>
              <a:buNone/>
              <a:defRPr sz="1200">
                <a:latin typeface="+mn-lt"/>
                <a:ea typeface="+mn-ea"/>
                <a:cs typeface="+mn-cs"/>
                <a:sym typeface="Helvetica"/>
              </a:defRPr>
            </a:pPr>
            <a:endParaRPr/>
          </a:p>
        </p:txBody>
      </p:sp>
      <p:sp>
        <p:nvSpPr>
          <p:cNvPr id="175" name="Shape 175"/>
          <p:cNvSpPr/>
          <p:nvPr/>
        </p:nvSpPr>
        <p:spPr>
          <a:xfrm>
            <a:off x="407987" y="6477000"/>
            <a:ext cx="5334001" cy="20241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spcBef>
                <a:spcPts val="0"/>
              </a:spcBef>
              <a:buSzTx/>
              <a:buNone/>
              <a:defRPr sz="800"/>
            </a:lvl1pPr>
          </a:lstStyle>
          <a:p>
            <a:pPr lvl="0">
              <a:defRPr sz="1800"/>
            </a:pPr>
            <a:r>
              <a:rPr sz="800"/>
              <a:t>Operated by Los Alamos National Security, LLC for NNSA</a:t>
            </a:r>
          </a:p>
        </p:txBody>
      </p:sp>
      <p:pic>
        <p:nvPicPr>
          <p:cNvPr id="176" name="image4.gif" descr="LaLogo.gif"/>
          <p:cNvPicPr/>
          <p:nvPr/>
        </p:nvPicPr>
        <p:blipFill>
          <a:blip r:embed="rId2">
            <a:extLst/>
          </a:blip>
          <a:stretch>
            <a:fillRect/>
          </a:stretch>
        </p:blipFill>
        <p:spPr>
          <a:xfrm>
            <a:off x="228600" y="5892800"/>
            <a:ext cx="1285240" cy="584200"/>
          </a:xfrm>
          <a:prstGeom prst="rect">
            <a:avLst/>
          </a:prstGeom>
          <a:ln w="12700">
            <a:miter lim="400000"/>
          </a:ln>
        </p:spPr>
      </p:pic>
      <p:pic>
        <p:nvPicPr>
          <p:cNvPr id="177" name="image5.gif" descr="NNSAlogo.gif"/>
          <p:cNvPicPr/>
          <p:nvPr/>
        </p:nvPicPr>
        <p:blipFill>
          <a:blip r:embed="rId3">
            <a:extLst/>
          </a:blip>
          <a:stretch>
            <a:fillRect/>
          </a:stretch>
        </p:blipFill>
        <p:spPr>
          <a:xfrm>
            <a:off x="7696200" y="6477000"/>
            <a:ext cx="1009650" cy="228522"/>
          </a:xfrm>
          <a:prstGeom prst="rect">
            <a:avLst/>
          </a:prstGeom>
          <a:ln w="12700">
            <a:miter lim="400000"/>
          </a:ln>
        </p:spPr>
      </p:pic>
      <p:sp>
        <p:nvSpPr>
          <p:cNvPr id="178" name="Shape 178"/>
          <p:cNvSpPr/>
          <p:nvPr/>
        </p:nvSpPr>
        <p:spPr>
          <a:xfrm>
            <a:off x="353672" y="1276952"/>
            <a:ext cx="8436656" cy="126423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lvl="0">
              <a:buClrTx/>
              <a:buSzTx/>
              <a:buFontTx/>
              <a:buNone/>
              <a:defRPr sz="1800"/>
            </a:pPr>
            <a:endParaRPr sz="2000"/>
          </a:p>
          <a:p>
            <a:pPr lvl="0">
              <a:buClrTx/>
              <a:buSzTx/>
              <a:buFontTx/>
              <a:buNone/>
              <a:defRPr sz="1800"/>
            </a:pPr>
            <a:endParaRPr sz="2000"/>
          </a:p>
        </p:txBody>
      </p:sp>
      <p:pic>
        <p:nvPicPr>
          <p:cNvPr id="179" name="capture_difference.png"/>
          <p:cNvPicPr/>
          <p:nvPr/>
        </p:nvPicPr>
        <p:blipFill>
          <a:blip r:embed="rId4">
            <a:extLst/>
          </a:blip>
          <a:stretch>
            <a:fillRect/>
          </a:stretch>
        </p:blipFill>
        <p:spPr>
          <a:xfrm>
            <a:off x="444170" y="1340827"/>
            <a:ext cx="3091218" cy="2329835"/>
          </a:xfrm>
          <a:prstGeom prst="rect">
            <a:avLst/>
          </a:prstGeom>
          <a:ln w="12700">
            <a:miter lim="400000"/>
          </a:ln>
        </p:spPr>
      </p:pic>
      <p:pic>
        <p:nvPicPr>
          <p:cNvPr id="180" name="fission_difference.png"/>
          <p:cNvPicPr/>
          <p:nvPr/>
        </p:nvPicPr>
        <p:blipFill>
          <a:blip r:embed="rId5">
            <a:extLst/>
          </a:blip>
          <a:stretch>
            <a:fillRect/>
          </a:stretch>
        </p:blipFill>
        <p:spPr>
          <a:xfrm>
            <a:off x="4144383" y="1330325"/>
            <a:ext cx="3322919" cy="2504466"/>
          </a:xfrm>
          <a:prstGeom prst="rect">
            <a:avLst/>
          </a:prstGeom>
          <a:ln w="12700">
            <a:miter lim="400000"/>
          </a:ln>
        </p:spPr>
      </p:pic>
      <p:sp>
        <p:nvSpPr>
          <p:cNvPr id="181" name="Shape 181"/>
          <p:cNvSpPr/>
          <p:nvPr/>
        </p:nvSpPr>
        <p:spPr>
          <a:xfrm>
            <a:off x="1176935" y="1246187"/>
            <a:ext cx="1105432" cy="375232"/>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lvl="0">
              <a:defRPr sz="1800"/>
            </a:pPr>
            <a:r>
              <a:rPr sz="2000"/>
              <a:t> capture</a:t>
            </a:r>
          </a:p>
        </p:txBody>
      </p:sp>
      <p:sp>
        <p:nvSpPr>
          <p:cNvPr id="182" name="Shape 182"/>
          <p:cNvSpPr/>
          <p:nvPr/>
        </p:nvSpPr>
        <p:spPr>
          <a:xfrm>
            <a:off x="1176935" y="3607608"/>
            <a:ext cx="907862" cy="375232"/>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defRPr sz="1800"/>
            </a:pPr>
            <a:r>
              <a:rPr sz="2000"/>
              <a:t> nubar</a:t>
            </a:r>
          </a:p>
        </p:txBody>
      </p:sp>
      <p:sp>
        <p:nvSpPr>
          <p:cNvPr id="183" name="Shape 183"/>
          <p:cNvSpPr/>
          <p:nvPr/>
        </p:nvSpPr>
        <p:spPr>
          <a:xfrm>
            <a:off x="5316751" y="1246187"/>
            <a:ext cx="978184" cy="375232"/>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defRPr sz="1800"/>
            </a:pPr>
            <a:r>
              <a:rPr sz="2000"/>
              <a:t> fission</a:t>
            </a:r>
          </a:p>
        </p:txBody>
      </p:sp>
      <p:pic>
        <p:nvPicPr>
          <p:cNvPr id="184" name="pfns_difference.png"/>
          <p:cNvPicPr/>
          <p:nvPr/>
        </p:nvPicPr>
        <p:blipFill>
          <a:blip r:embed="rId6">
            <a:extLst/>
          </a:blip>
          <a:stretch>
            <a:fillRect/>
          </a:stretch>
        </p:blipFill>
        <p:spPr>
          <a:xfrm>
            <a:off x="4148474" y="3874991"/>
            <a:ext cx="3091218" cy="2329834"/>
          </a:xfrm>
          <a:prstGeom prst="rect">
            <a:avLst/>
          </a:prstGeom>
          <a:ln w="12700">
            <a:miter lim="400000"/>
          </a:ln>
        </p:spPr>
      </p:pic>
      <p:pic>
        <p:nvPicPr>
          <p:cNvPr id="185" name="prompt_nubar_difference.png"/>
          <p:cNvPicPr/>
          <p:nvPr/>
        </p:nvPicPr>
        <p:blipFill>
          <a:blip r:embed="rId7">
            <a:extLst/>
          </a:blip>
          <a:stretch>
            <a:fillRect/>
          </a:stretch>
        </p:blipFill>
        <p:spPr>
          <a:xfrm>
            <a:off x="474753" y="3872641"/>
            <a:ext cx="3030053" cy="2283734"/>
          </a:xfrm>
          <a:prstGeom prst="rect">
            <a:avLst/>
          </a:prstGeom>
          <a:ln w="12700">
            <a:miter lim="400000"/>
          </a:ln>
        </p:spPr>
      </p:pic>
      <p:sp>
        <p:nvSpPr>
          <p:cNvPr id="186" name="Shape 186"/>
          <p:cNvSpPr/>
          <p:nvPr/>
        </p:nvSpPr>
        <p:spPr>
          <a:xfrm>
            <a:off x="5246015" y="3699378"/>
            <a:ext cx="2742789" cy="375232"/>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defRPr sz="1800"/>
            </a:pPr>
            <a:r>
              <a:rPr sz="2000"/>
              <a:t>  pfns - anti-maslovian!</a:t>
            </a:r>
          </a:p>
        </p:txBody>
      </p:sp>
      <p:sp>
        <p:nvSpPr>
          <p:cNvPr id="187" name="Shape 187"/>
          <p:cNvSpPr/>
          <p:nvPr/>
        </p:nvSpPr>
        <p:spPr>
          <a:xfrm>
            <a:off x="1806855" y="6058906"/>
            <a:ext cx="6508017" cy="375232"/>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defRPr sz="1800"/>
            </a:pPr>
            <a:r>
              <a:rPr sz="2000"/>
              <a:t>  We need SG34 team to interact with Lubitz on tweaks  </a:t>
            </a:r>
          </a:p>
        </p:txBody>
      </p:sp>
    </p:spTree>
    <p:extLst>
      <p:ext uri="{BB962C8B-B14F-4D97-AF65-F5344CB8AC3E}">
        <p14:creationId xmlns:p14="http://schemas.microsoft.com/office/powerpoint/2010/main" val="593689460"/>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 name="Shape 189"/>
          <p:cNvSpPr>
            <a:spLocks noGrp="1"/>
          </p:cNvSpPr>
          <p:nvPr>
            <p:ph type="title"/>
          </p:nvPr>
        </p:nvSpPr>
        <p:spPr>
          <a:xfrm>
            <a:off x="323527" y="260647"/>
            <a:ext cx="8343901" cy="838201"/>
          </a:xfrm>
          <a:prstGeom prst="rect">
            <a:avLst/>
          </a:prstGeom>
        </p:spPr>
        <p:txBody>
          <a:bodyPr lIns="0" tIns="0" rIns="0" bIns="0">
            <a:normAutofit/>
          </a:bodyPr>
          <a:lstStyle/>
          <a:p>
            <a:pPr lvl="0">
              <a:defRPr sz="1800">
                <a:solidFill>
                  <a:srgbClr val="000000"/>
                </a:solidFill>
              </a:defRPr>
            </a:pPr>
            <a:r>
              <a:rPr sz="2400">
                <a:solidFill>
                  <a:srgbClr val="004080"/>
                </a:solidFill>
              </a:rPr>
              <a:t>Preliminary LANL Results for </a:t>
            </a:r>
            <a:r>
              <a:rPr sz="2400" baseline="30000">
                <a:solidFill>
                  <a:srgbClr val="004080"/>
                </a:solidFill>
              </a:rPr>
              <a:t>239</a:t>
            </a:r>
            <a:r>
              <a:rPr sz="2400">
                <a:solidFill>
                  <a:srgbClr val="004080"/>
                </a:solidFill>
              </a:rPr>
              <a:t>Pu – finalized later this year. Sammy analysts should interact with Shea here.</a:t>
            </a:r>
          </a:p>
        </p:txBody>
      </p:sp>
      <p:sp>
        <p:nvSpPr>
          <p:cNvPr id="190" name="Shape 190"/>
          <p:cNvSpPr>
            <a:spLocks noGrp="1"/>
          </p:cNvSpPr>
          <p:nvPr>
            <p:ph type="body" idx="1"/>
          </p:nvPr>
        </p:nvSpPr>
        <p:spPr>
          <a:xfrm>
            <a:off x="418778" y="5813897"/>
            <a:ext cx="8153401" cy="685800"/>
          </a:xfrm>
          <a:prstGeom prst="rect">
            <a:avLst/>
          </a:prstGeom>
        </p:spPr>
        <p:txBody>
          <a:bodyPr lIns="0" tIns="0" rIns="0" bIns="0">
            <a:normAutofit/>
          </a:bodyPr>
          <a:lstStyle/>
          <a:p>
            <a:pPr marL="234315" lvl="0" indent="-234315" defTabSz="749808">
              <a:spcBef>
                <a:spcPts val="700"/>
              </a:spcBef>
              <a:defRPr sz="1800"/>
            </a:pPr>
            <a:r>
              <a:rPr sz="1640"/>
              <a:t>Backgrounds still being investigated</a:t>
            </a:r>
          </a:p>
          <a:p>
            <a:pPr marL="234315" lvl="0" indent="-234315" defTabSz="749808">
              <a:spcBef>
                <a:spcPts val="700"/>
              </a:spcBef>
              <a:defRPr sz="1800"/>
            </a:pPr>
            <a:r>
              <a:rPr sz="1640"/>
              <a:t>Expect 4% uncertainty at 10 keV similar to Jandel work on U5</a:t>
            </a:r>
          </a:p>
        </p:txBody>
      </p:sp>
      <p:pic>
        <p:nvPicPr>
          <p:cNvPr id="2" name="Picture 1" descr="Screen Shot 2014-10-30 at 10.48.43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58900"/>
            <a:ext cx="9144000" cy="4139908"/>
          </a:xfrm>
          <a:prstGeom prst="rect">
            <a:avLst/>
          </a:prstGeom>
        </p:spPr>
      </p:pic>
    </p:spTree>
    <p:extLst>
      <p:ext uri="{BB962C8B-B14F-4D97-AF65-F5344CB8AC3E}">
        <p14:creationId xmlns:p14="http://schemas.microsoft.com/office/powerpoint/2010/main" val="3264480133"/>
      </p:ext>
    </p:extLst>
  </p:cSld>
  <p:clrMapOvr>
    <a:masterClrMapping/>
  </p:clrMapOvr>
  <p:transition xmlns:p14="http://schemas.microsoft.com/office/powerpoint/2010/mai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 name="Shape 193"/>
          <p:cNvSpPr>
            <a:spLocks noGrp="1"/>
          </p:cNvSpPr>
          <p:nvPr>
            <p:ph type="title"/>
          </p:nvPr>
        </p:nvSpPr>
        <p:spPr>
          <a:xfrm>
            <a:off x="323527" y="620687"/>
            <a:ext cx="8343901" cy="838201"/>
          </a:xfrm>
          <a:prstGeom prst="rect">
            <a:avLst/>
          </a:prstGeom>
        </p:spPr>
        <p:txBody>
          <a:bodyPr lIns="0" tIns="0" rIns="0" bIns="0">
            <a:normAutofit/>
          </a:bodyPr>
          <a:lstStyle/>
          <a:p>
            <a:pPr lvl="0">
              <a:defRPr sz="1800">
                <a:solidFill>
                  <a:srgbClr val="000000"/>
                </a:solidFill>
              </a:defRPr>
            </a:pPr>
            <a:r>
              <a:rPr sz="2400" baseline="30000">
                <a:solidFill>
                  <a:srgbClr val="004080"/>
                </a:solidFill>
              </a:rPr>
              <a:t>239</a:t>
            </a:r>
            <a:r>
              <a:rPr sz="2400">
                <a:solidFill>
                  <a:srgbClr val="004080"/>
                </a:solidFill>
              </a:rPr>
              <a:t>Pu :  Fast region, &amp; testing. WPEC May 2014 report </a:t>
            </a:r>
            <a:br>
              <a:rPr sz="2400">
                <a:solidFill>
                  <a:srgbClr val="004080"/>
                </a:solidFill>
              </a:rPr>
            </a:br>
            <a:endParaRPr sz="2400">
              <a:solidFill>
                <a:srgbClr val="004080"/>
              </a:solidFill>
            </a:endParaRPr>
          </a:p>
        </p:txBody>
      </p:sp>
      <p:sp>
        <p:nvSpPr>
          <p:cNvPr id="194" name="Shape 194"/>
          <p:cNvSpPr/>
          <p:nvPr/>
        </p:nvSpPr>
        <p:spPr>
          <a:xfrm>
            <a:off x="1241425" y="6438900"/>
            <a:ext cx="7445375" cy="0"/>
          </a:xfrm>
          <a:prstGeom prst="line">
            <a:avLst/>
          </a:prstGeom>
          <a:ln>
            <a:solidFill/>
            <a:round/>
          </a:ln>
        </p:spPr>
        <p:txBody>
          <a:bodyPr lIns="0" tIns="0" rIns="0" bIns="0"/>
          <a:lstStyle/>
          <a:p>
            <a:pPr lvl="0" defTabSz="457200">
              <a:spcBef>
                <a:spcPts val="0"/>
              </a:spcBef>
              <a:buClrTx/>
              <a:buSzTx/>
              <a:buFontTx/>
              <a:buNone/>
              <a:defRPr sz="1200">
                <a:latin typeface="+mn-lt"/>
                <a:ea typeface="+mn-ea"/>
                <a:cs typeface="+mn-cs"/>
                <a:sym typeface="Helvetica"/>
              </a:defRPr>
            </a:pPr>
            <a:endParaRPr/>
          </a:p>
        </p:txBody>
      </p:sp>
      <p:sp>
        <p:nvSpPr>
          <p:cNvPr id="195" name="Shape 195"/>
          <p:cNvSpPr/>
          <p:nvPr/>
        </p:nvSpPr>
        <p:spPr>
          <a:xfrm>
            <a:off x="463550" y="6438900"/>
            <a:ext cx="298450" cy="0"/>
          </a:xfrm>
          <a:prstGeom prst="line">
            <a:avLst/>
          </a:prstGeom>
          <a:ln>
            <a:solidFill/>
            <a:round/>
          </a:ln>
        </p:spPr>
        <p:txBody>
          <a:bodyPr lIns="0" tIns="0" rIns="0" bIns="0"/>
          <a:lstStyle/>
          <a:p>
            <a:pPr lvl="0" defTabSz="457200">
              <a:spcBef>
                <a:spcPts val="0"/>
              </a:spcBef>
              <a:buClrTx/>
              <a:buSzTx/>
              <a:buFontTx/>
              <a:buNone/>
              <a:defRPr sz="1200">
                <a:latin typeface="+mn-lt"/>
                <a:ea typeface="+mn-ea"/>
                <a:cs typeface="+mn-cs"/>
                <a:sym typeface="Helvetica"/>
              </a:defRPr>
            </a:pPr>
            <a:endParaRPr/>
          </a:p>
        </p:txBody>
      </p:sp>
      <p:sp>
        <p:nvSpPr>
          <p:cNvPr id="196" name="Shape 196"/>
          <p:cNvSpPr/>
          <p:nvPr/>
        </p:nvSpPr>
        <p:spPr>
          <a:xfrm>
            <a:off x="407987" y="6477000"/>
            <a:ext cx="5334001" cy="20241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spcBef>
                <a:spcPts val="0"/>
              </a:spcBef>
              <a:buSzTx/>
              <a:buNone/>
              <a:defRPr sz="800"/>
            </a:lvl1pPr>
          </a:lstStyle>
          <a:p>
            <a:pPr lvl="0">
              <a:defRPr sz="1800"/>
            </a:pPr>
            <a:r>
              <a:rPr sz="800"/>
              <a:t>Operated by Los Alamos National Security, LLC for NNSA</a:t>
            </a:r>
          </a:p>
        </p:txBody>
      </p:sp>
      <p:pic>
        <p:nvPicPr>
          <p:cNvPr id="197" name="image4.gif" descr="LaLogo.gif"/>
          <p:cNvPicPr/>
          <p:nvPr/>
        </p:nvPicPr>
        <p:blipFill>
          <a:blip r:embed="rId2">
            <a:extLst/>
          </a:blip>
          <a:stretch>
            <a:fillRect/>
          </a:stretch>
        </p:blipFill>
        <p:spPr>
          <a:xfrm>
            <a:off x="228600" y="5892800"/>
            <a:ext cx="1285240" cy="584200"/>
          </a:xfrm>
          <a:prstGeom prst="rect">
            <a:avLst/>
          </a:prstGeom>
          <a:ln w="12700">
            <a:miter lim="400000"/>
          </a:ln>
        </p:spPr>
      </p:pic>
      <p:pic>
        <p:nvPicPr>
          <p:cNvPr id="198" name="image5.gif" descr="NNSAlogo.gif"/>
          <p:cNvPicPr/>
          <p:nvPr/>
        </p:nvPicPr>
        <p:blipFill>
          <a:blip r:embed="rId3">
            <a:extLst/>
          </a:blip>
          <a:stretch>
            <a:fillRect/>
          </a:stretch>
        </p:blipFill>
        <p:spPr>
          <a:xfrm>
            <a:off x="7696200" y="6477000"/>
            <a:ext cx="1009650" cy="228522"/>
          </a:xfrm>
          <a:prstGeom prst="rect">
            <a:avLst/>
          </a:prstGeom>
          <a:ln w="12700">
            <a:miter lim="400000"/>
          </a:ln>
        </p:spPr>
      </p:pic>
      <p:sp>
        <p:nvSpPr>
          <p:cNvPr id="199" name="Shape 199"/>
          <p:cNvSpPr/>
          <p:nvPr/>
        </p:nvSpPr>
        <p:spPr>
          <a:xfrm>
            <a:off x="647563" y="1312064"/>
            <a:ext cx="7848874" cy="4431984"/>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marL="342900" lvl="0" indent="-342900">
              <a:buChar char="◆"/>
              <a:defRPr sz="1800"/>
            </a:pPr>
            <a:r>
              <a:rPr sz="1800" dirty="0"/>
              <a:t>Kawano has been focusing on Pu inelastic scattering, in collaboration with CEA, IAEA. We also have new 239Pu capture data from LosAlamos. A trial file will be made later this year.</a:t>
            </a:r>
          </a:p>
          <a:p>
            <a:pPr marL="342900" lvl="0" indent="-342900">
              <a:buChar char="◆"/>
              <a:defRPr sz="1800"/>
            </a:pPr>
            <a:r>
              <a:rPr sz="1800" dirty="0"/>
              <a:t>CIELO starter file built that combines ENDF/B-VII.1 with SG34.</a:t>
            </a:r>
          </a:p>
          <a:p>
            <a:pPr marL="342900" lvl="0" indent="-342900">
              <a:buChar char="◆"/>
              <a:defRPr sz="1800"/>
            </a:pPr>
            <a:r>
              <a:rPr sz="1800" dirty="0"/>
              <a:t>Kahler testing CIELO-version0 (=TK1a) as expected reproduces SG34 for thermal systems: improved performance for solution criticals. </a:t>
            </a:r>
          </a:p>
          <a:p>
            <a:pPr marL="342900" lvl="0" indent="-342900">
              <a:buChar char="◆"/>
              <a:defRPr sz="1800"/>
            </a:pPr>
            <a:r>
              <a:rPr sz="1800" dirty="0"/>
              <a:t>Trial PFNS from Talou added for testing (version1=TK1). Thermals show a 100-400 pcm increase, reflecting something that is known, i.e. a softer thermal PFNS increases calculated criticality</a:t>
            </a:r>
          </a:p>
          <a:p>
            <a:pPr marL="342900" lvl="0" indent="-342900">
              <a:buChar char="◆"/>
              <a:defRPr sz="1800"/>
            </a:pPr>
            <a:r>
              <a:rPr sz="1800" dirty="0"/>
              <a:t>To investigate the potential sensitivity of threshold dosimetry calculations to scattering cross sections, we will calculate results for JEFF3.1 (which has v. different inelastic cf. ENDF)</a:t>
            </a:r>
          </a:p>
        </p:txBody>
      </p:sp>
    </p:spTree>
    <p:extLst>
      <p:ext uri="{BB962C8B-B14F-4D97-AF65-F5344CB8AC3E}">
        <p14:creationId xmlns:p14="http://schemas.microsoft.com/office/powerpoint/2010/main" val="2692604053"/>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 name="Shape 201"/>
          <p:cNvSpPr>
            <a:spLocks noGrp="1"/>
          </p:cNvSpPr>
          <p:nvPr>
            <p:ph type="title"/>
          </p:nvPr>
        </p:nvSpPr>
        <p:spPr>
          <a:xfrm>
            <a:off x="313368" y="442887"/>
            <a:ext cx="8343901" cy="838201"/>
          </a:xfrm>
          <a:prstGeom prst="rect">
            <a:avLst/>
          </a:prstGeom>
        </p:spPr>
        <p:txBody>
          <a:bodyPr lIns="0" tIns="0" rIns="0" bIns="0">
            <a:normAutofit fontScale="90000"/>
          </a:bodyPr>
          <a:lstStyle/>
          <a:p>
            <a:pPr lvl="0" defTabSz="365760">
              <a:defRPr sz="1800">
                <a:solidFill>
                  <a:srgbClr val="000000"/>
                </a:solidFill>
              </a:defRPr>
            </a:pPr>
            <a:r>
              <a:rPr sz="1840">
                <a:solidFill>
                  <a:srgbClr val="004080"/>
                </a:solidFill>
              </a:rPr>
              <a:t>Examples of Feedback from SG39 Adjustment Project </a:t>
            </a:r>
          </a:p>
          <a:p>
            <a:pPr lvl="0" defTabSz="365760">
              <a:defRPr sz="1800">
                <a:solidFill>
                  <a:srgbClr val="000000"/>
                </a:solidFill>
              </a:defRPr>
            </a:pPr>
            <a:r>
              <a:rPr sz="1840">
                <a:solidFill>
                  <a:srgbClr val="004080"/>
                </a:solidFill>
              </a:rPr>
              <a:t>(Results V. Sensitive to Starting  Evaluated Cross Sections &amp; Covariances ….)</a:t>
            </a:r>
          </a:p>
          <a:p>
            <a:pPr lvl="0" defTabSz="365760">
              <a:defRPr sz="1800">
                <a:solidFill>
                  <a:srgbClr val="000000"/>
                </a:solidFill>
              </a:defRPr>
            </a:pPr>
            <a:r>
              <a:rPr sz="960">
                <a:solidFill>
                  <a:srgbClr val="004080"/>
                </a:solidFill>
              </a:rPr>
              <a:t/>
            </a:r>
            <a:br>
              <a:rPr sz="960">
                <a:solidFill>
                  <a:srgbClr val="004080"/>
                </a:solidFill>
              </a:rPr>
            </a:br>
            <a:endParaRPr sz="960">
              <a:solidFill>
                <a:srgbClr val="004080"/>
              </a:solidFill>
            </a:endParaRPr>
          </a:p>
        </p:txBody>
      </p:sp>
      <p:sp>
        <p:nvSpPr>
          <p:cNvPr id="202" name="Shape 202"/>
          <p:cNvSpPr/>
          <p:nvPr/>
        </p:nvSpPr>
        <p:spPr>
          <a:xfrm>
            <a:off x="1241425" y="6438900"/>
            <a:ext cx="7445375" cy="0"/>
          </a:xfrm>
          <a:prstGeom prst="line">
            <a:avLst/>
          </a:prstGeom>
          <a:ln>
            <a:solidFill/>
            <a:round/>
          </a:ln>
        </p:spPr>
        <p:txBody>
          <a:bodyPr lIns="0" tIns="0" rIns="0" bIns="0"/>
          <a:lstStyle/>
          <a:p>
            <a:pPr lvl="0" defTabSz="457200">
              <a:spcBef>
                <a:spcPts val="0"/>
              </a:spcBef>
              <a:buClrTx/>
              <a:buSzTx/>
              <a:buFontTx/>
              <a:buNone/>
              <a:defRPr sz="1200">
                <a:latin typeface="+mn-lt"/>
                <a:ea typeface="+mn-ea"/>
                <a:cs typeface="+mn-cs"/>
                <a:sym typeface="Helvetica"/>
              </a:defRPr>
            </a:pPr>
            <a:endParaRPr/>
          </a:p>
        </p:txBody>
      </p:sp>
      <p:sp>
        <p:nvSpPr>
          <p:cNvPr id="203" name="Shape 203"/>
          <p:cNvSpPr/>
          <p:nvPr/>
        </p:nvSpPr>
        <p:spPr>
          <a:xfrm>
            <a:off x="463550" y="6438900"/>
            <a:ext cx="298450" cy="0"/>
          </a:xfrm>
          <a:prstGeom prst="line">
            <a:avLst/>
          </a:prstGeom>
          <a:ln>
            <a:solidFill/>
            <a:round/>
          </a:ln>
        </p:spPr>
        <p:txBody>
          <a:bodyPr lIns="0" tIns="0" rIns="0" bIns="0"/>
          <a:lstStyle/>
          <a:p>
            <a:pPr lvl="0" defTabSz="457200">
              <a:spcBef>
                <a:spcPts val="0"/>
              </a:spcBef>
              <a:buClrTx/>
              <a:buSzTx/>
              <a:buFontTx/>
              <a:buNone/>
              <a:defRPr sz="1200">
                <a:latin typeface="+mn-lt"/>
                <a:ea typeface="+mn-ea"/>
                <a:cs typeface="+mn-cs"/>
                <a:sym typeface="Helvetica"/>
              </a:defRPr>
            </a:pPr>
            <a:endParaRPr/>
          </a:p>
        </p:txBody>
      </p:sp>
      <p:sp>
        <p:nvSpPr>
          <p:cNvPr id="204" name="Shape 204"/>
          <p:cNvSpPr/>
          <p:nvPr/>
        </p:nvSpPr>
        <p:spPr>
          <a:xfrm>
            <a:off x="407987" y="6477000"/>
            <a:ext cx="5334001" cy="20241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spcBef>
                <a:spcPts val="0"/>
              </a:spcBef>
              <a:buSzTx/>
              <a:buNone/>
              <a:defRPr sz="800"/>
            </a:lvl1pPr>
          </a:lstStyle>
          <a:p>
            <a:pPr lvl="0">
              <a:defRPr sz="1800"/>
            </a:pPr>
            <a:r>
              <a:rPr sz="800"/>
              <a:t>Operated by Los Alamos National Security, LLC for NNSA</a:t>
            </a:r>
          </a:p>
        </p:txBody>
      </p:sp>
      <p:pic>
        <p:nvPicPr>
          <p:cNvPr id="205" name="image4.gif" descr="LaLogo.gif"/>
          <p:cNvPicPr/>
          <p:nvPr/>
        </p:nvPicPr>
        <p:blipFill>
          <a:blip r:embed="rId2">
            <a:extLst/>
          </a:blip>
          <a:stretch>
            <a:fillRect/>
          </a:stretch>
        </p:blipFill>
        <p:spPr>
          <a:xfrm>
            <a:off x="228600" y="5892800"/>
            <a:ext cx="1285240" cy="584200"/>
          </a:xfrm>
          <a:prstGeom prst="rect">
            <a:avLst/>
          </a:prstGeom>
          <a:ln w="12700">
            <a:miter lim="400000"/>
          </a:ln>
        </p:spPr>
      </p:pic>
      <p:pic>
        <p:nvPicPr>
          <p:cNvPr id="206" name="image5.gif" descr="NNSAlogo.gif"/>
          <p:cNvPicPr/>
          <p:nvPr/>
        </p:nvPicPr>
        <p:blipFill>
          <a:blip r:embed="rId3">
            <a:extLst/>
          </a:blip>
          <a:stretch>
            <a:fillRect/>
          </a:stretch>
        </p:blipFill>
        <p:spPr>
          <a:xfrm>
            <a:off x="7696200" y="6477000"/>
            <a:ext cx="1009650" cy="228522"/>
          </a:xfrm>
          <a:prstGeom prst="rect">
            <a:avLst/>
          </a:prstGeom>
          <a:ln w="12700">
            <a:miter lim="400000"/>
          </a:ln>
        </p:spPr>
      </p:pic>
      <p:sp>
        <p:nvSpPr>
          <p:cNvPr id="207" name="Shape 207"/>
          <p:cNvSpPr/>
          <p:nvPr/>
        </p:nvSpPr>
        <p:spPr>
          <a:xfrm>
            <a:off x="560881" y="1238702"/>
            <a:ext cx="7848874" cy="3994732"/>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marL="342900" lvl="0" indent="-342900">
              <a:buChar char="◆"/>
              <a:defRPr sz="1800"/>
            </a:pPr>
            <a:r>
              <a:rPr sz="1600"/>
              <a:t>Sometimes convergent feedback: e.g. 239Pu capture</a:t>
            </a:r>
          </a:p>
          <a:p>
            <a:pPr marL="342900" lvl="0" indent="-342900">
              <a:buChar char="◆"/>
              <a:defRPr sz="1800"/>
            </a:pPr>
            <a:r>
              <a:rPr sz="1600"/>
              <a:t>sometimes divergence - e.g. inelastics </a:t>
            </a:r>
            <a:r>
              <a:rPr sz="1600" i="1"/>
              <a:t>diverged</a:t>
            </a:r>
            <a:r>
              <a:rPr sz="1600"/>
              <a:t> near 2-3 MeV</a:t>
            </a:r>
          </a:p>
          <a:p>
            <a:pPr marL="342900" lvl="0" indent="-342900">
              <a:buChar char="◆"/>
              <a:defRPr sz="1800"/>
            </a:pPr>
            <a:r>
              <a:rPr sz="1600"/>
              <a:t>esp. valuable feedback from single-effect integral experiments, e.g. 239Pu(n,g)</a:t>
            </a:r>
          </a:p>
          <a:p>
            <a:pPr lvl="0">
              <a:buClrTx/>
              <a:buSzTx/>
              <a:buFontTx/>
              <a:buNone/>
              <a:defRPr sz="1800"/>
            </a:pPr>
            <a:endParaRPr sz="1600"/>
          </a:p>
          <a:p>
            <a:pPr marL="342900" lvl="0" indent="-342900">
              <a:buChar char="◆"/>
              <a:defRPr sz="1800"/>
            </a:pPr>
            <a:endParaRPr sz="1600"/>
          </a:p>
          <a:p>
            <a:pPr marL="342900" lvl="0" indent="-342900">
              <a:buChar char="◆"/>
              <a:defRPr sz="1800"/>
            </a:pPr>
            <a:endParaRPr sz="1600"/>
          </a:p>
          <a:p>
            <a:pPr marL="342900" lvl="0" indent="-342900">
              <a:buChar char="◆"/>
              <a:defRPr sz="1800"/>
            </a:pPr>
            <a:endParaRPr sz="2000"/>
          </a:p>
          <a:p>
            <a:pPr marL="800100" lvl="1" indent="-342900">
              <a:buChar char="◆"/>
              <a:defRPr sz="1800"/>
            </a:pPr>
            <a:endParaRPr sz="2000"/>
          </a:p>
          <a:p>
            <a:pPr lvl="0">
              <a:buClrTx/>
              <a:buSzTx/>
              <a:buFontTx/>
              <a:buNone/>
              <a:defRPr sz="1800"/>
            </a:pPr>
            <a:endParaRPr sz="2000"/>
          </a:p>
        </p:txBody>
      </p:sp>
      <p:pic>
        <p:nvPicPr>
          <p:cNvPr id="208" name="Screen Shot 2014-05-16 at 9.29.59 AM.png"/>
          <p:cNvPicPr/>
          <p:nvPr/>
        </p:nvPicPr>
        <p:blipFill>
          <a:blip r:embed="rId4">
            <a:extLst/>
          </a:blip>
          <a:stretch>
            <a:fillRect/>
          </a:stretch>
        </p:blipFill>
        <p:spPr>
          <a:xfrm>
            <a:off x="-4207" y="2881255"/>
            <a:ext cx="4126615" cy="2735152"/>
          </a:xfrm>
          <a:prstGeom prst="rect">
            <a:avLst/>
          </a:prstGeom>
          <a:ln w="12700">
            <a:miter lim="400000"/>
          </a:ln>
        </p:spPr>
      </p:pic>
      <p:pic>
        <p:nvPicPr>
          <p:cNvPr id="209" name="Screen Shot 2014-05-16 at 9.43.22 AM.png"/>
          <p:cNvPicPr/>
          <p:nvPr/>
        </p:nvPicPr>
        <p:blipFill>
          <a:blip r:embed="rId5">
            <a:extLst/>
          </a:blip>
          <a:stretch>
            <a:fillRect/>
          </a:stretch>
        </p:blipFill>
        <p:spPr>
          <a:xfrm>
            <a:off x="3780790" y="2458336"/>
            <a:ext cx="5334001" cy="3728549"/>
          </a:xfrm>
          <a:prstGeom prst="rect">
            <a:avLst/>
          </a:prstGeom>
          <a:ln w="12700">
            <a:miter lim="400000"/>
          </a:ln>
        </p:spPr>
      </p:pic>
    </p:spTree>
    <p:extLst>
      <p:ext uri="{BB962C8B-B14F-4D97-AF65-F5344CB8AC3E}">
        <p14:creationId xmlns:p14="http://schemas.microsoft.com/office/powerpoint/2010/main" val="634472456"/>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 name="Shape 211"/>
          <p:cNvSpPr>
            <a:spLocks noGrp="1"/>
          </p:cNvSpPr>
          <p:nvPr>
            <p:ph type="title"/>
          </p:nvPr>
        </p:nvSpPr>
        <p:spPr>
          <a:xfrm>
            <a:off x="323527" y="620687"/>
            <a:ext cx="8343901" cy="838201"/>
          </a:xfrm>
          <a:prstGeom prst="rect">
            <a:avLst/>
          </a:prstGeom>
        </p:spPr>
        <p:txBody>
          <a:bodyPr lIns="0" tIns="0" rIns="0" bIns="0">
            <a:normAutofit/>
          </a:bodyPr>
          <a:lstStyle/>
          <a:p>
            <a:pPr lvl="0" defTabSz="868680">
              <a:defRPr sz="1800">
                <a:solidFill>
                  <a:srgbClr val="000000"/>
                </a:solidFill>
              </a:defRPr>
            </a:pPr>
            <a:r>
              <a:rPr sz="2280" baseline="29894">
                <a:solidFill>
                  <a:srgbClr val="004080"/>
                </a:solidFill>
              </a:rPr>
              <a:t>238</a:t>
            </a:r>
            <a:r>
              <a:rPr sz="2280">
                <a:solidFill>
                  <a:srgbClr val="004080"/>
                </a:solidFill>
              </a:rPr>
              <a:t>U: resonance analysis from Geel - WPEC May 2014 report  </a:t>
            </a:r>
            <a:br>
              <a:rPr sz="2280">
                <a:solidFill>
                  <a:srgbClr val="004080"/>
                </a:solidFill>
              </a:rPr>
            </a:br>
            <a:endParaRPr sz="2280">
              <a:solidFill>
                <a:srgbClr val="004080"/>
              </a:solidFill>
            </a:endParaRPr>
          </a:p>
        </p:txBody>
      </p:sp>
      <p:sp>
        <p:nvSpPr>
          <p:cNvPr id="212" name="Shape 212"/>
          <p:cNvSpPr/>
          <p:nvPr/>
        </p:nvSpPr>
        <p:spPr>
          <a:xfrm>
            <a:off x="1241425" y="6438900"/>
            <a:ext cx="7445375" cy="0"/>
          </a:xfrm>
          <a:prstGeom prst="line">
            <a:avLst/>
          </a:prstGeom>
          <a:ln>
            <a:solidFill/>
            <a:round/>
          </a:ln>
        </p:spPr>
        <p:txBody>
          <a:bodyPr lIns="0" tIns="0" rIns="0" bIns="0"/>
          <a:lstStyle/>
          <a:p>
            <a:pPr lvl="0" defTabSz="457200">
              <a:spcBef>
                <a:spcPts val="0"/>
              </a:spcBef>
              <a:buClrTx/>
              <a:buSzTx/>
              <a:buFontTx/>
              <a:buNone/>
              <a:defRPr sz="1200">
                <a:latin typeface="+mn-lt"/>
                <a:ea typeface="+mn-ea"/>
                <a:cs typeface="+mn-cs"/>
                <a:sym typeface="Helvetica"/>
              </a:defRPr>
            </a:pPr>
            <a:endParaRPr/>
          </a:p>
        </p:txBody>
      </p:sp>
      <p:sp>
        <p:nvSpPr>
          <p:cNvPr id="213" name="Shape 213"/>
          <p:cNvSpPr/>
          <p:nvPr/>
        </p:nvSpPr>
        <p:spPr>
          <a:xfrm>
            <a:off x="463550" y="6438900"/>
            <a:ext cx="298450" cy="0"/>
          </a:xfrm>
          <a:prstGeom prst="line">
            <a:avLst/>
          </a:prstGeom>
          <a:ln>
            <a:solidFill/>
            <a:round/>
          </a:ln>
        </p:spPr>
        <p:txBody>
          <a:bodyPr lIns="0" tIns="0" rIns="0" bIns="0"/>
          <a:lstStyle/>
          <a:p>
            <a:pPr lvl="0" defTabSz="457200">
              <a:spcBef>
                <a:spcPts val="0"/>
              </a:spcBef>
              <a:buClrTx/>
              <a:buSzTx/>
              <a:buFontTx/>
              <a:buNone/>
              <a:defRPr sz="1200">
                <a:latin typeface="+mn-lt"/>
                <a:ea typeface="+mn-ea"/>
                <a:cs typeface="+mn-cs"/>
                <a:sym typeface="Helvetica"/>
              </a:defRPr>
            </a:pPr>
            <a:endParaRPr/>
          </a:p>
        </p:txBody>
      </p:sp>
      <p:sp>
        <p:nvSpPr>
          <p:cNvPr id="214" name="Shape 214"/>
          <p:cNvSpPr/>
          <p:nvPr/>
        </p:nvSpPr>
        <p:spPr>
          <a:xfrm>
            <a:off x="407987" y="6477000"/>
            <a:ext cx="5334001" cy="20241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spcBef>
                <a:spcPts val="0"/>
              </a:spcBef>
              <a:buSzTx/>
              <a:buNone/>
              <a:defRPr sz="800"/>
            </a:lvl1pPr>
          </a:lstStyle>
          <a:p>
            <a:pPr lvl="0">
              <a:defRPr sz="1800"/>
            </a:pPr>
            <a:r>
              <a:rPr sz="800"/>
              <a:t>Operated by Los Alamos National Security, LLC for NNSA</a:t>
            </a:r>
          </a:p>
        </p:txBody>
      </p:sp>
      <p:pic>
        <p:nvPicPr>
          <p:cNvPr id="215" name="image4.gif" descr="LaLogo.gif"/>
          <p:cNvPicPr/>
          <p:nvPr/>
        </p:nvPicPr>
        <p:blipFill>
          <a:blip r:embed="rId2">
            <a:extLst/>
          </a:blip>
          <a:stretch>
            <a:fillRect/>
          </a:stretch>
        </p:blipFill>
        <p:spPr>
          <a:xfrm>
            <a:off x="228600" y="5892800"/>
            <a:ext cx="1285240" cy="584200"/>
          </a:xfrm>
          <a:prstGeom prst="rect">
            <a:avLst/>
          </a:prstGeom>
          <a:ln w="12700">
            <a:miter lim="400000"/>
          </a:ln>
        </p:spPr>
      </p:pic>
      <p:pic>
        <p:nvPicPr>
          <p:cNvPr id="216" name="image5.gif" descr="NNSAlogo.gif"/>
          <p:cNvPicPr/>
          <p:nvPr/>
        </p:nvPicPr>
        <p:blipFill>
          <a:blip r:embed="rId3">
            <a:extLst/>
          </a:blip>
          <a:stretch>
            <a:fillRect/>
          </a:stretch>
        </p:blipFill>
        <p:spPr>
          <a:xfrm>
            <a:off x="7696200" y="6477000"/>
            <a:ext cx="1009650" cy="228522"/>
          </a:xfrm>
          <a:prstGeom prst="rect">
            <a:avLst/>
          </a:prstGeom>
          <a:ln w="12700">
            <a:miter lim="400000"/>
          </a:ln>
        </p:spPr>
      </p:pic>
      <p:sp>
        <p:nvSpPr>
          <p:cNvPr id="217" name="Shape 217"/>
          <p:cNvSpPr/>
          <p:nvPr/>
        </p:nvSpPr>
        <p:spPr>
          <a:xfrm>
            <a:off x="415883" y="1452430"/>
            <a:ext cx="7848873" cy="5556832"/>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marL="342900" lvl="0" indent="-342900">
              <a:buChar char="◆"/>
              <a:defRPr sz="1800"/>
            </a:pPr>
            <a:r>
              <a:rPr sz="2000"/>
              <a:t>Builds on previous work by Derrien et al, used in ENDF, JEFF, … </a:t>
            </a:r>
          </a:p>
          <a:p>
            <a:pPr marL="342900" lvl="0" indent="-342900">
              <a:buChar char="◆"/>
              <a:defRPr sz="1800"/>
            </a:pPr>
            <a:r>
              <a:rPr sz="2000"/>
              <a:t>Uses new REFIT analysis of new data from:</a:t>
            </a:r>
          </a:p>
          <a:p>
            <a:pPr marL="800100" lvl="1" indent="-342900">
              <a:buChar char="◆"/>
              <a:defRPr sz="1800"/>
            </a:pPr>
            <a:r>
              <a:rPr sz="2000"/>
              <a:t>Geel (Capture from Geel, Transmission from Dresden)</a:t>
            </a:r>
          </a:p>
          <a:p>
            <a:pPr marL="800100" lvl="1" indent="-342900">
              <a:buChar char="◆"/>
              <a:defRPr sz="1800"/>
            </a:pPr>
            <a:r>
              <a:rPr sz="2000"/>
              <a:t>nTOF (BaF2 capture being worked, + C6D6 data used)</a:t>
            </a:r>
          </a:p>
          <a:p>
            <a:pPr marL="800100" lvl="1" indent="-342900">
              <a:buChar char="◆"/>
              <a:defRPr sz="1800"/>
            </a:pPr>
            <a:r>
              <a:rPr sz="2000"/>
              <a:t>LANSCE/DANCE</a:t>
            </a:r>
            <a:endParaRPr sz="2000" i="1"/>
          </a:p>
          <a:p>
            <a:pPr marL="342900" lvl="0" indent="-342900">
              <a:buChar char="◆"/>
              <a:defRPr sz="1800"/>
            </a:pPr>
            <a:r>
              <a:rPr sz="2000"/>
              <a:t>Uses much older data, e.g. from Oak Ridge</a:t>
            </a:r>
          </a:p>
          <a:p>
            <a:pPr marL="342900" lvl="0" indent="-342900">
              <a:buChar char="◆"/>
              <a:defRPr sz="1800"/>
            </a:pPr>
            <a:r>
              <a:rPr sz="2000"/>
              <a:t>Attention is paid to the capture cross section Standard eval.</a:t>
            </a:r>
          </a:p>
          <a:p>
            <a:pPr marL="342900" lvl="0" indent="-342900">
              <a:buChar char="◆"/>
              <a:defRPr sz="1800"/>
            </a:pPr>
            <a:r>
              <a:rPr sz="2000"/>
              <a:t>Unresolved data presently extends to 149 keV</a:t>
            </a:r>
          </a:p>
          <a:p>
            <a:pPr marL="342900" lvl="0" indent="-342900">
              <a:buChar char="◆"/>
              <a:defRPr sz="1800"/>
            </a:pPr>
            <a:r>
              <a:rPr sz="2000"/>
              <a:t>A file for testing will be provided to Trkov, to be combined with the IAEA higher energy data, for testing</a:t>
            </a:r>
          </a:p>
          <a:p>
            <a:pPr marL="800100" lvl="1" indent="-342900">
              <a:buChar char="◆"/>
              <a:defRPr sz="1800"/>
            </a:pPr>
            <a:endParaRPr sz="2000"/>
          </a:p>
          <a:p>
            <a:pPr lvl="0">
              <a:buClrTx/>
              <a:buSzTx/>
              <a:buFontTx/>
              <a:buNone/>
              <a:defRPr sz="1800"/>
            </a:pPr>
            <a:endParaRPr sz="2000"/>
          </a:p>
        </p:txBody>
      </p:sp>
    </p:spTree>
    <p:extLst>
      <p:ext uri="{BB962C8B-B14F-4D97-AF65-F5344CB8AC3E}">
        <p14:creationId xmlns:p14="http://schemas.microsoft.com/office/powerpoint/2010/main" val="1481831474"/>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763000" cy="838200"/>
          </a:xfrm>
        </p:spPr>
        <p:txBody>
          <a:bodyPr/>
          <a:lstStyle/>
          <a:p>
            <a:r>
              <a:rPr lang="en-US" dirty="0" smtClean="0"/>
              <a:t>Abstract</a:t>
            </a:r>
            <a:endParaRPr lang="en-US" dirty="0">
              <a:solidFill>
                <a:srgbClr val="FF0000"/>
              </a:solidFill>
            </a:endParaRPr>
          </a:p>
        </p:txBody>
      </p:sp>
      <p:sp>
        <p:nvSpPr>
          <p:cNvPr id="3" name="Content Placeholder 2"/>
          <p:cNvSpPr>
            <a:spLocks noGrp="1"/>
          </p:cNvSpPr>
          <p:nvPr>
            <p:ph idx="1"/>
          </p:nvPr>
        </p:nvSpPr>
        <p:spPr>
          <a:xfrm>
            <a:off x="304800" y="1524000"/>
            <a:ext cx="8839200" cy="1981200"/>
          </a:xfrm>
        </p:spPr>
        <p:txBody>
          <a:bodyPr/>
          <a:lstStyle/>
          <a:p>
            <a:pPr marL="0" indent="0">
              <a:spcBef>
                <a:spcPts val="0"/>
              </a:spcBef>
              <a:buNone/>
            </a:pPr>
            <a:r>
              <a:rPr lang="en-US" b="0" dirty="0" smtClean="0"/>
              <a:t>This talk summarizes progress made in the community in evaluating nuclear cross sections and fission product data. The Collaborative International Evaluation Library Organization (CIELO) is advancing our understanding of neutron reactions on 1H, </a:t>
            </a:r>
            <a:r>
              <a:rPr lang="en-US" b="0" baseline="30000" dirty="0" smtClean="0"/>
              <a:t>16</a:t>
            </a:r>
            <a:r>
              <a:rPr lang="en-US" b="0" dirty="0" smtClean="0"/>
              <a:t>O, </a:t>
            </a:r>
            <a:r>
              <a:rPr lang="en-US" b="0" baseline="30000" dirty="0" smtClean="0"/>
              <a:t>56</a:t>
            </a:r>
            <a:r>
              <a:rPr lang="en-US" b="0" dirty="0" smtClean="0"/>
              <a:t>Fe, </a:t>
            </a:r>
            <a:r>
              <a:rPr lang="en-US" b="0" baseline="30000" dirty="0" smtClean="0"/>
              <a:t>235,8</a:t>
            </a:r>
            <a:r>
              <a:rPr lang="en-US" b="0" dirty="0" smtClean="0"/>
              <a:t>U and </a:t>
            </a:r>
            <a:r>
              <a:rPr lang="en-US" b="0" baseline="30000" dirty="0" smtClean="0"/>
              <a:t>239</a:t>
            </a:r>
            <a:r>
              <a:rPr lang="en-US" b="0" dirty="0" smtClean="0"/>
              <a:t>Pu.</a:t>
            </a:r>
            <a:endParaRPr lang="en-US" b="0" dirty="0" smtClean="0"/>
          </a:p>
          <a:p>
            <a:pPr lvl="1">
              <a:spcBef>
                <a:spcPts val="0"/>
              </a:spcBef>
              <a:buNone/>
            </a:pPr>
            <a:endParaRPr lang="en-US" dirty="0" smtClean="0"/>
          </a:p>
          <a:p>
            <a:pPr lvl="1">
              <a:spcBef>
                <a:spcPts val="0"/>
              </a:spcBef>
              <a:buNone/>
            </a:pPr>
            <a:endParaRPr lang="en-US" dirty="0" smtClean="0"/>
          </a:p>
          <a:p>
            <a:pPr>
              <a:spcBef>
                <a:spcPts val="0"/>
              </a:spcBef>
              <a:buNone/>
            </a:pPr>
            <a:endParaRPr lang="en-US" dirty="0" smtClean="0"/>
          </a:p>
          <a:p>
            <a:pPr lvl="2">
              <a:spcBef>
                <a:spcPts val="0"/>
              </a:spcBef>
              <a:buNone/>
            </a:pPr>
            <a:endParaRPr lang="en-US" dirty="0" smtClean="0"/>
          </a:p>
          <a:p>
            <a:pPr lvl="2">
              <a:spcBef>
                <a:spcPts val="0"/>
              </a:spcBef>
              <a:buFontTx/>
              <a:buChar char="-"/>
            </a:pPr>
            <a:endParaRPr lang="en-US" dirty="0" smtClean="0"/>
          </a:p>
          <a:p>
            <a:pPr lvl="4">
              <a:spcBef>
                <a:spcPts val="0"/>
              </a:spcBef>
            </a:pPr>
            <a:r>
              <a:rPr lang="en-US" dirty="0" smtClean="0"/>
              <a:t>			</a:t>
            </a:r>
          </a:p>
          <a:p>
            <a:endParaRPr lang="en-US" dirty="0" smtClean="0"/>
          </a:p>
          <a:p>
            <a:endParaRPr lang="en-US" dirty="0" smtClean="0"/>
          </a:p>
        </p:txBody>
      </p:sp>
      <p:sp>
        <p:nvSpPr>
          <p:cNvPr id="4" name="Slide Number Placeholder 3"/>
          <p:cNvSpPr>
            <a:spLocks noGrp="1"/>
          </p:cNvSpPr>
          <p:nvPr>
            <p:ph type="sldNum" sz="quarter" idx="10"/>
          </p:nvPr>
        </p:nvSpPr>
        <p:spPr/>
        <p:txBody>
          <a:bodyPr/>
          <a:lstStyle/>
          <a:p>
            <a:r>
              <a:rPr lang="en-US" smtClean="0"/>
              <a:t>Slide </a:t>
            </a:r>
            <a:fld id="{EB61D637-7178-914F-9578-67A56A58850F}" type="slidenum">
              <a:rPr lang="en-US" smtClean="0"/>
              <a:pPr/>
              <a:t>2</a:t>
            </a:fld>
            <a:endParaRPr lang="en-US"/>
          </a:p>
        </p:txBody>
      </p:sp>
    </p:spTree>
    <p:extLst>
      <p:ext uri="{BB962C8B-B14F-4D97-AF65-F5344CB8AC3E}">
        <p14:creationId xmlns:p14="http://schemas.microsoft.com/office/powerpoint/2010/main" val="2579093960"/>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 name="Shape 219"/>
          <p:cNvSpPr>
            <a:spLocks noGrp="1"/>
          </p:cNvSpPr>
          <p:nvPr>
            <p:ph type="title"/>
          </p:nvPr>
        </p:nvSpPr>
        <p:spPr>
          <a:xfrm>
            <a:off x="323527" y="620687"/>
            <a:ext cx="8343901" cy="838201"/>
          </a:xfrm>
          <a:prstGeom prst="rect">
            <a:avLst/>
          </a:prstGeom>
        </p:spPr>
        <p:txBody>
          <a:bodyPr lIns="0" tIns="0" rIns="0" bIns="0">
            <a:normAutofit/>
          </a:bodyPr>
          <a:lstStyle/>
          <a:p>
            <a:pPr lvl="0">
              <a:defRPr sz="1800">
                <a:solidFill>
                  <a:srgbClr val="000000"/>
                </a:solidFill>
              </a:defRPr>
            </a:pPr>
            <a:r>
              <a:rPr sz="2400" baseline="30000">
                <a:solidFill>
                  <a:srgbClr val="004080"/>
                </a:solidFill>
              </a:rPr>
              <a:t>238</a:t>
            </a:r>
            <a:r>
              <a:rPr sz="2400">
                <a:solidFill>
                  <a:srgbClr val="004080"/>
                </a:solidFill>
              </a:rPr>
              <a:t>U fast analysis from IAEA - WPEC May 2014 report  </a:t>
            </a:r>
            <a:br>
              <a:rPr sz="2400">
                <a:solidFill>
                  <a:srgbClr val="004080"/>
                </a:solidFill>
              </a:rPr>
            </a:br>
            <a:endParaRPr sz="2400">
              <a:solidFill>
                <a:srgbClr val="004080"/>
              </a:solidFill>
            </a:endParaRPr>
          </a:p>
        </p:txBody>
      </p:sp>
      <p:sp>
        <p:nvSpPr>
          <p:cNvPr id="220" name="Shape 220"/>
          <p:cNvSpPr/>
          <p:nvPr/>
        </p:nvSpPr>
        <p:spPr>
          <a:xfrm>
            <a:off x="1241425" y="6438900"/>
            <a:ext cx="7445375" cy="0"/>
          </a:xfrm>
          <a:prstGeom prst="line">
            <a:avLst/>
          </a:prstGeom>
          <a:ln>
            <a:solidFill/>
            <a:round/>
          </a:ln>
        </p:spPr>
        <p:txBody>
          <a:bodyPr lIns="0" tIns="0" rIns="0" bIns="0"/>
          <a:lstStyle/>
          <a:p>
            <a:pPr lvl="0" defTabSz="457200">
              <a:spcBef>
                <a:spcPts val="0"/>
              </a:spcBef>
              <a:buClrTx/>
              <a:buSzTx/>
              <a:buFontTx/>
              <a:buNone/>
              <a:defRPr sz="1200">
                <a:latin typeface="+mn-lt"/>
                <a:ea typeface="+mn-ea"/>
                <a:cs typeface="+mn-cs"/>
                <a:sym typeface="Helvetica"/>
              </a:defRPr>
            </a:pPr>
            <a:endParaRPr/>
          </a:p>
        </p:txBody>
      </p:sp>
      <p:sp>
        <p:nvSpPr>
          <p:cNvPr id="221" name="Shape 221"/>
          <p:cNvSpPr/>
          <p:nvPr/>
        </p:nvSpPr>
        <p:spPr>
          <a:xfrm>
            <a:off x="463550" y="6438900"/>
            <a:ext cx="298450" cy="0"/>
          </a:xfrm>
          <a:prstGeom prst="line">
            <a:avLst/>
          </a:prstGeom>
          <a:ln>
            <a:solidFill/>
            <a:round/>
          </a:ln>
        </p:spPr>
        <p:txBody>
          <a:bodyPr lIns="0" tIns="0" rIns="0" bIns="0"/>
          <a:lstStyle/>
          <a:p>
            <a:pPr lvl="0" defTabSz="457200">
              <a:spcBef>
                <a:spcPts val="0"/>
              </a:spcBef>
              <a:buClrTx/>
              <a:buSzTx/>
              <a:buFontTx/>
              <a:buNone/>
              <a:defRPr sz="1200">
                <a:latin typeface="+mn-lt"/>
                <a:ea typeface="+mn-ea"/>
                <a:cs typeface="+mn-cs"/>
                <a:sym typeface="Helvetica"/>
              </a:defRPr>
            </a:pPr>
            <a:endParaRPr/>
          </a:p>
        </p:txBody>
      </p:sp>
      <p:sp>
        <p:nvSpPr>
          <p:cNvPr id="222" name="Shape 222"/>
          <p:cNvSpPr/>
          <p:nvPr/>
        </p:nvSpPr>
        <p:spPr>
          <a:xfrm>
            <a:off x="407987" y="6477000"/>
            <a:ext cx="5334001" cy="20241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spcBef>
                <a:spcPts val="0"/>
              </a:spcBef>
              <a:buSzTx/>
              <a:buNone/>
              <a:defRPr sz="800"/>
            </a:lvl1pPr>
          </a:lstStyle>
          <a:p>
            <a:pPr lvl="0">
              <a:defRPr sz="1800"/>
            </a:pPr>
            <a:r>
              <a:rPr sz="800"/>
              <a:t>Operated by Los Alamos National Security, LLC for NNSA</a:t>
            </a:r>
          </a:p>
        </p:txBody>
      </p:sp>
      <p:pic>
        <p:nvPicPr>
          <p:cNvPr id="223" name="image4.gif" descr="LaLogo.gif"/>
          <p:cNvPicPr/>
          <p:nvPr/>
        </p:nvPicPr>
        <p:blipFill>
          <a:blip r:embed="rId2">
            <a:extLst/>
          </a:blip>
          <a:stretch>
            <a:fillRect/>
          </a:stretch>
        </p:blipFill>
        <p:spPr>
          <a:xfrm>
            <a:off x="228600" y="5892800"/>
            <a:ext cx="1285240" cy="584200"/>
          </a:xfrm>
          <a:prstGeom prst="rect">
            <a:avLst/>
          </a:prstGeom>
          <a:ln w="12700">
            <a:miter lim="400000"/>
          </a:ln>
        </p:spPr>
      </p:pic>
      <p:pic>
        <p:nvPicPr>
          <p:cNvPr id="224" name="image5.gif" descr="NNSAlogo.gif"/>
          <p:cNvPicPr/>
          <p:nvPr/>
        </p:nvPicPr>
        <p:blipFill>
          <a:blip r:embed="rId3">
            <a:extLst/>
          </a:blip>
          <a:stretch>
            <a:fillRect/>
          </a:stretch>
        </p:blipFill>
        <p:spPr>
          <a:xfrm>
            <a:off x="7696200" y="6477000"/>
            <a:ext cx="1009650" cy="228522"/>
          </a:xfrm>
          <a:prstGeom prst="rect">
            <a:avLst/>
          </a:prstGeom>
          <a:ln w="12700">
            <a:miter lim="400000"/>
          </a:ln>
        </p:spPr>
      </p:pic>
      <p:sp>
        <p:nvSpPr>
          <p:cNvPr id="225" name="Shape 225"/>
          <p:cNvSpPr/>
          <p:nvPr/>
        </p:nvSpPr>
        <p:spPr>
          <a:xfrm>
            <a:off x="353672" y="1297272"/>
            <a:ext cx="8436656" cy="405823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marL="342900" lvl="0" indent="-342900">
              <a:buChar char="◆"/>
              <a:defRPr sz="1800"/>
            </a:pPr>
            <a:r>
              <a:rPr sz="2000"/>
              <a:t>A test file has been made by Capote and Trkov (building upon ENDF/B-VII.1) - ib33.</a:t>
            </a:r>
          </a:p>
          <a:p>
            <a:pPr marL="800100" lvl="1" indent="-342900">
              <a:buChar char="◆"/>
              <a:defRPr sz="1800"/>
            </a:pPr>
            <a:r>
              <a:rPr sz="2000"/>
              <a:t>overall, data testing looks encouraging. </a:t>
            </a:r>
          </a:p>
          <a:p>
            <a:pPr marL="800100" lvl="1" indent="-342900">
              <a:buChar char="◆"/>
              <a:defRPr sz="1800"/>
            </a:pPr>
            <a:r>
              <a:rPr sz="2000"/>
              <a:t>Reaction rate testing has been done, for validation</a:t>
            </a:r>
          </a:p>
          <a:p>
            <a:pPr marL="800100" lvl="1" indent="-342900">
              <a:buChar char="◆"/>
              <a:defRPr sz="1800"/>
            </a:pPr>
            <a:r>
              <a:rPr sz="2000"/>
              <a:t>Flattop-25 31P(n,p) &amp; 235f ratios look pretty good - but they depend upon transport effect (i.e. 238U cross sections for transport have an effect on the results above 10-12 MeV, so one should be cautious in inferring information about PFNS there). Morgan White will motivate  new flattop measurements.</a:t>
            </a:r>
          </a:p>
          <a:p>
            <a:pPr marL="342900" lvl="0" indent="-342900">
              <a:buChar char="◆"/>
              <a:defRPr sz="1800"/>
            </a:pPr>
            <a:r>
              <a:rPr sz="2000"/>
              <a:t>Fast region will be merged with new Geel evaluation when ready</a:t>
            </a:r>
          </a:p>
        </p:txBody>
      </p:sp>
    </p:spTree>
    <p:extLst>
      <p:ext uri="{BB962C8B-B14F-4D97-AF65-F5344CB8AC3E}">
        <p14:creationId xmlns:p14="http://schemas.microsoft.com/office/powerpoint/2010/main" val="3738705937"/>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 name="Shape 227"/>
          <p:cNvSpPr>
            <a:spLocks noGrp="1"/>
          </p:cNvSpPr>
          <p:nvPr>
            <p:ph type="title"/>
          </p:nvPr>
        </p:nvSpPr>
        <p:spPr>
          <a:xfrm>
            <a:off x="323527" y="620687"/>
            <a:ext cx="8343901" cy="838201"/>
          </a:xfrm>
          <a:prstGeom prst="rect">
            <a:avLst/>
          </a:prstGeom>
        </p:spPr>
        <p:txBody>
          <a:bodyPr lIns="0" tIns="0" rIns="0" bIns="0">
            <a:normAutofit/>
          </a:bodyPr>
          <a:lstStyle/>
          <a:p>
            <a:pPr lvl="0">
              <a:defRPr sz="1800">
                <a:solidFill>
                  <a:srgbClr val="000000"/>
                </a:solidFill>
              </a:defRPr>
            </a:pPr>
            <a:r>
              <a:rPr sz="2400" baseline="30000">
                <a:solidFill>
                  <a:srgbClr val="004080"/>
                </a:solidFill>
              </a:rPr>
              <a:t>238</a:t>
            </a:r>
            <a:r>
              <a:rPr sz="2400">
                <a:solidFill>
                  <a:srgbClr val="004080"/>
                </a:solidFill>
              </a:rPr>
              <a:t>U fast analysis from IAEA - Kahler/Trkov MCNP calks </a:t>
            </a:r>
            <a:br>
              <a:rPr sz="2400">
                <a:solidFill>
                  <a:srgbClr val="004080"/>
                </a:solidFill>
              </a:rPr>
            </a:br>
            <a:endParaRPr sz="2400">
              <a:solidFill>
                <a:srgbClr val="004080"/>
              </a:solidFill>
            </a:endParaRPr>
          </a:p>
        </p:txBody>
      </p:sp>
      <p:sp>
        <p:nvSpPr>
          <p:cNvPr id="228" name="Shape 228"/>
          <p:cNvSpPr/>
          <p:nvPr/>
        </p:nvSpPr>
        <p:spPr>
          <a:xfrm>
            <a:off x="1241425" y="6438900"/>
            <a:ext cx="7445375" cy="0"/>
          </a:xfrm>
          <a:prstGeom prst="line">
            <a:avLst/>
          </a:prstGeom>
          <a:ln>
            <a:solidFill/>
            <a:round/>
          </a:ln>
        </p:spPr>
        <p:txBody>
          <a:bodyPr lIns="0" tIns="0" rIns="0" bIns="0"/>
          <a:lstStyle/>
          <a:p>
            <a:pPr lvl="0" defTabSz="457200">
              <a:spcBef>
                <a:spcPts val="0"/>
              </a:spcBef>
              <a:buClrTx/>
              <a:buSzTx/>
              <a:buFontTx/>
              <a:buNone/>
              <a:defRPr sz="1200">
                <a:latin typeface="+mn-lt"/>
                <a:ea typeface="+mn-ea"/>
                <a:cs typeface="+mn-cs"/>
                <a:sym typeface="Helvetica"/>
              </a:defRPr>
            </a:pPr>
            <a:endParaRPr/>
          </a:p>
        </p:txBody>
      </p:sp>
      <p:sp>
        <p:nvSpPr>
          <p:cNvPr id="229" name="Shape 229"/>
          <p:cNvSpPr/>
          <p:nvPr/>
        </p:nvSpPr>
        <p:spPr>
          <a:xfrm>
            <a:off x="463550" y="6438900"/>
            <a:ext cx="298450" cy="0"/>
          </a:xfrm>
          <a:prstGeom prst="line">
            <a:avLst/>
          </a:prstGeom>
          <a:ln>
            <a:solidFill/>
            <a:round/>
          </a:ln>
        </p:spPr>
        <p:txBody>
          <a:bodyPr lIns="0" tIns="0" rIns="0" bIns="0"/>
          <a:lstStyle/>
          <a:p>
            <a:pPr lvl="0" defTabSz="457200">
              <a:spcBef>
                <a:spcPts val="0"/>
              </a:spcBef>
              <a:buClrTx/>
              <a:buSzTx/>
              <a:buFontTx/>
              <a:buNone/>
              <a:defRPr sz="1200">
                <a:latin typeface="+mn-lt"/>
                <a:ea typeface="+mn-ea"/>
                <a:cs typeface="+mn-cs"/>
                <a:sym typeface="Helvetica"/>
              </a:defRPr>
            </a:pPr>
            <a:endParaRPr/>
          </a:p>
        </p:txBody>
      </p:sp>
      <p:sp>
        <p:nvSpPr>
          <p:cNvPr id="230" name="Shape 230"/>
          <p:cNvSpPr/>
          <p:nvPr/>
        </p:nvSpPr>
        <p:spPr>
          <a:xfrm>
            <a:off x="407987" y="6477000"/>
            <a:ext cx="5334001" cy="20241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spcBef>
                <a:spcPts val="0"/>
              </a:spcBef>
              <a:buSzTx/>
              <a:buNone/>
              <a:defRPr sz="800"/>
            </a:lvl1pPr>
          </a:lstStyle>
          <a:p>
            <a:pPr lvl="0">
              <a:defRPr sz="1800"/>
            </a:pPr>
            <a:r>
              <a:rPr sz="800"/>
              <a:t>Operated by Los Alamos National Security, LLC for NNSA</a:t>
            </a:r>
          </a:p>
        </p:txBody>
      </p:sp>
      <p:pic>
        <p:nvPicPr>
          <p:cNvPr id="231" name="image4.gif" descr="LaLogo.gif"/>
          <p:cNvPicPr/>
          <p:nvPr/>
        </p:nvPicPr>
        <p:blipFill>
          <a:blip r:embed="rId2">
            <a:extLst/>
          </a:blip>
          <a:stretch>
            <a:fillRect/>
          </a:stretch>
        </p:blipFill>
        <p:spPr>
          <a:xfrm>
            <a:off x="228600" y="5892800"/>
            <a:ext cx="1285240" cy="584200"/>
          </a:xfrm>
          <a:prstGeom prst="rect">
            <a:avLst/>
          </a:prstGeom>
          <a:ln w="12700">
            <a:miter lim="400000"/>
          </a:ln>
        </p:spPr>
      </p:pic>
      <p:pic>
        <p:nvPicPr>
          <p:cNvPr id="232" name="image5.gif" descr="NNSAlogo.gif"/>
          <p:cNvPicPr/>
          <p:nvPr/>
        </p:nvPicPr>
        <p:blipFill>
          <a:blip r:embed="rId3">
            <a:extLst/>
          </a:blip>
          <a:stretch>
            <a:fillRect/>
          </a:stretch>
        </p:blipFill>
        <p:spPr>
          <a:xfrm>
            <a:off x="7696200" y="6477000"/>
            <a:ext cx="1009650" cy="228522"/>
          </a:xfrm>
          <a:prstGeom prst="rect">
            <a:avLst/>
          </a:prstGeom>
          <a:ln w="12700">
            <a:miter lim="400000"/>
          </a:ln>
        </p:spPr>
      </p:pic>
      <p:pic>
        <p:nvPicPr>
          <p:cNvPr id="233" name="Screen Shot 2014-05-15 at 11.55.38 AM.png"/>
          <p:cNvPicPr/>
          <p:nvPr/>
        </p:nvPicPr>
        <p:blipFill>
          <a:blip r:embed="rId4">
            <a:extLst/>
          </a:blip>
          <a:stretch>
            <a:fillRect/>
          </a:stretch>
        </p:blipFill>
        <p:spPr>
          <a:xfrm>
            <a:off x="400050" y="1624626"/>
            <a:ext cx="8343900" cy="2180463"/>
          </a:xfrm>
          <a:prstGeom prst="rect">
            <a:avLst/>
          </a:prstGeom>
          <a:ln w="12700">
            <a:miter lim="400000"/>
          </a:ln>
        </p:spPr>
      </p:pic>
      <p:sp>
        <p:nvSpPr>
          <p:cNvPr id="234" name="Shape 234"/>
          <p:cNvSpPr/>
          <p:nvPr/>
        </p:nvSpPr>
        <p:spPr>
          <a:xfrm>
            <a:off x="6145175" y="4282784"/>
            <a:ext cx="2785329" cy="375232"/>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lvl="0">
              <a:defRPr sz="1800"/>
            </a:pPr>
            <a:r>
              <a:rPr sz="2000"/>
              <a:t> Excellent performance</a:t>
            </a:r>
          </a:p>
        </p:txBody>
      </p:sp>
    </p:spTree>
    <p:extLst>
      <p:ext uri="{BB962C8B-B14F-4D97-AF65-F5344CB8AC3E}">
        <p14:creationId xmlns:p14="http://schemas.microsoft.com/office/powerpoint/2010/main" val="215485957"/>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 name="Shape 236"/>
          <p:cNvSpPr>
            <a:spLocks noGrp="1"/>
          </p:cNvSpPr>
          <p:nvPr>
            <p:ph type="title"/>
          </p:nvPr>
        </p:nvSpPr>
        <p:spPr>
          <a:xfrm>
            <a:off x="323527" y="620687"/>
            <a:ext cx="8343901" cy="838201"/>
          </a:xfrm>
          <a:prstGeom prst="rect">
            <a:avLst/>
          </a:prstGeom>
        </p:spPr>
        <p:txBody>
          <a:bodyPr lIns="0" tIns="0" rIns="0" bIns="0">
            <a:normAutofit/>
          </a:bodyPr>
          <a:lstStyle/>
          <a:p>
            <a:pPr lvl="0" defTabSz="667512">
              <a:defRPr sz="1800">
                <a:solidFill>
                  <a:srgbClr val="000000"/>
                </a:solidFill>
              </a:defRPr>
            </a:pPr>
            <a:r>
              <a:rPr sz="1752" baseline="29260">
                <a:solidFill>
                  <a:srgbClr val="004080"/>
                </a:solidFill>
              </a:rPr>
              <a:t>235</a:t>
            </a:r>
            <a:r>
              <a:rPr sz="1752">
                <a:solidFill>
                  <a:srgbClr val="004080"/>
                </a:solidFill>
              </a:rPr>
              <a:t>U: resonance analysis from Oak Ridge, Cadatache - WPEC May 2014 report  </a:t>
            </a:r>
            <a:br>
              <a:rPr sz="1752">
                <a:solidFill>
                  <a:srgbClr val="004080"/>
                </a:solidFill>
              </a:rPr>
            </a:br>
            <a:endParaRPr sz="1752">
              <a:solidFill>
                <a:srgbClr val="004080"/>
              </a:solidFill>
            </a:endParaRPr>
          </a:p>
        </p:txBody>
      </p:sp>
      <p:sp>
        <p:nvSpPr>
          <p:cNvPr id="237" name="Shape 237"/>
          <p:cNvSpPr/>
          <p:nvPr/>
        </p:nvSpPr>
        <p:spPr>
          <a:xfrm>
            <a:off x="1241425" y="6438900"/>
            <a:ext cx="7445375" cy="0"/>
          </a:xfrm>
          <a:prstGeom prst="line">
            <a:avLst/>
          </a:prstGeom>
          <a:ln>
            <a:solidFill/>
            <a:round/>
          </a:ln>
        </p:spPr>
        <p:txBody>
          <a:bodyPr lIns="0" tIns="0" rIns="0" bIns="0"/>
          <a:lstStyle/>
          <a:p>
            <a:pPr lvl="0" defTabSz="457200">
              <a:spcBef>
                <a:spcPts val="0"/>
              </a:spcBef>
              <a:buClrTx/>
              <a:buSzTx/>
              <a:buFontTx/>
              <a:buNone/>
              <a:defRPr sz="1200">
                <a:latin typeface="+mn-lt"/>
                <a:ea typeface="+mn-ea"/>
                <a:cs typeface="+mn-cs"/>
                <a:sym typeface="Helvetica"/>
              </a:defRPr>
            </a:pPr>
            <a:endParaRPr/>
          </a:p>
        </p:txBody>
      </p:sp>
      <p:sp>
        <p:nvSpPr>
          <p:cNvPr id="238" name="Shape 238"/>
          <p:cNvSpPr/>
          <p:nvPr/>
        </p:nvSpPr>
        <p:spPr>
          <a:xfrm>
            <a:off x="463550" y="6438900"/>
            <a:ext cx="298450" cy="0"/>
          </a:xfrm>
          <a:prstGeom prst="line">
            <a:avLst/>
          </a:prstGeom>
          <a:ln>
            <a:solidFill/>
            <a:round/>
          </a:ln>
        </p:spPr>
        <p:txBody>
          <a:bodyPr lIns="0" tIns="0" rIns="0" bIns="0"/>
          <a:lstStyle/>
          <a:p>
            <a:pPr lvl="0" defTabSz="457200">
              <a:spcBef>
                <a:spcPts val="0"/>
              </a:spcBef>
              <a:buClrTx/>
              <a:buSzTx/>
              <a:buFontTx/>
              <a:buNone/>
              <a:defRPr sz="1200">
                <a:latin typeface="+mn-lt"/>
                <a:ea typeface="+mn-ea"/>
                <a:cs typeface="+mn-cs"/>
                <a:sym typeface="Helvetica"/>
              </a:defRPr>
            </a:pPr>
            <a:endParaRPr/>
          </a:p>
        </p:txBody>
      </p:sp>
      <p:sp>
        <p:nvSpPr>
          <p:cNvPr id="239" name="Shape 239"/>
          <p:cNvSpPr/>
          <p:nvPr/>
        </p:nvSpPr>
        <p:spPr>
          <a:xfrm>
            <a:off x="407987" y="6477000"/>
            <a:ext cx="5334001" cy="20241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spcBef>
                <a:spcPts val="0"/>
              </a:spcBef>
              <a:buSzTx/>
              <a:buNone/>
              <a:defRPr sz="800"/>
            </a:lvl1pPr>
          </a:lstStyle>
          <a:p>
            <a:pPr lvl="0">
              <a:defRPr sz="1800"/>
            </a:pPr>
            <a:r>
              <a:rPr sz="800"/>
              <a:t>Operated by Los Alamos National Security, LLC for NNSA</a:t>
            </a:r>
          </a:p>
        </p:txBody>
      </p:sp>
      <p:pic>
        <p:nvPicPr>
          <p:cNvPr id="240" name="image4.gif" descr="LaLogo.gif"/>
          <p:cNvPicPr/>
          <p:nvPr/>
        </p:nvPicPr>
        <p:blipFill>
          <a:blip r:embed="rId2">
            <a:extLst/>
          </a:blip>
          <a:stretch>
            <a:fillRect/>
          </a:stretch>
        </p:blipFill>
        <p:spPr>
          <a:xfrm>
            <a:off x="228600" y="5892800"/>
            <a:ext cx="1285240" cy="584200"/>
          </a:xfrm>
          <a:prstGeom prst="rect">
            <a:avLst/>
          </a:prstGeom>
          <a:ln w="12700">
            <a:miter lim="400000"/>
          </a:ln>
        </p:spPr>
      </p:pic>
      <p:pic>
        <p:nvPicPr>
          <p:cNvPr id="241" name="image5.gif" descr="NNSAlogo.gif"/>
          <p:cNvPicPr/>
          <p:nvPr/>
        </p:nvPicPr>
        <p:blipFill>
          <a:blip r:embed="rId3">
            <a:extLst/>
          </a:blip>
          <a:stretch>
            <a:fillRect/>
          </a:stretch>
        </p:blipFill>
        <p:spPr>
          <a:xfrm>
            <a:off x="7696200" y="6477000"/>
            <a:ext cx="1009650" cy="228522"/>
          </a:xfrm>
          <a:prstGeom prst="rect">
            <a:avLst/>
          </a:prstGeom>
          <a:ln w="12700">
            <a:miter lim="400000"/>
          </a:ln>
        </p:spPr>
      </p:pic>
      <p:sp>
        <p:nvSpPr>
          <p:cNvPr id="242" name="Shape 242"/>
          <p:cNvSpPr/>
          <p:nvPr/>
        </p:nvSpPr>
        <p:spPr>
          <a:xfrm>
            <a:off x="353672" y="1297272"/>
            <a:ext cx="8436656" cy="55092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marL="342900" lvl="0" indent="-342900">
              <a:buChar char="◆"/>
              <a:defRPr sz="1800"/>
            </a:pPr>
            <a:r>
              <a:rPr sz="1600" dirty="0"/>
              <a:t>SAMMY analysis to 2.25 keV. Builds on WPEC sg. 29 findings (that ENDF capture should be reduced near 1 keV). Uses new:</a:t>
            </a:r>
          </a:p>
          <a:p>
            <a:pPr marL="800100" lvl="1" indent="-342900">
              <a:buChar char="◆"/>
              <a:defRPr sz="1800"/>
            </a:pPr>
            <a:r>
              <a:rPr sz="1600" dirty="0"/>
              <a:t>DANCE (Jandel) - lower resolution</a:t>
            </a:r>
          </a:p>
          <a:p>
            <a:pPr marL="800100" lvl="1" indent="-342900">
              <a:buChar char="◆"/>
              <a:defRPr sz="1800"/>
            </a:pPr>
            <a:r>
              <a:rPr sz="1600" dirty="0"/>
              <a:t>RPI - in 500 eV to 3 keV, lower than ENDF. </a:t>
            </a:r>
          </a:p>
          <a:p>
            <a:pPr marL="342900" lvl="0" indent="-342900">
              <a:buChar char="◆"/>
              <a:defRPr sz="1800"/>
            </a:pPr>
            <a:r>
              <a:rPr sz="1600" dirty="0"/>
              <a:t>Fitting was also done for eta, and integral K1, Westcott factor, and capture resonance integral, into SAMMY</a:t>
            </a:r>
          </a:p>
          <a:p>
            <a:pPr marL="342900" lvl="0" indent="-342900">
              <a:buChar char="◆"/>
              <a:defRPr sz="1800"/>
            </a:pPr>
            <a:r>
              <a:rPr sz="1600" dirty="0"/>
              <a:t>Benchmarks FCA, Zeus, support these changes, &amp; HMI-1 with iron. Noguere has updated unres. res. 2.25-25 keV &amp; Profil data.</a:t>
            </a:r>
          </a:p>
          <a:p>
            <a:pPr marL="342900" lvl="0" indent="-342900">
              <a:buChar char="◆"/>
              <a:defRPr sz="1800"/>
            </a:pPr>
            <a:r>
              <a:rPr sz="1600" dirty="0"/>
              <a:t>IAEA working to make 235U thermal PFNS a standard; work will be needed to see if this can be accommodated with other tweaks.</a:t>
            </a:r>
          </a:p>
          <a:p>
            <a:pPr marL="342900" lvl="0" indent="-342900">
              <a:buChar char="◆"/>
              <a:defRPr sz="1800"/>
            </a:pPr>
            <a:r>
              <a:rPr sz="1600" dirty="0"/>
              <a:t>A file for testing was made (fused with JENDL). We need to make merged file with ENDF, and with Romain’s new high energy file.</a:t>
            </a:r>
          </a:p>
          <a:p>
            <a:pPr marL="800100" lvl="1" indent="-342900">
              <a:buChar char="◆"/>
              <a:defRPr sz="1800"/>
            </a:pPr>
            <a:r>
              <a:rPr sz="1600" dirty="0"/>
              <a:t>Need to see performance for sodium-void Japanese expts</a:t>
            </a:r>
          </a:p>
          <a:p>
            <a:pPr lvl="0">
              <a:buClrTx/>
              <a:buSzTx/>
              <a:buFontTx/>
              <a:buNone/>
              <a:defRPr sz="1800"/>
            </a:pPr>
            <a:endParaRPr sz="2000" dirty="0"/>
          </a:p>
        </p:txBody>
      </p:sp>
    </p:spTree>
    <p:extLst>
      <p:ext uri="{BB962C8B-B14F-4D97-AF65-F5344CB8AC3E}">
        <p14:creationId xmlns:p14="http://schemas.microsoft.com/office/powerpoint/2010/main" val="28778065"/>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 name="Shape 244"/>
          <p:cNvSpPr>
            <a:spLocks noGrp="1"/>
          </p:cNvSpPr>
          <p:nvPr>
            <p:ph type="title"/>
          </p:nvPr>
        </p:nvSpPr>
        <p:spPr>
          <a:xfrm>
            <a:off x="323527" y="620687"/>
            <a:ext cx="8343901" cy="838201"/>
          </a:xfrm>
          <a:prstGeom prst="rect">
            <a:avLst/>
          </a:prstGeom>
        </p:spPr>
        <p:txBody>
          <a:bodyPr lIns="0" tIns="0" rIns="0" bIns="0">
            <a:normAutofit/>
          </a:bodyPr>
          <a:lstStyle/>
          <a:p>
            <a:pPr lvl="0">
              <a:defRPr sz="1800">
                <a:solidFill>
                  <a:srgbClr val="000000"/>
                </a:solidFill>
              </a:defRPr>
            </a:pPr>
            <a:r>
              <a:rPr sz="2400" baseline="30000">
                <a:solidFill>
                  <a:srgbClr val="004080"/>
                </a:solidFill>
              </a:rPr>
              <a:t>235</a:t>
            </a:r>
            <a:r>
              <a:rPr sz="2400">
                <a:solidFill>
                  <a:srgbClr val="004080"/>
                </a:solidFill>
              </a:rPr>
              <a:t>U fast analysis from CEA/BIII - WPEC May 2014 report  </a:t>
            </a:r>
            <a:br>
              <a:rPr sz="2400">
                <a:solidFill>
                  <a:srgbClr val="004080"/>
                </a:solidFill>
              </a:rPr>
            </a:br>
            <a:endParaRPr sz="2400">
              <a:solidFill>
                <a:srgbClr val="004080"/>
              </a:solidFill>
            </a:endParaRPr>
          </a:p>
        </p:txBody>
      </p:sp>
      <p:sp>
        <p:nvSpPr>
          <p:cNvPr id="245" name="Shape 245"/>
          <p:cNvSpPr/>
          <p:nvPr/>
        </p:nvSpPr>
        <p:spPr>
          <a:xfrm>
            <a:off x="1241425" y="6438900"/>
            <a:ext cx="7445375" cy="0"/>
          </a:xfrm>
          <a:prstGeom prst="line">
            <a:avLst/>
          </a:prstGeom>
          <a:ln>
            <a:solidFill/>
            <a:round/>
          </a:ln>
        </p:spPr>
        <p:txBody>
          <a:bodyPr lIns="0" tIns="0" rIns="0" bIns="0"/>
          <a:lstStyle/>
          <a:p>
            <a:pPr lvl="0" defTabSz="457200">
              <a:spcBef>
                <a:spcPts val="0"/>
              </a:spcBef>
              <a:buClrTx/>
              <a:buSzTx/>
              <a:buFontTx/>
              <a:buNone/>
              <a:defRPr sz="1200">
                <a:latin typeface="+mn-lt"/>
                <a:ea typeface="+mn-ea"/>
                <a:cs typeface="+mn-cs"/>
                <a:sym typeface="Helvetica"/>
              </a:defRPr>
            </a:pPr>
            <a:endParaRPr/>
          </a:p>
        </p:txBody>
      </p:sp>
      <p:sp>
        <p:nvSpPr>
          <p:cNvPr id="246" name="Shape 246"/>
          <p:cNvSpPr/>
          <p:nvPr/>
        </p:nvSpPr>
        <p:spPr>
          <a:xfrm>
            <a:off x="463550" y="6438900"/>
            <a:ext cx="298450" cy="0"/>
          </a:xfrm>
          <a:prstGeom prst="line">
            <a:avLst/>
          </a:prstGeom>
          <a:ln>
            <a:solidFill/>
            <a:round/>
          </a:ln>
        </p:spPr>
        <p:txBody>
          <a:bodyPr lIns="0" tIns="0" rIns="0" bIns="0"/>
          <a:lstStyle/>
          <a:p>
            <a:pPr lvl="0" defTabSz="457200">
              <a:spcBef>
                <a:spcPts val="0"/>
              </a:spcBef>
              <a:buClrTx/>
              <a:buSzTx/>
              <a:buFontTx/>
              <a:buNone/>
              <a:defRPr sz="1200">
                <a:latin typeface="+mn-lt"/>
                <a:ea typeface="+mn-ea"/>
                <a:cs typeface="+mn-cs"/>
                <a:sym typeface="Helvetica"/>
              </a:defRPr>
            </a:pPr>
            <a:endParaRPr/>
          </a:p>
        </p:txBody>
      </p:sp>
      <p:sp>
        <p:nvSpPr>
          <p:cNvPr id="247" name="Shape 247"/>
          <p:cNvSpPr/>
          <p:nvPr/>
        </p:nvSpPr>
        <p:spPr>
          <a:xfrm>
            <a:off x="407987" y="6477000"/>
            <a:ext cx="5334001" cy="20241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spcBef>
                <a:spcPts val="0"/>
              </a:spcBef>
              <a:buSzTx/>
              <a:buNone/>
              <a:defRPr sz="800"/>
            </a:lvl1pPr>
          </a:lstStyle>
          <a:p>
            <a:pPr lvl="0">
              <a:defRPr sz="1800"/>
            </a:pPr>
            <a:r>
              <a:rPr sz="800"/>
              <a:t>Operated by Los Alamos National Security, LLC for NNSA</a:t>
            </a:r>
          </a:p>
        </p:txBody>
      </p:sp>
      <p:pic>
        <p:nvPicPr>
          <p:cNvPr id="248" name="image4.gif" descr="LaLogo.gif"/>
          <p:cNvPicPr/>
          <p:nvPr/>
        </p:nvPicPr>
        <p:blipFill>
          <a:blip r:embed="rId2">
            <a:extLst/>
          </a:blip>
          <a:stretch>
            <a:fillRect/>
          </a:stretch>
        </p:blipFill>
        <p:spPr>
          <a:xfrm>
            <a:off x="228600" y="5892800"/>
            <a:ext cx="1285240" cy="584200"/>
          </a:xfrm>
          <a:prstGeom prst="rect">
            <a:avLst/>
          </a:prstGeom>
          <a:ln w="12700">
            <a:miter lim="400000"/>
          </a:ln>
        </p:spPr>
      </p:pic>
      <p:pic>
        <p:nvPicPr>
          <p:cNvPr id="249" name="image5.gif" descr="NNSAlogo.gif"/>
          <p:cNvPicPr/>
          <p:nvPr/>
        </p:nvPicPr>
        <p:blipFill>
          <a:blip r:embed="rId3">
            <a:extLst/>
          </a:blip>
          <a:stretch>
            <a:fillRect/>
          </a:stretch>
        </p:blipFill>
        <p:spPr>
          <a:xfrm>
            <a:off x="7696200" y="6477000"/>
            <a:ext cx="1009650" cy="228522"/>
          </a:xfrm>
          <a:prstGeom prst="rect">
            <a:avLst/>
          </a:prstGeom>
          <a:ln w="12700">
            <a:miter lim="400000"/>
          </a:ln>
        </p:spPr>
      </p:pic>
      <p:sp>
        <p:nvSpPr>
          <p:cNvPr id="250" name="Shape 250"/>
          <p:cNvSpPr/>
          <p:nvPr/>
        </p:nvSpPr>
        <p:spPr>
          <a:xfrm>
            <a:off x="353672" y="1297272"/>
            <a:ext cx="8436656" cy="479483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marL="342900" lvl="0" indent="-342900">
              <a:buChar char="◆"/>
              <a:defRPr sz="1800"/>
            </a:pPr>
            <a:r>
              <a:rPr sz="2000" dirty="0"/>
              <a:t>Collaboration meeting held on inelastic scattering at BIII (with Kawano, Capote) for all actinides, including Pu. Part of the difference was traced to JEFF having a higher total cross section for 239Pu. More work is needed still, though, since this does not explain the inelastic differences (a Morillon Pu chi was tried too - somewhat maslovian -).</a:t>
            </a:r>
          </a:p>
          <a:p>
            <a:pPr marL="342900" lvl="0" indent="-342900">
              <a:buChar char="◆"/>
              <a:defRPr sz="1800"/>
            </a:pPr>
            <a:r>
              <a:rPr sz="2000" dirty="0"/>
              <a:t>235U inelastic is smaller than for ENDF, JENDL.</a:t>
            </a:r>
          </a:p>
          <a:p>
            <a:pPr marL="342900" lvl="0" indent="-342900">
              <a:buChar char="◆"/>
              <a:defRPr sz="1800"/>
            </a:pPr>
            <a:r>
              <a:rPr sz="2000" dirty="0"/>
              <a:t>Capture is being worked on</a:t>
            </a:r>
          </a:p>
          <a:p>
            <a:pPr marL="342900" lvl="0" indent="-342900">
              <a:buChar char="◆"/>
              <a:defRPr sz="1800"/>
            </a:pPr>
            <a:r>
              <a:rPr sz="2000" dirty="0"/>
              <a:t>Draft file will be available at the end of the summer</a:t>
            </a:r>
            <a:r>
              <a:rPr sz="2000" dirty="0" smtClean="0"/>
              <a:t>.</a:t>
            </a:r>
            <a:endParaRPr sz="2000" dirty="0"/>
          </a:p>
          <a:p>
            <a:pPr lvl="0">
              <a:buClrTx/>
              <a:buSzTx/>
              <a:buFontTx/>
              <a:buNone/>
              <a:defRPr sz="1800"/>
            </a:pPr>
            <a:r>
              <a:rPr sz="2000" dirty="0"/>
              <a:t>(Preliminary testing of ORNL8 file shows some performance degradation  (over-prediction) of poly-reflected HMF benchmarks, owing to the reduced capture below 2 keV. HST good performance in VII was preserved)</a:t>
            </a:r>
          </a:p>
        </p:txBody>
      </p:sp>
    </p:spTree>
    <p:extLst>
      <p:ext uri="{BB962C8B-B14F-4D97-AF65-F5344CB8AC3E}">
        <p14:creationId xmlns:p14="http://schemas.microsoft.com/office/powerpoint/2010/main" val="717314989"/>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 name="Shape 252"/>
          <p:cNvSpPr>
            <a:spLocks noGrp="1"/>
          </p:cNvSpPr>
          <p:nvPr>
            <p:ph type="title"/>
          </p:nvPr>
        </p:nvSpPr>
        <p:spPr>
          <a:xfrm>
            <a:off x="285427" y="620687"/>
            <a:ext cx="8343901" cy="838201"/>
          </a:xfrm>
          <a:prstGeom prst="rect">
            <a:avLst/>
          </a:prstGeom>
        </p:spPr>
        <p:txBody>
          <a:bodyPr lIns="0" tIns="0" rIns="0" bIns="0">
            <a:normAutofit/>
          </a:bodyPr>
          <a:lstStyle/>
          <a:p>
            <a:pPr lvl="0" defTabSz="621791">
              <a:defRPr sz="1800">
                <a:solidFill>
                  <a:srgbClr val="000000"/>
                </a:solidFill>
              </a:defRPr>
            </a:pPr>
            <a:r>
              <a:rPr sz="1632" baseline="29058">
                <a:solidFill>
                  <a:srgbClr val="004080"/>
                </a:solidFill>
              </a:rPr>
              <a:t>235</a:t>
            </a:r>
            <a:r>
              <a:rPr sz="1632">
                <a:solidFill>
                  <a:srgbClr val="004080"/>
                </a:solidFill>
              </a:rPr>
              <a:t>U capture: New LANL/DANCE &amp; RPI data impacting SAMMY </a:t>
            </a:r>
          </a:p>
          <a:p>
            <a:pPr lvl="0" defTabSz="621791">
              <a:defRPr sz="1800">
                <a:solidFill>
                  <a:srgbClr val="000000"/>
                </a:solidFill>
              </a:defRPr>
            </a:pPr>
            <a:r>
              <a:rPr sz="1632">
                <a:solidFill>
                  <a:srgbClr val="004080"/>
                </a:solidFill>
              </a:rPr>
              <a:t>As Suggested by Japanese Colleagues </a:t>
            </a:r>
            <a:br>
              <a:rPr sz="1632">
                <a:solidFill>
                  <a:srgbClr val="004080"/>
                </a:solidFill>
              </a:rPr>
            </a:br>
            <a:endParaRPr sz="1632">
              <a:solidFill>
                <a:srgbClr val="004080"/>
              </a:solidFill>
            </a:endParaRPr>
          </a:p>
        </p:txBody>
      </p:sp>
      <p:sp>
        <p:nvSpPr>
          <p:cNvPr id="253" name="Shape 253"/>
          <p:cNvSpPr/>
          <p:nvPr/>
        </p:nvSpPr>
        <p:spPr>
          <a:xfrm>
            <a:off x="1241425" y="6438900"/>
            <a:ext cx="7445375" cy="0"/>
          </a:xfrm>
          <a:prstGeom prst="line">
            <a:avLst/>
          </a:prstGeom>
          <a:ln>
            <a:solidFill/>
            <a:round/>
          </a:ln>
        </p:spPr>
        <p:txBody>
          <a:bodyPr lIns="0" tIns="0" rIns="0" bIns="0"/>
          <a:lstStyle/>
          <a:p>
            <a:pPr lvl="0" defTabSz="457200">
              <a:spcBef>
                <a:spcPts val="0"/>
              </a:spcBef>
              <a:buClrTx/>
              <a:buSzTx/>
              <a:buFontTx/>
              <a:buNone/>
              <a:defRPr sz="1200">
                <a:latin typeface="+mn-lt"/>
                <a:ea typeface="+mn-ea"/>
                <a:cs typeface="+mn-cs"/>
                <a:sym typeface="Helvetica"/>
              </a:defRPr>
            </a:pPr>
            <a:endParaRPr/>
          </a:p>
        </p:txBody>
      </p:sp>
      <p:sp>
        <p:nvSpPr>
          <p:cNvPr id="254" name="Shape 254"/>
          <p:cNvSpPr/>
          <p:nvPr/>
        </p:nvSpPr>
        <p:spPr>
          <a:xfrm>
            <a:off x="463550" y="6438900"/>
            <a:ext cx="298450" cy="0"/>
          </a:xfrm>
          <a:prstGeom prst="line">
            <a:avLst/>
          </a:prstGeom>
          <a:ln>
            <a:solidFill/>
            <a:round/>
          </a:ln>
        </p:spPr>
        <p:txBody>
          <a:bodyPr lIns="0" tIns="0" rIns="0" bIns="0"/>
          <a:lstStyle/>
          <a:p>
            <a:pPr lvl="0" defTabSz="457200">
              <a:spcBef>
                <a:spcPts val="0"/>
              </a:spcBef>
              <a:buClrTx/>
              <a:buSzTx/>
              <a:buFontTx/>
              <a:buNone/>
              <a:defRPr sz="1200">
                <a:latin typeface="+mn-lt"/>
                <a:ea typeface="+mn-ea"/>
                <a:cs typeface="+mn-cs"/>
                <a:sym typeface="Helvetica"/>
              </a:defRPr>
            </a:pPr>
            <a:endParaRPr/>
          </a:p>
        </p:txBody>
      </p:sp>
      <p:sp>
        <p:nvSpPr>
          <p:cNvPr id="255" name="Shape 255"/>
          <p:cNvSpPr/>
          <p:nvPr/>
        </p:nvSpPr>
        <p:spPr>
          <a:xfrm>
            <a:off x="407987" y="6477000"/>
            <a:ext cx="5334001" cy="20241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spcBef>
                <a:spcPts val="0"/>
              </a:spcBef>
              <a:buSzTx/>
              <a:buNone/>
              <a:defRPr sz="800"/>
            </a:lvl1pPr>
          </a:lstStyle>
          <a:p>
            <a:pPr lvl="0">
              <a:defRPr sz="1800"/>
            </a:pPr>
            <a:r>
              <a:rPr sz="800"/>
              <a:t>Operated by Los Alamos National Security, LLC for NNSA</a:t>
            </a:r>
          </a:p>
        </p:txBody>
      </p:sp>
      <p:pic>
        <p:nvPicPr>
          <p:cNvPr id="256" name="image4.gif" descr="LaLogo.gif"/>
          <p:cNvPicPr/>
          <p:nvPr/>
        </p:nvPicPr>
        <p:blipFill>
          <a:blip r:embed="rId2">
            <a:extLst/>
          </a:blip>
          <a:stretch>
            <a:fillRect/>
          </a:stretch>
        </p:blipFill>
        <p:spPr>
          <a:xfrm>
            <a:off x="228600" y="5892800"/>
            <a:ext cx="1285240" cy="584200"/>
          </a:xfrm>
          <a:prstGeom prst="rect">
            <a:avLst/>
          </a:prstGeom>
          <a:ln w="12700">
            <a:miter lim="400000"/>
          </a:ln>
        </p:spPr>
      </p:pic>
      <p:pic>
        <p:nvPicPr>
          <p:cNvPr id="257" name="image5.gif" descr="NNSAlogo.gif"/>
          <p:cNvPicPr/>
          <p:nvPr/>
        </p:nvPicPr>
        <p:blipFill>
          <a:blip r:embed="rId3">
            <a:extLst/>
          </a:blip>
          <a:stretch>
            <a:fillRect/>
          </a:stretch>
        </p:blipFill>
        <p:spPr>
          <a:xfrm>
            <a:off x="7696200" y="6477000"/>
            <a:ext cx="1009650" cy="228522"/>
          </a:xfrm>
          <a:prstGeom prst="rect">
            <a:avLst/>
          </a:prstGeom>
          <a:ln w="12700">
            <a:miter lim="400000"/>
          </a:ln>
        </p:spPr>
      </p:pic>
      <p:pic>
        <p:nvPicPr>
          <p:cNvPr id="258" name="cap_May_2014.pdf"/>
          <p:cNvPicPr/>
          <p:nvPr/>
        </p:nvPicPr>
        <p:blipFill>
          <a:blip r:embed="rId4">
            <a:extLst/>
          </a:blip>
          <a:stretch>
            <a:fillRect/>
          </a:stretch>
        </p:blipFill>
        <p:spPr>
          <a:xfrm>
            <a:off x="4122226" y="1061737"/>
            <a:ext cx="5810653" cy="4490051"/>
          </a:xfrm>
          <a:prstGeom prst="rect">
            <a:avLst/>
          </a:prstGeom>
          <a:ln w="12700">
            <a:miter lim="400000"/>
          </a:ln>
        </p:spPr>
      </p:pic>
      <p:sp>
        <p:nvSpPr>
          <p:cNvPr id="259" name="Shape 259"/>
          <p:cNvSpPr/>
          <p:nvPr/>
        </p:nvSpPr>
        <p:spPr>
          <a:xfrm>
            <a:off x="303175" y="1316867"/>
            <a:ext cx="3970621" cy="375232"/>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lvl="0">
              <a:defRPr sz="1800"/>
            </a:pPr>
            <a:r>
              <a:rPr sz="2000"/>
              <a:t> Previous problem in ENDF/B-VII </a:t>
            </a:r>
          </a:p>
        </p:txBody>
      </p:sp>
      <p:pic>
        <p:nvPicPr>
          <p:cNvPr id="260" name="Screen Shot 2014-05-15 at 2.44.43 PM.png"/>
          <p:cNvPicPr/>
          <p:nvPr/>
        </p:nvPicPr>
        <p:blipFill>
          <a:blip r:embed="rId5">
            <a:extLst/>
          </a:blip>
          <a:stretch>
            <a:fillRect/>
          </a:stretch>
        </p:blipFill>
        <p:spPr>
          <a:xfrm>
            <a:off x="864047" y="4494727"/>
            <a:ext cx="3099629" cy="2215120"/>
          </a:xfrm>
          <a:prstGeom prst="rect">
            <a:avLst/>
          </a:prstGeom>
          <a:ln w="12700">
            <a:miter lim="400000"/>
          </a:ln>
        </p:spPr>
      </p:pic>
      <p:sp>
        <p:nvSpPr>
          <p:cNvPr id="261" name="Shape 261"/>
          <p:cNvSpPr/>
          <p:nvPr/>
        </p:nvSpPr>
        <p:spPr>
          <a:xfrm>
            <a:off x="4290975" y="5170047"/>
            <a:ext cx="3186255" cy="1305240"/>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defRPr sz="1800"/>
            </a:pPr>
            <a:r>
              <a:rPr sz="1300"/>
              <a:t> Sammy RR analysis (CIELO starter file)</a:t>
            </a:r>
          </a:p>
          <a:p>
            <a:pPr lvl="0">
              <a:defRPr sz="1800"/>
            </a:pPr>
            <a:r>
              <a:rPr sz="1300"/>
              <a:t> Matches new DANCE and RPI data</a:t>
            </a:r>
          </a:p>
          <a:p>
            <a:pPr lvl="0">
              <a:defRPr sz="1800"/>
            </a:pPr>
            <a:r>
              <a:rPr sz="1300"/>
              <a:t>Higher capture could have a big impact</a:t>
            </a:r>
          </a:p>
          <a:p>
            <a:pPr lvl="0">
              <a:defRPr sz="1800"/>
            </a:pPr>
            <a:r>
              <a:rPr sz="1300"/>
              <a:t> </a:t>
            </a:r>
            <a:r>
              <a:rPr sz="1300" b="1"/>
              <a:t>But DANCE &gt; VII.1 from 2.5 - ~80 keV </a:t>
            </a:r>
            <a:r>
              <a:rPr sz="1300"/>
              <a:t> </a:t>
            </a:r>
          </a:p>
        </p:txBody>
      </p:sp>
      <p:pic>
        <p:nvPicPr>
          <p:cNvPr id="262" name="Screen Shot 2014-05-15 at 3.35.36 PM.png"/>
          <p:cNvPicPr/>
          <p:nvPr/>
        </p:nvPicPr>
        <p:blipFill>
          <a:blip r:embed="rId6">
            <a:extLst/>
          </a:blip>
          <a:stretch>
            <a:fillRect/>
          </a:stretch>
        </p:blipFill>
        <p:spPr>
          <a:xfrm>
            <a:off x="576500" y="1660132"/>
            <a:ext cx="3674723" cy="2819741"/>
          </a:xfrm>
          <a:prstGeom prst="rect">
            <a:avLst/>
          </a:prstGeom>
          <a:ln w="12700">
            <a:miter lim="400000"/>
          </a:ln>
        </p:spPr>
      </p:pic>
    </p:spTree>
    <p:extLst>
      <p:ext uri="{BB962C8B-B14F-4D97-AF65-F5344CB8AC3E}">
        <p14:creationId xmlns:p14="http://schemas.microsoft.com/office/powerpoint/2010/main" val="660084045"/>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 name="Shape 264"/>
          <p:cNvSpPr>
            <a:spLocks noGrp="1"/>
          </p:cNvSpPr>
          <p:nvPr>
            <p:ph type="title"/>
          </p:nvPr>
        </p:nvSpPr>
        <p:spPr>
          <a:xfrm>
            <a:off x="313368" y="620687"/>
            <a:ext cx="8343901" cy="838201"/>
          </a:xfrm>
          <a:prstGeom prst="rect">
            <a:avLst/>
          </a:prstGeom>
        </p:spPr>
        <p:txBody>
          <a:bodyPr lIns="0" tIns="0" rIns="0" bIns="0">
            <a:normAutofit/>
          </a:bodyPr>
          <a:lstStyle/>
          <a:p>
            <a:pPr lvl="0">
              <a:defRPr sz="1800">
                <a:solidFill>
                  <a:srgbClr val="000000"/>
                </a:solidFill>
              </a:defRPr>
            </a:pPr>
            <a:r>
              <a:rPr sz="2400">
                <a:solidFill>
                  <a:srgbClr val="004080"/>
                </a:solidFill>
              </a:rPr>
              <a:t>JENDL adjustment feedback -239Pu</a:t>
            </a:r>
            <a:br>
              <a:rPr sz="2400">
                <a:solidFill>
                  <a:srgbClr val="004080"/>
                </a:solidFill>
              </a:rPr>
            </a:br>
            <a:endParaRPr sz="2400">
              <a:solidFill>
                <a:srgbClr val="004080"/>
              </a:solidFill>
            </a:endParaRPr>
          </a:p>
        </p:txBody>
      </p:sp>
      <p:sp>
        <p:nvSpPr>
          <p:cNvPr id="265" name="Shape 265"/>
          <p:cNvSpPr/>
          <p:nvPr/>
        </p:nvSpPr>
        <p:spPr>
          <a:xfrm>
            <a:off x="1241425" y="6438900"/>
            <a:ext cx="7445375" cy="0"/>
          </a:xfrm>
          <a:prstGeom prst="line">
            <a:avLst/>
          </a:prstGeom>
          <a:ln>
            <a:solidFill/>
            <a:round/>
          </a:ln>
        </p:spPr>
        <p:txBody>
          <a:bodyPr lIns="0" tIns="0" rIns="0" bIns="0"/>
          <a:lstStyle/>
          <a:p>
            <a:pPr lvl="0" defTabSz="457200">
              <a:spcBef>
                <a:spcPts val="0"/>
              </a:spcBef>
              <a:buClrTx/>
              <a:buSzTx/>
              <a:buFontTx/>
              <a:buNone/>
              <a:defRPr sz="1200">
                <a:latin typeface="+mn-lt"/>
                <a:ea typeface="+mn-ea"/>
                <a:cs typeface="+mn-cs"/>
                <a:sym typeface="Helvetica"/>
              </a:defRPr>
            </a:pPr>
            <a:endParaRPr/>
          </a:p>
        </p:txBody>
      </p:sp>
      <p:sp>
        <p:nvSpPr>
          <p:cNvPr id="266" name="Shape 266"/>
          <p:cNvSpPr/>
          <p:nvPr/>
        </p:nvSpPr>
        <p:spPr>
          <a:xfrm>
            <a:off x="463550" y="6438900"/>
            <a:ext cx="298450" cy="0"/>
          </a:xfrm>
          <a:prstGeom prst="line">
            <a:avLst/>
          </a:prstGeom>
          <a:ln>
            <a:solidFill/>
            <a:round/>
          </a:ln>
        </p:spPr>
        <p:txBody>
          <a:bodyPr lIns="0" tIns="0" rIns="0" bIns="0"/>
          <a:lstStyle/>
          <a:p>
            <a:pPr lvl="0" defTabSz="457200">
              <a:spcBef>
                <a:spcPts val="0"/>
              </a:spcBef>
              <a:buClrTx/>
              <a:buSzTx/>
              <a:buFontTx/>
              <a:buNone/>
              <a:defRPr sz="1200">
                <a:latin typeface="+mn-lt"/>
                <a:ea typeface="+mn-ea"/>
                <a:cs typeface="+mn-cs"/>
                <a:sym typeface="Helvetica"/>
              </a:defRPr>
            </a:pPr>
            <a:endParaRPr/>
          </a:p>
        </p:txBody>
      </p:sp>
      <p:sp>
        <p:nvSpPr>
          <p:cNvPr id="267" name="Shape 267"/>
          <p:cNvSpPr/>
          <p:nvPr/>
        </p:nvSpPr>
        <p:spPr>
          <a:xfrm>
            <a:off x="407987" y="6477000"/>
            <a:ext cx="5334001" cy="20241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spcBef>
                <a:spcPts val="0"/>
              </a:spcBef>
              <a:buSzTx/>
              <a:buNone/>
              <a:defRPr sz="800"/>
            </a:lvl1pPr>
          </a:lstStyle>
          <a:p>
            <a:pPr lvl="0">
              <a:defRPr sz="1800"/>
            </a:pPr>
            <a:r>
              <a:rPr sz="800"/>
              <a:t>Operated by Los Alamos National Security, LLC for NNSA</a:t>
            </a:r>
          </a:p>
        </p:txBody>
      </p:sp>
      <p:pic>
        <p:nvPicPr>
          <p:cNvPr id="268" name="image4.gif" descr="LaLogo.gif"/>
          <p:cNvPicPr/>
          <p:nvPr/>
        </p:nvPicPr>
        <p:blipFill>
          <a:blip r:embed="rId2">
            <a:extLst/>
          </a:blip>
          <a:stretch>
            <a:fillRect/>
          </a:stretch>
        </p:blipFill>
        <p:spPr>
          <a:xfrm>
            <a:off x="228600" y="5892800"/>
            <a:ext cx="1285240" cy="584200"/>
          </a:xfrm>
          <a:prstGeom prst="rect">
            <a:avLst/>
          </a:prstGeom>
          <a:ln w="12700">
            <a:miter lim="400000"/>
          </a:ln>
        </p:spPr>
      </p:pic>
      <p:pic>
        <p:nvPicPr>
          <p:cNvPr id="269" name="image5.gif" descr="NNSAlogo.gif"/>
          <p:cNvPicPr/>
          <p:nvPr/>
        </p:nvPicPr>
        <p:blipFill>
          <a:blip r:embed="rId3">
            <a:extLst/>
          </a:blip>
          <a:stretch>
            <a:fillRect/>
          </a:stretch>
        </p:blipFill>
        <p:spPr>
          <a:xfrm>
            <a:off x="7696200" y="6477000"/>
            <a:ext cx="1009650" cy="228522"/>
          </a:xfrm>
          <a:prstGeom prst="rect">
            <a:avLst/>
          </a:prstGeom>
          <a:ln w="12700">
            <a:miter lim="400000"/>
          </a:ln>
        </p:spPr>
      </p:pic>
      <p:sp>
        <p:nvSpPr>
          <p:cNvPr id="270" name="Shape 270"/>
          <p:cNvSpPr/>
          <p:nvPr/>
        </p:nvSpPr>
        <p:spPr>
          <a:xfrm>
            <a:off x="647563" y="1431742"/>
            <a:ext cx="7848874" cy="6344232"/>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marL="342900" lvl="0" indent="-342900">
              <a:buChar char="◆"/>
              <a:defRPr sz="1800"/>
            </a:pPr>
            <a:r>
              <a:rPr sz="1600"/>
              <a:t>239Pu capture above 3 keV increased by 9%. this was influenced by ZPPR-9 (keff, C28/F49, F28/F49), [&amp; adding Jezebel criticality does not prevent this adjustment, because other things then change]</a:t>
            </a:r>
          </a:p>
          <a:p>
            <a:pPr marL="800100" lvl="1" indent="-342900">
              <a:buChar char="◆"/>
              <a:defRPr sz="1800"/>
            </a:pPr>
            <a:r>
              <a:rPr sz="1600"/>
              <a:t>(the Profil feedback also suggesting a capture increase is a different study, from Palmiotti)</a:t>
            </a:r>
          </a:p>
          <a:p>
            <a:pPr marL="342900" lvl="0" indent="-342900">
              <a:buChar char="◆"/>
              <a:defRPr sz="1800"/>
            </a:pPr>
            <a:r>
              <a:rPr sz="1600"/>
              <a:t>239Pu fission is adjusted with a decrease of 0.5%</a:t>
            </a:r>
          </a:p>
          <a:p>
            <a:pPr marL="342900" lvl="0" indent="-342900">
              <a:buChar char="◆"/>
              <a:defRPr sz="1800"/>
            </a:pPr>
            <a:r>
              <a:rPr sz="1600"/>
              <a:t>elastic increased by 2%</a:t>
            </a:r>
          </a:p>
          <a:p>
            <a:pPr marL="342900" lvl="0" indent="-342900">
              <a:buChar char="◆"/>
              <a:defRPr sz="1800"/>
            </a:pPr>
            <a:r>
              <a:rPr sz="1600"/>
              <a:t>inelastic - increased by 10% at maximum, and compensates the PFNS spectrum hardening adjustment</a:t>
            </a:r>
          </a:p>
          <a:p>
            <a:pPr marL="342900" lvl="0" indent="-342900">
              <a:buChar char="◆"/>
              <a:defRPr sz="1800"/>
            </a:pPr>
            <a:r>
              <a:rPr sz="1600"/>
              <a:t>fission spectrum - hardened by 4% (at 10 MeV out 4% higher, and 0.1 MeV out, 4% lower) - just for fast systems</a:t>
            </a:r>
          </a:p>
          <a:p>
            <a:pPr marL="800100" lvl="1" indent="-342900">
              <a:buChar char="◆"/>
              <a:defRPr sz="1800"/>
            </a:pPr>
            <a:r>
              <a:rPr sz="1600"/>
              <a:t>(anti-maslovian effect)</a:t>
            </a:r>
          </a:p>
          <a:p>
            <a:pPr marL="342900" lvl="0" indent="-342900">
              <a:buChar char="◆"/>
              <a:defRPr sz="1800"/>
            </a:pPr>
            <a:r>
              <a:rPr sz="1600"/>
              <a:t>Decreases prompt nubar by 0.2%</a:t>
            </a:r>
          </a:p>
          <a:p>
            <a:pPr lvl="0">
              <a:buClrTx/>
              <a:buSzTx/>
              <a:buFontTx/>
              <a:buNone/>
              <a:defRPr sz="1800"/>
            </a:pPr>
            <a:endParaRPr sz="2000"/>
          </a:p>
          <a:p>
            <a:pPr marL="342900" lvl="0" indent="-342900">
              <a:buChar char="◆"/>
              <a:defRPr sz="1800"/>
            </a:pPr>
            <a:endParaRPr sz="2000"/>
          </a:p>
          <a:p>
            <a:pPr marL="800100" lvl="1" indent="-342900">
              <a:buChar char="◆"/>
              <a:defRPr sz="1800"/>
            </a:pPr>
            <a:endParaRPr sz="2000"/>
          </a:p>
          <a:p>
            <a:pPr lvl="0">
              <a:buClrTx/>
              <a:buSzTx/>
              <a:buFontTx/>
              <a:buNone/>
              <a:defRPr sz="1800"/>
            </a:pPr>
            <a:endParaRPr sz="2000"/>
          </a:p>
        </p:txBody>
      </p:sp>
    </p:spTree>
    <p:extLst>
      <p:ext uri="{BB962C8B-B14F-4D97-AF65-F5344CB8AC3E}">
        <p14:creationId xmlns:p14="http://schemas.microsoft.com/office/powerpoint/2010/main" val="4168991766"/>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 name="Shape 272"/>
          <p:cNvSpPr>
            <a:spLocks noGrp="1"/>
          </p:cNvSpPr>
          <p:nvPr>
            <p:ph type="title"/>
          </p:nvPr>
        </p:nvSpPr>
        <p:spPr>
          <a:xfrm>
            <a:off x="313368" y="442887"/>
            <a:ext cx="8343901" cy="838201"/>
          </a:xfrm>
          <a:prstGeom prst="rect">
            <a:avLst/>
          </a:prstGeom>
        </p:spPr>
        <p:txBody>
          <a:bodyPr lIns="0" tIns="0" rIns="0" bIns="0">
            <a:normAutofit fontScale="90000"/>
          </a:bodyPr>
          <a:lstStyle/>
          <a:p>
            <a:pPr lvl="0" defTabSz="365760">
              <a:defRPr sz="1800">
                <a:solidFill>
                  <a:srgbClr val="000000"/>
                </a:solidFill>
              </a:defRPr>
            </a:pPr>
            <a:r>
              <a:rPr sz="1320">
                <a:solidFill>
                  <a:srgbClr val="004080"/>
                </a:solidFill>
              </a:rPr>
              <a:t>ENDF adjustment feedback -239Pu  (VII.0 +Commara 2.0 starting point) </a:t>
            </a:r>
          </a:p>
          <a:p>
            <a:pPr lvl="0" defTabSz="365760">
              <a:defRPr sz="1800">
                <a:solidFill>
                  <a:srgbClr val="000000"/>
                </a:solidFill>
              </a:defRPr>
            </a:pPr>
            <a:r>
              <a:rPr sz="1320">
                <a:solidFill>
                  <a:srgbClr val="004080"/>
                </a:solidFill>
              </a:rPr>
              <a:t>Based on Fast Integral Experiments, incl COSMO, PROFIl, TRAPU reaction rate expos</a:t>
            </a:r>
          </a:p>
          <a:p>
            <a:pPr lvl="0" defTabSz="365760">
              <a:defRPr sz="1800">
                <a:solidFill>
                  <a:srgbClr val="000000"/>
                </a:solidFill>
              </a:defRPr>
            </a:pPr>
            <a:r>
              <a:rPr sz="1320">
                <a:solidFill>
                  <a:srgbClr val="004080"/>
                </a:solidFill>
              </a:rPr>
              <a:t>5 More crit masses - ZPR34,53,54, cirano 2a,2b assemblies. Have chi for 5,8U unc from jendl and p1 leas</a:t>
            </a:r>
          </a:p>
          <a:p>
            <a:pPr lvl="0" defTabSz="365760">
              <a:defRPr sz="1800">
                <a:solidFill>
                  <a:srgbClr val="000000"/>
                </a:solidFill>
              </a:defRPr>
            </a:pPr>
            <a:r>
              <a:rPr sz="960">
                <a:solidFill>
                  <a:srgbClr val="004080"/>
                </a:solidFill>
              </a:rPr>
              <a:t/>
            </a:r>
            <a:br>
              <a:rPr sz="960">
                <a:solidFill>
                  <a:srgbClr val="004080"/>
                </a:solidFill>
              </a:rPr>
            </a:br>
            <a:endParaRPr sz="960">
              <a:solidFill>
                <a:srgbClr val="004080"/>
              </a:solidFill>
            </a:endParaRPr>
          </a:p>
        </p:txBody>
      </p:sp>
      <p:sp>
        <p:nvSpPr>
          <p:cNvPr id="273" name="Shape 273"/>
          <p:cNvSpPr/>
          <p:nvPr/>
        </p:nvSpPr>
        <p:spPr>
          <a:xfrm>
            <a:off x="1241425" y="6438900"/>
            <a:ext cx="7445375" cy="0"/>
          </a:xfrm>
          <a:prstGeom prst="line">
            <a:avLst/>
          </a:prstGeom>
          <a:ln>
            <a:solidFill/>
            <a:round/>
          </a:ln>
        </p:spPr>
        <p:txBody>
          <a:bodyPr lIns="0" tIns="0" rIns="0" bIns="0"/>
          <a:lstStyle/>
          <a:p>
            <a:pPr lvl="0" defTabSz="457200">
              <a:spcBef>
                <a:spcPts val="0"/>
              </a:spcBef>
              <a:buClrTx/>
              <a:buSzTx/>
              <a:buFontTx/>
              <a:buNone/>
              <a:defRPr sz="1200">
                <a:latin typeface="+mn-lt"/>
                <a:ea typeface="+mn-ea"/>
                <a:cs typeface="+mn-cs"/>
                <a:sym typeface="Helvetica"/>
              </a:defRPr>
            </a:pPr>
            <a:endParaRPr/>
          </a:p>
        </p:txBody>
      </p:sp>
      <p:sp>
        <p:nvSpPr>
          <p:cNvPr id="274" name="Shape 274"/>
          <p:cNvSpPr/>
          <p:nvPr/>
        </p:nvSpPr>
        <p:spPr>
          <a:xfrm>
            <a:off x="463550" y="6438900"/>
            <a:ext cx="298450" cy="0"/>
          </a:xfrm>
          <a:prstGeom prst="line">
            <a:avLst/>
          </a:prstGeom>
          <a:ln>
            <a:solidFill/>
            <a:round/>
          </a:ln>
        </p:spPr>
        <p:txBody>
          <a:bodyPr lIns="0" tIns="0" rIns="0" bIns="0"/>
          <a:lstStyle/>
          <a:p>
            <a:pPr lvl="0" defTabSz="457200">
              <a:spcBef>
                <a:spcPts val="0"/>
              </a:spcBef>
              <a:buClrTx/>
              <a:buSzTx/>
              <a:buFontTx/>
              <a:buNone/>
              <a:defRPr sz="1200">
                <a:latin typeface="+mn-lt"/>
                <a:ea typeface="+mn-ea"/>
                <a:cs typeface="+mn-cs"/>
                <a:sym typeface="Helvetica"/>
              </a:defRPr>
            </a:pPr>
            <a:endParaRPr/>
          </a:p>
        </p:txBody>
      </p:sp>
      <p:sp>
        <p:nvSpPr>
          <p:cNvPr id="275" name="Shape 275"/>
          <p:cNvSpPr/>
          <p:nvPr/>
        </p:nvSpPr>
        <p:spPr>
          <a:xfrm>
            <a:off x="407987" y="6477000"/>
            <a:ext cx="5334001" cy="20241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spcBef>
                <a:spcPts val="0"/>
              </a:spcBef>
              <a:buSzTx/>
              <a:buNone/>
              <a:defRPr sz="800"/>
            </a:lvl1pPr>
          </a:lstStyle>
          <a:p>
            <a:pPr lvl="0">
              <a:defRPr sz="1800"/>
            </a:pPr>
            <a:r>
              <a:rPr sz="800"/>
              <a:t>Operated by Los Alamos National Security, LLC for NNSA</a:t>
            </a:r>
          </a:p>
        </p:txBody>
      </p:sp>
      <p:pic>
        <p:nvPicPr>
          <p:cNvPr id="276" name="image4.gif" descr="LaLogo.gif"/>
          <p:cNvPicPr/>
          <p:nvPr/>
        </p:nvPicPr>
        <p:blipFill>
          <a:blip r:embed="rId2">
            <a:extLst/>
          </a:blip>
          <a:stretch>
            <a:fillRect/>
          </a:stretch>
        </p:blipFill>
        <p:spPr>
          <a:xfrm>
            <a:off x="228600" y="5892800"/>
            <a:ext cx="1285240" cy="584200"/>
          </a:xfrm>
          <a:prstGeom prst="rect">
            <a:avLst/>
          </a:prstGeom>
          <a:ln w="12700">
            <a:miter lim="400000"/>
          </a:ln>
        </p:spPr>
      </p:pic>
      <p:pic>
        <p:nvPicPr>
          <p:cNvPr id="277" name="image5.gif" descr="NNSAlogo.gif"/>
          <p:cNvPicPr/>
          <p:nvPr/>
        </p:nvPicPr>
        <p:blipFill>
          <a:blip r:embed="rId3">
            <a:extLst/>
          </a:blip>
          <a:stretch>
            <a:fillRect/>
          </a:stretch>
        </p:blipFill>
        <p:spPr>
          <a:xfrm>
            <a:off x="7696200" y="6477000"/>
            <a:ext cx="1009650" cy="228522"/>
          </a:xfrm>
          <a:prstGeom prst="rect">
            <a:avLst/>
          </a:prstGeom>
          <a:ln w="12700">
            <a:miter lim="400000"/>
          </a:ln>
        </p:spPr>
      </p:pic>
      <p:sp>
        <p:nvSpPr>
          <p:cNvPr id="278" name="Shape 278"/>
          <p:cNvSpPr/>
          <p:nvPr/>
        </p:nvSpPr>
        <p:spPr>
          <a:xfrm>
            <a:off x="560881" y="1340302"/>
            <a:ext cx="7848874" cy="7334832"/>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marL="342900" lvl="0" indent="-342900">
              <a:buChar char="◆"/>
              <a:defRPr sz="1800"/>
            </a:pPr>
            <a:r>
              <a:rPr sz="1600"/>
              <a:t>Inelastics 238U, 239Pu, reduced in the 1-5 MeV range;  235U doesn’t change</a:t>
            </a:r>
          </a:p>
          <a:p>
            <a:pPr marL="800100" lvl="1" indent="-342900">
              <a:buChar char="◆"/>
              <a:defRPr sz="1800"/>
            </a:pPr>
            <a:r>
              <a:rPr sz="1600"/>
              <a:t>especially at the peak of the inelastic</a:t>
            </a:r>
          </a:p>
          <a:p>
            <a:pPr marL="342900" lvl="0" indent="-342900">
              <a:buChar char="◆"/>
              <a:defRPr sz="1800"/>
            </a:pPr>
            <a:r>
              <a:rPr sz="1600"/>
              <a:t>239Pu capture is increased by 5-10% from 1 keV-50 keV (Profil) - apparently confirming JENDL - a single effect experiment</a:t>
            </a:r>
          </a:p>
          <a:p>
            <a:pPr marL="342900" lvl="0" indent="-342900">
              <a:buChar char="◆"/>
              <a:defRPr sz="1800"/>
            </a:pPr>
            <a:r>
              <a:rPr sz="1600"/>
              <a:t>239Pu fission covariances - smaller than variation in evaluations</a:t>
            </a:r>
          </a:p>
          <a:p>
            <a:pPr marL="342900" lvl="0" indent="-342900">
              <a:buChar char="◆"/>
              <a:defRPr sz="1800"/>
            </a:pPr>
            <a:r>
              <a:rPr sz="1600"/>
              <a:t>235U capture doesn’t change much - but they didn’t have the FCA-type experiments from Japan that are sensitive to them</a:t>
            </a:r>
          </a:p>
          <a:p>
            <a:pPr marL="342900" lvl="0" indent="-342900">
              <a:buChar char="◆"/>
              <a:defRPr sz="1800"/>
            </a:pPr>
            <a:r>
              <a:rPr sz="1600"/>
              <a:t>PFNS - unchanged really</a:t>
            </a:r>
          </a:p>
          <a:p>
            <a:pPr marL="342900" lvl="0" indent="-342900">
              <a:buChar char="◆"/>
              <a:defRPr sz="1800"/>
            </a:pPr>
            <a:r>
              <a:rPr sz="1600"/>
              <a:t>Profil - 239Pu n2n increased ; 238U n2n reduced by a few percent</a:t>
            </a:r>
          </a:p>
          <a:p>
            <a:pPr marL="342900" lvl="0" indent="-342900">
              <a:buChar char="◆"/>
              <a:defRPr sz="1800"/>
            </a:pPr>
            <a:r>
              <a:rPr sz="1600"/>
              <a:t>56Fe - inelastic lowered slightly; capture at 1.2 keV lowered slightly</a:t>
            </a:r>
          </a:p>
          <a:p>
            <a:pPr marL="342900" lvl="0" indent="-342900">
              <a:buChar char="◆"/>
              <a:defRPr sz="1800"/>
            </a:pPr>
            <a:r>
              <a:rPr sz="1600"/>
              <a:t>New Mantra INL experiment (irradiating pure samples of many actinides) in ATR reactor. Samples in different spectra were made. Data coming out soon - analyzed with AMS at argonne, and also standard spectroscopy. Mantra-2 is planned.</a:t>
            </a:r>
          </a:p>
          <a:p>
            <a:pPr lvl="0">
              <a:buClrTx/>
              <a:buSzTx/>
              <a:buFontTx/>
              <a:buNone/>
              <a:defRPr sz="1800"/>
            </a:pPr>
            <a:r>
              <a:rPr sz="1600"/>
              <a:t>Warning was given  - of compensating errors that might bias conclusions, including weaknesses owing to missing experiments, and missing covariances: secondary energy distributions for inelastic scattering, P1 for elastic, etc.</a:t>
            </a:r>
          </a:p>
          <a:p>
            <a:pPr lvl="0">
              <a:buClrTx/>
              <a:buSzTx/>
              <a:buFontTx/>
              <a:buNone/>
              <a:defRPr sz="1800"/>
            </a:pPr>
            <a:endParaRPr sz="2000"/>
          </a:p>
          <a:p>
            <a:pPr marL="342900" lvl="0" indent="-342900">
              <a:buChar char="◆"/>
              <a:defRPr sz="1800"/>
            </a:pPr>
            <a:endParaRPr sz="2000"/>
          </a:p>
          <a:p>
            <a:pPr marL="800100" lvl="1" indent="-342900">
              <a:buChar char="◆"/>
              <a:defRPr sz="1800"/>
            </a:pPr>
            <a:endParaRPr sz="2000"/>
          </a:p>
          <a:p>
            <a:pPr lvl="0">
              <a:buClrTx/>
              <a:buSzTx/>
              <a:buFontTx/>
              <a:buNone/>
              <a:defRPr sz="1800"/>
            </a:pPr>
            <a:endParaRPr sz="2000"/>
          </a:p>
        </p:txBody>
      </p:sp>
    </p:spTree>
    <p:extLst>
      <p:ext uri="{BB962C8B-B14F-4D97-AF65-F5344CB8AC3E}">
        <p14:creationId xmlns:p14="http://schemas.microsoft.com/office/powerpoint/2010/main" val="889553288"/>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 name="Shape 280"/>
          <p:cNvSpPr>
            <a:spLocks noGrp="1"/>
          </p:cNvSpPr>
          <p:nvPr>
            <p:ph type="title"/>
          </p:nvPr>
        </p:nvSpPr>
        <p:spPr>
          <a:xfrm>
            <a:off x="313368" y="442887"/>
            <a:ext cx="8343901" cy="838201"/>
          </a:xfrm>
          <a:prstGeom prst="rect">
            <a:avLst/>
          </a:prstGeom>
        </p:spPr>
        <p:txBody>
          <a:bodyPr lIns="0" tIns="0" rIns="0" bIns="0">
            <a:normAutofit/>
          </a:bodyPr>
          <a:lstStyle/>
          <a:p>
            <a:pPr lvl="0" defTabSz="576072">
              <a:defRPr sz="1800">
                <a:solidFill>
                  <a:srgbClr val="000000"/>
                </a:solidFill>
              </a:defRPr>
            </a:pPr>
            <a:r>
              <a:rPr sz="2079">
                <a:solidFill>
                  <a:srgbClr val="004080"/>
                </a:solidFill>
              </a:rPr>
              <a:t>Dupont/NEA Comparison of SG39 Results </a:t>
            </a:r>
          </a:p>
          <a:p>
            <a:pPr lvl="0" defTabSz="576072">
              <a:defRPr sz="1800">
                <a:solidFill>
                  <a:srgbClr val="000000"/>
                </a:solidFill>
              </a:defRPr>
            </a:pPr>
            <a:r>
              <a:rPr sz="1512">
                <a:solidFill>
                  <a:srgbClr val="004080"/>
                </a:solidFill>
              </a:rPr>
              <a:t/>
            </a:r>
            <a:br>
              <a:rPr sz="1512">
                <a:solidFill>
                  <a:srgbClr val="004080"/>
                </a:solidFill>
              </a:rPr>
            </a:br>
            <a:endParaRPr sz="1512">
              <a:solidFill>
                <a:srgbClr val="004080"/>
              </a:solidFill>
            </a:endParaRPr>
          </a:p>
        </p:txBody>
      </p:sp>
      <p:sp>
        <p:nvSpPr>
          <p:cNvPr id="281" name="Shape 281"/>
          <p:cNvSpPr/>
          <p:nvPr/>
        </p:nvSpPr>
        <p:spPr>
          <a:xfrm>
            <a:off x="1241425" y="6438900"/>
            <a:ext cx="7445375" cy="0"/>
          </a:xfrm>
          <a:prstGeom prst="line">
            <a:avLst/>
          </a:prstGeom>
          <a:ln>
            <a:solidFill/>
            <a:round/>
          </a:ln>
        </p:spPr>
        <p:txBody>
          <a:bodyPr lIns="0" tIns="0" rIns="0" bIns="0"/>
          <a:lstStyle/>
          <a:p>
            <a:pPr lvl="0" defTabSz="457200">
              <a:spcBef>
                <a:spcPts val="0"/>
              </a:spcBef>
              <a:buClrTx/>
              <a:buSzTx/>
              <a:buFontTx/>
              <a:buNone/>
              <a:defRPr sz="1200">
                <a:latin typeface="+mn-lt"/>
                <a:ea typeface="+mn-ea"/>
                <a:cs typeface="+mn-cs"/>
                <a:sym typeface="Helvetica"/>
              </a:defRPr>
            </a:pPr>
            <a:endParaRPr/>
          </a:p>
        </p:txBody>
      </p:sp>
      <p:sp>
        <p:nvSpPr>
          <p:cNvPr id="282" name="Shape 282"/>
          <p:cNvSpPr/>
          <p:nvPr/>
        </p:nvSpPr>
        <p:spPr>
          <a:xfrm>
            <a:off x="463550" y="6438900"/>
            <a:ext cx="298450" cy="0"/>
          </a:xfrm>
          <a:prstGeom prst="line">
            <a:avLst/>
          </a:prstGeom>
          <a:ln>
            <a:solidFill/>
            <a:round/>
          </a:ln>
        </p:spPr>
        <p:txBody>
          <a:bodyPr lIns="0" tIns="0" rIns="0" bIns="0"/>
          <a:lstStyle/>
          <a:p>
            <a:pPr lvl="0" defTabSz="457200">
              <a:spcBef>
                <a:spcPts val="0"/>
              </a:spcBef>
              <a:buClrTx/>
              <a:buSzTx/>
              <a:buFontTx/>
              <a:buNone/>
              <a:defRPr sz="1200">
                <a:latin typeface="+mn-lt"/>
                <a:ea typeface="+mn-ea"/>
                <a:cs typeface="+mn-cs"/>
                <a:sym typeface="Helvetica"/>
              </a:defRPr>
            </a:pPr>
            <a:endParaRPr/>
          </a:p>
        </p:txBody>
      </p:sp>
      <p:sp>
        <p:nvSpPr>
          <p:cNvPr id="283" name="Shape 283"/>
          <p:cNvSpPr/>
          <p:nvPr/>
        </p:nvSpPr>
        <p:spPr>
          <a:xfrm>
            <a:off x="407987" y="6477000"/>
            <a:ext cx="5334001" cy="20241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spcBef>
                <a:spcPts val="0"/>
              </a:spcBef>
              <a:buSzTx/>
              <a:buNone/>
              <a:defRPr sz="800"/>
            </a:lvl1pPr>
          </a:lstStyle>
          <a:p>
            <a:pPr lvl="0">
              <a:defRPr sz="1800"/>
            </a:pPr>
            <a:r>
              <a:rPr sz="800"/>
              <a:t>Operated by Los Alamos National Security, LLC for NNSA</a:t>
            </a:r>
          </a:p>
        </p:txBody>
      </p:sp>
      <p:pic>
        <p:nvPicPr>
          <p:cNvPr id="284" name="image4.gif" descr="LaLogo.gif"/>
          <p:cNvPicPr/>
          <p:nvPr/>
        </p:nvPicPr>
        <p:blipFill>
          <a:blip r:embed="rId2">
            <a:extLst/>
          </a:blip>
          <a:stretch>
            <a:fillRect/>
          </a:stretch>
        </p:blipFill>
        <p:spPr>
          <a:xfrm>
            <a:off x="228600" y="5892800"/>
            <a:ext cx="1285240" cy="584200"/>
          </a:xfrm>
          <a:prstGeom prst="rect">
            <a:avLst/>
          </a:prstGeom>
          <a:ln w="12700">
            <a:miter lim="400000"/>
          </a:ln>
        </p:spPr>
      </p:pic>
      <p:pic>
        <p:nvPicPr>
          <p:cNvPr id="285" name="image5.gif" descr="NNSAlogo.gif"/>
          <p:cNvPicPr/>
          <p:nvPr/>
        </p:nvPicPr>
        <p:blipFill>
          <a:blip r:embed="rId3">
            <a:extLst/>
          </a:blip>
          <a:stretch>
            <a:fillRect/>
          </a:stretch>
        </p:blipFill>
        <p:spPr>
          <a:xfrm>
            <a:off x="7696200" y="6477000"/>
            <a:ext cx="1009650" cy="228522"/>
          </a:xfrm>
          <a:prstGeom prst="rect">
            <a:avLst/>
          </a:prstGeom>
          <a:ln w="12700">
            <a:miter lim="400000"/>
          </a:ln>
        </p:spPr>
      </p:pic>
      <p:sp>
        <p:nvSpPr>
          <p:cNvPr id="286" name="Shape 286"/>
          <p:cNvSpPr/>
          <p:nvPr/>
        </p:nvSpPr>
        <p:spPr>
          <a:xfrm>
            <a:off x="560881" y="1238702"/>
            <a:ext cx="7848874" cy="4451932"/>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marL="342900" lvl="0" indent="-342900">
              <a:buChar char="◆"/>
              <a:defRPr sz="1800"/>
            </a:pPr>
            <a:r>
              <a:rPr sz="1600"/>
              <a:t>graphs made of prior and posterior cross section for INL and JAEA results</a:t>
            </a:r>
          </a:p>
          <a:p>
            <a:pPr marL="342900" lvl="0" indent="-342900">
              <a:buChar char="◆"/>
              <a:defRPr sz="1800"/>
            </a:pPr>
            <a:r>
              <a:rPr sz="1600"/>
              <a:t>show posterior JAEA/INL to see where they ended up. More graphs will be made to see the extent to which they converged.</a:t>
            </a:r>
          </a:p>
          <a:p>
            <a:pPr marL="342900" lvl="0" indent="-342900">
              <a:buChar char="◆"/>
              <a:defRPr sz="1800"/>
            </a:pPr>
            <a:r>
              <a:rPr sz="1600"/>
              <a:t>capture 239pu - jendl adjusted is higher by 5-10% in 20 keV- 200 keV (and lower at lower energies, 2-10 keV since JENDL did not include the PROFIL adjustment!)</a:t>
            </a:r>
          </a:p>
          <a:p>
            <a:pPr lvl="0">
              <a:buClrTx/>
              <a:buSzTx/>
              <a:buFontTx/>
              <a:buNone/>
              <a:defRPr sz="1800"/>
            </a:pPr>
            <a:endParaRPr sz="1600"/>
          </a:p>
          <a:p>
            <a:pPr marL="342900" lvl="0" indent="-342900">
              <a:buChar char="◆"/>
              <a:defRPr sz="1800"/>
            </a:pPr>
            <a:endParaRPr sz="1600"/>
          </a:p>
          <a:p>
            <a:pPr marL="342900" lvl="0" indent="-342900">
              <a:buChar char="◆"/>
              <a:defRPr sz="1800"/>
            </a:pPr>
            <a:endParaRPr sz="1600"/>
          </a:p>
          <a:p>
            <a:pPr marL="342900" lvl="0" indent="-342900">
              <a:buChar char="◆"/>
              <a:defRPr sz="1800"/>
            </a:pPr>
            <a:endParaRPr sz="2000"/>
          </a:p>
          <a:p>
            <a:pPr marL="800100" lvl="1" indent="-342900">
              <a:buChar char="◆"/>
              <a:defRPr sz="1800"/>
            </a:pPr>
            <a:endParaRPr sz="2000"/>
          </a:p>
          <a:p>
            <a:pPr lvl="0">
              <a:buClrTx/>
              <a:buSzTx/>
              <a:buFontTx/>
              <a:buNone/>
              <a:defRPr sz="1800"/>
            </a:pPr>
            <a:endParaRPr sz="2000"/>
          </a:p>
        </p:txBody>
      </p:sp>
    </p:spTree>
    <p:extLst>
      <p:ext uri="{BB962C8B-B14F-4D97-AF65-F5344CB8AC3E}">
        <p14:creationId xmlns:p14="http://schemas.microsoft.com/office/powerpoint/2010/main" val="554178801"/>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 name="Shape 288"/>
          <p:cNvSpPr>
            <a:spLocks noGrp="1"/>
          </p:cNvSpPr>
          <p:nvPr>
            <p:ph type="title"/>
          </p:nvPr>
        </p:nvSpPr>
        <p:spPr>
          <a:xfrm>
            <a:off x="313368" y="442887"/>
            <a:ext cx="8343901" cy="838201"/>
          </a:xfrm>
          <a:prstGeom prst="rect">
            <a:avLst/>
          </a:prstGeom>
        </p:spPr>
        <p:txBody>
          <a:bodyPr lIns="0" tIns="0" rIns="0" bIns="0">
            <a:normAutofit/>
          </a:bodyPr>
          <a:lstStyle/>
          <a:p>
            <a:pPr lvl="0" defTabSz="576072">
              <a:defRPr sz="1800">
                <a:solidFill>
                  <a:srgbClr val="000000"/>
                </a:solidFill>
              </a:defRPr>
            </a:pPr>
            <a:r>
              <a:rPr sz="2079">
                <a:solidFill>
                  <a:srgbClr val="004080"/>
                </a:solidFill>
              </a:rPr>
              <a:t>Salvatores Comparison of SG39 Results </a:t>
            </a:r>
          </a:p>
          <a:p>
            <a:pPr lvl="0" defTabSz="576072">
              <a:defRPr sz="1800">
                <a:solidFill>
                  <a:srgbClr val="000000"/>
                </a:solidFill>
              </a:defRPr>
            </a:pPr>
            <a:r>
              <a:rPr sz="1512">
                <a:solidFill>
                  <a:srgbClr val="004080"/>
                </a:solidFill>
              </a:rPr>
              <a:t/>
            </a:r>
            <a:br>
              <a:rPr sz="1512">
                <a:solidFill>
                  <a:srgbClr val="004080"/>
                </a:solidFill>
              </a:rPr>
            </a:br>
            <a:endParaRPr sz="1512">
              <a:solidFill>
                <a:srgbClr val="004080"/>
              </a:solidFill>
            </a:endParaRPr>
          </a:p>
        </p:txBody>
      </p:sp>
      <p:sp>
        <p:nvSpPr>
          <p:cNvPr id="289" name="Shape 289"/>
          <p:cNvSpPr/>
          <p:nvPr/>
        </p:nvSpPr>
        <p:spPr>
          <a:xfrm>
            <a:off x="1241425" y="6438900"/>
            <a:ext cx="7445375" cy="0"/>
          </a:xfrm>
          <a:prstGeom prst="line">
            <a:avLst/>
          </a:prstGeom>
          <a:ln>
            <a:solidFill/>
            <a:round/>
          </a:ln>
        </p:spPr>
        <p:txBody>
          <a:bodyPr lIns="0" tIns="0" rIns="0" bIns="0"/>
          <a:lstStyle/>
          <a:p>
            <a:pPr lvl="0" defTabSz="457200">
              <a:spcBef>
                <a:spcPts val="0"/>
              </a:spcBef>
              <a:buClrTx/>
              <a:buSzTx/>
              <a:buFontTx/>
              <a:buNone/>
              <a:defRPr sz="1200">
                <a:latin typeface="+mn-lt"/>
                <a:ea typeface="+mn-ea"/>
                <a:cs typeface="+mn-cs"/>
                <a:sym typeface="Helvetica"/>
              </a:defRPr>
            </a:pPr>
            <a:endParaRPr/>
          </a:p>
        </p:txBody>
      </p:sp>
      <p:sp>
        <p:nvSpPr>
          <p:cNvPr id="290" name="Shape 290"/>
          <p:cNvSpPr/>
          <p:nvPr/>
        </p:nvSpPr>
        <p:spPr>
          <a:xfrm>
            <a:off x="463550" y="6438900"/>
            <a:ext cx="298450" cy="0"/>
          </a:xfrm>
          <a:prstGeom prst="line">
            <a:avLst/>
          </a:prstGeom>
          <a:ln>
            <a:solidFill/>
            <a:round/>
          </a:ln>
        </p:spPr>
        <p:txBody>
          <a:bodyPr lIns="0" tIns="0" rIns="0" bIns="0"/>
          <a:lstStyle/>
          <a:p>
            <a:pPr lvl="0" defTabSz="457200">
              <a:spcBef>
                <a:spcPts val="0"/>
              </a:spcBef>
              <a:buClrTx/>
              <a:buSzTx/>
              <a:buFontTx/>
              <a:buNone/>
              <a:defRPr sz="1200">
                <a:latin typeface="+mn-lt"/>
                <a:ea typeface="+mn-ea"/>
                <a:cs typeface="+mn-cs"/>
                <a:sym typeface="Helvetica"/>
              </a:defRPr>
            </a:pPr>
            <a:endParaRPr/>
          </a:p>
        </p:txBody>
      </p:sp>
      <p:sp>
        <p:nvSpPr>
          <p:cNvPr id="291" name="Shape 291"/>
          <p:cNvSpPr/>
          <p:nvPr/>
        </p:nvSpPr>
        <p:spPr>
          <a:xfrm>
            <a:off x="407987" y="6477000"/>
            <a:ext cx="5334001" cy="20241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spcBef>
                <a:spcPts val="0"/>
              </a:spcBef>
              <a:buSzTx/>
              <a:buNone/>
              <a:defRPr sz="800"/>
            </a:lvl1pPr>
          </a:lstStyle>
          <a:p>
            <a:pPr lvl="0">
              <a:defRPr sz="1800"/>
            </a:pPr>
            <a:r>
              <a:rPr sz="800"/>
              <a:t>Operated by Los Alamos National Security, LLC for NNSA</a:t>
            </a:r>
          </a:p>
        </p:txBody>
      </p:sp>
      <p:pic>
        <p:nvPicPr>
          <p:cNvPr id="292" name="image4.gif" descr="LaLogo.gif"/>
          <p:cNvPicPr/>
          <p:nvPr/>
        </p:nvPicPr>
        <p:blipFill>
          <a:blip r:embed="rId2">
            <a:extLst/>
          </a:blip>
          <a:stretch>
            <a:fillRect/>
          </a:stretch>
        </p:blipFill>
        <p:spPr>
          <a:xfrm>
            <a:off x="228600" y="5892800"/>
            <a:ext cx="1285240" cy="584200"/>
          </a:xfrm>
          <a:prstGeom prst="rect">
            <a:avLst/>
          </a:prstGeom>
          <a:ln w="12700">
            <a:miter lim="400000"/>
          </a:ln>
        </p:spPr>
      </p:pic>
      <p:pic>
        <p:nvPicPr>
          <p:cNvPr id="293" name="image5.gif" descr="NNSAlogo.gif"/>
          <p:cNvPicPr/>
          <p:nvPr/>
        </p:nvPicPr>
        <p:blipFill>
          <a:blip r:embed="rId3">
            <a:extLst/>
          </a:blip>
          <a:stretch>
            <a:fillRect/>
          </a:stretch>
        </p:blipFill>
        <p:spPr>
          <a:xfrm>
            <a:off x="7696200" y="6477000"/>
            <a:ext cx="1009650" cy="228522"/>
          </a:xfrm>
          <a:prstGeom prst="rect">
            <a:avLst/>
          </a:prstGeom>
          <a:ln w="12700">
            <a:miter lim="400000"/>
          </a:ln>
        </p:spPr>
      </p:pic>
      <p:sp>
        <p:nvSpPr>
          <p:cNvPr id="294" name="Shape 294"/>
          <p:cNvSpPr/>
          <p:nvPr/>
        </p:nvSpPr>
        <p:spPr>
          <a:xfrm>
            <a:off x="560880" y="1340302"/>
            <a:ext cx="8331599" cy="6817250"/>
          </a:xfrm>
          <a:prstGeom prst="rect">
            <a:avLst/>
          </a:prstGeom>
          <a:ln w="12700">
            <a:miter lim="400000"/>
          </a:ln>
          <a:extLst>
            <a:ext uri="{C572A759-6A51-4108-AA02-DFA0A04FC94B}">
              <ma14:wrappingTextBoxFlag xmlns:ma14="http://schemas.microsoft.com/office/mac/drawingml/2011/main" val="1"/>
            </a:ext>
          </a:extLst>
        </p:spPr>
        <p:txBody>
          <a:bodyPr wrap="square" lIns="0" tIns="0" rIns="0" bIns="0">
            <a:spAutoFit/>
          </a:bodyPr>
          <a:lstStyle/>
          <a:p>
            <a:pPr marL="342900" lvl="0" indent="-342900">
              <a:buChar char="◆"/>
              <a:defRPr sz="1800"/>
            </a:pPr>
            <a:r>
              <a:rPr sz="1400" dirty="0"/>
              <a:t>238U inelastic: JEFF discrepant wrt ENDF and JENDL. Jeff higher near peak above a few MeV. Adjustments suggest ENDF decreased. </a:t>
            </a:r>
          </a:p>
          <a:p>
            <a:pPr marL="342900" lvl="0" indent="-342900">
              <a:buChar char="◆"/>
              <a:defRPr sz="1800"/>
            </a:pPr>
            <a:r>
              <a:rPr sz="1400" dirty="0"/>
              <a:t>Not much evidence of convergence as one looks at posterior files for ENDF, JENDL, JEFF</a:t>
            </a:r>
          </a:p>
          <a:p>
            <a:pPr marL="342900" lvl="0" indent="-342900">
              <a:buChar char="◆"/>
              <a:defRPr sz="1800"/>
            </a:pPr>
            <a:r>
              <a:rPr sz="1400" dirty="0"/>
              <a:t>PROFIL 235U capture data should be investigated with Profil and Mantra, to see how the updated Sammy (using DANCE, RPI data) perform. Profil had suggested a few-percent under prediction of ENDF. How does the result change? Mantar has at least 3 tailored spectra, including fast.</a:t>
            </a:r>
          </a:p>
          <a:p>
            <a:pPr marL="342900" lvl="0" indent="-342900">
              <a:buChar char="◆"/>
              <a:defRPr sz="1800"/>
            </a:pPr>
            <a:r>
              <a:rPr sz="1400" dirty="0"/>
              <a:t>Profil drives 239Pu capture up in the say 1-10 keV region.</a:t>
            </a:r>
          </a:p>
          <a:p>
            <a:pPr marL="342900" lvl="0" indent="-342900">
              <a:buChar char="◆"/>
              <a:defRPr sz="1800"/>
            </a:pPr>
            <a:r>
              <a:rPr sz="1400" dirty="0"/>
              <a:t>At 2 keV fission in 239Pu is quite a bit higher than JENDL (a fluctuation) - about a 10% difference in one bin near 2 keV!</a:t>
            </a:r>
          </a:p>
          <a:p>
            <a:pPr marL="342900" lvl="0" indent="-342900">
              <a:buChar char="◆"/>
              <a:defRPr sz="1800"/>
            </a:pPr>
            <a:r>
              <a:rPr sz="1400" dirty="0"/>
              <a:t>Pu inelastic - JEFF a lot lower, and post-adjustment changes significant</a:t>
            </a:r>
          </a:p>
          <a:p>
            <a:pPr marL="342900" lvl="0" indent="-342900">
              <a:buChar char="◆"/>
              <a:defRPr sz="1800"/>
            </a:pPr>
            <a:r>
              <a:rPr sz="1400" dirty="0"/>
              <a:t>Chi JENDL and ENDF differ significantly at the very high energies - at 20 MeV out, chi in JENDL one order of mag higher!</a:t>
            </a:r>
          </a:p>
          <a:p>
            <a:pPr marL="342900" lvl="0" indent="-342900">
              <a:buChar char="◆"/>
              <a:defRPr sz="1800"/>
            </a:pPr>
            <a:r>
              <a:rPr sz="1400" dirty="0"/>
              <a:t>Need complete covariance data, including on secondary neutron energy distributions and angular distributions, as well as key correlations amongst reactions and isotopes (e.g. u5 fission impact</a:t>
            </a:r>
            <a:r>
              <a:rPr sz="1400" dirty="0" smtClean="0"/>
              <a:t>)</a:t>
            </a:r>
            <a:endParaRPr sz="1600" dirty="0"/>
          </a:p>
          <a:p>
            <a:pPr marL="342900" lvl="0" indent="-342900">
              <a:buChar char="◆"/>
              <a:defRPr sz="1800"/>
            </a:pPr>
            <a:endParaRPr sz="1600" dirty="0"/>
          </a:p>
          <a:p>
            <a:pPr marL="342900" lvl="0" indent="-342900">
              <a:buChar char="◆"/>
              <a:defRPr sz="1800"/>
            </a:pPr>
            <a:endParaRPr sz="2000" dirty="0"/>
          </a:p>
          <a:p>
            <a:pPr marL="800100" lvl="1" indent="-342900">
              <a:buChar char="◆"/>
              <a:defRPr sz="1800"/>
            </a:pPr>
            <a:endParaRPr sz="2000" dirty="0"/>
          </a:p>
          <a:p>
            <a:pPr lvl="0">
              <a:buClrTx/>
              <a:buSzTx/>
              <a:buFontTx/>
              <a:buNone/>
              <a:defRPr sz="1800"/>
            </a:pPr>
            <a:endParaRPr sz="2000" dirty="0"/>
          </a:p>
        </p:txBody>
      </p:sp>
    </p:spTree>
    <p:extLst>
      <p:ext uri="{BB962C8B-B14F-4D97-AF65-F5344CB8AC3E}">
        <p14:creationId xmlns:p14="http://schemas.microsoft.com/office/powerpoint/2010/main" val="2694461845"/>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 name="Shape 296"/>
          <p:cNvSpPr>
            <a:spLocks noGrp="1"/>
          </p:cNvSpPr>
          <p:nvPr>
            <p:ph type="title"/>
          </p:nvPr>
        </p:nvSpPr>
        <p:spPr>
          <a:xfrm>
            <a:off x="313368" y="620687"/>
            <a:ext cx="8343901" cy="838201"/>
          </a:xfrm>
          <a:prstGeom prst="rect">
            <a:avLst/>
          </a:prstGeom>
        </p:spPr>
        <p:txBody>
          <a:bodyPr lIns="0" tIns="0" rIns="0" bIns="0">
            <a:normAutofit/>
          </a:bodyPr>
          <a:lstStyle/>
          <a:p>
            <a:pPr lvl="0">
              <a:defRPr sz="1800">
                <a:solidFill>
                  <a:srgbClr val="000000"/>
                </a:solidFill>
              </a:defRPr>
            </a:pPr>
            <a:r>
              <a:rPr sz="2400">
                <a:solidFill>
                  <a:srgbClr val="004080"/>
                </a:solidFill>
              </a:rPr>
              <a:t>JENDL adjustment feedback -238U</a:t>
            </a:r>
            <a:br>
              <a:rPr sz="2400">
                <a:solidFill>
                  <a:srgbClr val="004080"/>
                </a:solidFill>
              </a:rPr>
            </a:br>
            <a:endParaRPr sz="2400">
              <a:solidFill>
                <a:srgbClr val="004080"/>
              </a:solidFill>
            </a:endParaRPr>
          </a:p>
        </p:txBody>
      </p:sp>
      <p:sp>
        <p:nvSpPr>
          <p:cNvPr id="297" name="Shape 297"/>
          <p:cNvSpPr/>
          <p:nvPr/>
        </p:nvSpPr>
        <p:spPr>
          <a:xfrm>
            <a:off x="1241425" y="6438900"/>
            <a:ext cx="7445375" cy="0"/>
          </a:xfrm>
          <a:prstGeom prst="line">
            <a:avLst/>
          </a:prstGeom>
          <a:ln>
            <a:solidFill/>
            <a:round/>
          </a:ln>
        </p:spPr>
        <p:txBody>
          <a:bodyPr lIns="0" tIns="0" rIns="0" bIns="0"/>
          <a:lstStyle/>
          <a:p>
            <a:pPr lvl="0" defTabSz="457200">
              <a:spcBef>
                <a:spcPts val="0"/>
              </a:spcBef>
              <a:buClrTx/>
              <a:buSzTx/>
              <a:buFontTx/>
              <a:buNone/>
              <a:defRPr sz="1200">
                <a:latin typeface="+mn-lt"/>
                <a:ea typeface="+mn-ea"/>
                <a:cs typeface="+mn-cs"/>
                <a:sym typeface="Helvetica"/>
              </a:defRPr>
            </a:pPr>
            <a:endParaRPr/>
          </a:p>
        </p:txBody>
      </p:sp>
      <p:sp>
        <p:nvSpPr>
          <p:cNvPr id="298" name="Shape 298"/>
          <p:cNvSpPr/>
          <p:nvPr/>
        </p:nvSpPr>
        <p:spPr>
          <a:xfrm>
            <a:off x="463550" y="6438900"/>
            <a:ext cx="298450" cy="0"/>
          </a:xfrm>
          <a:prstGeom prst="line">
            <a:avLst/>
          </a:prstGeom>
          <a:ln>
            <a:solidFill/>
            <a:round/>
          </a:ln>
        </p:spPr>
        <p:txBody>
          <a:bodyPr lIns="0" tIns="0" rIns="0" bIns="0"/>
          <a:lstStyle/>
          <a:p>
            <a:pPr lvl="0" defTabSz="457200">
              <a:spcBef>
                <a:spcPts val="0"/>
              </a:spcBef>
              <a:buClrTx/>
              <a:buSzTx/>
              <a:buFontTx/>
              <a:buNone/>
              <a:defRPr sz="1200">
                <a:latin typeface="+mn-lt"/>
                <a:ea typeface="+mn-ea"/>
                <a:cs typeface="+mn-cs"/>
                <a:sym typeface="Helvetica"/>
              </a:defRPr>
            </a:pPr>
            <a:endParaRPr/>
          </a:p>
        </p:txBody>
      </p:sp>
      <p:sp>
        <p:nvSpPr>
          <p:cNvPr id="299" name="Shape 299"/>
          <p:cNvSpPr/>
          <p:nvPr/>
        </p:nvSpPr>
        <p:spPr>
          <a:xfrm>
            <a:off x="407987" y="6477000"/>
            <a:ext cx="5334001" cy="20241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spcBef>
                <a:spcPts val="0"/>
              </a:spcBef>
              <a:buSzTx/>
              <a:buNone/>
              <a:defRPr sz="800"/>
            </a:lvl1pPr>
          </a:lstStyle>
          <a:p>
            <a:pPr lvl="0">
              <a:defRPr sz="1800"/>
            </a:pPr>
            <a:r>
              <a:rPr sz="800"/>
              <a:t>Operated by Los Alamos National Security, LLC for NNSA</a:t>
            </a:r>
          </a:p>
        </p:txBody>
      </p:sp>
      <p:pic>
        <p:nvPicPr>
          <p:cNvPr id="300" name="image4.gif" descr="LaLogo.gif"/>
          <p:cNvPicPr/>
          <p:nvPr/>
        </p:nvPicPr>
        <p:blipFill>
          <a:blip r:embed="rId2">
            <a:extLst/>
          </a:blip>
          <a:stretch>
            <a:fillRect/>
          </a:stretch>
        </p:blipFill>
        <p:spPr>
          <a:xfrm>
            <a:off x="228600" y="5892800"/>
            <a:ext cx="1285240" cy="584200"/>
          </a:xfrm>
          <a:prstGeom prst="rect">
            <a:avLst/>
          </a:prstGeom>
          <a:ln w="12700">
            <a:miter lim="400000"/>
          </a:ln>
        </p:spPr>
      </p:pic>
      <p:pic>
        <p:nvPicPr>
          <p:cNvPr id="301" name="image5.gif" descr="NNSAlogo.gif"/>
          <p:cNvPicPr/>
          <p:nvPr/>
        </p:nvPicPr>
        <p:blipFill>
          <a:blip r:embed="rId3">
            <a:extLst/>
          </a:blip>
          <a:stretch>
            <a:fillRect/>
          </a:stretch>
        </p:blipFill>
        <p:spPr>
          <a:xfrm>
            <a:off x="7696200" y="6477000"/>
            <a:ext cx="1009650" cy="228522"/>
          </a:xfrm>
          <a:prstGeom prst="rect">
            <a:avLst/>
          </a:prstGeom>
          <a:ln w="12700">
            <a:miter lim="400000"/>
          </a:ln>
        </p:spPr>
      </p:pic>
      <p:sp>
        <p:nvSpPr>
          <p:cNvPr id="302" name="Shape 302"/>
          <p:cNvSpPr/>
          <p:nvPr/>
        </p:nvSpPr>
        <p:spPr>
          <a:xfrm>
            <a:off x="444363" y="1462222"/>
            <a:ext cx="7848874" cy="3296232"/>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marL="342900" lvl="0" indent="-342900">
              <a:buChar char="◆"/>
              <a:defRPr sz="1800"/>
            </a:pPr>
            <a:r>
              <a:rPr sz="1600"/>
              <a:t>238U captures -  adjusted within 2%</a:t>
            </a:r>
          </a:p>
          <a:p>
            <a:pPr marL="342900" lvl="0" indent="-342900">
              <a:buChar char="◆"/>
              <a:defRPr sz="1800"/>
            </a:pPr>
            <a:r>
              <a:rPr sz="1600"/>
              <a:t>mu-av decreased by 8%. Want to see convergence in the major libraries</a:t>
            </a:r>
          </a:p>
          <a:p>
            <a:pPr marL="342900" lvl="0" indent="-342900">
              <a:buChar char="◆"/>
              <a:defRPr sz="1800"/>
            </a:pPr>
            <a:r>
              <a:rPr sz="1600"/>
              <a:t>elastic increased by 2%</a:t>
            </a:r>
          </a:p>
          <a:p>
            <a:pPr lvl="0">
              <a:buClrTx/>
              <a:buSzTx/>
              <a:buFontTx/>
              <a:buNone/>
              <a:defRPr sz="1800"/>
            </a:pPr>
            <a:endParaRPr sz="2000"/>
          </a:p>
          <a:p>
            <a:pPr marL="342900" lvl="0" indent="-342900">
              <a:buChar char="◆"/>
              <a:defRPr sz="1800"/>
            </a:pPr>
            <a:endParaRPr sz="2000"/>
          </a:p>
          <a:p>
            <a:pPr marL="800100" lvl="1" indent="-342900">
              <a:buChar char="◆"/>
              <a:defRPr sz="1800"/>
            </a:pPr>
            <a:endParaRPr sz="2000"/>
          </a:p>
          <a:p>
            <a:pPr lvl="0">
              <a:buClrTx/>
              <a:buSzTx/>
              <a:buFontTx/>
              <a:buNone/>
              <a:defRPr sz="1800"/>
            </a:pPr>
            <a:endParaRPr sz="2000"/>
          </a:p>
        </p:txBody>
      </p:sp>
    </p:spTree>
    <p:extLst>
      <p:ext uri="{BB962C8B-B14F-4D97-AF65-F5344CB8AC3E}">
        <p14:creationId xmlns:p14="http://schemas.microsoft.com/office/powerpoint/2010/main" val="1086109704"/>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Shape 70"/>
          <p:cNvSpPr>
            <a:spLocks noGrp="1"/>
          </p:cNvSpPr>
          <p:nvPr>
            <p:ph type="title"/>
          </p:nvPr>
        </p:nvSpPr>
        <p:spPr>
          <a:xfrm>
            <a:off x="323527" y="620687"/>
            <a:ext cx="8343901" cy="838201"/>
          </a:xfrm>
          <a:prstGeom prst="rect">
            <a:avLst/>
          </a:prstGeom>
        </p:spPr>
        <p:txBody>
          <a:bodyPr lIns="0" tIns="0" rIns="0" bIns="0">
            <a:normAutofit/>
          </a:bodyPr>
          <a:lstStyle/>
          <a:p>
            <a:pPr lvl="0" defTabSz="877823">
              <a:defRPr sz="1800">
                <a:solidFill>
                  <a:srgbClr val="000000"/>
                </a:solidFill>
              </a:defRPr>
            </a:pPr>
            <a:r>
              <a:rPr sz="2304">
                <a:solidFill>
                  <a:srgbClr val="004080"/>
                </a:solidFill>
              </a:rPr>
              <a:t>SUMMARY: CIELO Pilot  progress, &amp; joint SG39-40 meeting</a:t>
            </a:r>
            <a:br>
              <a:rPr sz="2304">
                <a:solidFill>
                  <a:srgbClr val="004080"/>
                </a:solidFill>
              </a:rPr>
            </a:br>
            <a:endParaRPr sz="2304">
              <a:solidFill>
                <a:srgbClr val="004080"/>
              </a:solidFill>
            </a:endParaRPr>
          </a:p>
        </p:txBody>
      </p:sp>
      <p:sp>
        <p:nvSpPr>
          <p:cNvPr id="71" name="Shape 71"/>
          <p:cNvSpPr/>
          <p:nvPr/>
        </p:nvSpPr>
        <p:spPr>
          <a:xfrm>
            <a:off x="1241425" y="6438900"/>
            <a:ext cx="7445375" cy="0"/>
          </a:xfrm>
          <a:prstGeom prst="line">
            <a:avLst/>
          </a:prstGeom>
          <a:ln>
            <a:solidFill/>
            <a:round/>
          </a:ln>
        </p:spPr>
        <p:txBody>
          <a:bodyPr lIns="0" tIns="0" rIns="0" bIns="0"/>
          <a:lstStyle/>
          <a:p>
            <a:pPr lvl="0" defTabSz="457200">
              <a:spcBef>
                <a:spcPts val="0"/>
              </a:spcBef>
              <a:buClrTx/>
              <a:buSzTx/>
              <a:buFontTx/>
              <a:buNone/>
              <a:defRPr sz="1200">
                <a:latin typeface="+mn-lt"/>
                <a:ea typeface="+mn-ea"/>
                <a:cs typeface="+mn-cs"/>
                <a:sym typeface="Helvetica"/>
              </a:defRPr>
            </a:pPr>
            <a:endParaRPr/>
          </a:p>
        </p:txBody>
      </p:sp>
      <p:sp>
        <p:nvSpPr>
          <p:cNvPr id="72" name="Shape 72"/>
          <p:cNvSpPr/>
          <p:nvPr/>
        </p:nvSpPr>
        <p:spPr>
          <a:xfrm>
            <a:off x="463550" y="6438900"/>
            <a:ext cx="298450" cy="0"/>
          </a:xfrm>
          <a:prstGeom prst="line">
            <a:avLst/>
          </a:prstGeom>
          <a:ln>
            <a:solidFill/>
            <a:round/>
          </a:ln>
        </p:spPr>
        <p:txBody>
          <a:bodyPr lIns="0" tIns="0" rIns="0" bIns="0"/>
          <a:lstStyle/>
          <a:p>
            <a:pPr lvl="0" defTabSz="457200">
              <a:spcBef>
                <a:spcPts val="0"/>
              </a:spcBef>
              <a:buClrTx/>
              <a:buSzTx/>
              <a:buFontTx/>
              <a:buNone/>
              <a:defRPr sz="1200">
                <a:latin typeface="+mn-lt"/>
                <a:ea typeface="+mn-ea"/>
                <a:cs typeface="+mn-cs"/>
                <a:sym typeface="Helvetica"/>
              </a:defRPr>
            </a:pPr>
            <a:endParaRPr/>
          </a:p>
        </p:txBody>
      </p:sp>
      <p:sp>
        <p:nvSpPr>
          <p:cNvPr id="73" name="Shape 73"/>
          <p:cNvSpPr/>
          <p:nvPr/>
        </p:nvSpPr>
        <p:spPr>
          <a:xfrm>
            <a:off x="407987" y="6477000"/>
            <a:ext cx="5334001" cy="202417"/>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0"/>
              </a:spcBef>
              <a:buSzTx/>
              <a:buNone/>
              <a:defRPr sz="800"/>
            </a:lvl1pPr>
          </a:lstStyle>
          <a:p>
            <a:pPr lvl="0">
              <a:defRPr sz="1800"/>
            </a:pPr>
            <a:r>
              <a:rPr sz="800"/>
              <a:t>Operated by Los Alamos National Security, LLC for NNSA</a:t>
            </a:r>
          </a:p>
        </p:txBody>
      </p:sp>
      <p:pic>
        <p:nvPicPr>
          <p:cNvPr id="75" name="image5.gif" descr="NNSAlogo.gif"/>
          <p:cNvPicPr/>
          <p:nvPr/>
        </p:nvPicPr>
        <p:blipFill>
          <a:blip r:embed="rId2">
            <a:extLst/>
          </a:blip>
          <a:stretch>
            <a:fillRect/>
          </a:stretch>
        </p:blipFill>
        <p:spPr>
          <a:xfrm>
            <a:off x="7696200" y="6477000"/>
            <a:ext cx="1009650" cy="228522"/>
          </a:xfrm>
          <a:prstGeom prst="rect">
            <a:avLst/>
          </a:prstGeom>
          <a:ln w="12700">
            <a:miter lim="400000"/>
          </a:ln>
        </p:spPr>
      </p:pic>
      <p:sp>
        <p:nvSpPr>
          <p:cNvPr id="76" name="Shape 76"/>
          <p:cNvSpPr/>
          <p:nvPr/>
        </p:nvSpPr>
        <p:spPr>
          <a:xfrm>
            <a:off x="228571" y="1274948"/>
            <a:ext cx="8686857" cy="747453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342900" lvl="0" indent="-342900">
              <a:buChar char="◆"/>
              <a:defRPr sz="1800"/>
            </a:pPr>
            <a:r>
              <a:rPr sz="1400" dirty="0"/>
              <a:t>Collaboration teams for </a:t>
            </a:r>
            <a:r>
              <a:rPr sz="1400" baseline="31999" dirty="0"/>
              <a:t>1</a:t>
            </a:r>
            <a:r>
              <a:rPr sz="1400" dirty="0"/>
              <a:t>H, </a:t>
            </a:r>
            <a:r>
              <a:rPr sz="1400" baseline="31999" dirty="0"/>
              <a:t>16</a:t>
            </a:r>
            <a:r>
              <a:rPr sz="1400" dirty="0"/>
              <a:t>O, </a:t>
            </a:r>
            <a:r>
              <a:rPr sz="1400" baseline="31999" dirty="0"/>
              <a:t>56</a:t>
            </a:r>
            <a:r>
              <a:rPr sz="1400" dirty="0"/>
              <a:t>Fe, </a:t>
            </a:r>
            <a:r>
              <a:rPr sz="1400" baseline="31999" dirty="0"/>
              <a:t>235</a:t>
            </a:r>
            <a:r>
              <a:rPr sz="1400" dirty="0"/>
              <a:t>U, </a:t>
            </a:r>
            <a:r>
              <a:rPr sz="1400" baseline="31999" dirty="0"/>
              <a:t>238</a:t>
            </a:r>
            <a:r>
              <a:rPr sz="1400" dirty="0"/>
              <a:t>U, </a:t>
            </a:r>
            <a:r>
              <a:rPr sz="1400" baseline="31999" dirty="0"/>
              <a:t>239</a:t>
            </a:r>
            <a:r>
              <a:rPr sz="1400" dirty="0"/>
              <a:t>Pu making good progress, and many starter-files have been made</a:t>
            </a:r>
          </a:p>
          <a:p>
            <a:pPr marL="342900" lvl="0" indent="-342900">
              <a:buChar char="◆"/>
              <a:defRPr sz="1800"/>
            </a:pPr>
            <a:r>
              <a:rPr sz="1400" baseline="31999" dirty="0"/>
              <a:t>1</a:t>
            </a:r>
            <a:r>
              <a:rPr sz="1400" dirty="0"/>
              <a:t>H: standard is being extended from 20-200 MeV. </a:t>
            </a:r>
          </a:p>
          <a:p>
            <a:pPr marL="342900" lvl="0" indent="-342900">
              <a:buChar char="◆"/>
              <a:defRPr sz="1800"/>
            </a:pPr>
            <a:r>
              <a:rPr sz="1400" baseline="31999" dirty="0"/>
              <a:t>16</a:t>
            </a:r>
            <a:r>
              <a:rPr sz="1400" dirty="0"/>
              <a:t>O: changes to (n,a) and (n,tot); starter files coming</a:t>
            </a:r>
          </a:p>
          <a:p>
            <a:pPr marL="342900" lvl="0" indent="-342900">
              <a:buChar char="◆"/>
              <a:defRPr sz="1800"/>
            </a:pPr>
            <a:r>
              <a:rPr sz="1400" baseline="31999" dirty="0"/>
              <a:t>56</a:t>
            </a:r>
            <a:r>
              <a:rPr sz="1400" dirty="0"/>
              <a:t>Fe: New LRF7 resonance analysis performing well. </a:t>
            </a:r>
          </a:p>
          <a:p>
            <a:pPr marL="342900" lvl="0" indent="-342900">
              <a:buChar char="◆"/>
              <a:defRPr sz="1800"/>
            </a:pPr>
            <a:r>
              <a:rPr sz="1400" dirty="0"/>
              <a:t>Resonance region: excellent progress made by ORNL, Cadarache, Geel, and starter files made for </a:t>
            </a:r>
            <a:r>
              <a:rPr sz="1400" baseline="31999" dirty="0"/>
              <a:t>56</a:t>
            </a:r>
            <a:r>
              <a:rPr sz="1400" dirty="0"/>
              <a:t>Fe, </a:t>
            </a:r>
            <a:r>
              <a:rPr sz="1400" baseline="31999" dirty="0"/>
              <a:t>235,8</a:t>
            </a:r>
            <a:r>
              <a:rPr sz="1400" dirty="0"/>
              <a:t>U, </a:t>
            </a:r>
            <a:r>
              <a:rPr sz="1400" baseline="31999" dirty="0"/>
              <a:t>239</a:t>
            </a:r>
            <a:r>
              <a:rPr sz="1400" dirty="0"/>
              <a:t>Pu</a:t>
            </a:r>
          </a:p>
          <a:p>
            <a:pPr marL="342900" lvl="0" indent="-342900">
              <a:buChar char="◆"/>
              <a:defRPr sz="1800"/>
            </a:pPr>
            <a:r>
              <a:rPr sz="1400" dirty="0"/>
              <a:t>Actinides: fast - focus on inelastic. New capture having impacts.</a:t>
            </a:r>
          </a:p>
          <a:p>
            <a:pPr lvl="0">
              <a:buClrTx/>
              <a:buSzTx/>
              <a:buFontTx/>
              <a:buNone/>
              <a:defRPr sz="1800"/>
            </a:pPr>
            <a:r>
              <a:rPr sz="1400" dirty="0"/>
              <a:t>	- </a:t>
            </a:r>
            <a:r>
              <a:rPr lang="en-US" sz="1400" dirty="0" smtClean="0"/>
              <a:t>Many </a:t>
            </a:r>
            <a:r>
              <a:rPr sz="1400" dirty="0" smtClean="0"/>
              <a:t>PFNS </a:t>
            </a:r>
            <a:r>
              <a:rPr sz="1400" dirty="0"/>
              <a:t>issues remain </a:t>
            </a:r>
            <a:r>
              <a:rPr sz="1400" dirty="0" smtClean="0"/>
              <a:t>open</a:t>
            </a:r>
            <a:r>
              <a:rPr lang="en-US" sz="1400" dirty="0" smtClean="0"/>
              <a:t>, though advances are being made</a:t>
            </a:r>
            <a:endParaRPr sz="1400" i="1" dirty="0"/>
          </a:p>
          <a:p>
            <a:pPr marL="342900" lvl="0" indent="-342900">
              <a:buChar char="◆"/>
              <a:defRPr sz="1800"/>
            </a:pPr>
            <a:r>
              <a:rPr sz="1400" dirty="0"/>
              <a:t>Sg40 collaboration involves attention to credible covariances, and feedback from adjustment results (e.g. </a:t>
            </a:r>
            <a:r>
              <a:rPr sz="1400" baseline="31999" dirty="0"/>
              <a:t>239</a:t>
            </a:r>
            <a:r>
              <a:rPr sz="1400" dirty="0"/>
              <a:t>Pu capture)</a:t>
            </a:r>
          </a:p>
          <a:p>
            <a:pPr lvl="0">
              <a:buClrTx/>
              <a:buSzTx/>
              <a:buFontTx/>
              <a:buNone/>
              <a:defRPr sz="1800"/>
            </a:pPr>
            <a:r>
              <a:rPr sz="1400" dirty="0"/>
              <a:t>	- caution re. adjustment feedback (except single-effect exp)</a:t>
            </a:r>
          </a:p>
          <a:p>
            <a:pPr lvl="0">
              <a:buClrTx/>
              <a:buSzTx/>
              <a:buFontTx/>
              <a:buNone/>
              <a:defRPr sz="1800"/>
            </a:pPr>
            <a:r>
              <a:rPr sz="1400" dirty="0"/>
              <a:t>	- convergence in ENDF, JENDL adjustment feedback is </a:t>
            </a:r>
            <a:r>
              <a:rPr sz="1400" dirty="0" smtClean="0"/>
              <a:t>rare</a:t>
            </a:r>
            <a:r>
              <a:rPr lang="en-US" sz="1400" dirty="0" smtClean="0"/>
              <a:t> (Dupont talk)</a:t>
            </a:r>
            <a:r>
              <a:rPr sz="1400" dirty="0" smtClean="0"/>
              <a:t>.</a:t>
            </a:r>
            <a:endParaRPr sz="1400" dirty="0"/>
          </a:p>
          <a:p>
            <a:pPr lvl="0">
              <a:buClrTx/>
              <a:buSzTx/>
              <a:buFontTx/>
              <a:buNone/>
              <a:defRPr sz="1800"/>
            </a:pPr>
            <a:endParaRPr sz="2000" dirty="0"/>
          </a:p>
          <a:p>
            <a:pPr marL="342900" lvl="0" indent="-342900">
              <a:buChar char="◆"/>
              <a:defRPr sz="1800"/>
            </a:pPr>
            <a:endParaRPr sz="2000" dirty="0"/>
          </a:p>
          <a:p>
            <a:pPr lvl="0">
              <a:buClrTx/>
              <a:buSzTx/>
              <a:buFontTx/>
              <a:buNone/>
              <a:defRPr sz="1800"/>
            </a:pPr>
            <a:endParaRPr sz="2000" dirty="0"/>
          </a:p>
          <a:p>
            <a:pPr lvl="0">
              <a:buClrTx/>
              <a:buSzTx/>
              <a:buFontTx/>
              <a:buNone/>
              <a:defRPr sz="1800"/>
            </a:pPr>
            <a:endParaRPr sz="2000" dirty="0"/>
          </a:p>
        </p:txBody>
      </p:sp>
    </p:spTree>
    <p:extLst>
      <p:ext uri="{BB962C8B-B14F-4D97-AF65-F5344CB8AC3E}">
        <p14:creationId xmlns:p14="http://schemas.microsoft.com/office/powerpoint/2010/main" val="2904057104"/>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 name="Shape 304"/>
          <p:cNvSpPr>
            <a:spLocks noGrp="1"/>
          </p:cNvSpPr>
          <p:nvPr>
            <p:ph type="title"/>
          </p:nvPr>
        </p:nvSpPr>
        <p:spPr>
          <a:xfrm>
            <a:off x="313368" y="620687"/>
            <a:ext cx="8343901" cy="838201"/>
          </a:xfrm>
          <a:prstGeom prst="rect">
            <a:avLst/>
          </a:prstGeom>
        </p:spPr>
        <p:txBody>
          <a:bodyPr lIns="0" tIns="0" rIns="0" bIns="0">
            <a:normAutofit/>
          </a:bodyPr>
          <a:lstStyle/>
          <a:p>
            <a:pPr lvl="0">
              <a:defRPr sz="1800">
                <a:solidFill>
                  <a:srgbClr val="000000"/>
                </a:solidFill>
              </a:defRPr>
            </a:pPr>
            <a:r>
              <a:rPr sz="2400">
                <a:solidFill>
                  <a:srgbClr val="004080"/>
                </a:solidFill>
              </a:rPr>
              <a:t>JENDL adjustment feedback -235U</a:t>
            </a:r>
            <a:br>
              <a:rPr sz="2400">
                <a:solidFill>
                  <a:srgbClr val="004080"/>
                </a:solidFill>
              </a:rPr>
            </a:br>
            <a:endParaRPr sz="2400">
              <a:solidFill>
                <a:srgbClr val="004080"/>
              </a:solidFill>
            </a:endParaRPr>
          </a:p>
        </p:txBody>
      </p:sp>
      <p:sp>
        <p:nvSpPr>
          <p:cNvPr id="305" name="Shape 305"/>
          <p:cNvSpPr/>
          <p:nvPr/>
        </p:nvSpPr>
        <p:spPr>
          <a:xfrm>
            <a:off x="1241425" y="6438900"/>
            <a:ext cx="7445375" cy="0"/>
          </a:xfrm>
          <a:prstGeom prst="line">
            <a:avLst/>
          </a:prstGeom>
          <a:ln>
            <a:solidFill/>
            <a:round/>
          </a:ln>
        </p:spPr>
        <p:txBody>
          <a:bodyPr lIns="0" tIns="0" rIns="0" bIns="0"/>
          <a:lstStyle/>
          <a:p>
            <a:pPr lvl="0" defTabSz="457200">
              <a:spcBef>
                <a:spcPts val="0"/>
              </a:spcBef>
              <a:buClrTx/>
              <a:buSzTx/>
              <a:buFontTx/>
              <a:buNone/>
              <a:defRPr sz="1200">
                <a:latin typeface="+mn-lt"/>
                <a:ea typeface="+mn-ea"/>
                <a:cs typeface="+mn-cs"/>
                <a:sym typeface="Helvetica"/>
              </a:defRPr>
            </a:pPr>
            <a:endParaRPr/>
          </a:p>
        </p:txBody>
      </p:sp>
      <p:sp>
        <p:nvSpPr>
          <p:cNvPr id="306" name="Shape 306"/>
          <p:cNvSpPr/>
          <p:nvPr/>
        </p:nvSpPr>
        <p:spPr>
          <a:xfrm>
            <a:off x="463550" y="6438900"/>
            <a:ext cx="298450" cy="0"/>
          </a:xfrm>
          <a:prstGeom prst="line">
            <a:avLst/>
          </a:prstGeom>
          <a:ln>
            <a:solidFill/>
            <a:round/>
          </a:ln>
        </p:spPr>
        <p:txBody>
          <a:bodyPr lIns="0" tIns="0" rIns="0" bIns="0"/>
          <a:lstStyle/>
          <a:p>
            <a:pPr lvl="0" defTabSz="457200">
              <a:spcBef>
                <a:spcPts val="0"/>
              </a:spcBef>
              <a:buClrTx/>
              <a:buSzTx/>
              <a:buFontTx/>
              <a:buNone/>
              <a:defRPr sz="1200">
                <a:latin typeface="+mn-lt"/>
                <a:ea typeface="+mn-ea"/>
                <a:cs typeface="+mn-cs"/>
                <a:sym typeface="Helvetica"/>
              </a:defRPr>
            </a:pPr>
            <a:endParaRPr/>
          </a:p>
        </p:txBody>
      </p:sp>
      <p:sp>
        <p:nvSpPr>
          <p:cNvPr id="307" name="Shape 307"/>
          <p:cNvSpPr/>
          <p:nvPr/>
        </p:nvSpPr>
        <p:spPr>
          <a:xfrm>
            <a:off x="407987" y="6477000"/>
            <a:ext cx="5334001" cy="20241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spcBef>
                <a:spcPts val="0"/>
              </a:spcBef>
              <a:buSzTx/>
              <a:buNone/>
              <a:defRPr sz="800"/>
            </a:lvl1pPr>
          </a:lstStyle>
          <a:p>
            <a:pPr lvl="0">
              <a:defRPr sz="1800"/>
            </a:pPr>
            <a:r>
              <a:rPr sz="800"/>
              <a:t>Operated by Los Alamos National Security, LLC for NNSA</a:t>
            </a:r>
          </a:p>
        </p:txBody>
      </p:sp>
      <p:pic>
        <p:nvPicPr>
          <p:cNvPr id="308" name="image4.gif" descr="LaLogo.gif"/>
          <p:cNvPicPr/>
          <p:nvPr/>
        </p:nvPicPr>
        <p:blipFill>
          <a:blip r:embed="rId2">
            <a:extLst/>
          </a:blip>
          <a:stretch>
            <a:fillRect/>
          </a:stretch>
        </p:blipFill>
        <p:spPr>
          <a:xfrm>
            <a:off x="228600" y="5892800"/>
            <a:ext cx="1285240" cy="584200"/>
          </a:xfrm>
          <a:prstGeom prst="rect">
            <a:avLst/>
          </a:prstGeom>
          <a:ln w="12700">
            <a:miter lim="400000"/>
          </a:ln>
        </p:spPr>
      </p:pic>
      <p:pic>
        <p:nvPicPr>
          <p:cNvPr id="309" name="image5.gif" descr="NNSAlogo.gif"/>
          <p:cNvPicPr/>
          <p:nvPr/>
        </p:nvPicPr>
        <p:blipFill>
          <a:blip r:embed="rId3">
            <a:extLst/>
          </a:blip>
          <a:stretch>
            <a:fillRect/>
          </a:stretch>
        </p:blipFill>
        <p:spPr>
          <a:xfrm>
            <a:off x="7696200" y="6477000"/>
            <a:ext cx="1009650" cy="228522"/>
          </a:xfrm>
          <a:prstGeom prst="rect">
            <a:avLst/>
          </a:prstGeom>
          <a:ln w="12700">
            <a:miter lim="400000"/>
          </a:ln>
        </p:spPr>
      </p:pic>
      <p:sp>
        <p:nvSpPr>
          <p:cNvPr id="310" name="Shape 310"/>
          <p:cNvSpPr/>
          <p:nvPr/>
        </p:nvSpPr>
        <p:spPr>
          <a:xfrm>
            <a:off x="444363" y="1543502"/>
            <a:ext cx="7848874" cy="3296232"/>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marL="342900" lvl="0" indent="-342900">
              <a:buChar char="◆"/>
              <a:defRPr sz="1800"/>
            </a:pPr>
            <a:r>
              <a:rPr sz="1600"/>
              <a:t>235U captures -  decreased near 1 keV (as in new CIELO, and in JENDL4)</a:t>
            </a:r>
          </a:p>
          <a:p>
            <a:pPr marL="342900" lvl="0" indent="-342900">
              <a:buChar char="◆"/>
              <a:defRPr sz="1800"/>
            </a:pPr>
            <a:r>
              <a:rPr sz="1600"/>
              <a:t>fission - no feedback</a:t>
            </a:r>
          </a:p>
          <a:p>
            <a:pPr lvl="0">
              <a:buClrTx/>
              <a:buSzTx/>
              <a:buFontTx/>
              <a:buNone/>
              <a:defRPr sz="1800"/>
            </a:pPr>
            <a:endParaRPr sz="1600"/>
          </a:p>
          <a:p>
            <a:pPr lvl="0">
              <a:buClrTx/>
              <a:buSzTx/>
              <a:buFontTx/>
              <a:buNone/>
              <a:defRPr sz="1800"/>
            </a:pPr>
            <a:endParaRPr sz="2000"/>
          </a:p>
          <a:p>
            <a:pPr marL="342900" lvl="0" indent="-342900">
              <a:buChar char="◆"/>
              <a:defRPr sz="1800"/>
            </a:pPr>
            <a:endParaRPr sz="2000"/>
          </a:p>
          <a:p>
            <a:pPr marL="800100" lvl="1" indent="-342900">
              <a:buChar char="◆"/>
              <a:defRPr sz="1800"/>
            </a:pPr>
            <a:endParaRPr sz="2000"/>
          </a:p>
          <a:p>
            <a:pPr lvl="0">
              <a:buClrTx/>
              <a:buSzTx/>
              <a:buFontTx/>
              <a:buNone/>
              <a:defRPr sz="1800"/>
            </a:pPr>
            <a:endParaRPr sz="2000"/>
          </a:p>
        </p:txBody>
      </p:sp>
    </p:spTree>
    <p:extLst>
      <p:ext uri="{BB962C8B-B14F-4D97-AF65-F5344CB8AC3E}">
        <p14:creationId xmlns:p14="http://schemas.microsoft.com/office/powerpoint/2010/main" val="1234342373"/>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763000" cy="838200"/>
          </a:xfrm>
        </p:spPr>
        <p:txBody>
          <a:bodyPr/>
          <a:lstStyle/>
          <a:p>
            <a:r>
              <a:rPr lang="en-US" dirty="0" smtClean="0"/>
              <a:t>CIELO, like ENDF, JEFF, </a:t>
            </a:r>
            <a:r>
              <a:rPr lang="en-US" dirty="0" smtClean="0"/>
              <a:t>JENDL, … </a:t>
            </a:r>
            <a:r>
              <a:rPr lang="en-US" dirty="0" smtClean="0"/>
              <a:t>will serve </a:t>
            </a:r>
            <a:r>
              <a:rPr lang="en-US" dirty="0" smtClean="0"/>
              <a:t>many purposes</a:t>
            </a:r>
            <a:endParaRPr lang="en-US" dirty="0">
              <a:solidFill>
                <a:srgbClr val="FF0000"/>
              </a:solidFill>
            </a:endParaRPr>
          </a:p>
        </p:txBody>
      </p:sp>
      <p:sp>
        <p:nvSpPr>
          <p:cNvPr id="3" name="Content Placeholder 2"/>
          <p:cNvSpPr>
            <a:spLocks noGrp="1"/>
          </p:cNvSpPr>
          <p:nvPr>
            <p:ph idx="1"/>
          </p:nvPr>
        </p:nvSpPr>
        <p:spPr>
          <a:xfrm>
            <a:off x="304800" y="1524000"/>
            <a:ext cx="8215064" cy="1909192"/>
          </a:xfrm>
        </p:spPr>
        <p:txBody>
          <a:bodyPr/>
          <a:lstStyle/>
          <a:p>
            <a:r>
              <a:rPr lang="en-US" dirty="0" smtClean="0"/>
              <a:t>Most accurate understanding of certain reactions, cross sections</a:t>
            </a:r>
          </a:p>
          <a:p>
            <a:pPr lvl="1"/>
            <a:r>
              <a:rPr lang="en-US" dirty="0" smtClean="0"/>
              <a:t>Standards (IAEA, NEA, ENDF)</a:t>
            </a:r>
          </a:p>
          <a:p>
            <a:pPr lvl="1"/>
            <a:r>
              <a:rPr lang="en-US" dirty="0" smtClean="0"/>
              <a:t>Repository for our advancing </a:t>
            </a:r>
            <a:r>
              <a:rPr lang="en-US" dirty="0" smtClean="0"/>
              <a:t>knowledge</a:t>
            </a:r>
            <a:endParaRPr lang="en-US" dirty="0" smtClean="0"/>
          </a:p>
          <a:p>
            <a:r>
              <a:rPr lang="en-US" dirty="0" smtClean="0"/>
              <a:t>Usage in nuclear technologies, where predicting certain integral quantities accurately is essential</a:t>
            </a:r>
          </a:p>
          <a:p>
            <a:pPr lvl="1"/>
            <a:r>
              <a:rPr lang="en-US" dirty="0" smtClean="0"/>
              <a:t>Transport</a:t>
            </a:r>
          </a:p>
          <a:p>
            <a:pPr lvl="1"/>
            <a:r>
              <a:rPr lang="en-US" dirty="0" smtClean="0"/>
              <a:t>Criticality</a:t>
            </a:r>
          </a:p>
          <a:p>
            <a:pPr lvl="1"/>
            <a:r>
              <a:rPr lang="en-US" dirty="0" smtClean="0"/>
              <a:t>Energy deposition</a:t>
            </a:r>
          </a:p>
          <a:p>
            <a:pPr lvl="1"/>
            <a:r>
              <a:rPr lang="en-US" dirty="0" smtClean="0"/>
              <a:t>Activation</a:t>
            </a:r>
          </a:p>
          <a:p>
            <a:pPr lvl="1"/>
            <a:r>
              <a:rPr lang="en-US" dirty="0" smtClean="0"/>
              <a:t>…</a:t>
            </a:r>
          </a:p>
          <a:p>
            <a:pPr lvl="1"/>
            <a:endParaRPr lang="en-US" dirty="0" smtClean="0"/>
          </a:p>
          <a:p>
            <a:endParaRPr lang="en-US" dirty="0" smtClean="0"/>
          </a:p>
          <a:p>
            <a:endParaRPr lang="en-US" dirty="0" smtClean="0"/>
          </a:p>
          <a:p>
            <a:endParaRPr lang="en-US" dirty="0" smtClean="0"/>
          </a:p>
          <a:p>
            <a:endParaRPr lang="en-US" dirty="0" smtClean="0"/>
          </a:p>
        </p:txBody>
      </p:sp>
      <p:sp>
        <p:nvSpPr>
          <p:cNvPr id="4" name="Slide Number Placeholder 3"/>
          <p:cNvSpPr>
            <a:spLocks noGrp="1"/>
          </p:cNvSpPr>
          <p:nvPr>
            <p:ph type="sldNum" sz="quarter" idx="10"/>
          </p:nvPr>
        </p:nvSpPr>
        <p:spPr/>
        <p:txBody>
          <a:bodyPr/>
          <a:lstStyle/>
          <a:p>
            <a:r>
              <a:rPr lang="en-US" smtClean="0"/>
              <a:t>Slide </a:t>
            </a:r>
            <a:fld id="{EB61D637-7178-914F-9578-67A56A58850F}" type="slidenum">
              <a:rPr lang="en-US" smtClean="0"/>
              <a:pPr/>
              <a:t>4</a:t>
            </a:fld>
            <a:endParaRPr lang="en-US"/>
          </a:p>
        </p:txBody>
      </p:sp>
      <p:sp>
        <p:nvSpPr>
          <p:cNvPr id="5" name="TextBox 4"/>
          <p:cNvSpPr txBox="1"/>
          <p:nvPr/>
        </p:nvSpPr>
        <p:spPr>
          <a:xfrm>
            <a:off x="2771800" y="3933056"/>
            <a:ext cx="6192688" cy="2477601"/>
          </a:xfrm>
          <a:prstGeom prst="rect">
            <a:avLst/>
          </a:prstGeom>
          <a:solidFill>
            <a:srgbClr val="FFFF00"/>
          </a:solidFill>
        </p:spPr>
        <p:txBody>
          <a:bodyPr wrap="square" rtlCol="0">
            <a:spAutoFit/>
          </a:bodyPr>
          <a:lstStyle/>
          <a:p>
            <a:pPr>
              <a:spcBef>
                <a:spcPts val="0"/>
              </a:spcBef>
              <a:spcAft>
                <a:spcPts val="600"/>
              </a:spcAft>
              <a:buNone/>
            </a:pPr>
            <a:r>
              <a:rPr lang="en-US" dirty="0" smtClean="0"/>
              <a:t>Thus I propose that as we progress we create :</a:t>
            </a:r>
          </a:p>
          <a:p>
            <a:pPr>
              <a:spcBef>
                <a:spcPts val="0"/>
              </a:spcBef>
              <a:spcAft>
                <a:spcPts val="600"/>
              </a:spcAft>
              <a:buNone/>
            </a:pPr>
            <a:r>
              <a:rPr lang="en-US" b="1" dirty="0" smtClean="0"/>
              <a:t>CIELO/A files </a:t>
            </a:r>
            <a:r>
              <a:rPr lang="en-US" dirty="0" smtClean="0"/>
              <a:t>– unadjusted, with corresponding </a:t>
            </a:r>
            <a:r>
              <a:rPr lang="en-US" dirty="0" err="1" smtClean="0"/>
              <a:t>covariances</a:t>
            </a:r>
            <a:endParaRPr lang="en-US" dirty="0" smtClean="0"/>
          </a:p>
          <a:p>
            <a:pPr>
              <a:spcBef>
                <a:spcPts val="0"/>
              </a:spcBef>
              <a:spcAft>
                <a:spcPts val="600"/>
              </a:spcAft>
              <a:buNone/>
            </a:pPr>
            <a:r>
              <a:rPr lang="en-US" b="1" dirty="0" smtClean="0"/>
              <a:t>CIELO/B files </a:t>
            </a:r>
            <a:r>
              <a:rPr lang="en-US" dirty="0" smtClean="0"/>
              <a:t>– may involve tweaks, and other judicial choices, again with appropriate </a:t>
            </a:r>
            <a:r>
              <a:rPr lang="en-US" dirty="0" err="1" smtClean="0"/>
              <a:t>covariances</a:t>
            </a:r>
            <a:endParaRPr lang="en-US" dirty="0" smtClean="0"/>
          </a:p>
          <a:p>
            <a:pPr>
              <a:spcBef>
                <a:spcPts val="0"/>
              </a:spcBef>
              <a:spcAft>
                <a:spcPts val="600"/>
              </a:spcAft>
              <a:buNone/>
            </a:pPr>
            <a:r>
              <a:rPr lang="en-US" b="1" dirty="0" smtClean="0"/>
              <a:t>CIELO/C</a:t>
            </a:r>
            <a:r>
              <a:rPr lang="en-US" b="1" i="1" dirty="0" smtClean="0"/>
              <a:t> </a:t>
            </a:r>
            <a:r>
              <a:rPr lang="en-US" i="1" dirty="0" err="1" smtClean="0"/>
              <a:t>etc</a:t>
            </a:r>
            <a:r>
              <a:rPr lang="en-US" i="1" dirty="0" smtClean="0"/>
              <a:t> </a:t>
            </a:r>
            <a:r>
              <a:rPr lang="en-US" dirty="0" smtClean="0"/>
              <a:t>– could be adjusted files from SG39 from a formal process, building on CIELO/A? </a:t>
            </a:r>
            <a:endParaRPr lang="en-US" dirty="0"/>
          </a:p>
        </p:txBody>
      </p:sp>
    </p:spTree>
    <p:extLst>
      <p:ext uri="{BB962C8B-B14F-4D97-AF65-F5344CB8AC3E}">
        <p14:creationId xmlns:p14="http://schemas.microsoft.com/office/powerpoint/2010/main" val="103330336"/>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763000" cy="838200"/>
          </a:xfrm>
        </p:spPr>
        <p:txBody>
          <a:bodyPr/>
          <a:lstStyle/>
          <a:p>
            <a:r>
              <a:rPr lang="en-US" dirty="0" smtClean="0"/>
              <a:t>An example of CIELO progress and challenges: PFNS</a:t>
            </a:r>
            <a:endParaRPr lang="en-US" dirty="0">
              <a:solidFill>
                <a:srgbClr val="FF0000"/>
              </a:solidFill>
            </a:endParaRPr>
          </a:p>
        </p:txBody>
      </p:sp>
      <p:sp>
        <p:nvSpPr>
          <p:cNvPr id="3" name="Content Placeholder 2"/>
          <p:cNvSpPr>
            <a:spLocks noGrp="1"/>
          </p:cNvSpPr>
          <p:nvPr>
            <p:ph idx="1"/>
          </p:nvPr>
        </p:nvSpPr>
        <p:spPr>
          <a:xfrm>
            <a:off x="0" y="1412776"/>
            <a:ext cx="6571456" cy="2193032"/>
          </a:xfrm>
        </p:spPr>
        <p:txBody>
          <a:bodyPr/>
          <a:lstStyle/>
          <a:p>
            <a:r>
              <a:rPr lang="en-US" dirty="0" smtClean="0"/>
              <a:t>Talk by Denise </a:t>
            </a:r>
            <a:r>
              <a:rPr lang="en-US" dirty="0" err="1" smtClean="0"/>
              <a:t>Neudecker</a:t>
            </a:r>
            <a:endParaRPr lang="en-US" dirty="0" smtClean="0"/>
          </a:p>
          <a:p>
            <a:pPr lvl="1"/>
            <a:r>
              <a:rPr lang="en-US" dirty="0" smtClean="0"/>
              <a:t>A good representation of existing </a:t>
            </a:r>
            <a:r>
              <a:rPr lang="en-US" dirty="0" err="1" smtClean="0"/>
              <a:t>sectrum</a:t>
            </a:r>
            <a:r>
              <a:rPr lang="en-US" dirty="0" smtClean="0"/>
              <a:t> data</a:t>
            </a:r>
            <a:endParaRPr lang="en-US" dirty="0" smtClean="0"/>
          </a:p>
          <a:p>
            <a:pPr lvl="1"/>
            <a:r>
              <a:rPr lang="en-US" dirty="0" smtClean="0"/>
              <a:t>But uncertainties exist, including in &lt; 1MeV region and tail region</a:t>
            </a:r>
            <a:endParaRPr lang="en-US" dirty="0" smtClean="0"/>
          </a:p>
          <a:p>
            <a:r>
              <a:rPr lang="en-US" dirty="0" smtClean="0"/>
              <a:t>Performance in integral assessments of spectral indices in Jezebel</a:t>
            </a:r>
            <a:endParaRPr lang="en-US" dirty="0" smtClean="0"/>
          </a:p>
          <a:p>
            <a:pPr lvl="1"/>
            <a:r>
              <a:rPr lang="en-US" dirty="0" smtClean="0"/>
              <a:t>238f/235f – measures n above ~ 1 MeV</a:t>
            </a:r>
          </a:p>
          <a:p>
            <a:pPr lvl="1"/>
            <a:r>
              <a:rPr lang="en-US" dirty="0" smtClean="0"/>
              <a:t>239Pu(n,2n)/239f - measures n above 5.5 MeV</a:t>
            </a:r>
            <a:endParaRPr lang="en-US" dirty="0" smtClean="0"/>
          </a:p>
          <a:p>
            <a:pPr lvl="1"/>
            <a:endParaRPr lang="en-US" dirty="0" smtClean="0"/>
          </a:p>
          <a:p>
            <a:endParaRPr lang="en-US" dirty="0" smtClean="0"/>
          </a:p>
          <a:p>
            <a:pPr marL="0" indent="0">
              <a:buNone/>
            </a:pPr>
            <a:endParaRPr lang="en-US" dirty="0" smtClean="0"/>
          </a:p>
          <a:p>
            <a:endParaRPr lang="en-US" dirty="0" smtClean="0"/>
          </a:p>
        </p:txBody>
      </p:sp>
      <p:sp>
        <p:nvSpPr>
          <p:cNvPr id="4" name="Slide Number Placeholder 3"/>
          <p:cNvSpPr>
            <a:spLocks noGrp="1"/>
          </p:cNvSpPr>
          <p:nvPr>
            <p:ph type="sldNum" sz="quarter" idx="10"/>
          </p:nvPr>
        </p:nvSpPr>
        <p:spPr/>
        <p:txBody>
          <a:bodyPr/>
          <a:lstStyle/>
          <a:p>
            <a:r>
              <a:rPr lang="en-US" smtClean="0"/>
              <a:t>Slide </a:t>
            </a:r>
            <a:fld id="{EB61D637-7178-914F-9578-67A56A58850F}" type="slidenum">
              <a:rPr lang="en-US" smtClean="0"/>
              <a:pPr/>
              <a:t>5</a:t>
            </a:fld>
            <a:endParaRPr lang="en-US"/>
          </a:p>
        </p:txBody>
      </p:sp>
      <p:pic>
        <p:nvPicPr>
          <p:cNvPr id="6" name="Picture 5" descr="Screen Shot 2014-10-30 at 10.23.07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2120" y="1340768"/>
            <a:ext cx="3658313" cy="2747764"/>
          </a:xfrm>
          <a:prstGeom prst="rect">
            <a:avLst/>
          </a:prstGeom>
        </p:spPr>
      </p:pic>
      <p:graphicFrame>
        <p:nvGraphicFramePr>
          <p:cNvPr id="7" name="Chart 6"/>
          <p:cNvGraphicFramePr>
            <a:graphicFrameLocks/>
          </p:cNvGraphicFramePr>
          <p:nvPr>
            <p:extLst>
              <p:ext uri="{D42A27DB-BD31-4B8C-83A1-F6EECF244321}">
                <p14:modId xmlns:p14="http://schemas.microsoft.com/office/powerpoint/2010/main" val="3135400320"/>
              </p:ext>
            </p:extLst>
          </p:nvPr>
        </p:nvGraphicFramePr>
        <p:xfrm>
          <a:off x="2051720" y="3717032"/>
          <a:ext cx="4248472" cy="2448272"/>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Box 8"/>
          <p:cNvSpPr txBox="1"/>
          <p:nvPr/>
        </p:nvSpPr>
        <p:spPr>
          <a:xfrm>
            <a:off x="755576" y="4581128"/>
            <a:ext cx="1434006" cy="400110"/>
          </a:xfrm>
          <a:prstGeom prst="rect">
            <a:avLst/>
          </a:prstGeom>
          <a:noFill/>
        </p:spPr>
        <p:txBody>
          <a:bodyPr wrap="none" rtlCol="0">
            <a:spAutoFit/>
          </a:bodyPr>
          <a:lstStyle/>
          <a:p>
            <a:pPr>
              <a:buNone/>
            </a:pPr>
            <a:r>
              <a:rPr lang="en-US" dirty="0" smtClean="0">
                <a:solidFill>
                  <a:srgbClr val="0000FF"/>
                </a:solidFill>
              </a:rPr>
              <a:t>MCNP C/E</a:t>
            </a:r>
            <a:endParaRPr lang="en-US" dirty="0">
              <a:solidFill>
                <a:srgbClr val="0000FF"/>
              </a:solidFill>
            </a:endParaRPr>
          </a:p>
        </p:txBody>
      </p:sp>
      <p:sp>
        <p:nvSpPr>
          <p:cNvPr id="10" name="TextBox 9"/>
          <p:cNvSpPr txBox="1"/>
          <p:nvPr/>
        </p:nvSpPr>
        <p:spPr>
          <a:xfrm>
            <a:off x="2771800" y="5949280"/>
            <a:ext cx="2197737" cy="400110"/>
          </a:xfrm>
          <a:prstGeom prst="rect">
            <a:avLst/>
          </a:prstGeom>
          <a:noFill/>
        </p:spPr>
        <p:txBody>
          <a:bodyPr wrap="none" rtlCol="0">
            <a:spAutoFit/>
          </a:bodyPr>
          <a:lstStyle/>
          <a:p>
            <a:pPr>
              <a:buNone/>
            </a:pPr>
            <a:r>
              <a:rPr lang="en-US" dirty="0" smtClean="0">
                <a:solidFill>
                  <a:srgbClr val="0000FF"/>
                </a:solidFill>
              </a:rPr>
              <a:t>Av. Energy (MeV)</a:t>
            </a:r>
            <a:endParaRPr lang="en-US" dirty="0">
              <a:solidFill>
                <a:srgbClr val="0000FF"/>
              </a:solidFill>
            </a:endParaRPr>
          </a:p>
        </p:txBody>
      </p:sp>
      <p:sp>
        <p:nvSpPr>
          <p:cNvPr id="14" name="TextBox 13"/>
          <p:cNvSpPr txBox="1"/>
          <p:nvPr/>
        </p:nvSpPr>
        <p:spPr>
          <a:xfrm>
            <a:off x="3347864" y="4653136"/>
            <a:ext cx="826143" cy="276999"/>
          </a:xfrm>
          <a:prstGeom prst="rect">
            <a:avLst/>
          </a:prstGeom>
          <a:noFill/>
        </p:spPr>
        <p:txBody>
          <a:bodyPr wrap="none" rtlCol="0">
            <a:spAutoFit/>
          </a:bodyPr>
          <a:lstStyle/>
          <a:p>
            <a:pPr>
              <a:buNone/>
            </a:pPr>
            <a:r>
              <a:rPr lang="en-US" sz="1200" dirty="0" smtClean="0">
                <a:solidFill>
                  <a:srgbClr val="0000FF"/>
                </a:solidFill>
              </a:rPr>
              <a:t>238U(</a:t>
            </a:r>
            <a:r>
              <a:rPr lang="en-US" sz="1200" dirty="0" err="1" smtClean="0">
                <a:solidFill>
                  <a:srgbClr val="0000FF"/>
                </a:solidFill>
              </a:rPr>
              <a:t>n,f</a:t>
            </a:r>
            <a:r>
              <a:rPr lang="en-US" sz="1200" dirty="0" smtClean="0">
                <a:solidFill>
                  <a:srgbClr val="0000FF"/>
                </a:solidFill>
              </a:rPr>
              <a:t>)</a:t>
            </a:r>
            <a:endParaRPr lang="en-US" sz="1200" dirty="0">
              <a:solidFill>
                <a:srgbClr val="0000FF"/>
              </a:solidFill>
            </a:endParaRPr>
          </a:p>
        </p:txBody>
      </p:sp>
      <p:sp>
        <p:nvSpPr>
          <p:cNvPr id="15" name="TextBox 14"/>
          <p:cNvSpPr txBox="1"/>
          <p:nvPr/>
        </p:nvSpPr>
        <p:spPr>
          <a:xfrm>
            <a:off x="4231175" y="4581128"/>
            <a:ext cx="988897" cy="276999"/>
          </a:xfrm>
          <a:prstGeom prst="rect">
            <a:avLst/>
          </a:prstGeom>
          <a:noFill/>
        </p:spPr>
        <p:txBody>
          <a:bodyPr wrap="none" rtlCol="0">
            <a:spAutoFit/>
          </a:bodyPr>
          <a:lstStyle/>
          <a:p>
            <a:pPr>
              <a:buNone/>
            </a:pPr>
            <a:r>
              <a:rPr lang="en-US" sz="1200" dirty="0" smtClean="0">
                <a:solidFill>
                  <a:srgbClr val="0000FF"/>
                </a:solidFill>
              </a:rPr>
              <a:t>239Pu(n2n)</a:t>
            </a:r>
            <a:endParaRPr lang="en-US" sz="1200" dirty="0">
              <a:solidFill>
                <a:srgbClr val="0000FF"/>
              </a:solidFill>
            </a:endParaRPr>
          </a:p>
        </p:txBody>
      </p:sp>
      <p:sp>
        <p:nvSpPr>
          <p:cNvPr id="16" name="TextBox 15"/>
          <p:cNvSpPr txBox="1"/>
          <p:nvPr/>
        </p:nvSpPr>
        <p:spPr>
          <a:xfrm>
            <a:off x="2411760" y="4581128"/>
            <a:ext cx="903237" cy="276999"/>
          </a:xfrm>
          <a:prstGeom prst="rect">
            <a:avLst/>
          </a:prstGeom>
          <a:noFill/>
        </p:spPr>
        <p:txBody>
          <a:bodyPr wrap="none" rtlCol="0">
            <a:spAutoFit/>
          </a:bodyPr>
          <a:lstStyle/>
          <a:p>
            <a:pPr>
              <a:buNone/>
            </a:pPr>
            <a:r>
              <a:rPr lang="en-US" sz="1200" dirty="0" smtClean="0">
                <a:solidFill>
                  <a:srgbClr val="0000FF"/>
                </a:solidFill>
              </a:rPr>
              <a:t>239Pu(</a:t>
            </a:r>
            <a:r>
              <a:rPr lang="en-US" sz="1200" dirty="0" err="1" smtClean="0">
                <a:solidFill>
                  <a:srgbClr val="0000FF"/>
                </a:solidFill>
              </a:rPr>
              <a:t>n,f</a:t>
            </a:r>
            <a:r>
              <a:rPr lang="en-US" sz="1200" dirty="0" smtClean="0">
                <a:solidFill>
                  <a:srgbClr val="0000FF"/>
                </a:solidFill>
              </a:rPr>
              <a:t>)</a:t>
            </a:r>
            <a:endParaRPr lang="en-US" sz="1200" dirty="0">
              <a:solidFill>
                <a:srgbClr val="0000FF"/>
              </a:solidFill>
            </a:endParaRPr>
          </a:p>
        </p:txBody>
      </p:sp>
      <p:sp>
        <p:nvSpPr>
          <p:cNvPr id="18" name="TextBox 17"/>
          <p:cNvSpPr txBox="1"/>
          <p:nvPr/>
        </p:nvSpPr>
        <p:spPr>
          <a:xfrm>
            <a:off x="2771800" y="4941168"/>
            <a:ext cx="911728" cy="276999"/>
          </a:xfrm>
          <a:prstGeom prst="rect">
            <a:avLst/>
          </a:prstGeom>
          <a:noFill/>
        </p:spPr>
        <p:txBody>
          <a:bodyPr wrap="none" rtlCol="0">
            <a:spAutoFit/>
          </a:bodyPr>
          <a:lstStyle/>
          <a:p>
            <a:pPr>
              <a:buNone/>
            </a:pPr>
            <a:r>
              <a:rPr lang="en-US" sz="1200" dirty="0" smtClean="0">
                <a:solidFill>
                  <a:srgbClr val="0000FF"/>
                </a:solidFill>
              </a:rPr>
              <a:t>237Np(</a:t>
            </a:r>
            <a:r>
              <a:rPr lang="en-US" sz="1200" dirty="0" err="1" smtClean="0">
                <a:solidFill>
                  <a:srgbClr val="0000FF"/>
                </a:solidFill>
              </a:rPr>
              <a:t>n,f</a:t>
            </a:r>
            <a:r>
              <a:rPr lang="en-US" sz="1200" dirty="0" smtClean="0">
                <a:solidFill>
                  <a:srgbClr val="0000FF"/>
                </a:solidFill>
              </a:rPr>
              <a:t>)</a:t>
            </a:r>
            <a:endParaRPr lang="en-US" sz="1200" dirty="0">
              <a:solidFill>
                <a:srgbClr val="0000FF"/>
              </a:solidFill>
            </a:endParaRPr>
          </a:p>
        </p:txBody>
      </p:sp>
      <p:sp>
        <p:nvSpPr>
          <p:cNvPr id="19" name="TextBox 18"/>
          <p:cNvSpPr txBox="1"/>
          <p:nvPr/>
        </p:nvSpPr>
        <p:spPr>
          <a:xfrm>
            <a:off x="5868144" y="5373216"/>
            <a:ext cx="2592288" cy="1015663"/>
          </a:xfrm>
          <a:prstGeom prst="rect">
            <a:avLst/>
          </a:prstGeom>
          <a:solidFill>
            <a:srgbClr val="FFFF00"/>
          </a:solidFill>
        </p:spPr>
        <p:txBody>
          <a:bodyPr wrap="square" rtlCol="0">
            <a:spAutoFit/>
          </a:bodyPr>
          <a:lstStyle/>
          <a:p>
            <a:pPr>
              <a:buNone/>
            </a:pPr>
            <a:r>
              <a:rPr lang="en-US" dirty="0" smtClean="0"/>
              <a:t>Skip </a:t>
            </a:r>
            <a:r>
              <a:rPr lang="en-US" dirty="0" err="1" smtClean="0"/>
              <a:t>Kahler</a:t>
            </a:r>
            <a:r>
              <a:rPr lang="en-US" dirty="0" smtClean="0"/>
              <a:t> </a:t>
            </a:r>
            <a:r>
              <a:rPr lang="en-US" dirty="0" err="1" smtClean="0"/>
              <a:t>calcs</a:t>
            </a:r>
            <a:r>
              <a:rPr lang="en-US" dirty="0" smtClean="0"/>
              <a:t>. – suggest a harder spec, more like VII.1</a:t>
            </a:r>
            <a:endParaRPr lang="en-US" dirty="0"/>
          </a:p>
        </p:txBody>
      </p:sp>
      <p:sp>
        <p:nvSpPr>
          <p:cNvPr id="20" name="Rectangle 19"/>
          <p:cNvSpPr/>
          <p:nvPr/>
        </p:nvSpPr>
        <p:spPr bwMode="auto">
          <a:xfrm>
            <a:off x="5220072" y="3789040"/>
            <a:ext cx="1080120" cy="1152128"/>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ase" latinLnBrk="0" hangingPunct="1">
              <a:lnSpc>
                <a:spcPct val="100000"/>
              </a:lnSpc>
              <a:spcBef>
                <a:spcPct val="50000"/>
              </a:spcBef>
              <a:spcAft>
                <a:spcPct val="50000"/>
              </a:spcAft>
              <a:buClr>
                <a:srgbClr val="004080"/>
              </a:buClr>
              <a:buSzPct val="65000"/>
              <a:buFont typeface="Wingdings" pitchFamily="-65" charset="2"/>
              <a:buChar char="§"/>
              <a:tabLst/>
            </a:pPr>
            <a:endParaRPr kumimoji="0" lang="en-US" sz="2000" b="0" i="0" u="none" strike="noStrike" cap="none" normalizeH="0" baseline="0">
              <a:ln>
                <a:noFill/>
              </a:ln>
              <a:solidFill>
                <a:schemeClr val="tx1"/>
              </a:solidFill>
              <a:effectLst/>
              <a:latin typeface="Arial" pitchFamily="-65" charset="0"/>
            </a:endParaRPr>
          </a:p>
        </p:txBody>
      </p:sp>
    </p:spTree>
    <p:extLst>
      <p:ext uri="{BB962C8B-B14F-4D97-AF65-F5344CB8AC3E}">
        <p14:creationId xmlns:p14="http://schemas.microsoft.com/office/powerpoint/2010/main" val="3867738615"/>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763000" cy="838200"/>
          </a:xfrm>
        </p:spPr>
        <p:txBody>
          <a:bodyPr/>
          <a:lstStyle/>
          <a:p>
            <a:r>
              <a:rPr lang="en-US" dirty="0" smtClean="0"/>
              <a:t>An example of CIELO progress and challenges: PFNS</a:t>
            </a:r>
            <a:endParaRPr lang="en-US" dirty="0">
              <a:solidFill>
                <a:srgbClr val="FF0000"/>
              </a:solidFill>
            </a:endParaRPr>
          </a:p>
        </p:txBody>
      </p:sp>
      <p:sp>
        <p:nvSpPr>
          <p:cNvPr id="3" name="Content Placeholder 2"/>
          <p:cNvSpPr>
            <a:spLocks noGrp="1"/>
          </p:cNvSpPr>
          <p:nvPr>
            <p:ph idx="1"/>
          </p:nvPr>
        </p:nvSpPr>
        <p:spPr>
          <a:xfrm>
            <a:off x="0" y="1412776"/>
            <a:ext cx="6571456" cy="2193032"/>
          </a:xfrm>
        </p:spPr>
        <p:txBody>
          <a:bodyPr/>
          <a:lstStyle/>
          <a:p>
            <a:r>
              <a:rPr lang="en-US" dirty="0" smtClean="0"/>
              <a:t>In fact Denise’s evaluation </a:t>
            </a:r>
            <a:r>
              <a:rPr lang="en-US" dirty="0" err="1" smtClean="0"/>
              <a:t>peforms</a:t>
            </a:r>
            <a:r>
              <a:rPr lang="en-US" dirty="0" smtClean="0"/>
              <a:t> better at matching the high n2n energy spectra indices</a:t>
            </a:r>
          </a:p>
          <a:p>
            <a:pPr lvl="1"/>
            <a:r>
              <a:rPr lang="en-US" dirty="0" smtClean="0"/>
              <a:t>But these are viewed as more uncertain, and less important, than the 239Pu n2n index in Jezebel</a:t>
            </a:r>
            <a:endParaRPr lang="en-US" dirty="0" smtClean="0"/>
          </a:p>
          <a:p>
            <a:pPr marL="0" indent="0">
              <a:buNone/>
            </a:pPr>
            <a:endParaRPr lang="en-US" dirty="0" smtClean="0"/>
          </a:p>
          <a:p>
            <a:endParaRPr lang="en-US" dirty="0" smtClean="0"/>
          </a:p>
          <a:p>
            <a:endParaRPr lang="en-US" dirty="0" smtClean="0"/>
          </a:p>
        </p:txBody>
      </p:sp>
      <p:sp>
        <p:nvSpPr>
          <p:cNvPr id="4" name="Slide Number Placeholder 3"/>
          <p:cNvSpPr>
            <a:spLocks noGrp="1"/>
          </p:cNvSpPr>
          <p:nvPr>
            <p:ph type="sldNum" sz="quarter" idx="10"/>
          </p:nvPr>
        </p:nvSpPr>
        <p:spPr/>
        <p:txBody>
          <a:bodyPr/>
          <a:lstStyle/>
          <a:p>
            <a:r>
              <a:rPr lang="en-US" smtClean="0"/>
              <a:t>Slide </a:t>
            </a:r>
            <a:fld id="{EB61D637-7178-914F-9578-67A56A58850F}" type="slidenum">
              <a:rPr lang="en-US" smtClean="0"/>
              <a:pPr/>
              <a:t>6</a:t>
            </a:fld>
            <a:endParaRPr lang="en-US"/>
          </a:p>
        </p:txBody>
      </p:sp>
      <p:graphicFrame>
        <p:nvGraphicFramePr>
          <p:cNvPr id="7" name="Chart 6"/>
          <p:cNvGraphicFramePr>
            <a:graphicFrameLocks/>
          </p:cNvGraphicFramePr>
          <p:nvPr>
            <p:extLst>
              <p:ext uri="{D42A27DB-BD31-4B8C-83A1-F6EECF244321}">
                <p14:modId xmlns:p14="http://schemas.microsoft.com/office/powerpoint/2010/main" val="645039800"/>
              </p:ext>
            </p:extLst>
          </p:nvPr>
        </p:nvGraphicFramePr>
        <p:xfrm>
          <a:off x="1979712" y="2780928"/>
          <a:ext cx="4572000"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p:cNvSpPr txBox="1"/>
          <p:nvPr/>
        </p:nvSpPr>
        <p:spPr>
          <a:xfrm>
            <a:off x="4716016" y="3284984"/>
            <a:ext cx="1065616" cy="276999"/>
          </a:xfrm>
          <a:prstGeom prst="rect">
            <a:avLst/>
          </a:prstGeom>
          <a:noFill/>
        </p:spPr>
        <p:txBody>
          <a:bodyPr wrap="none" rtlCol="0">
            <a:spAutoFit/>
          </a:bodyPr>
          <a:lstStyle/>
          <a:p>
            <a:pPr>
              <a:buNone/>
            </a:pPr>
            <a:r>
              <a:rPr lang="en-US" sz="1200" dirty="0" smtClean="0">
                <a:solidFill>
                  <a:srgbClr val="0000FF"/>
                </a:solidFill>
              </a:rPr>
              <a:t>169Tm(n,2n)</a:t>
            </a:r>
            <a:endParaRPr lang="en-US" sz="1200" dirty="0">
              <a:solidFill>
                <a:srgbClr val="0000FF"/>
              </a:solidFill>
            </a:endParaRPr>
          </a:p>
        </p:txBody>
      </p:sp>
      <p:sp>
        <p:nvSpPr>
          <p:cNvPr id="9" name="TextBox 8"/>
          <p:cNvSpPr txBox="1"/>
          <p:nvPr/>
        </p:nvSpPr>
        <p:spPr>
          <a:xfrm>
            <a:off x="4932040" y="3501008"/>
            <a:ext cx="937426" cy="276999"/>
          </a:xfrm>
          <a:prstGeom prst="rect">
            <a:avLst/>
          </a:prstGeom>
          <a:noFill/>
        </p:spPr>
        <p:txBody>
          <a:bodyPr wrap="none" rtlCol="0">
            <a:spAutoFit/>
          </a:bodyPr>
          <a:lstStyle/>
          <a:p>
            <a:pPr>
              <a:buNone/>
            </a:pPr>
            <a:r>
              <a:rPr lang="en-US" sz="1200" dirty="0" smtClean="0">
                <a:solidFill>
                  <a:srgbClr val="0000FF"/>
                </a:solidFill>
              </a:rPr>
              <a:t>191Ir(n,2n)</a:t>
            </a:r>
            <a:endParaRPr lang="en-US" sz="1200" dirty="0">
              <a:solidFill>
                <a:srgbClr val="0000FF"/>
              </a:solidFill>
            </a:endParaRPr>
          </a:p>
        </p:txBody>
      </p:sp>
      <p:sp>
        <p:nvSpPr>
          <p:cNvPr id="10" name="TextBox 9"/>
          <p:cNvSpPr txBox="1"/>
          <p:nvPr/>
        </p:nvSpPr>
        <p:spPr>
          <a:xfrm>
            <a:off x="3851920" y="3501008"/>
            <a:ext cx="1031502" cy="276999"/>
          </a:xfrm>
          <a:prstGeom prst="rect">
            <a:avLst/>
          </a:prstGeom>
          <a:noFill/>
        </p:spPr>
        <p:txBody>
          <a:bodyPr wrap="none" rtlCol="0">
            <a:spAutoFit/>
          </a:bodyPr>
          <a:lstStyle/>
          <a:p>
            <a:pPr>
              <a:buNone/>
            </a:pPr>
            <a:r>
              <a:rPr lang="en-US" sz="1200" dirty="0" smtClean="0">
                <a:solidFill>
                  <a:srgbClr val="0000FF"/>
                </a:solidFill>
              </a:rPr>
              <a:t>241Am(n2n)</a:t>
            </a:r>
            <a:endParaRPr lang="en-US" sz="1200" dirty="0">
              <a:solidFill>
                <a:srgbClr val="0000FF"/>
              </a:solidFill>
            </a:endParaRPr>
          </a:p>
        </p:txBody>
      </p:sp>
      <p:sp>
        <p:nvSpPr>
          <p:cNvPr id="11" name="TextBox 10"/>
          <p:cNvSpPr txBox="1"/>
          <p:nvPr/>
        </p:nvSpPr>
        <p:spPr>
          <a:xfrm>
            <a:off x="3635896" y="3861048"/>
            <a:ext cx="988897" cy="276999"/>
          </a:xfrm>
          <a:prstGeom prst="rect">
            <a:avLst/>
          </a:prstGeom>
          <a:noFill/>
        </p:spPr>
        <p:txBody>
          <a:bodyPr wrap="none" rtlCol="0">
            <a:spAutoFit/>
          </a:bodyPr>
          <a:lstStyle/>
          <a:p>
            <a:pPr>
              <a:buNone/>
            </a:pPr>
            <a:r>
              <a:rPr lang="en-US" sz="1200" dirty="0" smtClean="0">
                <a:solidFill>
                  <a:srgbClr val="0000FF"/>
                </a:solidFill>
              </a:rPr>
              <a:t>239Pu(n2n)</a:t>
            </a:r>
            <a:endParaRPr lang="en-US" sz="1200" dirty="0">
              <a:solidFill>
                <a:srgbClr val="0000FF"/>
              </a:solidFill>
            </a:endParaRPr>
          </a:p>
        </p:txBody>
      </p:sp>
      <p:sp>
        <p:nvSpPr>
          <p:cNvPr id="12" name="TextBox 11"/>
          <p:cNvSpPr txBox="1"/>
          <p:nvPr/>
        </p:nvSpPr>
        <p:spPr>
          <a:xfrm>
            <a:off x="2195736" y="5805264"/>
            <a:ext cx="5616624" cy="707886"/>
          </a:xfrm>
          <a:prstGeom prst="rect">
            <a:avLst/>
          </a:prstGeom>
          <a:solidFill>
            <a:srgbClr val="FFFF00"/>
          </a:solidFill>
        </p:spPr>
        <p:txBody>
          <a:bodyPr wrap="square" rtlCol="0">
            <a:spAutoFit/>
          </a:bodyPr>
          <a:lstStyle/>
          <a:p>
            <a:pPr>
              <a:buNone/>
            </a:pPr>
            <a:r>
              <a:rPr lang="en-US" dirty="0" smtClean="0"/>
              <a:t>Evaluation decisions involve compromises in matching different data sets</a:t>
            </a:r>
            <a:endParaRPr lang="en-US" dirty="0"/>
          </a:p>
        </p:txBody>
      </p:sp>
      <p:sp>
        <p:nvSpPr>
          <p:cNvPr id="13" name="TextBox 12"/>
          <p:cNvSpPr txBox="1"/>
          <p:nvPr/>
        </p:nvSpPr>
        <p:spPr>
          <a:xfrm>
            <a:off x="683568" y="3789040"/>
            <a:ext cx="1434006" cy="400110"/>
          </a:xfrm>
          <a:prstGeom prst="rect">
            <a:avLst/>
          </a:prstGeom>
          <a:noFill/>
        </p:spPr>
        <p:txBody>
          <a:bodyPr wrap="none" rtlCol="0">
            <a:spAutoFit/>
          </a:bodyPr>
          <a:lstStyle/>
          <a:p>
            <a:pPr>
              <a:buNone/>
            </a:pPr>
            <a:r>
              <a:rPr lang="en-US" dirty="0" smtClean="0">
                <a:solidFill>
                  <a:srgbClr val="0000FF"/>
                </a:solidFill>
              </a:rPr>
              <a:t>MCNP C/E</a:t>
            </a:r>
            <a:endParaRPr lang="en-US" dirty="0">
              <a:solidFill>
                <a:srgbClr val="0000FF"/>
              </a:solidFill>
            </a:endParaRPr>
          </a:p>
        </p:txBody>
      </p:sp>
      <p:sp>
        <p:nvSpPr>
          <p:cNvPr id="14" name="TextBox 13"/>
          <p:cNvSpPr txBox="1"/>
          <p:nvPr/>
        </p:nvSpPr>
        <p:spPr>
          <a:xfrm>
            <a:off x="2627784" y="5373216"/>
            <a:ext cx="2197737" cy="400110"/>
          </a:xfrm>
          <a:prstGeom prst="rect">
            <a:avLst/>
          </a:prstGeom>
          <a:noFill/>
        </p:spPr>
        <p:txBody>
          <a:bodyPr wrap="none" rtlCol="0">
            <a:spAutoFit/>
          </a:bodyPr>
          <a:lstStyle/>
          <a:p>
            <a:pPr>
              <a:buNone/>
            </a:pPr>
            <a:r>
              <a:rPr lang="en-US" dirty="0" smtClean="0">
                <a:solidFill>
                  <a:srgbClr val="0000FF"/>
                </a:solidFill>
              </a:rPr>
              <a:t>Av. Energy (MeV)</a:t>
            </a:r>
            <a:endParaRPr lang="en-US" dirty="0">
              <a:solidFill>
                <a:srgbClr val="0000FF"/>
              </a:solidFill>
            </a:endParaRPr>
          </a:p>
        </p:txBody>
      </p:sp>
    </p:spTree>
    <p:extLst>
      <p:ext uri="{BB962C8B-B14F-4D97-AF65-F5344CB8AC3E}">
        <p14:creationId xmlns:p14="http://schemas.microsoft.com/office/powerpoint/2010/main" val="3667129482"/>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Shape 78"/>
          <p:cNvSpPr>
            <a:spLocks noGrp="1"/>
          </p:cNvSpPr>
          <p:nvPr>
            <p:ph type="title"/>
          </p:nvPr>
        </p:nvSpPr>
        <p:spPr>
          <a:xfrm>
            <a:off x="323527" y="620687"/>
            <a:ext cx="8343901" cy="838201"/>
          </a:xfrm>
          <a:prstGeom prst="rect">
            <a:avLst/>
          </a:prstGeom>
        </p:spPr>
        <p:txBody>
          <a:bodyPr lIns="0" tIns="0" rIns="0" bIns="0">
            <a:normAutofit/>
          </a:bodyPr>
          <a:lstStyle/>
          <a:p>
            <a:pPr lvl="0">
              <a:defRPr sz="1800">
                <a:solidFill>
                  <a:srgbClr val="000000"/>
                </a:solidFill>
              </a:defRPr>
            </a:pPr>
            <a:r>
              <a:rPr sz="2400" baseline="30000">
                <a:solidFill>
                  <a:srgbClr val="004080"/>
                </a:solidFill>
              </a:rPr>
              <a:t>1</a:t>
            </a:r>
            <a:r>
              <a:rPr sz="2400">
                <a:solidFill>
                  <a:srgbClr val="004080"/>
                </a:solidFill>
              </a:rPr>
              <a:t>H updated Standards - WPEC May 2014 report  </a:t>
            </a:r>
            <a:br>
              <a:rPr sz="2400">
                <a:solidFill>
                  <a:srgbClr val="004080"/>
                </a:solidFill>
              </a:rPr>
            </a:br>
            <a:endParaRPr sz="2400">
              <a:solidFill>
                <a:srgbClr val="004080"/>
              </a:solidFill>
            </a:endParaRPr>
          </a:p>
        </p:txBody>
      </p:sp>
      <p:sp>
        <p:nvSpPr>
          <p:cNvPr id="79" name="Shape 79"/>
          <p:cNvSpPr/>
          <p:nvPr/>
        </p:nvSpPr>
        <p:spPr>
          <a:xfrm>
            <a:off x="1241425" y="6438900"/>
            <a:ext cx="7445375" cy="0"/>
          </a:xfrm>
          <a:prstGeom prst="line">
            <a:avLst/>
          </a:prstGeom>
          <a:ln>
            <a:solidFill/>
            <a:round/>
          </a:ln>
        </p:spPr>
        <p:txBody>
          <a:bodyPr lIns="0" tIns="0" rIns="0" bIns="0"/>
          <a:lstStyle/>
          <a:p>
            <a:pPr lvl="0" defTabSz="457200">
              <a:spcBef>
                <a:spcPts val="0"/>
              </a:spcBef>
              <a:buClrTx/>
              <a:buSzTx/>
              <a:buFontTx/>
              <a:buNone/>
              <a:defRPr sz="1200">
                <a:latin typeface="+mn-lt"/>
                <a:ea typeface="+mn-ea"/>
                <a:cs typeface="+mn-cs"/>
                <a:sym typeface="Helvetica"/>
              </a:defRPr>
            </a:pPr>
            <a:endParaRPr/>
          </a:p>
        </p:txBody>
      </p:sp>
      <p:sp>
        <p:nvSpPr>
          <p:cNvPr id="80" name="Shape 80"/>
          <p:cNvSpPr/>
          <p:nvPr/>
        </p:nvSpPr>
        <p:spPr>
          <a:xfrm>
            <a:off x="463550" y="6438900"/>
            <a:ext cx="298450" cy="0"/>
          </a:xfrm>
          <a:prstGeom prst="line">
            <a:avLst/>
          </a:prstGeom>
          <a:ln>
            <a:solidFill/>
            <a:round/>
          </a:ln>
        </p:spPr>
        <p:txBody>
          <a:bodyPr lIns="0" tIns="0" rIns="0" bIns="0"/>
          <a:lstStyle/>
          <a:p>
            <a:pPr lvl="0" defTabSz="457200">
              <a:spcBef>
                <a:spcPts val="0"/>
              </a:spcBef>
              <a:buClrTx/>
              <a:buSzTx/>
              <a:buFontTx/>
              <a:buNone/>
              <a:defRPr sz="1200">
                <a:latin typeface="+mn-lt"/>
                <a:ea typeface="+mn-ea"/>
                <a:cs typeface="+mn-cs"/>
                <a:sym typeface="Helvetica"/>
              </a:defRPr>
            </a:pPr>
            <a:endParaRPr/>
          </a:p>
        </p:txBody>
      </p:sp>
      <p:pic>
        <p:nvPicPr>
          <p:cNvPr id="83" name="image5.gif" descr="NNSAlogo.gif"/>
          <p:cNvPicPr/>
          <p:nvPr/>
        </p:nvPicPr>
        <p:blipFill>
          <a:blip r:embed="rId2">
            <a:extLst/>
          </a:blip>
          <a:stretch>
            <a:fillRect/>
          </a:stretch>
        </p:blipFill>
        <p:spPr>
          <a:xfrm>
            <a:off x="7696200" y="6477000"/>
            <a:ext cx="1009650" cy="228522"/>
          </a:xfrm>
          <a:prstGeom prst="rect">
            <a:avLst/>
          </a:prstGeom>
          <a:ln w="12700">
            <a:miter lim="400000"/>
          </a:ln>
        </p:spPr>
      </p:pic>
      <p:sp>
        <p:nvSpPr>
          <p:cNvPr id="84" name="Shape 84"/>
          <p:cNvSpPr/>
          <p:nvPr/>
        </p:nvSpPr>
        <p:spPr>
          <a:xfrm>
            <a:off x="647563" y="1431742"/>
            <a:ext cx="7848874" cy="4959932"/>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marL="342900" lvl="0" indent="-342900">
              <a:buChar char="◆"/>
              <a:defRPr sz="1800"/>
            </a:pPr>
            <a:r>
              <a:rPr sz="2000"/>
              <a:t>Work by Hale, Paris (Los Alamos) </a:t>
            </a:r>
          </a:p>
          <a:p>
            <a:pPr marL="342900" lvl="0" indent="-342900">
              <a:buChar char="◆"/>
              <a:defRPr sz="1800"/>
            </a:pPr>
            <a:r>
              <a:rPr sz="2000"/>
              <a:t>Builds on previous EDA R-matrix analysis used for ENDF &amp; IAEA standards, but now:</a:t>
            </a:r>
          </a:p>
          <a:p>
            <a:pPr marL="800100" lvl="1" indent="-342900">
              <a:buChar char="◆"/>
              <a:defRPr sz="1800"/>
            </a:pPr>
            <a:r>
              <a:rPr sz="2000"/>
              <a:t>Has an enhanced measurement database</a:t>
            </a:r>
          </a:p>
          <a:p>
            <a:pPr marL="800100" lvl="1" indent="-342900">
              <a:buChar char="◆"/>
              <a:defRPr sz="1800"/>
            </a:pPr>
            <a:r>
              <a:rPr sz="2000"/>
              <a:t>Uses new data (e.g. from RPI, and from Ohio - 14.8 any diet)</a:t>
            </a:r>
          </a:p>
          <a:p>
            <a:pPr marL="800100" lvl="1" indent="-342900">
              <a:buChar char="◆"/>
              <a:defRPr sz="1800"/>
            </a:pPr>
            <a:r>
              <a:rPr sz="2000"/>
              <a:t>Being extended from 20 to 200 MeV</a:t>
            </a:r>
            <a:endParaRPr sz="2000" i="1"/>
          </a:p>
          <a:p>
            <a:pPr marL="342900" lvl="0" indent="-342900">
              <a:buChar char="◆"/>
              <a:defRPr sz="1800"/>
            </a:pPr>
            <a:r>
              <a:rPr sz="2000"/>
              <a:t>New file will be made later this year, including covariances</a:t>
            </a:r>
          </a:p>
          <a:p>
            <a:pPr marL="342900" lvl="0" indent="-342900">
              <a:buChar char="◆"/>
              <a:defRPr sz="1800"/>
            </a:pPr>
            <a:r>
              <a:rPr sz="2000"/>
              <a:t>(Preliminary results suggest only very small changes compared to the existing Standards. </a:t>
            </a:r>
          </a:p>
          <a:p>
            <a:pPr marL="800100" lvl="1" indent="-342900">
              <a:buChar char="◆"/>
              <a:defRPr sz="1800"/>
            </a:pPr>
            <a:endParaRPr sz="2000"/>
          </a:p>
          <a:p>
            <a:pPr lvl="0">
              <a:buClrTx/>
              <a:buSzTx/>
              <a:buFontTx/>
              <a:buNone/>
              <a:defRPr sz="1800"/>
            </a:pPr>
            <a:endParaRPr sz="2000"/>
          </a:p>
        </p:txBody>
      </p:sp>
    </p:spTree>
    <p:extLst>
      <p:ext uri="{BB962C8B-B14F-4D97-AF65-F5344CB8AC3E}">
        <p14:creationId xmlns:p14="http://schemas.microsoft.com/office/powerpoint/2010/main" val="712764815"/>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Shape 86"/>
          <p:cNvSpPr>
            <a:spLocks noGrp="1"/>
          </p:cNvSpPr>
          <p:nvPr>
            <p:ph type="title"/>
          </p:nvPr>
        </p:nvSpPr>
        <p:spPr>
          <a:xfrm>
            <a:off x="342900" y="401638"/>
            <a:ext cx="8801100" cy="893763"/>
          </a:xfrm>
          <a:prstGeom prst="rect">
            <a:avLst/>
          </a:prstGeom>
        </p:spPr>
        <p:txBody>
          <a:bodyPr lIns="0" tIns="0" rIns="0" bIns="0">
            <a:normAutofit/>
          </a:bodyPr>
          <a:lstStyle/>
          <a:p>
            <a:pPr lvl="0">
              <a:defRPr sz="1800">
                <a:solidFill>
                  <a:srgbClr val="000000"/>
                </a:solidFill>
              </a:defRPr>
            </a:pPr>
            <a:r>
              <a:rPr sz="2400" baseline="30000">
                <a:solidFill>
                  <a:srgbClr val="004080"/>
                </a:solidFill>
              </a:rPr>
              <a:t>1</a:t>
            </a:r>
            <a:r>
              <a:rPr sz="2400">
                <a:solidFill>
                  <a:srgbClr val="004080"/>
                </a:solidFill>
              </a:rPr>
              <a:t>H recent data added to analysis</a:t>
            </a:r>
          </a:p>
        </p:txBody>
      </p:sp>
      <p:sp>
        <p:nvSpPr>
          <p:cNvPr id="87" name="Shape 87"/>
          <p:cNvSpPr/>
          <p:nvPr/>
        </p:nvSpPr>
        <p:spPr>
          <a:xfrm>
            <a:off x="1241425" y="6438900"/>
            <a:ext cx="7445375" cy="0"/>
          </a:xfrm>
          <a:prstGeom prst="line">
            <a:avLst/>
          </a:prstGeom>
          <a:ln>
            <a:solidFill/>
            <a:round/>
          </a:ln>
        </p:spPr>
        <p:txBody>
          <a:bodyPr lIns="0" tIns="0" rIns="0" bIns="0"/>
          <a:lstStyle/>
          <a:p>
            <a:pPr lvl="0" defTabSz="457200">
              <a:spcBef>
                <a:spcPts val="0"/>
              </a:spcBef>
              <a:buClrTx/>
              <a:buSzTx/>
              <a:buFontTx/>
              <a:buNone/>
              <a:defRPr sz="1200">
                <a:latin typeface="+mn-lt"/>
                <a:ea typeface="+mn-ea"/>
                <a:cs typeface="+mn-cs"/>
                <a:sym typeface="Helvetica"/>
              </a:defRPr>
            </a:pPr>
            <a:endParaRPr/>
          </a:p>
        </p:txBody>
      </p:sp>
      <p:sp>
        <p:nvSpPr>
          <p:cNvPr id="88" name="Shape 88"/>
          <p:cNvSpPr/>
          <p:nvPr/>
        </p:nvSpPr>
        <p:spPr>
          <a:xfrm>
            <a:off x="463550" y="6438900"/>
            <a:ext cx="298450" cy="0"/>
          </a:xfrm>
          <a:prstGeom prst="line">
            <a:avLst/>
          </a:prstGeom>
          <a:ln>
            <a:solidFill/>
            <a:round/>
          </a:ln>
        </p:spPr>
        <p:txBody>
          <a:bodyPr lIns="0" tIns="0" rIns="0" bIns="0"/>
          <a:lstStyle/>
          <a:p>
            <a:pPr lvl="0" defTabSz="457200">
              <a:spcBef>
                <a:spcPts val="0"/>
              </a:spcBef>
              <a:buClrTx/>
              <a:buSzTx/>
              <a:buFontTx/>
              <a:buNone/>
              <a:defRPr sz="1200">
                <a:latin typeface="+mn-lt"/>
                <a:ea typeface="+mn-ea"/>
                <a:cs typeface="+mn-cs"/>
                <a:sym typeface="Helvetica"/>
              </a:defRPr>
            </a:pPr>
            <a:endParaRPr/>
          </a:p>
        </p:txBody>
      </p:sp>
      <p:sp>
        <p:nvSpPr>
          <p:cNvPr id="89" name="Shape 89"/>
          <p:cNvSpPr/>
          <p:nvPr/>
        </p:nvSpPr>
        <p:spPr>
          <a:xfrm>
            <a:off x="407987" y="6477000"/>
            <a:ext cx="5334001" cy="20241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spcBef>
                <a:spcPts val="0"/>
              </a:spcBef>
              <a:buSzTx/>
              <a:buNone/>
              <a:defRPr sz="800"/>
            </a:lvl1pPr>
          </a:lstStyle>
          <a:p>
            <a:pPr lvl="0">
              <a:defRPr sz="1800"/>
            </a:pPr>
            <a:r>
              <a:rPr sz="800"/>
              <a:t>Operated by Los Alamos National Security, LLC for NNSA</a:t>
            </a:r>
          </a:p>
        </p:txBody>
      </p:sp>
      <p:pic>
        <p:nvPicPr>
          <p:cNvPr id="90" name="image4.gif" descr="LaLogo.gif"/>
          <p:cNvPicPr/>
          <p:nvPr/>
        </p:nvPicPr>
        <p:blipFill>
          <a:blip r:embed="rId2">
            <a:extLst/>
          </a:blip>
          <a:stretch>
            <a:fillRect/>
          </a:stretch>
        </p:blipFill>
        <p:spPr>
          <a:xfrm>
            <a:off x="228600" y="5892800"/>
            <a:ext cx="1285240" cy="584200"/>
          </a:xfrm>
          <a:prstGeom prst="rect">
            <a:avLst/>
          </a:prstGeom>
          <a:ln w="12700">
            <a:miter lim="400000"/>
          </a:ln>
        </p:spPr>
      </p:pic>
      <p:pic>
        <p:nvPicPr>
          <p:cNvPr id="91" name="image5.gif" descr="NNSAlogo.gif"/>
          <p:cNvPicPr/>
          <p:nvPr/>
        </p:nvPicPr>
        <p:blipFill>
          <a:blip r:embed="rId3">
            <a:extLst/>
          </a:blip>
          <a:stretch>
            <a:fillRect/>
          </a:stretch>
        </p:blipFill>
        <p:spPr>
          <a:xfrm>
            <a:off x="7696200" y="6477000"/>
            <a:ext cx="1009650" cy="228522"/>
          </a:xfrm>
          <a:prstGeom prst="rect">
            <a:avLst/>
          </a:prstGeom>
          <a:ln w="12700">
            <a:miter lim="400000"/>
          </a:ln>
        </p:spPr>
      </p:pic>
      <p:pic>
        <p:nvPicPr>
          <p:cNvPr id="92" name="image26.pdf" descr="Boukplt.pdf"/>
          <p:cNvPicPr/>
          <p:nvPr/>
        </p:nvPicPr>
        <p:blipFill>
          <a:blip r:embed="rId4">
            <a:extLst/>
          </a:blip>
          <a:stretch>
            <a:fillRect/>
          </a:stretch>
        </p:blipFill>
        <p:spPr>
          <a:xfrm>
            <a:off x="0" y="1700808"/>
            <a:ext cx="4392639" cy="4320481"/>
          </a:xfrm>
          <a:prstGeom prst="rect">
            <a:avLst/>
          </a:prstGeom>
          <a:ln w="12700">
            <a:miter lim="400000"/>
          </a:ln>
        </p:spPr>
      </p:pic>
      <p:pic>
        <p:nvPicPr>
          <p:cNvPr id="93" name="image27.pdf" descr="Daubplt-2.pdf"/>
          <p:cNvPicPr/>
          <p:nvPr/>
        </p:nvPicPr>
        <p:blipFill>
          <a:blip r:embed="rId5">
            <a:extLst/>
          </a:blip>
          <a:stretch>
            <a:fillRect/>
          </a:stretch>
        </p:blipFill>
        <p:spPr>
          <a:xfrm>
            <a:off x="3779911" y="1196751"/>
            <a:ext cx="5061443" cy="5112570"/>
          </a:xfrm>
          <a:prstGeom prst="rect">
            <a:avLst/>
          </a:prstGeom>
          <a:ln w="12700">
            <a:miter lim="400000"/>
          </a:ln>
        </p:spPr>
      </p:pic>
    </p:spTree>
    <p:extLst>
      <p:ext uri="{BB962C8B-B14F-4D97-AF65-F5344CB8AC3E}">
        <p14:creationId xmlns:p14="http://schemas.microsoft.com/office/powerpoint/2010/main" val="67979158"/>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Shape 95"/>
          <p:cNvSpPr>
            <a:spLocks noGrp="1"/>
          </p:cNvSpPr>
          <p:nvPr>
            <p:ph type="title"/>
          </p:nvPr>
        </p:nvSpPr>
        <p:spPr>
          <a:xfrm>
            <a:off x="323527" y="620687"/>
            <a:ext cx="8343901" cy="838201"/>
          </a:xfrm>
          <a:prstGeom prst="rect">
            <a:avLst/>
          </a:prstGeom>
        </p:spPr>
        <p:txBody>
          <a:bodyPr lIns="0" tIns="0" rIns="0" bIns="0">
            <a:normAutofit/>
          </a:bodyPr>
          <a:lstStyle/>
          <a:p>
            <a:pPr lvl="0">
              <a:defRPr sz="1800">
                <a:solidFill>
                  <a:srgbClr val="000000"/>
                </a:solidFill>
              </a:defRPr>
            </a:pPr>
            <a:r>
              <a:rPr sz="2400" baseline="30000">
                <a:solidFill>
                  <a:srgbClr val="004080"/>
                </a:solidFill>
              </a:rPr>
              <a:t>16</a:t>
            </a:r>
            <a:r>
              <a:rPr sz="2400">
                <a:solidFill>
                  <a:srgbClr val="004080"/>
                </a:solidFill>
              </a:rPr>
              <a:t>O - WPEC May 2014 report  </a:t>
            </a:r>
            <a:br>
              <a:rPr sz="2400">
                <a:solidFill>
                  <a:srgbClr val="004080"/>
                </a:solidFill>
              </a:rPr>
            </a:br>
            <a:endParaRPr sz="2400">
              <a:solidFill>
                <a:srgbClr val="004080"/>
              </a:solidFill>
            </a:endParaRPr>
          </a:p>
        </p:txBody>
      </p:sp>
      <p:sp>
        <p:nvSpPr>
          <p:cNvPr id="96" name="Shape 96"/>
          <p:cNvSpPr/>
          <p:nvPr/>
        </p:nvSpPr>
        <p:spPr>
          <a:xfrm>
            <a:off x="1241425" y="6438900"/>
            <a:ext cx="7445375" cy="0"/>
          </a:xfrm>
          <a:prstGeom prst="line">
            <a:avLst/>
          </a:prstGeom>
          <a:ln>
            <a:solidFill/>
            <a:round/>
          </a:ln>
        </p:spPr>
        <p:txBody>
          <a:bodyPr lIns="0" tIns="0" rIns="0" bIns="0"/>
          <a:lstStyle/>
          <a:p>
            <a:pPr lvl="0" defTabSz="457200">
              <a:spcBef>
                <a:spcPts val="0"/>
              </a:spcBef>
              <a:buClrTx/>
              <a:buSzTx/>
              <a:buFontTx/>
              <a:buNone/>
              <a:defRPr sz="1200">
                <a:latin typeface="+mn-lt"/>
                <a:ea typeface="+mn-ea"/>
                <a:cs typeface="+mn-cs"/>
                <a:sym typeface="Helvetica"/>
              </a:defRPr>
            </a:pPr>
            <a:endParaRPr/>
          </a:p>
        </p:txBody>
      </p:sp>
      <p:sp>
        <p:nvSpPr>
          <p:cNvPr id="97" name="Shape 97"/>
          <p:cNvSpPr/>
          <p:nvPr/>
        </p:nvSpPr>
        <p:spPr>
          <a:xfrm>
            <a:off x="463550" y="6438900"/>
            <a:ext cx="298450" cy="0"/>
          </a:xfrm>
          <a:prstGeom prst="line">
            <a:avLst/>
          </a:prstGeom>
          <a:ln>
            <a:solidFill/>
            <a:round/>
          </a:ln>
        </p:spPr>
        <p:txBody>
          <a:bodyPr lIns="0" tIns="0" rIns="0" bIns="0"/>
          <a:lstStyle/>
          <a:p>
            <a:pPr lvl="0" defTabSz="457200">
              <a:spcBef>
                <a:spcPts val="0"/>
              </a:spcBef>
              <a:buClrTx/>
              <a:buSzTx/>
              <a:buFontTx/>
              <a:buNone/>
              <a:defRPr sz="1200">
                <a:latin typeface="+mn-lt"/>
                <a:ea typeface="+mn-ea"/>
                <a:cs typeface="+mn-cs"/>
                <a:sym typeface="Helvetica"/>
              </a:defRPr>
            </a:pPr>
            <a:endParaRPr/>
          </a:p>
        </p:txBody>
      </p:sp>
      <p:sp>
        <p:nvSpPr>
          <p:cNvPr id="98" name="Shape 98"/>
          <p:cNvSpPr/>
          <p:nvPr/>
        </p:nvSpPr>
        <p:spPr>
          <a:xfrm>
            <a:off x="407987" y="6477000"/>
            <a:ext cx="5334001" cy="20241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spcBef>
                <a:spcPts val="0"/>
              </a:spcBef>
              <a:buSzTx/>
              <a:buNone/>
              <a:defRPr sz="800"/>
            </a:lvl1pPr>
          </a:lstStyle>
          <a:p>
            <a:pPr lvl="0">
              <a:defRPr sz="1800"/>
            </a:pPr>
            <a:r>
              <a:rPr sz="800"/>
              <a:t>Operated by Los Alamos National Security, LLC for NNSA</a:t>
            </a:r>
          </a:p>
        </p:txBody>
      </p:sp>
      <p:pic>
        <p:nvPicPr>
          <p:cNvPr id="99" name="image4.gif" descr="LaLogo.gif"/>
          <p:cNvPicPr/>
          <p:nvPr/>
        </p:nvPicPr>
        <p:blipFill>
          <a:blip r:embed="rId2">
            <a:extLst/>
          </a:blip>
          <a:stretch>
            <a:fillRect/>
          </a:stretch>
        </p:blipFill>
        <p:spPr>
          <a:xfrm>
            <a:off x="228600" y="5892800"/>
            <a:ext cx="1285240" cy="584200"/>
          </a:xfrm>
          <a:prstGeom prst="rect">
            <a:avLst/>
          </a:prstGeom>
          <a:ln w="12700">
            <a:miter lim="400000"/>
          </a:ln>
        </p:spPr>
      </p:pic>
      <p:pic>
        <p:nvPicPr>
          <p:cNvPr id="100" name="image5.gif" descr="NNSAlogo.gif"/>
          <p:cNvPicPr/>
          <p:nvPr/>
        </p:nvPicPr>
        <p:blipFill>
          <a:blip r:embed="rId3">
            <a:extLst/>
          </a:blip>
          <a:stretch>
            <a:fillRect/>
          </a:stretch>
        </p:blipFill>
        <p:spPr>
          <a:xfrm>
            <a:off x="7696200" y="6477000"/>
            <a:ext cx="1009650" cy="228522"/>
          </a:xfrm>
          <a:prstGeom prst="rect">
            <a:avLst/>
          </a:prstGeom>
          <a:ln w="12700">
            <a:miter lim="400000"/>
          </a:ln>
        </p:spPr>
      </p:pic>
      <p:sp>
        <p:nvSpPr>
          <p:cNvPr id="101" name="Shape 101"/>
          <p:cNvSpPr/>
          <p:nvPr/>
        </p:nvSpPr>
        <p:spPr>
          <a:xfrm>
            <a:off x="467544" y="1268760"/>
            <a:ext cx="7848874" cy="5878533"/>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marL="342900" lvl="0" indent="-342900">
              <a:buChar char="◆"/>
              <a:defRPr sz="1800"/>
            </a:pPr>
            <a:r>
              <a:rPr sz="1600" dirty="0"/>
              <a:t>Work by Plompen, Lubitz, Kunieda, Hale, Paris, Leal, </a:t>
            </a:r>
            <a:r>
              <a:rPr sz="1600" i="1" dirty="0"/>
              <a:t>etc</a:t>
            </a:r>
            <a:endParaRPr sz="1600" dirty="0"/>
          </a:p>
          <a:p>
            <a:pPr marL="342900" lvl="0" indent="-342900">
              <a:buChar char="◆"/>
              <a:defRPr sz="1800"/>
            </a:pPr>
            <a:r>
              <a:rPr sz="1600" dirty="0"/>
              <a:t>16O(n,alpha)</a:t>
            </a:r>
            <a:r>
              <a:rPr sz="1600" dirty="0" smtClean="0"/>
              <a:t>:</a:t>
            </a:r>
            <a:r>
              <a:rPr lang="en-US" sz="1600" dirty="0" smtClean="0"/>
              <a:t> Some in the</a:t>
            </a:r>
            <a:r>
              <a:rPr sz="1600" dirty="0" smtClean="0"/>
              <a:t> </a:t>
            </a:r>
            <a:r>
              <a:rPr sz="1600" dirty="0"/>
              <a:t>R-matrix teams concluding a higher (n,alpha), more like ENDF/B-VI.8 is perhaps correct</a:t>
            </a:r>
          </a:p>
          <a:p>
            <a:pPr marL="800100" lvl="1" indent="-342900">
              <a:buChar char="◆"/>
              <a:defRPr sz="1800"/>
            </a:pPr>
            <a:r>
              <a:rPr sz="1600" dirty="0"/>
              <a:t>Given by R-matrix &amp; unitarity</a:t>
            </a:r>
          </a:p>
          <a:p>
            <a:pPr marL="800100" lvl="1" indent="-342900">
              <a:buChar char="◆"/>
              <a:defRPr sz="1800"/>
            </a:pPr>
            <a:r>
              <a:rPr sz="1600" dirty="0"/>
              <a:t>Supported by </a:t>
            </a:r>
            <a:r>
              <a:rPr sz="1600" b="1" i="1" dirty="0"/>
              <a:t>newly-revised </a:t>
            </a:r>
            <a:r>
              <a:rPr sz="1600" dirty="0"/>
              <a:t>Geel (Georginis) data</a:t>
            </a:r>
          </a:p>
          <a:p>
            <a:pPr marL="342900" lvl="0" indent="-342900">
              <a:buChar char="◆"/>
              <a:defRPr sz="1800"/>
            </a:pPr>
            <a:r>
              <a:rPr sz="1600" dirty="0"/>
              <a:t>At least 2 files will be tested (which will use ~3% lower total cross section at low energies, as concluded by Plompen, Lubitz, </a:t>
            </a:r>
            <a:r>
              <a:rPr sz="1600" i="1" dirty="0"/>
              <a:t>et al:</a:t>
            </a:r>
          </a:p>
          <a:p>
            <a:pPr marL="800100" lvl="1" indent="-342900">
              <a:buChar char="◆"/>
              <a:defRPr sz="1800"/>
            </a:pPr>
            <a:r>
              <a:rPr sz="1600" i="1" dirty="0"/>
              <a:t>Hale file, &amp; a Lubitz - Leal file variant</a:t>
            </a:r>
            <a:endParaRPr sz="1600" dirty="0"/>
          </a:p>
          <a:p>
            <a:pPr marL="342900" lvl="0" indent="-342900">
              <a:buChar char="◆"/>
              <a:defRPr sz="1800"/>
            </a:pPr>
            <a:r>
              <a:rPr sz="1600" dirty="0"/>
              <a:t>New files for testing </a:t>
            </a:r>
            <a:endParaRPr lang="en-US" sz="1600" dirty="0" smtClean="0"/>
          </a:p>
          <a:p>
            <a:pPr marL="800100" lvl="1" indent="-342900">
              <a:buChar char="◆"/>
              <a:defRPr sz="1800"/>
            </a:pPr>
            <a:r>
              <a:rPr sz="1600" dirty="0" smtClean="0"/>
              <a:t>suite </a:t>
            </a:r>
            <a:r>
              <a:rPr sz="1600" dirty="0"/>
              <a:t>of key integral experiments and crits for data testing </a:t>
            </a:r>
            <a:r>
              <a:rPr lang="en-US" sz="1600" dirty="0" smtClean="0"/>
              <a:t>is being </a:t>
            </a:r>
            <a:r>
              <a:rPr sz="1600" dirty="0" smtClean="0"/>
              <a:t>defined</a:t>
            </a:r>
            <a:endParaRPr sz="1600" dirty="0"/>
          </a:p>
          <a:p>
            <a:pPr marL="800100" lvl="1" indent="-342900">
              <a:buChar char="◆"/>
              <a:defRPr sz="1800"/>
            </a:pPr>
            <a:r>
              <a:rPr sz="1600" dirty="0"/>
              <a:t>We will need to focus on scattering angular distributions</a:t>
            </a:r>
          </a:p>
          <a:p>
            <a:pPr lvl="0">
              <a:buClrTx/>
              <a:buSzTx/>
              <a:buFontTx/>
              <a:buNone/>
              <a:defRPr sz="1800"/>
            </a:pPr>
            <a:endParaRPr sz="2000" dirty="0"/>
          </a:p>
          <a:p>
            <a:pPr lvl="0">
              <a:buClrTx/>
              <a:buSzTx/>
              <a:buFontTx/>
              <a:buNone/>
              <a:defRPr sz="1800"/>
            </a:pPr>
            <a:endParaRPr sz="2000" dirty="0"/>
          </a:p>
        </p:txBody>
      </p:sp>
    </p:spTree>
    <p:extLst>
      <p:ext uri="{BB962C8B-B14F-4D97-AF65-F5344CB8AC3E}">
        <p14:creationId xmlns:p14="http://schemas.microsoft.com/office/powerpoint/2010/main" val="546784370"/>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theme/theme1.xml><?xml version="1.0" encoding="utf-8"?>
<a:theme xmlns:a="http://schemas.openxmlformats.org/drawingml/2006/main" name="Edge">
  <a:themeElements>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fontScheme name="Edg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00000"/>
          </a:lnSpc>
          <a:spcBef>
            <a:spcPct val="50000"/>
          </a:spcBef>
          <a:spcAft>
            <a:spcPct val="50000"/>
          </a:spcAft>
          <a:buClr>
            <a:srgbClr val="004080"/>
          </a:buClr>
          <a:buSzPct val="65000"/>
          <a:buFont typeface="Wingdings" pitchFamily="-65" charset="2"/>
          <a:buChar char="§"/>
          <a:tabLst/>
          <a:defRPr kumimoji="0" lang="en-US" sz="2000" b="0" i="0" u="none" strike="noStrike" cap="none" normalizeH="0" baseline="0">
            <a:ln>
              <a:noFill/>
            </a:ln>
            <a:solidFill>
              <a:schemeClr val="tx1"/>
            </a:solidFill>
            <a:effectLst/>
            <a:latin typeface="Arial" pitchFamily="-65"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00000"/>
          </a:lnSpc>
          <a:spcBef>
            <a:spcPct val="50000"/>
          </a:spcBef>
          <a:spcAft>
            <a:spcPct val="50000"/>
          </a:spcAft>
          <a:buClr>
            <a:srgbClr val="004080"/>
          </a:buClr>
          <a:buSzPct val="65000"/>
          <a:buFont typeface="Wingdings" pitchFamily="-65" charset="2"/>
          <a:buChar char="§"/>
          <a:tabLst/>
          <a:defRPr kumimoji="0" lang="en-US" sz="2000" b="0" i="0" u="none" strike="noStrike" cap="none" normalizeH="0" baseline="0">
            <a:ln>
              <a:noFill/>
            </a:ln>
            <a:solidFill>
              <a:schemeClr val="tx1"/>
            </a:solidFill>
            <a:effectLst/>
            <a:latin typeface="Arial" pitchFamily="-65"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Business Mgt Overview 8.8.05</Template>
  <TotalTime>3180</TotalTime>
  <Words>3865</Words>
  <Application>Microsoft Macintosh PowerPoint</Application>
  <PresentationFormat>On-screen Show (4:3)</PresentationFormat>
  <Paragraphs>344</Paragraphs>
  <Slides>30</Slides>
  <Notes>5</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Edge</vt:lpstr>
      <vt:lpstr>PowerPoint Presentation</vt:lpstr>
      <vt:lpstr>Abstract</vt:lpstr>
      <vt:lpstr>SUMMARY: CIELO Pilot  progress, &amp; joint SG39-40 meeting </vt:lpstr>
      <vt:lpstr>CIELO, like ENDF, JEFF, JENDL, … will serve many purposes</vt:lpstr>
      <vt:lpstr>An example of CIELO progress and challenges: PFNS</vt:lpstr>
      <vt:lpstr>An example of CIELO progress and challenges: PFNS</vt:lpstr>
      <vt:lpstr>1H updated Standards - WPEC May 2014 report   </vt:lpstr>
      <vt:lpstr>1H recent data added to analysis</vt:lpstr>
      <vt:lpstr>16O - WPEC May 2014 report   </vt:lpstr>
      <vt:lpstr>16O. Progress in Understanding Low-Energy Total Cross Section</vt:lpstr>
      <vt:lpstr>16O. Progress in Reconciling R-Matrix Theory &amp; Data? Longer Term - TPC experiment? </vt:lpstr>
      <vt:lpstr>56Fe: Resonance Analysis Progress up to 2 MeV</vt:lpstr>
      <vt:lpstr>56Fe: Fast Range - BNL and collaborators…. </vt:lpstr>
      <vt:lpstr>239Pu SG34 resonance analysis from Cadarache, Oak Ridge, Cadatache -  WPEC May 2014 report   </vt:lpstr>
      <vt:lpstr>239Pu Adjustments from Cecil Lubitz &amp; Paul Romano (Study Based on VII.1. More Work is Planned here) </vt:lpstr>
      <vt:lpstr>Preliminary LANL Results for 239Pu – finalized later this year. Sammy analysts should interact with Shea here.</vt:lpstr>
      <vt:lpstr>239Pu :  Fast region, &amp; testing. WPEC May 2014 report  </vt:lpstr>
      <vt:lpstr>Examples of Feedback from SG39 Adjustment Project  (Results V. Sensitive to Starting  Evaluated Cross Sections &amp; Covariances ….)  </vt:lpstr>
      <vt:lpstr>238U: resonance analysis from Geel - WPEC May 2014 report   </vt:lpstr>
      <vt:lpstr>238U fast analysis from IAEA - WPEC May 2014 report   </vt:lpstr>
      <vt:lpstr>238U fast analysis from IAEA - Kahler/Trkov MCNP calks  </vt:lpstr>
      <vt:lpstr>235U: resonance analysis from Oak Ridge, Cadatache - WPEC May 2014 report   </vt:lpstr>
      <vt:lpstr>235U fast analysis from CEA/BIII - WPEC May 2014 report   </vt:lpstr>
      <vt:lpstr>235U capture: New LANL/DANCE &amp; RPI data impacting SAMMY  As Suggested by Japanese Colleagues  </vt:lpstr>
      <vt:lpstr>JENDL adjustment feedback -239Pu </vt:lpstr>
      <vt:lpstr>ENDF adjustment feedback -239Pu  (VII.0 +Commara 2.0 starting point)  Based on Fast Integral Experiments, incl COSMO, PROFIl, TRAPU reaction rate expos 5 More crit masses - ZPR34,53,54, cirano 2a,2b assemblies. Have chi for 5,8U unc from jendl and p1 leas  </vt:lpstr>
      <vt:lpstr>Dupont/NEA Comparison of SG39 Results   </vt:lpstr>
      <vt:lpstr>Salvatores Comparison of SG39 Results   </vt:lpstr>
      <vt:lpstr>JENDL adjustment feedback -238U </vt:lpstr>
      <vt:lpstr>JENDL adjustment feedback -235U </vt:lpstr>
    </vt:vector>
  </TitlesOfParts>
  <Company>LANL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Attendee Introduction</dc:title>
  <dc:creator>LC-LM</dc:creator>
  <cp:lastModifiedBy>System Administrator</cp:lastModifiedBy>
  <cp:revision>106</cp:revision>
  <cp:lastPrinted>2014-10-30T16:42:58Z</cp:lastPrinted>
  <dcterms:created xsi:type="dcterms:W3CDTF">2014-09-05T03:15:17Z</dcterms:created>
  <dcterms:modified xsi:type="dcterms:W3CDTF">2014-10-30T21:09:13Z</dcterms:modified>
</cp:coreProperties>
</file>