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5" r:id="rId9"/>
    <p:sldId id="266" r:id="rId10"/>
    <p:sldId id="261" r:id="rId11"/>
    <p:sldId id="262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859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92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9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6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54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8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6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15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4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2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8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7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2CE76-C60A-4578-A28D-B9335B475EC0}" type="datetimeFigureOut">
              <a:rPr lang="en-US" smtClean="0"/>
              <a:t>11/6/2014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C326A-015D-4D4A-B29C-C9FC6F3CED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65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</a:t>
            </a:r>
            <a:b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ontribution of branching ratio uncertainties 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sz="36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to reduced gamma-ray matrix elements uncertainty </a:t>
            </a:r>
            <a:r>
              <a:rPr lang="el-G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el-GR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o-RO" sz="2700" b="1" i="1" dirty="0" smtClean="0">
                <a:solidFill>
                  <a:srgbClr val="008000"/>
                </a:solidFill>
                <a:latin typeface="Times New Roman" pitchFamily="18" charset="0"/>
              </a:rPr>
              <a:t>N. NICA </a:t>
            </a:r>
            <a:br>
              <a:rPr lang="en-US" altLang="ro-RO" sz="2700" b="1" i="1" dirty="0" smtClean="0">
                <a:solidFill>
                  <a:srgbClr val="008000"/>
                </a:solidFill>
                <a:latin typeface="Times New Roman" pitchFamily="18" charset="0"/>
              </a:rPr>
            </a:br>
            <a:r>
              <a:rPr lang="en-US" altLang="ro-RO" sz="2700" b="1" i="1" dirty="0" smtClean="0">
                <a:solidFill>
                  <a:srgbClr val="008000"/>
                </a:solidFill>
                <a:latin typeface="Times New Roman" pitchFamily="18" charset="0"/>
              </a:rPr>
              <a:t>TEXAS A&amp;M UNIVERSITY</a:t>
            </a:r>
            <a:endParaRPr lang="en-US" sz="27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95600"/>
            <a:ext cx="6400800" cy="1752600"/>
          </a:xfrm>
        </p:spPr>
        <p:txBody>
          <a:bodyPr>
            <a:normAutofit fontScale="25000" lnSpcReduction="20000"/>
          </a:bodyPr>
          <a:lstStyle/>
          <a:p>
            <a:endParaRPr lang="en-US" sz="8000" u="sng" dirty="0" smtClean="0">
              <a:solidFill>
                <a:srgbClr val="0070C0"/>
              </a:solidFill>
            </a:endParaRPr>
          </a:p>
          <a:p>
            <a:r>
              <a:rPr lang="en-US" sz="8000" u="sng" dirty="0" smtClean="0">
                <a:solidFill>
                  <a:srgbClr val="0070C0"/>
                </a:solidFill>
              </a:rPr>
              <a:t>Reviewer’s </a:t>
            </a:r>
            <a:r>
              <a:rPr lang="en-US" sz="8000" u="sng" dirty="0">
                <a:solidFill>
                  <a:srgbClr val="0070C0"/>
                </a:solidFill>
              </a:rPr>
              <a:t>comment on </a:t>
            </a:r>
            <a:r>
              <a:rPr lang="en-US" sz="8000" i="1" u="sng" baseline="30000" dirty="0" smtClean="0">
                <a:solidFill>
                  <a:srgbClr val="0070C0"/>
                </a:solidFill>
              </a:rPr>
              <a:t>141</a:t>
            </a:r>
            <a:r>
              <a:rPr lang="en-US" sz="8000" i="1" u="sng" dirty="0" smtClean="0">
                <a:solidFill>
                  <a:srgbClr val="0070C0"/>
                </a:solidFill>
              </a:rPr>
              <a:t>Pr</a:t>
            </a:r>
            <a:r>
              <a:rPr lang="en-US" sz="8000" i="1" dirty="0" smtClean="0">
                <a:solidFill>
                  <a:srgbClr val="0070C0"/>
                </a:solidFill>
              </a:rPr>
              <a:t> </a:t>
            </a:r>
            <a:r>
              <a:rPr lang="en-US" sz="8000" dirty="0" smtClean="0">
                <a:solidFill>
                  <a:srgbClr val="0070C0"/>
                </a:solidFill>
              </a:rPr>
              <a:t>:</a:t>
            </a:r>
            <a:endParaRPr lang="en-US" sz="8000" dirty="0">
              <a:solidFill>
                <a:srgbClr val="0070C0"/>
              </a:solidFill>
            </a:endParaRPr>
          </a:p>
          <a:p>
            <a:r>
              <a:rPr lang="en-US" sz="8000" dirty="0">
                <a:solidFill>
                  <a:srgbClr val="0070C0"/>
                </a:solidFill>
              </a:rPr>
              <a:t> </a:t>
            </a:r>
          </a:p>
          <a:p>
            <a:r>
              <a:rPr lang="en-US" sz="8000" i="1" dirty="0">
                <a:solidFill>
                  <a:srgbClr val="0070C0"/>
                </a:solidFill>
              </a:rPr>
              <a:t>“There are some problems with RULER calculations. In particular, </a:t>
            </a:r>
            <a:r>
              <a:rPr lang="en-US" sz="8000" i="1" baseline="30000" dirty="0">
                <a:solidFill>
                  <a:srgbClr val="0070C0"/>
                </a:solidFill>
              </a:rPr>
              <a:t>141</a:t>
            </a:r>
            <a:r>
              <a:rPr lang="en-US" sz="8000" i="1" dirty="0">
                <a:solidFill>
                  <a:srgbClr val="0070C0"/>
                </a:solidFill>
              </a:rPr>
              <a:t>Pr has many transitions strengths which need fixed (actually just the uncertainties</a:t>
            </a:r>
            <a:r>
              <a:rPr lang="en-US" sz="8000" i="1" dirty="0" smtClean="0">
                <a:solidFill>
                  <a:srgbClr val="0070C0"/>
                </a:solidFill>
              </a:rPr>
              <a:t>)”</a:t>
            </a:r>
          </a:p>
          <a:p>
            <a:endParaRPr lang="en-US" sz="8000" i="1" dirty="0">
              <a:solidFill>
                <a:srgbClr val="0070C0"/>
              </a:solidFill>
            </a:endParaRPr>
          </a:p>
          <a:p>
            <a:r>
              <a:rPr lang="en-US" sz="8000" i="1" dirty="0" smtClean="0">
                <a:solidFill>
                  <a:srgbClr val="0070C0"/>
                </a:solidFill>
              </a:rPr>
              <a:t>The dataset contained generally very large asymmetrical  </a:t>
            </a:r>
            <a:r>
              <a:rPr lang="el-GR" sz="8000" i="1" dirty="0" smtClean="0">
                <a:solidFill>
                  <a:srgbClr val="0070C0"/>
                </a:solidFill>
              </a:rPr>
              <a:t>Δ</a:t>
            </a:r>
            <a:r>
              <a:rPr lang="en-US" sz="8000" i="1" dirty="0" smtClean="0">
                <a:solidFill>
                  <a:srgbClr val="0070C0"/>
                </a:solidFill>
              </a:rPr>
              <a:t>T</a:t>
            </a:r>
            <a:r>
              <a:rPr lang="en-US" sz="8000" i="1" baseline="-25000" dirty="0" smtClean="0">
                <a:solidFill>
                  <a:srgbClr val="0070C0"/>
                </a:solidFill>
              </a:rPr>
              <a:t>1/2</a:t>
            </a:r>
            <a:r>
              <a:rPr lang="en-US" sz="8000" i="1" dirty="0" smtClean="0">
                <a:solidFill>
                  <a:srgbClr val="0070C0"/>
                </a:solidFill>
              </a:rPr>
              <a:t> values </a:t>
            </a:r>
            <a:r>
              <a:rPr lang="en-US" sz="8000" i="1" dirty="0" smtClean="0">
                <a:solidFill>
                  <a:srgbClr val="0070C0"/>
                </a:solidFill>
              </a:rPr>
              <a:t>known to produce problems;</a:t>
            </a:r>
          </a:p>
          <a:p>
            <a:r>
              <a:rPr lang="en-US" sz="8000" i="1" dirty="0" smtClean="0">
                <a:solidFill>
                  <a:srgbClr val="0070C0"/>
                </a:solidFill>
              </a:rPr>
              <a:t> also </a:t>
            </a:r>
            <a:r>
              <a:rPr lang="en-US" sz="8000" i="1" dirty="0" smtClean="0">
                <a:solidFill>
                  <a:srgbClr val="0070C0"/>
                </a:solidFill>
              </a:rPr>
              <a:t>large </a:t>
            </a:r>
            <a:r>
              <a:rPr lang="el-GR" sz="8000" i="1" dirty="0">
                <a:solidFill>
                  <a:srgbClr val="0070C0"/>
                </a:solidFill>
                <a:cs typeface="Times New Roman" pitchFamily="18" charset="0"/>
              </a:rPr>
              <a:t>Δ</a:t>
            </a:r>
            <a:r>
              <a:rPr lang="en-US" sz="8000" i="1" dirty="0" err="1">
                <a:solidFill>
                  <a:srgbClr val="0070C0"/>
                </a:solidFill>
                <a:cs typeface="Times New Roman" pitchFamily="18" charset="0"/>
              </a:rPr>
              <a:t>BR</a:t>
            </a:r>
            <a:r>
              <a:rPr lang="en-US" sz="8000" i="1" baseline="-25000" dirty="0" err="1">
                <a:solidFill>
                  <a:srgbClr val="0070C0"/>
                </a:solidFill>
                <a:cs typeface="Times New Roman" pitchFamily="18" charset="0"/>
              </a:rPr>
              <a:t>i</a:t>
            </a:r>
            <a:r>
              <a:rPr lang="en-US" sz="8000" i="1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r>
              <a:rPr lang="en-US" sz="8000" i="1" dirty="0" smtClean="0">
                <a:solidFill>
                  <a:srgbClr val="0070C0"/>
                </a:solidFill>
                <a:cs typeface="Times New Roman" pitchFamily="18" charset="0"/>
              </a:rPr>
              <a:t>values</a:t>
            </a:r>
            <a:endParaRPr lang="en-US" sz="8000" i="1" baseline="-250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-762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609600"/>
            <a:ext cx="8458200" cy="5791200"/>
          </a:xfrm>
        </p:spPr>
        <p:txBody>
          <a:bodyPr>
            <a:noAutofit/>
          </a:bodyPr>
          <a:lstStyle/>
          <a:p>
            <a:pPr algn="just"/>
            <a:r>
              <a:rPr lang="en-US" sz="2400" b="1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Conclusions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l-GR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BR: </a:t>
            </a:r>
          </a:p>
          <a:p>
            <a:pPr algn="just"/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When the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BR values in the dataset were smaller, for most cases both formulas gave the same results (here including the one digit differences).</a:t>
            </a:r>
          </a:p>
          <a:p>
            <a:pPr algn="just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Only when the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BR are quite big (more than 40-50%) one gets significant differences (2-3 digits).</a:t>
            </a:r>
          </a:p>
        </p:txBody>
      </p:sp>
    </p:spTree>
    <p:extLst>
      <p:ext uri="{BB962C8B-B14F-4D97-AF65-F5344CB8AC3E}">
        <p14:creationId xmlns:p14="http://schemas.microsoft.com/office/powerpoint/2010/main" val="24921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-762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04800" y="533400"/>
                <a:ext cx="8458200" cy="5791200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US" sz="2400" b="1" u="sng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Conclusions</a:t>
                </a:r>
              </a:p>
              <a:p>
                <a:pPr marL="342900" indent="-342900" algn="just">
                  <a:buFont typeface="Arial" pitchFamily="34" charset="0"/>
                  <a:buChar char="•"/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On </a:t>
                </a:r>
                <a:r>
                  <a:rPr lang="el-GR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T</a:t>
                </a:r>
                <a:r>
                  <a:rPr lang="en-US" sz="2400" b="1" i="1" baseline="-250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1/2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  <a:p>
                <a:pPr algn="just"/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Regarding the big asymmetrical </a:t>
                </a:r>
                <a:r>
                  <a:rPr lang="el-GR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b="1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1/2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values the formula used by RULER from “NS MEMO 1B/1 (82)” with the standard formula for “propagation of errors”</a:t>
                </a:r>
              </a:p>
              <a:p>
                <a:pPr algn="just"/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           F(x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1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,x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2</a:t>
                </a:r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,…),    </a:t>
                </a:r>
                <a:r>
                  <a:rPr lang="el-GR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σ</a:t>
                </a:r>
                <a:r>
                  <a:rPr lang="en-US" sz="2400" b="1" baseline="-25000" dirty="0">
                    <a:solidFill>
                      <a:srgbClr val="00B050"/>
                    </a:solidFill>
                    <a:cs typeface="Times New Roman" pitchFamily="18" charset="0"/>
                  </a:rPr>
                  <a:t>F</a:t>
                </a:r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= sqrt(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1</m:t>
                        </m:r>
                      </m:den>
                    </m:f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1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(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2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+…</m:t>
                    </m:r>
                  </m:oMath>
                </a14:m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)</a:t>
                </a:r>
                <a:endParaRPr lang="en-US" sz="2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4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implemented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correctly; </a:t>
                </a:r>
              </a:p>
              <a:p>
                <a:pPr algn="just"/>
                <a:endParaRPr lang="en-US" sz="800" b="1" i="1" dirty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04800" y="533400"/>
                <a:ext cx="8458200" cy="5791200"/>
              </a:xfrm>
              <a:blipFill rotWithShape="1">
                <a:blip r:embed="rId2"/>
                <a:stretch>
                  <a:fillRect l="-1081" t="-842" r="-1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4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-762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04800" y="533400"/>
                <a:ext cx="8458200" cy="5791200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US" sz="2400" b="1" u="sng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Conclusions</a:t>
                </a:r>
              </a:p>
              <a:p>
                <a:pPr marL="342900" indent="-342900" algn="just">
                  <a:buFont typeface="Arial" pitchFamily="34" charset="0"/>
                  <a:buChar char="•"/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On </a:t>
                </a:r>
                <a:r>
                  <a:rPr lang="el-GR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T</a:t>
                </a:r>
                <a:r>
                  <a:rPr lang="en-US" sz="2400" b="1" i="1" baseline="-25000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1/2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  <a:p>
                <a:pPr algn="just"/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Regarding the big asymmetrical </a:t>
                </a:r>
                <a:r>
                  <a:rPr lang="el-GR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b="1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1/2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values the formula used by RULER from “NS MEMO 1B/1 (82)” with the standard formula for “propagation of errors”</a:t>
                </a:r>
              </a:p>
              <a:p>
                <a:pPr algn="just"/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           F(x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1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,x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2</a:t>
                </a:r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,…),    </a:t>
                </a:r>
                <a:r>
                  <a:rPr lang="el-GR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σ</a:t>
                </a:r>
                <a:r>
                  <a:rPr lang="en-US" sz="2400" b="1" baseline="-25000" dirty="0">
                    <a:solidFill>
                      <a:srgbClr val="00B050"/>
                    </a:solidFill>
                    <a:cs typeface="Times New Roman" pitchFamily="18" charset="0"/>
                  </a:rPr>
                  <a:t>F</a:t>
                </a:r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= sqrt(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1</m:t>
                        </m:r>
                      </m:den>
                    </m:f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1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(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2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+…</m:t>
                    </m:r>
                  </m:oMath>
                </a14:m>
                <a:r>
                  <a:rPr lang="en-US" sz="2400" b="1" dirty="0">
                    <a:solidFill>
                      <a:srgbClr val="00B050"/>
                    </a:solidFill>
                    <a:cs typeface="Times New Roman" pitchFamily="18" charset="0"/>
                  </a:rPr>
                  <a:t>)</a:t>
                </a:r>
                <a:endParaRPr lang="en-US" sz="2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is </a:t>
                </a:r>
                <a:r>
                  <a:rPr lang="en-US" sz="24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implemented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correctly; </a:t>
                </a:r>
              </a:p>
              <a:p>
                <a:pPr algn="just"/>
                <a:endParaRPr lang="en-US" sz="800" b="1" i="1" dirty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600" b="1" i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26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However this formula based </a:t>
                </a:r>
                <a:r>
                  <a:rPr lang="en-US" sz="28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on </a:t>
                </a:r>
                <a:r>
                  <a:rPr lang="en-US" sz="2800" b="1" i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the first-order derivative expansion that </a:t>
                </a:r>
                <a:r>
                  <a:rPr lang="en-US" sz="2800" b="1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is generally true in the limit of small </a:t>
                </a:r>
                <a:r>
                  <a:rPr lang="en-US" sz="2800" b="1" i="1" dirty="0" err="1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n-US" sz="2800" b="1" i="1" baseline="-25000" dirty="0" err="1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xi</a:t>
                </a:r>
                <a:r>
                  <a:rPr lang="en-US" sz="2800" b="1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values</a:t>
                </a:r>
                <a:r>
                  <a:rPr lang="en-US" sz="2800" b="1" i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8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just"/>
                <a:r>
                  <a:rPr lang="en-US" sz="28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- The formula is no longer valid for the big </a:t>
                </a:r>
                <a:r>
                  <a:rPr lang="el-GR" sz="28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8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800" b="1" i="1" baseline="-250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1/2 </a:t>
                </a:r>
                <a:r>
                  <a:rPr lang="en-US" sz="2800" b="1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values</a:t>
                </a:r>
                <a:r>
                  <a:rPr lang="en-US" sz="2800" b="1" i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algn="just"/>
                <a:endParaRPr lang="en-US" sz="2400" b="1" dirty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04800" y="533400"/>
                <a:ext cx="8458200" cy="5791200"/>
              </a:xfrm>
              <a:blipFill rotWithShape="1">
                <a:blip r:embed="rId2"/>
                <a:stretch>
                  <a:fillRect l="-1441" t="-842" r="-1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98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-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85800" y="609600"/>
                <a:ext cx="8001000" cy="5257800"/>
              </a:xfrm>
            </p:spPr>
            <p:txBody>
              <a:bodyPr>
                <a:noAutofit/>
              </a:bodyPr>
              <a:lstStyle/>
              <a:p>
                <a:r>
                  <a:rPr lang="en-US" sz="2800" b="1" i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To check the correctness of RULER-calculated </a:t>
                </a:r>
                <a:r>
                  <a:rPr lang="en-US" sz="28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B(</a:t>
                </a:r>
                <a:r>
                  <a:rPr lang="el-GR" sz="36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l-GR" sz="2800" b="1" i="1" baseline="-25000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λ</a:t>
                </a:r>
                <a:r>
                  <a:rPr lang="en-US" sz="28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), </a:t>
                </a:r>
                <a:r>
                  <a:rPr lang="el-GR" sz="28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8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B(</a:t>
                </a:r>
                <a:r>
                  <a:rPr lang="el-GR" sz="36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l-GR" sz="2800" b="1" i="1" baseline="-25000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λ</a:t>
                </a:r>
                <a:r>
                  <a:rPr lang="en-US" sz="2800" b="1" i="1" dirty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800" b="1" i="1" dirty="0" smtClean="0">
                    <a:solidFill>
                      <a:srgbClr val="008000"/>
                    </a:solidFill>
                    <a:latin typeface="Times New Roman" pitchFamily="18" charset="0"/>
                    <a:cs typeface="Times New Roman" pitchFamily="18" charset="0"/>
                  </a:rPr>
                  <a:t>values I did the following steps:</a:t>
                </a:r>
              </a:p>
              <a:p>
                <a:pPr algn="just"/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I used the formalism “NS MEMO 1B/1 (82) by M.J. Martin” found in “Procedures Manual for the ENSDF October 1987”. This is the same formalism used by RULER.</a:t>
                </a:r>
              </a:p>
              <a:p>
                <a:pPr algn="just"/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For uncertainties (which are not explicitly described </a:t>
                </a: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in “NS MEMO 1B/1 (82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)”), I used the standard formula for “propagation of errors”:</a:t>
                </a:r>
              </a:p>
              <a:p>
                <a:pPr algn="just"/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       F(x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1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,x</a:t>
                </a:r>
                <a:r>
                  <a:rPr lang="en-US" sz="2400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2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,…),    </a:t>
                </a:r>
                <a:r>
                  <a:rPr lang="el-GR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σ</a:t>
                </a:r>
                <a:r>
                  <a:rPr lang="en-US" b="1" baseline="-25000" dirty="0" smtClean="0">
                    <a:solidFill>
                      <a:srgbClr val="00B050"/>
                    </a:solidFill>
                    <a:cs typeface="Times New Roman" pitchFamily="18" charset="0"/>
                  </a:rPr>
                  <a:t>F</a:t>
                </a:r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= sqrt(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1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 smtClean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1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(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𝑭</m:t>
                        </m:r>
                      </m:num>
                      <m:den>
                        <m:r>
                          <a:rPr lang="el-GR" sz="2800" b="1" i="1">
                            <a:solidFill>
                              <a:srgbClr val="00B050"/>
                            </a:solidFill>
                            <a:latin typeface="Cambria Math"/>
                            <a:cs typeface="Times New Roman" pitchFamily="18" charset="0"/>
                          </a:rPr>
                          <m:t>𝜕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1" baseline="-25000" dirty="0" smtClean="0">
                            <a:solidFill>
                              <a:srgbClr val="00B050"/>
                            </a:solidFill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en-US" sz="2800" b="1" i="1" baseline="3000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m:rPr>
                        <m:nor/>
                      </m:rPr>
                      <a:rPr lang="el-GR" sz="2800" b="1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σ</m:t>
                    </m:r>
                    <m:r>
                      <m:rPr>
                        <m:nor/>
                      </m:rPr>
                      <a:rPr lang="en-US" sz="2800" b="1" i="1" baseline="-25000" dirty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sz="2800" b="1" i="1" baseline="-25000" dirty="0" smtClean="0">
                        <a:solidFill>
                          <a:srgbClr val="00B050"/>
                        </a:solidFill>
                        <a:cs typeface="Times New Roman" pitchFamily="18" charset="0"/>
                      </a:rPr>
                      <m:t>2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  <a:cs typeface="Times New Roman" pitchFamily="18" charset="0"/>
                      </a:rPr>
                      <m:t>…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cs typeface="Times New Roman" pitchFamily="18" charset="0"/>
                  </a:rPr>
                  <a:t>)</a:t>
                </a:r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I implemented the calculations in an Excel data sheet and I did them for all the cases calculated by RULER</a:t>
                </a:r>
              </a:p>
              <a:p>
                <a:pPr algn="just"/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- I compared the Excel-calculated </a:t>
                </a:r>
                <a:r>
                  <a:rPr lang="en-US" sz="24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values B(</a:t>
                </a:r>
                <a:r>
                  <a:rPr lang="el-GR" sz="28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l-GR" sz="2000" b="1" baseline="-25000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λ</a:t>
                </a:r>
                <a:r>
                  <a:rPr lang="en-US" sz="20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), </a:t>
                </a:r>
                <a:r>
                  <a:rPr lang="el-GR" sz="24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Δ</a:t>
                </a:r>
                <a:r>
                  <a:rPr lang="en-US" sz="24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B(</a:t>
                </a:r>
                <a:r>
                  <a:rPr lang="el-GR" sz="28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σ</a:t>
                </a:r>
                <a:r>
                  <a:rPr lang="el-GR" sz="2000" b="1" baseline="-25000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λ</a:t>
                </a:r>
                <a:r>
                  <a:rPr lang="en-US" sz="20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400" b="1" dirty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1" dirty="0" smtClean="0">
                    <a:solidFill>
                      <a:srgbClr val="31859C"/>
                    </a:solidFill>
                    <a:latin typeface="Times New Roman" pitchFamily="18" charset="0"/>
                    <a:cs typeface="Times New Roman" pitchFamily="18" charset="0"/>
                  </a:rPr>
                  <a:t>to 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those calculated by RULER</a:t>
                </a:r>
              </a:p>
              <a:p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571500" indent="-571500" algn="just">
                  <a:buFontTx/>
                  <a:buChar char="-"/>
                </a:pPr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-. 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600" dirty="0">
                    <a:latin typeface="Times New Roman" pitchFamily="18" charset="0"/>
                    <a:cs typeface="Times New Roman" pitchFamily="18" charset="0"/>
                  </a:rPr>
                  <a:t> </a:t>
                </a:r>
              </a:p>
              <a:p>
                <a:r>
                  <a:rPr lang="en-US" sz="3600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en-US" sz="3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5800" y="609600"/>
                <a:ext cx="8001000" cy="5257800"/>
              </a:xfrm>
              <a:blipFill rotWithShape="1">
                <a:blip r:embed="rId2"/>
                <a:stretch>
                  <a:fillRect l="-1220" t="-1159" r="-1143" b="-76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9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525"/>
            <a:ext cx="7772400" cy="6858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33400"/>
            <a:ext cx="8001000" cy="5791200"/>
          </a:xfrm>
        </p:spPr>
        <p:txBody>
          <a:bodyPr>
            <a:noAutofit/>
          </a:bodyPr>
          <a:lstStyle/>
          <a:p>
            <a:pPr algn="just"/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For all </a:t>
            </a:r>
            <a:r>
              <a:rPr lang="en-US" sz="2800" b="1" i="1" dirty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el-GR" sz="3600" b="1" i="1" dirty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sz="2800" b="1" i="1" baseline="-25000" dirty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i="1" dirty="0" smtClean="0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values I retrieved in Excel the same values as those calculated by RULER.</a:t>
            </a:r>
            <a:endParaRPr lang="en-US" sz="10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- For many of </a:t>
            </a:r>
            <a:r>
              <a:rPr lang="el-GR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el-GR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sz="2000" b="1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cases </a:t>
            </a:r>
            <a:r>
              <a:rPr lang="en-US" sz="28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 retrieved in Excel either 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the same </a:t>
            </a:r>
            <a:r>
              <a:rPr lang="en-US" sz="28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values 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or very close values as </a:t>
            </a:r>
            <a:r>
              <a:rPr lang="en-US" sz="28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those calculated by </a:t>
            </a:r>
            <a:r>
              <a:rPr lang="en-US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RULER:</a:t>
            </a:r>
            <a:endParaRPr lang="en-US" sz="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ither one or both ±</a:t>
            </a:r>
            <a:r>
              <a:rPr lang="el-GR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B(E</a:t>
            </a:r>
            <a:r>
              <a:rPr lang="el-GR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values calculated with RULER and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Excel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differ 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by one unit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the last digit,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Ruler value higher than Excel value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hat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ould result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from slightly different numerical formats used by the two platforms (that by rounding off produce the difference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While this is rather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hypothetical by now I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would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not consider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these cases as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incorrect but rather 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not (yet) relevant for the scope of comparison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Examples: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B(E2,2607.1</a:t>
            </a:r>
            <a:r>
              <a:rPr lang="el-GR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0.9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+4-9 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(RULER);</a:t>
            </a:r>
            <a:r>
              <a:rPr lang="en-US" sz="1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0.9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+4-8 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(Excel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B(E1,2603.1</a:t>
            </a:r>
            <a:r>
              <a:rPr lang="el-GR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0.00040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+14-18 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(RULER);</a:t>
            </a:r>
            <a:r>
              <a:rPr lang="en-US" sz="1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0.00040</a:t>
            </a:r>
            <a:r>
              <a:rPr lang="en-US" sz="1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13-17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Excel)</a:t>
            </a:r>
          </a:p>
          <a:p>
            <a:pPr algn="just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6566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001000" cy="525780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Some other cases result from the rounding off (by RULER) to multiples of ten; so equally rounding off the Excel values give the same results, which consequently are correct. 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B(E2,559.0</a:t>
            </a:r>
            <a:r>
              <a:rPr lang="el-GR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140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+60-140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(RULER);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+56-144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(Excel)</a:t>
            </a:r>
          </a:p>
          <a:p>
            <a:pPr algn="just"/>
            <a:endParaRPr lang="en-US" sz="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90600"/>
            <a:ext cx="8001000" cy="525780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Some other cases result from the rounding off (by RULER) to multiples of ten; so equally rounding off the Excel values give the same results, which consequently are correct. 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B(E2,559.0</a:t>
            </a:r>
            <a:r>
              <a:rPr lang="el-GR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140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+60-140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(RULER);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en-US" sz="1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+56-144 </a:t>
            </a:r>
            <a:r>
              <a:rPr lang="en-US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(Excel)</a:t>
            </a:r>
          </a:p>
          <a:p>
            <a:pPr algn="just"/>
            <a:endParaRPr lang="en-US" sz="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There are 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cases of a total of about 90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where the </a:t>
            </a:r>
            <a:r>
              <a:rPr lang="el-GR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B(E</a:t>
            </a:r>
            <a:r>
              <a:rPr lang="el-GR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uncertainties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differ by 2 or more units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those calculated by RULER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being systematically higher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 those calculated by Excel – that I considered definitely WRONG. </a:t>
            </a:r>
          </a:p>
          <a:p>
            <a:pPr algn="just"/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184515"/>
              </p:ext>
            </p:extLst>
          </p:nvPr>
        </p:nvGraphicFramePr>
        <p:xfrm>
          <a:off x="609600" y="4267200"/>
          <a:ext cx="7934325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7014"/>
                <a:gridCol w="2512536"/>
                <a:gridCol w="2644775"/>
              </a:tblGrid>
              <a:tr h="314960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RULER</a:t>
                      </a:r>
                      <a:endParaRPr lang="en-US" sz="1600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Excel</a:t>
                      </a:r>
                      <a:endParaRPr lang="en-US" sz="1600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B(E1,2452.7</a:t>
                      </a:r>
                      <a:r>
                        <a:rPr lang="el-GR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</a:t>
                      </a:r>
                      <a:r>
                        <a:rPr lang="en-US" sz="1600" b="1" dirty="0" err="1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W.u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en-US" sz="1600" b="1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0.00083 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+17-19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0.00083 </a:t>
                      </a:r>
                      <a:r>
                        <a:rPr lang="en-US" sz="16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+14-17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B(E1,2418.0</a:t>
                      </a:r>
                      <a:r>
                        <a:rPr lang="el-GR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</a:t>
                      </a:r>
                      <a:r>
                        <a:rPr lang="en-US" sz="1600" b="1" dirty="0" err="1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W.u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en-US" sz="1600" b="1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0.000106 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+23-26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0.000105 </a:t>
                      </a:r>
                      <a:r>
                        <a:rPr lang="en-US" sz="16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+19-22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B(E2,1271.6</a:t>
                      </a:r>
                      <a:r>
                        <a:rPr lang="el-GR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</a:t>
                      </a:r>
                      <a:r>
                        <a:rPr lang="en-US" sz="1600" b="1" dirty="0" err="1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W.u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en-US" sz="1600" b="1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+10-11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en-US" sz="16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+9-9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B(E2,2732.1</a:t>
                      </a:r>
                      <a:r>
                        <a:rPr lang="el-GR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</a:t>
                      </a:r>
                      <a:r>
                        <a:rPr lang="en-US" sz="1600" b="1" dirty="0" err="1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W.u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en-US" sz="1600" b="1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0.39 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+20-24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0.39 </a:t>
                      </a:r>
                      <a:r>
                        <a:rPr lang="en-US" sz="16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+17-21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B(E1,2846.2</a:t>
                      </a:r>
                      <a:r>
                        <a:rPr lang="el-GR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γ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)(</a:t>
                      </a:r>
                      <a:r>
                        <a:rPr lang="en-US" sz="1600" b="1" dirty="0" err="1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W.u</a:t>
                      </a: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en-US" sz="1600" b="1" dirty="0">
                        <a:solidFill>
                          <a:schemeClr val="accent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0.00012 </a:t>
                      </a:r>
                      <a:r>
                        <a:rPr lang="en-US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+10</a:t>
                      </a:r>
                      <a:r>
                        <a:rPr lang="en-US" sz="16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</a:t>
                      </a:r>
                      <a:endParaRPr lang="en-US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accen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0.00012 </a:t>
                      </a:r>
                      <a:r>
                        <a:rPr lang="en-US" sz="16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+8</a:t>
                      </a:r>
                      <a:r>
                        <a:rPr lang="en-US" sz="16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</a:t>
                      </a:r>
                      <a:endParaRPr lang="en-US" sz="1600" b="1" i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77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200"/>
            <a:ext cx="7772400" cy="609600"/>
          </a:xfrm>
        </p:spPr>
        <p:txBody>
          <a:bodyPr>
            <a:normAutofit/>
          </a:bodyPr>
          <a:lstStyle/>
          <a:p>
            <a:pPr algn="l"/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914400"/>
            <a:ext cx="8001000" cy="5791200"/>
          </a:xfrm>
        </p:spPr>
        <p:txBody>
          <a:bodyPr>
            <a:noAutofit/>
          </a:bodyPr>
          <a:lstStyle/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4" y="152400"/>
            <a:ext cx="8969629" cy="655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1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</p:spPr>
            <p:txBody>
              <a:bodyPr>
                <a:noAutofit/>
              </a:bodyPr>
              <a:lstStyle/>
              <a:p>
                <a:pPr algn="just"/>
                <a:endParaRPr lang="en-US" sz="2400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1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</p:spPr>
            <p:txBody>
              <a:bodyPr>
                <a:noAutofit/>
              </a:bodyPr>
              <a:lstStyle/>
              <a:p>
                <a:pPr algn="just"/>
                <a:endParaRPr lang="en-US" sz="2400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1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den>
                    </m:f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den>
                        </m:f>
                      </m:e>
                    </m:d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∆</m:t>
                        </m:r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  <a:endParaRPr lang="en-US" sz="2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7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9144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Comments on RULER: branching rations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</p:spPr>
            <p:txBody>
              <a:bodyPr>
                <a:noAutofit/>
              </a:bodyPr>
              <a:lstStyle/>
              <a:p>
                <a:pPr algn="just"/>
                <a:endParaRPr lang="en-US" sz="2400" dirty="0" smtClean="0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𝒃</m:t>
                            </m:r>
                          </m:den>
                        </m:f>
                      </m:e>
                    </m:d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𝒃</m:t>
                                </m:r>
                              </m:den>
                            </m:f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1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den>
                    </m:f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den>
                        </m:f>
                      </m:e>
                    </m:d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∆</m:t>
                                </m:r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accent5">
                                        <a:lumMod val="75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𝒂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∆</m:t>
                        </m:r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n-US" sz="2400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	2</a:t>
                </a:r>
                <a:r>
                  <a:rPr lang="en-US" sz="2400" b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den>
                    </m:f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,  </m:t>
                    </m:r>
                    <m:r>
                      <a:rPr lang="en-US" sz="2400" b="1" i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cs typeface="Times New Roman" pitchFamily="18" charset="0"/>
                      </a:rPr>
                      <m:t>%</m:t>
                    </m:r>
                    <m:r>
                      <a:rPr lang="en-US" sz="24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𝒂</m:t>
                            </m:r>
                          </m:den>
                        </m:f>
                      </m:e>
                    </m:d>
                    <m:r>
                      <a:rPr lang="en-US" sz="24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∆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𝟏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𝟎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en-US" sz="24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09600" y="990600"/>
                <a:ext cx="8001000" cy="5257800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7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823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Comments on RULER: Contribution of branching ratio uncertainties ΔBRi to reduced gamma-ray matrix elements uncertainty ΔB(σλ)      N. NICA  TEXAS A&amp;M UNIVERSITY</vt:lpstr>
      <vt:lpstr>Comments on RULER: branching rations</vt:lpstr>
      <vt:lpstr>Comments on RULER: branching rations</vt:lpstr>
      <vt:lpstr>Comments on RULER: branching rations</vt:lpstr>
      <vt:lpstr>Comments on RULER: branching rations</vt:lpstr>
      <vt:lpstr>PowerPoint Presentation</vt:lpstr>
      <vt:lpstr>Comments on RULER: branching rations</vt:lpstr>
      <vt:lpstr>Comments on RULER: branching rations</vt:lpstr>
      <vt:lpstr>Comments on RULER: branching rations</vt:lpstr>
      <vt:lpstr>Comments on RULER: branching rations</vt:lpstr>
      <vt:lpstr>Comments on RULER: branching rations</vt:lpstr>
      <vt:lpstr>Comments on RULER: branching rations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RULER: branching rations       N. NICA  TEXAS A&amp;M UNIVERSITY</dc:title>
  <dc:creator>Nica</dc:creator>
  <cp:lastModifiedBy>Ninel</cp:lastModifiedBy>
  <cp:revision>78</cp:revision>
  <dcterms:created xsi:type="dcterms:W3CDTF">2014-10-31T20:14:43Z</dcterms:created>
  <dcterms:modified xsi:type="dcterms:W3CDTF">2014-11-06T16:01:35Z</dcterms:modified>
</cp:coreProperties>
</file>