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362" r:id="rId3"/>
    <p:sldId id="309" r:id="rId4"/>
    <p:sldId id="356" r:id="rId5"/>
    <p:sldId id="361" r:id="rId6"/>
    <p:sldId id="359" r:id="rId7"/>
    <p:sldId id="360" r:id="rId8"/>
    <p:sldId id="363" r:id="rId9"/>
    <p:sldId id="364" r:id="rId10"/>
    <p:sldId id="365" r:id="rId11"/>
    <p:sldId id="352" r:id="rId12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pitchFamily="34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B7F"/>
    <a:srgbClr val="CCFFFF"/>
    <a:srgbClr val="FF6600"/>
    <a:srgbClr val="FF00FF"/>
    <a:srgbClr val="0000FF"/>
    <a:srgbClr val="D2C4F5"/>
    <a:srgbClr val="6600CC"/>
    <a:srgbClr val="594E7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63" autoAdjust="0"/>
    <p:restoredTop sz="91000" autoAdjust="0"/>
  </p:normalViewPr>
  <p:slideViewPr>
    <p:cSldViewPr>
      <p:cViewPr>
        <p:scale>
          <a:sx n="69" d="100"/>
          <a:sy n="69" d="100"/>
        </p:scale>
        <p:origin x="-1182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zipf!$B$1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>
              <a:noFill/>
            </a:ln>
          </c:spPr>
          <c:xVal>
            <c:numRef>
              <c:f>zipf!$A$2:$A$24</c:f>
              <c:numCache>
                <c:formatCode>General</c:formatCode>
                <c:ptCount val="23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10</c:v>
                </c:pt>
                <c:pt idx="5">
                  <c:v>100</c:v>
                </c:pt>
                <c:pt idx="6">
                  <c:v>1000</c:v>
                </c:pt>
                <c:pt idx="7">
                  <c:v>10000</c:v>
                </c:pt>
                <c:pt idx="8">
                  <c:v>100000</c:v>
                </c:pt>
                <c:pt idx="9">
                  <c:v>1000000</c:v>
                </c:pt>
                <c:pt idx="10" formatCode="0.00E+00">
                  <c:v>10000000</c:v>
                </c:pt>
                <c:pt idx="11" formatCode="0.00E+00">
                  <c:v>100000000</c:v>
                </c:pt>
                <c:pt idx="12" formatCode="0.00E+00">
                  <c:v>1000000000</c:v>
                </c:pt>
                <c:pt idx="13" formatCode="0.00E+00">
                  <c:v>10000000000</c:v>
                </c:pt>
                <c:pt idx="14" formatCode="0.00E+00">
                  <c:v>100000000000</c:v>
                </c:pt>
                <c:pt idx="15" formatCode="0.00E+00">
                  <c:v>1000000000000</c:v>
                </c:pt>
                <c:pt idx="16" formatCode="0.00E+00">
                  <c:v>10000000000000</c:v>
                </c:pt>
                <c:pt idx="17" formatCode="0.00E+00">
                  <c:v>100000000000000</c:v>
                </c:pt>
                <c:pt idx="18" formatCode="0.00E+00">
                  <c:v>1000000000000000</c:v>
                </c:pt>
                <c:pt idx="19" formatCode="0.00E+00">
                  <c:v>1E+16</c:v>
                </c:pt>
                <c:pt idx="20" formatCode="0.00E+00">
                  <c:v>1E+17</c:v>
                </c:pt>
                <c:pt idx="21" formatCode="0.00E+00">
                  <c:v>1E+18</c:v>
                </c:pt>
                <c:pt idx="22" formatCode="0.00E+00">
                  <c:v>1E+19</c:v>
                </c:pt>
              </c:numCache>
            </c:numRef>
          </c:xVal>
          <c:yVal>
            <c:numRef>
              <c:f>zipf!$B$2:$B$24</c:f>
              <c:numCache>
                <c:formatCode>General</c:formatCode>
                <c:ptCount val="23"/>
                <c:pt idx="0">
                  <c:v>135</c:v>
                </c:pt>
                <c:pt idx="1">
                  <c:v>315</c:v>
                </c:pt>
                <c:pt idx="2">
                  <c:v>448</c:v>
                </c:pt>
                <c:pt idx="3">
                  <c:v>519</c:v>
                </c:pt>
                <c:pt idx="4">
                  <c:v>499</c:v>
                </c:pt>
                <c:pt idx="5">
                  <c:v>457</c:v>
                </c:pt>
                <c:pt idx="6">
                  <c:v>325</c:v>
                </c:pt>
                <c:pt idx="7">
                  <c:v>205</c:v>
                </c:pt>
                <c:pt idx="8">
                  <c:v>136</c:v>
                </c:pt>
                <c:pt idx="9">
                  <c:v>91</c:v>
                </c:pt>
                <c:pt idx="10">
                  <c:v>50</c:v>
                </c:pt>
                <c:pt idx="11">
                  <c:v>28</c:v>
                </c:pt>
                <c:pt idx="12">
                  <c:v>17</c:v>
                </c:pt>
                <c:pt idx="13">
                  <c:v>9</c:v>
                </c:pt>
                <c:pt idx="14">
                  <c:v>11</c:v>
                </c:pt>
                <c:pt idx="15">
                  <c:v>15</c:v>
                </c:pt>
                <c:pt idx="16">
                  <c:v>12</c:v>
                </c:pt>
                <c:pt idx="17">
                  <c:v>9</c:v>
                </c:pt>
                <c:pt idx="18">
                  <c:v>3</c:v>
                </c:pt>
                <c:pt idx="19">
                  <c:v>2</c:v>
                </c:pt>
                <c:pt idx="20">
                  <c:v>2</c:v>
                </c:pt>
                <c:pt idx="21">
                  <c:v>5</c:v>
                </c:pt>
                <c:pt idx="22">
                  <c:v>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zipf!$C$1</c:f>
              <c:strCache>
                <c:ptCount val="1"/>
                <c:pt idx="0">
                  <c:v>BM</c:v>
                </c:pt>
              </c:strCache>
            </c:strRef>
          </c:tx>
          <c:spPr>
            <a:ln w="28575">
              <a:noFill/>
            </a:ln>
          </c:spPr>
          <c:xVal>
            <c:numRef>
              <c:f>zipf!$A$2:$A$24</c:f>
              <c:numCache>
                <c:formatCode>General</c:formatCode>
                <c:ptCount val="23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10</c:v>
                </c:pt>
                <c:pt idx="5">
                  <c:v>100</c:v>
                </c:pt>
                <c:pt idx="6">
                  <c:v>1000</c:v>
                </c:pt>
                <c:pt idx="7">
                  <c:v>10000</c:v>
                </c:pt>
                <c:pt idx="8">
                  <c:v>100000</c:v>
                </c:pt>
                <c:pt idx="9">
                  <c:v>1000000</c:v>
                </c:pt>
                <c:pt idx="10" formatCode="0.00E+00">
                  <c:v>10000000</c:v>
                </c:pt>
                <c:pt idx="11" formatCode="0.00E+00">
                  <c:v>100000000</c:v>
                </c:pt>
                <c:pt idx="12" formatCode="0.00E+00">
                  <c:v>1000000000</c:v>
                </c:pt>
                <c:pt idx="13" formatCode="0.00E+00">
                  <c:v>10000000000</c:v>
                </c:pt>
                <c:pt idx="14" formatCode="0.00E+00">
                  <c:v>100000000000</c:v>
                </c:pt>
                <c:pt idx="15" formatCode="0.00E+00">
                  <c:v>1000000000000</c:v>
                </c:pt>
                <c:pt idx="16" formatCode="0.00E+00">
                  <c:v>10000000000000</c:v>
                </c:pt>
                <c:pt idx="17" formatCode="0.00E+00">
                  <c:v>100000000000000</c:v>
                </c:pt>
                <c:pt idx="18" formatCode="0.00E+00">
                  <c:v>1000000000000000</c:v>
                </c:pt>
                <c:pt idx="19" formatCode="0.00E+00">
                  <c:v>1E+16</c:v>
                </c:pt>
                <c:pt idx="20" formatCode="0.00E+00">
                  <c:v>1E+17</c:v>
                </c:pt>
                <c:pt idx="21" formatCode="0.00E+00">
                  <c:v>1E+18</c:v>
                </c:pt>
                <c:pt idx="22" formatCode="0.00E+00">
                  <c:v>1E+19</c:v>
                </c:pt>
              </c:numCache>
            </c:numRef>
          </c:xVal>
          <c:yVal>
            <c:numRef>
              <c:f>zipf!$C$2:$C$24</c:f>
              <c:numCache>
                <c:formatCode>General</c:formatCode>
                <c:ptCount val="23"/>
                <c:pt idx="0">
                  <c:v>18</c:v>
                </c:pt>
                <c:pt idx="1">
                  <c:v>100</c:v>
                </c:pt>
                <c:pt idx="2">
                  <c:v>178</c:v>
                </c:pt>
                <c:pt idx="3">
                  <c:v>156</c:v>
                </c:pt>
                <c:pt idx="4">
                  <c:v>140</c:v>
                </c:pt>
                <c:pt idx="5">
                  <c:v>128</c:v>
                </c:pt>
                <c:pt idx="6">
                  <c:v>98</c:v>
                </c:pt>
                <c:pt idx="7">
                  <c:v>58</c:v>
                </c:pt>
                <c:pt idx="8">
                  <c:v>51</c:v>
                </c:pt>
                <c:pt idx="9">
                  <c:v>34</c:v>
                </c:pt>
                <c:pt idx="10">
                  <c:v>14</c:v>
                </c:pt>
                <c:pt idx="11">
                  <c:v>14</c:v>
                </c:pt>
                <c:pt idx="12">
                  <c:v>6</c:v>
                </c:pt>
                <c:pt idx="13">
                  <c:v>2</c:v>
                </c:pt>
                <c:pt idx="14">
                  <c:v>2</c:v>
                </c:pt>
                <c:pt idx="15">
                  <c:v>4</c:v>
                </c:pt>
                <c:pt idx="16">
                  <c:v>7</c:v>
                </c:pt>
                <c:pt idx="17">
                  <c:v>4</c:v>
                </c:pt>
                <c:pt idx="18">
                  <c:v>0</c:v>
                </c:pt>
                <c:pt idx="19">
                  <c:v>1</c:v>
                </c:pt>
                <c:pt idx="20">
                  <c:v>0</c:v>
                </c:pt>
                <c:pt idx="21">
                  <c:v>4</c:v>
                </c:pt>
                <c:pt idx="22">
                  <c:v>0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zipf!$D$1</c:f>
              <c:strCache>
                <c:ptCount val="1"/>
                <c:pt idx="0">
                  <c:v>B+</c:v>
                </c:pt>
              </c:strCache>
            </c:strRef>
          </c:tx>
          <c:spPr>
            <a:ln w="28575">
              <a:noFill/>
            </a:ln>
          </c:spPr>
          <c:xVal>
            <c:numRef>
              <c:f>zipf!$A$2:$A$24</c:f>
              <c:numCache>
                <c:formatCode>General</c:formatCode>
                <c:ptCount val="23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10</c:v>
                </c:pt>
                <c:pt idx="5">
                  <c:v>100</c:v>
                </c:pt>
                <c:pt idx="6">
                  <c:v>1000</c:v>
                </c:pt>
                <c:pt idx="7">
                  <c:v>10000</c:v>
                </c:pt>
                <c:pt idx="8">
                  <c:v>100000</c:v>
                </c:pt>
                <c:pt idx="9">
                  <c:v>1000000</c:v>
                </c:pt>
                <c:pt idx="10" formatCode="0.00E+00">
                  <c:v>10000000</c:v>
                </c:pt>
                <c:pt idx="11" formatCode="0.00E+00">
                  <c:v>100000000</c:v>
                </c:pt>
                <c:pt idx="12" formatCode="0.00E+00">
                  <c:v>1000000000</c:v>
                </c:pt>
                <c:pt idx="13" formatCode="0.00E+00">
                  <c:v>10000000000</c:v>
                </c:pt>
                <c:pt idx="14" formatCode="0.00E+00">
                  <c:v>100000000000</c:v>
                </c:pt>
                <c:pt idx="15" formatCode="0.00E+00">
                  <c:v>1000000000000</c:v>
                </c:pt>
                <c:pt idx="16" formatCode="0.00E+00">
                  <c:v>10000000000000</c:v>
                </c:pt>
                <c:pt idx="17" formatCode="0.00E+00">
                  <c:v>100000000000000</c:v>
                </c:pt>
                <c:pt idx="18" formatCode="0.00E+00">
                  <c:v>1000000000000000</c:v>
                </c:pt>
                <c:pt idx="19" formatCode="0.00E+00">
                  <c:v>1E+16</c:v>
                </c:pt>
                <c:pt idx="20" formatCode="0.00E+00">
                  <c:v>1E+17</c:v>
                </c:pt>
                <c:pt idx="21" formatCode="0.00E+00">
                  <c:v>1E+18</c:v>
                </c:pt>
                <c:pt idx="22" formatCode="0.00E+00">
                  <c:v>1E+19</c:v>
                </c:pt>
              </c:numCache>
            </c:numRef>
          </c:xVal>
          <c:yVal>
            <c:numRef>
              <c:f>zipf!$D$2:$D$24</c:f>
              <c:numCache>
                <c:formatCode>General</c:formatCode>
                <c:ptCount val="23"/>
                <c:pt idx="0">
                  <c:v>3</c:v>
                </c:pt>
                <c:pt idx="1">
                  <c:v>46</c:v>
                </c:pt>
                <c:pt idx="2">
                  <c:v>89</c:v>
                </c:pt>
                <c:pt idx="3">
                  <c:v>149</c:v>
                </c:pt>
                <c:pt idx="4">
                  <c:v>166</c:v>
                </c:pt>
                <c:pt idx="5">
                  <c:v>194</c:v>
                </c:pt>
                <c:pt idx="6">
                  <c:v>147</c:v>
                </c:pt>
                <c:pt idx="7">
                  <c:v>104</c:v>
                </c:pt>
                <c:pt idx="8">
                  <c:v>67</c:v>
                </c:pt>
                <c:pt idx="9">
                  <c:v>43</c:v>
                </c:pt>
                <c:pt idx="10">
                  <c:v>23</c:v>
                </c:pt>
                <c:pt idx="11">
                  <c:v>10</c:v>
                </c:pt>
                <c:pt idx="12">
                  <c:v>7</c:v>
                </c:pt>
                <c:pt idx="13">
                  <c:v>3</c:v>
                </c:pt>
                <c:pt idx="14">
                  <c:v>4</c:v>
                </c:pt>
                <c:pt idx="15">
                  <c:v>8</c:v>
                </c:pt>
                <c:pt idx="16">
                  <c:v>3</c:v>
                </c:pt>
                <c:pt idx="17">
                  <c:v>4</c:v>
                </c:pt>
                <c:pt idx="18">
                  <c:v>1</c:v>
                </c:pt>
                <c:pt idx="19">
                  <c:v>0</c:v>
                </c:pt>
                <c:pt idx="20">
                  <c:v>1</c:v>
                </c:pt>
                <c:pt idx="21">
                  <c:v>1</c:v>
                </c:pt>
                <c:pt idx="22">
                  <c:v>0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zipf!$E$1</c:f>
              <c:strCache>
                <c:ptCount val="1"/>
                <c:pt idx="0">
                  <c:v>A</c:v>
                </c:pt>
              </c:strCache>
            </c:strRef>
          </c:tx>
          <c:spPr>
            <a:ln w="28575">
              <a:noFill/>
            </a:ln>
          </c:spPr>
          <c:xVal>
            <c:numRef>
              <c:f>zipf!$A$2:$A$24</c:f>
              <c:numCache>
                <c:formatCode>General</c:formatCode>
                <c:ptCount val="23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10</c:v>
                </c:pt>
                <c:pt idx="5">
                  <c:v>100</c:v>
                </c:pt>
                <c:pt idx="6">
                  <c:v>1000</c:v>
                </c:pt>
                <c:pt idx="7">
                  <c:v>10000</c:v>
                </c:pt>
                <c:pt idx="8">
                  <c:v>100000</c:v>
                </c:pt>
                <c:pt idx="9">
                  <c:v>1000000</c:v>
                </c:pt>
                <c:pt idx="10" formatCode="0.00E+00">
                  <c:v>10000000</c:v>
                </c:pt>
                <c:pt idx="11" formatCode="0.00E+00">
                  <c:v>100000000</c:v>
                </c:pt>
                <c:pt idx="12" formatCode="0.00E+00">
                  <c:v>1000000000</c:v>
                </c:pt>
                <c:pt idx="13" formatCode="0.00E+00">
                  <c:v>10000000000</c:v>
                </c:pt>
                <c:pt idx="14" formatCode="0.00E+00">
                  <c:v>100000000000</c:v>
                </c:pt>
                <c:pt idx="15" formatCode="0.00E+00">
                  <c:v>1000000000000</c:v>
                </c:pt>
                <c:pt idx="16" formatCode="0.00E+00">
                  <c:v>10000000000000</c:v>
                </c:pt>
                <c:pt idx="17" formatCode="0.00E+00">
                  <c:v>100000000000000</c:v>
                </c:pt>
                <c:pt idx="18" formatCode="0.00E+00">
                  <c:v>1000000000000000</c:v>
                </c:pt>
                <c:pt idx="19" formatCode="0.00E+00">
                  <c:v>1E+16</c:v>
                </c:pt>
                <c:pt idx="20" formatCode="0.00E+00">
                  <c:v>1E+17</c:v>
                </c:pt>
                <c:pt idx="21" formatCode="0.00E+00">
                  <c:v>1E+18</c:v>
                </c:pt>
                <c:pt idx="22" formatCode="0.00E+00">
                  <c:v>1E+19</c:v>
                </c:pt>
              </c:numCache>
            </c:numRef>
          </c:xVal>
          <c:yVal>
            <c:numRef>
              <c:f>zipf!$E$2:$E$24</c:f>
              <c:numCache>
                <c:formatCode>General</c:formatCode>
                <c:ptCount val="23"/>
                <c:pt idx="0">
                  <c:v>21</c:v>
                </c:pt>
                <c:pt idx="1">
                  <c:v>33</c:v>
                </c:pt>
                <c:pt idx="2">
                  <c:v>27</c:v>
                </c:pt>
                <c:pt idx="3">
                  <c:v>39</c:v>
                </c:pt>
                <c:pt idx="4">
                  <c:v>39</c:v>
                </c:pt>
                <c:pt idx="5">
                  <c:v>38</c:v>
                </c:pt>
                <c:pt idx="6">
                  <c:v>31</c:v>
                </c:pt>
                <c:pt idx="7">
                  <c:v>25</c:v>
                </c:pt>
                <c:pt idx="8">
                  <c:v>21</c:v>
                </c:pt>
                <c:pt idx="9">
                  <c:v>20</c:v>
                </c:pt>
                <c:pt idx="10">
                  <c:v>22</c:v>
                </c:pt>
                <c:pt idx="11">
                  <c:v>13</c:v>
                </c:pt>
                <c:pt idx="12">
                  <c:v>10</c:v>
                </c:pt>
                <c:pt idx="13">
                  <c:v>8</c:v>
                </c:pt>
                <c:pt idx="14">
                  <c:v>8</c:v>
                </c:pt>
                <c:pt idx="15">
                  <c:v>7</c:v>
                </c:pt>
                <c:pt idx="16">
                  <c:v>6</c:v>
                </c:pt>
                <c:pt idx="17">
                  <c:v>3</c:v>
                </c:pt>
                <c:pt idx="18">
                  <c:v>3</c:v>
                </c:pt>
                <c:pt idx="19">
                  <c:v>2</c:v>
                </c:pt>
                <c:pt idx="20">
                  <c:v>3</c:v>
                </c:pt>
                <c:pt idx="21">
                  <c:v>1</c:v>
                </c:pt>
                <c:pt idx="22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17504"/>
        <c:axId val="6519040"/>
      </c:scatterChart>
      <c:valAx>
        <c:axId val="6517504"/>
        <c:scaling>
          <c:logBase val="10"/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519040"/>
        <c:crosses val="autoZero"/>
        <c:crossBetween val="midCat"/>
      </c:valAx>
      <c:valAx>
        <c:axId val="651904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17504"/>
        <c:crossesAt val="1.0000000000000002E-3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spPr>
    <a:noFill/>
    <a:ln>
      <a:solidFill>
        <a:srgbClr val="8071B4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Exp.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Sheet1!$A$2:$A$24</c:f>
              <c:numCache>
                <c:formatCode>General</c:formatCode>
                <c:ptCount val="23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10</c:v>
                </c:pt>
                <c:pt idx="5">
                  <c:v>100</c:v>
                </c:pt>
                <c:pt idx="6">
                  <c:v>1000</c:v>
                </c:pt>
                <c:pt idx="7">
                  <c:v>10000</c:v>
                </c:pt>
                <c:pt idx="8">
                  <c:v>100000</c:v>
                </c:pt>
                <c:pt idx="9">
                  <c:v>1000000</c:v>
                </c:pt>
                <c:pt idx="10" formatCode="0.00E+00">
                  <c:v>10000000</c:v>
                </c:pt>
                <c:pt idx="11" formatCode="0.00E+00">
                  <c:v>100000000</c:v>
                </c:pt>
                <c:pt idx="12" formatCode="0.00E+00">
                  <c:v>1000000000</c:v>
                </c:pt>
                <c:pt idx="13" formatCode="0.00E+00">
                  <c:v>10000000000</c:v>
                </c:pt>
                <c:pt idx="14" formatCode="0.00E+00">
                  <c:v>100000000000</c:v>
                </c:pt>
                <c:pt idx="15" formatCode="0.00E+00">
                  <c:v>1000000000000</c:v>
                </c:pt>
                <c:pt idx="16" formatCode="0.00E+00">
                  <c:v>10000000000000</c:v>
                </c:pt>
                <c:pt idx="17" formatCode="0.00E+00">
                  <c:v>100000000000000</c:v>
                </c:pt>
                <c:pt idx="18" formatCode="0.00E+00">
                  <c:v>1000000000000000</c:v>
                </c:pt>
                <c:pt idx="19" formatCode="0.00E+00">
                  <c:v>1E+16</c:v>
                </c:pt>
                <c:pt idx="20" formatCode="0.00E+00">
                  <c:v>1E+17</c:v>
                </c:pt>
                <c:pt idx="21" formatCode="0.00E+00">
                  <c:v>1E+18</c:v>
                </c:pt>
                <c:pt idx="22" formatCode="0.00E+00">
                  <c:v>1E+19</c:v>
                </c:pt>
              </c:numCache>
            </c:numRef>
          </c:xVal>
          <c:yVal>
            <c:numRef>
              <c:f>Sheet1!$B$2:$B$24</c:f>
              <c:numCache>
                <c:formatCode>General</c:formatCode>
                <c:ptCount val="23"/>
                <c:pt idx="0">
                  <c:v>21</c:v>
                </c:pt>
                <c:pt idx="1">
                  <c:v>33</c:v>
                </c:pt>
                <c:pt idx="2">
                  <c:v>27</c:v>
                </c:pt>
                <c:pt idx="3">
                  <c:v>39</c:v>
                </c:pt>
                <c:pt idx="4">
                  <c:v>39</c:v>
                </c:pt>
                <c:pt idx="5">
                  <c:v>38</c:v>
                </c:pt>
                <c:pt idx="6">
                  <c:v>31</c:v>
                </c:pt>
                <c:pt idx="7">
                  <c:v>25</c:v>
                </c:pt>
                <c:pt idx="8">
                  <c:v>21</c:v>
                </c:pt>
                <c:pt idx="9">
                  <c:v>20</c:v>
                </c:pt>
                <c:pt idx="10">
                  <c:v>22</c:v>
                </c:pt>
                <c:pt idx="11">
                  <c:v>13</c:v>
                </c:pt>
                <c:pt idx="12">
                  <c:v>10</c:v>
                </c:pt>
                <c:pt idx="13">
                  <c:v>8</c:v>
                </c:pt>
                <c:pt idx="14">
                  <c:v>8</c:v>
                </c:pt>
                <c:pt idx="15">
                  <c:v>7</c:v>
                </c:pt>
                <c:pt idx="16">
                  <c:v>6</c:v>
                </c:pt>
                <c:pt idx="17">
                  <c:v>3</c:v>
                </c:pt>
                <c:pt idx="18">
                  <c:v>3</c:v>
                </c:pt>
                <c:pt idx="19">
                  <c:v>2</c:v>
                </c:pt>
                <c:pt idx="20">
                  <c:v>3</c:v>
                </c:pt>
                <c:pt idx="21">
                  <c:v>1</c:v>
                </c:pt>
                <c:pt idx="22">
                  <c:v>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LDM-VS BR &gt; 1%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Sheet1!$A$2:$A$24</c:f>
              <c:numCache>
                <c:formatCode>General</c:formatCode>
                <c:ptCount val="23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10</c:v>
                </c:pt>
                <c:pt idx="5">
                  <c:v>100</c:v>
                </c:pt>
                <c:pt idx="6">
                  <c:v>1000</c:v>
                </c:pt>
                <c:pt idx="7">
                  <c:v>10000</c:v>
                </c:pt>
                <c:pt idx="8">
                  <c:v>100000</c:v>
                </c:pt>
                <c:pt idx="9">
                  <c:v>1000000</c:v>
                </c:pt>
                <c:pt idx="10" formatCode="0.00E+00">
                  <c:v>10000000</c:v>
                </c:pt>
                <c:pt idx="11" formatCode="0.00E+00">
                  <c:v>100000000</c:v>
                </c:pt>
                <c:pt idx="12" formatCode="0.00E+00">
                  <c:v>1000000000</c:v>
                </c:pt>
                <c:pt idx="13" formatCode="0.00E+00">
                  <c:v>10000000000</c:v>
                </c:pt>
                <c:pt idx="14" formatCode="0.00E+00">
                  <c:v>100000000000</c:v>
                </c:pt>
                <c:pt idx="15" formatCode="0.00E+00">
                  <c:v>1000000000000</c:v>
                </c:pt>
                <c:pt idx="16" formatCode="0.00E+00">
                  <c:v>10000000000000</c:v>
                </c:pt>
                <c:pt idx="17" formatCode="0.00E+00">
                  <c:v>100000000000000</c:v>
                </c:pt>
                <c:pt idx="18" formatCode="0.00E+00">
                  <c:v>1000000000000000</c:v>
                </c:pt>
                <c:pt idx="19" formatCode="0.00E+00">
                  <c:v>1E+16</c:v>
                </c:pt>
                <c:pt idx="20" formatCode="0.00E+00">
                  <c:v>1E+17</c:v>
                </c:pt>
                <c:pt idx="21" formatCode="0.00E+00">
                  <c:v>1E+18</c:v>
                </c:pt>
                <c:pt idx="22" formatCode="0.00E+00">
                  <c:v>1E+19</c:v>
                </c:pt>
              </c:numCache>
            </c:numRef>
          </c:xVal>
          <c:yVal>
            <c:numRef>
              <c:f>Sheet1!$C$2:$C$24</c:f>
              <c:numCache>
                <c:formatCode>General</c:formatCode>
                <c:ptCount val="23"/>
                <c:pt idx="0">
                  <c:v>47</c:v>
                </c:pt>
                <c:pt idx="1">
                  <c:v>40</c:v>
                </c:pt>
                <c:pt idx="2">
                  <c:v>49</c:v>
                </c:pt>
                <c:pt idx="3">
                  <c:v>48</c:v>
                </c:pt>
                <c:pt idx="4">
                  <c:v>50</c:v>
                </c:pt>
                <c:pt idx="5">
                  <c:v>48</c:v>
                </c:pt>
                <c:pt idx="6">
                  <c:v>41</c:v>
                </c:pt>
                <c:pt idx="7">
                  <c:v>30</c:v>
                </c:pt>
                <c:pt idx="8">
                  <c:v>25</c:v>
                </c:pt>
                <c:pt idx="9">
                  <c:v>16</c:v>
                </c:pt>
                <c:pt idx="10">
                  <c:v>15</c:v>
                </c:pt>
                <c:pt idx="11">
                  <c:v>12</c:v>
                </c:pt>
                <c:pt idx="12">
                  <c:v>9</c:v>
                </c:pt>
                <c:pt idx="13">
                  <c:v>7</c:v>
                </c:pt>
                <c:pt idx="14">
                  <c:v>10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3</c:v>
                </c:pt>
                <c:pt idx="20">
                  <c:v>6</c:v>
                </c:pt>
                <c:pt idx="21">
                  <c:v>4</c:v>
                </c:pt>
                <c:pt idx="22">
                  <c:v>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LDM-VS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Sheet1!$A$2:$A$24</c:f>
              <c:numCache>
                <c:formatCode>General</c:formatCode>
                <c:ptCount val="23"/>
                <c:pt idx="0">
                  <c:v>1E-3</c:v>
                </c:pt>
                <c:pt idx="1">
                  <c:v>0.01</c:v>
                </c:pt>
                <c:pt idx="2">
                  <c:v>0.1</c:v>
                </c:pt>
                <c:pt idx="3">
                  <c:v>1</c:v>
                </c:pt>
                <c:pt idx="4">
                  <c:v>10</c:v>
                </c:pt>
                <c:pt idx="5">
                  <c:v>100</c:v>
                </c:pt>
                <c:pt idx="6">
                  <c:v>1000</c:v>
                </c:pt>
                <c:pt idx="7">
                  <c:v>10000</c:v>
                </c:pt>
                <c:pt idx="8">
                  <c:v>100000</c:v>
                </c:pt>
                <c:pt idx="9">
                  <c:v>1000000</c:v>
                </c:pt>
                <c:pt idx="10" formatCode="0.00E+00">
                  <c:v>10000000</c:v>
                </c:pt>
                <c:pt idx="11" formatCode="0.00E+00">
                  <c:v>100000000</c:v>
                </c:pt>
                <c:pt idx="12" formatCode="0.00E+00">
                  <c:v>1000000000</c:v>
                </c:pt>
                <c:pt idx="13" formatCode="0.00E+00">
                  <c:v>10000000000</c:v>
                </c:pt>
                <c:pt idx="14" formatCode="0.00E+00">
                  <c:v>100000000000</c:v>
                </c:pt>
                <c:pt idx="15" formatCode="0.00E+00">
                  <c:v>1000000000000</c:v>
                </c:pt>
                <c:pt idx="16" formatCode="0.00E+00">
                  <c:v>10000000000000</c:v>
                </c:pt>
                <c:pt idx="17" formatCode="0.00E+00">
                  <c:v>100000000000000</c:v>
                </c:pt>
                <c:pt idx="18" formatCode="0.00E+00">
                  <c:v>1000000000000000</c:v>
                </c:pt>
                <c:pt idx="19" formatCode="0.00E+00">
                  <c:v>1E+16</c:v>
                </c:pt>
                <c:pt idx="20" formatCode="0.00E+00">
                  <c:v>1E+17</c:v>
                </c:pt>
                <c:pt idx="21" formatCode="0.00E+00">
                  <c:v>1E+18</c:v>
                </c:pt>
                <c:pt idx="22" formatCode="0.00E+00">
                  <c:v>1E+19</c:v>
                </c:pt>
              </c:numCache>
            </c:numRef>
          </c:xVal>
          <c:yVal>
            <c:numRef>
              <c:f>Sheet1!$D$2:$D$24</c:f>
              <c:numCache>
                <c:formatCode>General</c:formatCode>
                <c:ptCount val="23"/>
                <c:pt idx="0">
                  <c:v>57</c:v>
                </c:pt>
                <c:pt idx="1">
                  <c:v>50</c:v>
                </c:pt>
                <c:pt idx="2">
                  <c:v>57</c:v>
                </c:pt>
                <c:pt idx="3">
                  <c:v>56</c:v>
                </c:pt>
                <c:pt idx="4">
                  <c:v>59</c:v>
                </c:pt>
                <c:pt idx="5">
                  <c:v>61</c:v>
                </c:pt>
                <c:pt idx="6">
                  <c:v>58</c:v>
                </c:pt>
                <c:pt idx="7">
                  <c:v>59</c:v>
                </c:pt>
                <c:pt idx="8">
                  <c:v>62</c:v>
                </c:pt>
                <c:pt idx="9">
                  <c:v>58</c:v>
                </c:pt>
                <c:pt idx="10">
                  <c:v>66</c:v>
                </c:pt>
                <c:pt idx="11">
                  <c:v>60</c:v>
                </c:pt>
                <c:pt idx="12">
                  <c:v>58</c:v>
                </c:pt>
                <c:pt idx="13">
                  <c:v>61</c:v>
                </c:pt>
                <c:pt idx="14">
                  <c:v>67</c:v>
                </c:pt>
                <c:pt idx="15">
                  <c:v>59</c:v>
                </c:pt>
                <c:pt idx="16">
                  <c:v>57</c:v>
                </c:pt>
                <c:pt idx="17">
                  <c:v>58</c:v>
                </c:pt>
                <c:pt idx="18">
                  <c:v>59</c:v>
                </c:pt>
                <c:pt idx="19">
                  <c:v>59</c:v>
                </c:pt>
                <c:pt idx="20">
                  <c:v>59</c:v>
                </c:pt>
                <c:pt idx="21">
                  <c:v>57</c:v>
                </c:pt>
                <c:pt idx="22">
                  <c:v>55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99392"/>
        <c:axId val="7901184"/>
      </c:scatterChart>
      <c:valAx>
        <c:axId val="7899392"/>
        <c:scaling>
          <c:logBase val="10"/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901184"/>
        <c:crosses val="autoZero"/>
        <c:crossBetween val="midCat"/>
      </c:valAx>
      <c:valAx>
        <c:axId val="79011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899392"/>
        <c:crossesAt val="1.0000000000000002E-3"/>
        <c:crossBetween val="midCat"/>
        <c:majorUnit val="10"/>
        <c:minorUnit val="10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rgbClr val="8071B4"/>
      </a:solidFill>
    </a:ln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31BC9FFF-CF56-487E-B161-620F2C2C53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0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58" tIns="48329" rIns="96658" bIns="4832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200">
                <a:cs typeface="Arial" charset="0"/>
              </a:defRPr>
            </a:lvl1pPr>
          </a:lstStyle>
          <a:p>
            <a:pPr>
              <a:defRPr/>
            </a:pPr>
            <a:fld id="{A16CDC03-8FCE-49A8-B04D-9D4F9C6CE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414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defTabSz="966788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D16F97B5-B7E5-4D4D-8E9E-0F5481105FFE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0" descr="ppt_BG_Title_BNL_blu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457200"/>
            <a:ext cx="6172200" cy="1600200"/>
          </a:xfrm>
        </p:spPr>
        <p:txBody>
          <a:bodyPr anchor="b"/>
          <a:lstStyle>
            <a:lvl1pPr algn="r"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286000"/>
            <a:ext cx="6172200" cy="990600"/>
          </a:xfrm>
        </p:spPr>
        <p:txBody>
          <a:bodyPr/>
          <a:lstStyle>
            <a:lvl1pPr marL="0" indent="0" algn="r">
              <a:buFont typeface="Wingdings" pitchFamily="48" charset="2"/>
              <a:buNone/>
              <a:defRPr sz="19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8382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998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304800"/>
            <a:ext cx="20955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04800"/>
            <a:ext cx="61341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2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37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2642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828800"/>
            <a:ext cx="3733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733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266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17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38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8137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4604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1629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8" descr="REVBG_Slide4_Blue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6927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828800"/>
            <a:ext cx="7620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8" name="Picture 10" descr="barn100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6096000"/>
            <a:ext cx="609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8382000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2209800" y="6400800"/>
            <a:ext cx="42672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dirty="0" smtClean="0">
                <a:ea typeface="ＭＳ Ｐゴシック" pitchFamily="48" charset="-128"/>
              </a:rPr>
              <a:t>USNDP 2014 #</a:t>
            </a:r>
            <a:fld id="{3FECF2C5-C423-4FB6-97B6-271D3DD003D1}" type="slidenum">
              <a:rPr lang="en-US" sz="1000" smtClean="0">
                <a:ea typeface="ＭＳ Ｐゴシック" pitchFamily="48" charset="-128"/>
              </a:rPr>
              <a:pPr algn="ctr">
                <a:spcBef>
                  <a:spcPct val="50000"/>
                </a:spcBef>
                <a:defRPr/>
              </a:pPr>
              <a:t>‹#›</a:t>
            </a:fld>
            <a:r>
              <a:rPr lang="en-US" sz="1000" dirty="0" smtClean="0">
                <a:ea typeface="ＭＳ Ｐゴシック" pitchFamily="48" charset="-128"/>
              </a:rPr>
              <a:t>  </a:t>
            </a:r>
            <a:r>
              <a:rPr lang="en-US" sz="1000" dirty="0">
                <a:ea typeface="ＭＳ Ｐゴシック" pitchFamily="48" charset="-128"/>
              </a:rPr>
              <a:t>-  </a:t>
            </a:r>
            <a:r>
              <a:rPr lang="en-US" sz="1000" dirty="0" smtClean="0">
                <a:ea typeface="ＭＳ Ｐゴシック" pitchFamily="48" charset="-128"/>
              </a:rPr>
              <a:t>Alejandro </a:t>
            </a:r>
            <a:r>
              <a:rPr lang="en-US" sz="1000" dirty="0" err="1" smtClean="0">
                <a:ea typeface="ＭＳ Ｐゴシック" pitchFamily="48" charset="-128"/>
              </a:rPr>
              <a:t>Sonzogni</a:t>
            </a:r>
            <a:endParaRPr lang="en-US" sz="1000" dirty="0">
              <a:ea typeface="ＭＳ Ｐゴシック" pitchFamily="48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898" r:id="rId2"/>
    <p:sldLayoutId id="2147483897" r:id="rId3"/>
    <p:sldLayoutId id="2147483896" r:id="rId4"/>
    <p:sldLayoutId id="2147483895" r:id="rId5"/>
    <p:sldLayoutId id="2147483894" r:id="rId6"/>
    <p:sldLayoutId id="2147483893" r:id="rId7"/>
    <p:sldLayoutId id="2147483892" r:id="rId8"/>
    <p:sldLayoutId id="2147483891" r:id="rId9"/>
    <p:sldLayoutId id="2147483890" r:id="rId10"/>
    <p:sldLayoutId id="214748388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042B7F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42B7F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42B7F"/>
        </a:buClr>
        <a:buSzPct val="90000"/>
        <a:buFont typeface="Times" pitchFamily="18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lnSpc>
          <a:spcPct val="80000"/>
        </a:lnSpc>
        <a:spcBef>
          <a:spcPct val="20000"/>
        </a:spcBef>
        <a:spcAft>
          <a:spcPct val="0"/>
        </a:spcAft>
        <a:buClr>
          <a:srgbClr val="042B7F"/>
        </a:buClr>
        <a:buSzPct val="90000"/>
        <a:buChar char="-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err="1"/>
              <a:t>NuDat</a:t>
            </a:r>
            <a:r>
              <a:rPr lang="en-US" altLang="en-US" dirty="0"/>
              <a:t> and its uses</a:t>
            </a:r>
            <a:endParaRPr lang="en-US" alt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A.A. </a:t>
            </a:r>
            <a:r>
              <a:rPr lang="en-US" altLang="en-US" dirty="0" err="1" smtClean="0"/>
              <a:t>Sonzogni</a:t>
            </a:r>
            <a:r>
              <a:rPr lang="en-US" altLang="en-US" dirty="0" smtClean="0"/>
              <a:t>, T.D. Johnson, E.A. </a:t>
            </a:r>
            <a:r>
              <a:rPr lang="en-US" altLang="en-US" dirty="0" err="1" smtClean="0"/>
              <a:t>McCutchan</a:t>
            </a:r>
            <a:r>
              <a:rPr lang="en-US" altLang="en-US" dirty="0" smtClean="0"/>
              <a:t>,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 smtClean="0"/>
              <a:t>National Nuclear Data Center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62000" y="493256"/>
            <a:ext cx="7610740" cy="5407960"/>
            <a:chOff x="762000" y="493256"/>
            <a:chExt cx="7610740" cy="5407960"/>
          </a:xfrm>
        </p:grpSpPr>
        <p:pic>
          <p:nvPicPr>
            <p:cNvPr id="5" name="Picture 5" descr="C:\my documents\ensdf\p.pn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760" r="32087"/>
            <a:stretch/>
          </p:blipFill>
          <p:spPr bwMode="auto">
            <a:xfrm>
              <a:off x="762000" y="493256"/>
              <a:ext cx="7610740" cy="5407960"/>
            </a:xfrm>
            <a:prstGeom prst="rect">
              <a:avLst/>
            </a:prstGeom>
            <a:noFill/>
            <a:ln>
              <a:solidFill>
                <a:srgbClr val="042B7F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1066800" y="596850"/>
              <a:ext cx="4572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Using alpha energies to see shell effects in Z=108, N=162</a:t>
              </a:r>
              <a:endParaRPr lang="en-US" sz="20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876800" y="5301734"/>
              <a:ext cx="335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 dirty="0" smtClean="0"/>
                <a:t>0.5*( </a:t>
              </a:r>
              <a:r>
                <a:rPr lang="en-US" sz="1800" b="1" dirty="0" err="1" smtClean="0"/>
                <a:t>Q</a:t>
              </a:r>
              <a:r>
                <a:rPr lang="en-US" sz="1800" b="1" dirty="0" err="1" smtClean="0">
                  <a:latin typeface="Symbol" panose="05050102010706020507" pitchFamily="18" charset="2"/>
                </a:rPr>
                <a:t>a</a:t>
              </a:r>
              <a:r>
                <a:rPr lang="en-US" sz="1800" b="1" dirty="0" smtClean="0"/>
                <a:t>(Z+2,N+2)-</a:t>
              </a:r>
              <a:r>
                <a:rPr lang="en-US" sz="1800" b="1" dirty="0" err="1" smtClean="0"/>
                <a:t>Q</a:t>
              </a:r>
              <a:r>
                <a:rPr lang="en-US" sz="1800" b="1" dirty="0" err="1" smtClean="0">
                  <a:latin typeface="Symbol" panose="05050102010706020507" pitchFamily="18" charset="2"/>
                </a:rPr>
                <a:t>a</a:t>
              </a:r>
              <a:r>
                <a:rPr lang="en-US" sz="1800" b="1" dirty="0" smtClean="0"/>
                <a:t>(Z,N) )</a:t>
              </a:r>
              <a:endParaRPr lang="en-US" sz="1800" b="1" dirty="0"/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>
              <a:off x="6781800" y="2990850"/>
              <a:ext cx="0" cy="5143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TextBox 17"/>
            <p:cNvSpPr txBox="1"/>
            <p:nvPr/>
          </p:nvSpPr>
          <p:spPr>
            <a:xfrm>
              <a:off x="7017327" y="3014990"/>
              <a:ext cx="121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254U</a:t>
              </a:r>
              <a:endParaRPr lang="en-US" dirty="0"/>
            </a:p>
          </p:txBody>
        </p:sp>
        <p:sp>
          <p:nvSpPr>
            <p:cNvPr id="19" name="Quad Arrow 18"/>
            <p:cNvSpPr/>
            <p:nvPr/>
          </p:nvSpPr>
          <p:spPr bwMode="auto">
            <a:xfrm>
              <a:off x="6602857" y="3086100"/>
              <a:ext cx="371740" cy="381000"/>
            </a:xfrm>
            <a:prstGeom prst="quadArrow">
              <a:avLst/>
            </a:prstGeom>
            <a:solidFill>
              <a:srgbClr val="042B7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4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712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/>
          <p:cNvSpPr txBox="1">
            <a:spLocks noChangeArrowheads="1"/>
          </p:cNvSpPr>
          <p:nvPr/>
        </p:nvSpPr>
        <p:spPr bwMode="auto">
          <a:xfrm>
            <a:off x="249382" y="152400"/>
            <a:ext cx="861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solidFill>
                  <a:srgbClr val="042B7F"/>
                </a:solidFill>
              </a:rPr>
              <a:t>Conclusions</a:t>
            </a:r>
            <a:endParaRPr lang="en-US" altLang="en-US" b="1" dirty="0">
              <a:solidFill>
                <a:srgbClr val="042B7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491" y="838200"/>
            <a:ext cx="825038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simple model, LDM plus </a:t>
            </a:r>
            <a:r>
              <a:rPr lang="en-US" dirty="0" err="1" smtClean="0"/>
              <a:t>Kratz</a:t>
            </a:r>
            <a:r>
              <a:rPr lang="en-US" dirty="0" smtClean="0"/>
              <a:t>-Herrmann or Viola-Seaborg can account for half-life distributions.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- and </a:t>
            </a:r>
            <a:r>
              <a:rPr lang="en-US" dirty="0" err="1" smtClean="0"/>
              <a:t>EC+</a:t>
            </a:r>
            <a:r>
              <a:rPr lang="en-US" dirty="0" err="1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+, the power law dependence of the T</a:t>
            </a:r>
            <a:r>
              <a:rPr lang="en-US" baseline="-25000" dirty="0" smtClean="0"/>
              <a:t>1/2</a:t>
            </a:r>
            <a:r>
              <a:rPr lang="en-US" dirty="0" smtClean="0"/>
              <a:t> distribution can be explained by the dependence of the Q-value with (Z-N), as well as the Fermi function.</a:t>
            </a:r>
          </a:p>
          <a:p>
            <a:endParaRPr lang="en-US" dirty="0"/>
          </a:p>
          <a:p>
            <a:r>
              <a:rPr lang="en-US" dirty="0" smtClean="0"/>
              <a:t>For alpha decay, the shape of the distribution is related to the branching ratio.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0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6608763" cy="560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010400" y="228600"/>
            <a:ext cx="19050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err="1" smtClean="0">
                <a:solidFill>
                  <a:srgbClr val="042B7F"/>
                </a:solidFill>
              </a:rPr>
              <a:t>NuDat</a:t>
            </a:r>
            <a:r>
              <a:rPr lang="en-US" altLang="en-US" b="1" dirty="0" smtClean="0">
                <a:solidFill>
                  <a:srgbClr val="042B7F"/>
                </a:solidFill>
              </a:rPr>
              <a:t>, the friendly face of ENSDF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rgbClr val="042B7F"/>
                </a:solidFill>
              </a:rPr>
              <a:t>2.422 M retrievals in FY 14 (+14.6%)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 smtClean="0">
                <a:solidFill>
                  <a:srgbClr val="042B7F"/>
                </a:solidFill>
              </a:rPr>
              <a:t>One use: Extensive search of Half-life and decay mode data</a:t>
            </a:r>
            <a:endParaRPr lang="en-US" altLang="en-US" sz="2000" b="1" dirty="0">
              <a:solidFill>
                <a:srgbClr val="042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03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465556"/>
              </p:ext>
            </p:extLst>
          </p:nvPr>
        </p:nvGraphicFramePr>
        <p:xfrm>
          <a:off x="1035843" y="1173956"/>
          <a:ext cx="7072314" cy="4510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98" name="Text Box 11"/>
          <p:cNvSpPr txBox="1">
            <a:spLocks noChangeArrowheads="1"/>
          </p:cNvSpPr>
          <p:nvPr/>
        </p:nvSpPr>
        <p:spPr bwMode="auto">
          <a:xfrm>
            <a:off x="228600" y="152400"/>
            <a:ext cx="861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dirty="0" smtClean="0">
                <a:solidFill>
                  <a:srgbClr val="042B7F"/>
                </a:solidFill>
              </a:rPr>
              <a:t>Half-life frequency distribution</a:t>
            </a:r>
            <a:endParaRPr lang="en-US" altLang="en-US" b="1" dirty="0">
              <a:solidFill>
                <a:srgbClr val="042B7F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4038600" y="1295400"/>
            <a:ext cx="2819400" cy="1447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6858000" y="475565"/>
            <a:ext cx="1981200" cy="1938992"/>
          </a:xfrm>
          <a:prstGeom prst="rect">
            <a:avLst/>
          </a:prstGeom>
          <a:solidFill>
            <a:srgbClr val="CCFF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In the 1000 to 108 seconds range, there is a factor of ~0.6 drop per decade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447800" y="594360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we understand this behavior?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www.nndc.bnl.gov/nudat2/temp/z55n86zl1cqbmn987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://www.nndc.bnl.gov/nudat2/temp/z55n86zl1cqbmn9870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887468" y="1380002"/>
            <a:ext cx="7050790" cy="4724400"/>
            <a:chOff x="304800" y="677333"/>
            <a:chExt cx="3957762" cy="25146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677333"/>
              <a:ext cx="3957762" cy="2514600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200" y="1876424"/>
              <a:ext cx="670090" cy="1145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604450" y="312737"/>
            <a:ext cx="7616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We’ll try to model the behavior of T</a:t>
            </a:r>
            <a:r>
              <a:rPr lang="en-US" sz="2000" b="1" baseline="-25000" dirty="0" smtClean="0"/>
              <a:t>1/2</a:t>
            </a:r>
            <a:r>
              <a:rPr lang="en-US" sz="2000" b="1" dirty="0" smtClean="0"/>
              <a:t> frequency distributions.   </a:t>
            </a:r>
            <a:endParaRPr lang="en-US" sz="2000" b="1" dirty="0"/>
          </a:p>
          <a:p>
            <a:r>
              <a:rPr lang="en-US" sz="2000" b="1" dirty="0" smtClean="0"/>
              <a:t>We start with a Liquid Drop Model fit to the 2012 masses.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1635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31462" y="1219200"/>
            <a:ext cx="7162800" cy="4972050"/>
            <a:chOff x="4775200" y="438150"/>
            <a:chExt cx="3835400" cy="2876550"/>
          </a:xfrm>
        </p:grpSpPr>
        <p:pic>
          <p:nvPicPr>
            <p:cNvPr id="7" name="Picture 7" descr="C:\my documents\ensdf\td_bm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5200" y="438150"/>
              <a:ext cx="3835400" cy="287655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825591" y="907517"/>
              <a:ext cx="1524000" cy="231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T</a:t>
              </a:r>
              <a:r>
                <a:rPr lang="en-US" sz="2000" b="1" baseline="-25000" dirty="0" smtClean="0"/>
                <a:t>1/2</a:t>
              </a:r>
              <a:r>
                <a:rPr lang="en-US" sz="2000" b="1" dirty="0" smtClean="0"/>
                <a:t>=b (</a:t>
              </a:r>
              <a:r>
                <a:rPr lang="en-US" sz="2000" b="1" dirty="0" err="1" smtClean="0"/>
                <a:t>Q</a:t>
              </a:r>
              <a:r>
                <a:rPr lang="en-US" sz="2000" b="1" dirty="0" err="1" smtClean="0">
                  <a:latin typeface="Symbol" panose="05050102010706020507" pitchFamily="18" charset="2"/>
                </a:rPr>
                <a:t>b</a:t>
              </a:r>
              <a:r>
                <a:rPr lang="en-US" sz="2000" b="1" dirty="0" smtClean="0"/>
                <a:t>-C)</a:t>
              </a:r>
              <a:r>
                <a:rPr lang="en-US" sz="2000" b="1" baseline="30000" dirty="0" smtClean="0"/>
                <a:t>a</a:t>
              </a:r>
              <a:endParaRPr lang="en-US" sz="2000" b="1" baseline="300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04450" y="312737"/>
            <a:ext cx="7616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For </a:t>
            </a:r>
            <a:r>
              <a:rPr lang="en-US" sz="2000" b="1" dirty="0" err="1" smtClean="0"/>
              <a:t>EC+b</a:t>
            </a:r>
            <a:r>
              <a:rPr lang="en-US" sz="2000" b="1" dirty="0" smtClean="0"/>
              <a:t>+ and b-, we fit all available T1/2 data using a </a:t>
            </a:r>
            <a:r>
              <a:rPr lang="en-US" sz="2000" b="1" dirty="0" err="1" smtClean="0"/>
              <a:t>Kratz</a:t>
            </a:r>
            <a:r>
              <a:rPr lang="en-US" sz="2000" b="1" dirty="0" smtClean="0"/>
              <a:t>-Hermann type of dependence.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22617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sonzogni\AppData\Local\Temp\ecdist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6" y="1225113"/>
            <a:ext cx="6400800" cy="536309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62800" y="2937164"/>
            <a:ext cx="1981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Most of the proton bound </a:t>
            </a:r>
            <a:r>
              <a:rPr lang="en-US" sz="2000" b="1" dirty="0" err="1" smtClean="0"/>
              <a:t>EC+</a:t>
            </a:r>
            <a:r>
              <a:rPr lang="en-US" sz="2000" b="1" dirty="0" err="1" smtClean="0">
                <a:latin typeface="Symbol" panose="05050102010706020507" pitchFamily="18" charset="2"/>
              </a:rPr>
              <a:t>b</a:t>
            </a:r>
            <a:r>
              <a:rPr lang="en-US" sz="2000" b="1" dirty="0" smtClean="0"/>
              <a:t>+ nuclides have been discovered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7309" y="304800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With the LDM and K-H parameters, we calculate T1/2 distributions for all nuclides that are nucleon bound.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2301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onzogni\AppData\Local\Temp\bmdis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874800"/>
            <a:ext cx="6172200" cy="517637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04800" y="1523998"/>
            <a:ext cx="2895600" cy="1631215"/>
            <a:chOff x="4166823" y="3683168"/>
            <a:chExt cx="1852977" cy="1024890"/>
          </a:xfrm>
        </p:grpSpPr>
        <p:sp>
          <p:nvSpPr>
            <p:cNvPr id="6" name="TextBox 5"/>
            <p:cNvSpPr txBox="1"/>
            <p:nvPr/>
          </p:nvSpPr>
          <p:spPr>
            <a:xfrm>
              <a:off x="4166823" y="3683168"/>
              <a:ext cx="1121539" cy="102489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Neutron bound nuclides  to be discovered</a:t>
              </a:r>
              <a:endParaRPr lang="en-US" sz="2000" b="1" dirty="0"/>
            </a:p>
          </p:txBody>
        </p:sp>
        <p:cxnSp>
          <p:nvCxnSpPr>
            <p:cNvPr id="7" name="Straight Arrow Connector 6"/>
            <p:cNvCxnSpPr>
              <a:stCxn id="6" idx="3"/>
            </p:cNvCxnSpPr>
            <p:nvPr/>
          </p:nvCxnSpPr>
          <p:spPr bwMode="auto">
            <a:xfrm>
              <a:off x="5288362" y="4195613"/>
              <a:ext cx="731438" cy="34932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71649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47800" y="228600"/>
            <a:ext cx="6279357" cy="4938355"/>
            <a:chOff x="1797843" y="1233845"/>
            <a:chExt cx="6279357" cy="4938355"/>
          </a:xfrm>
        </p:grpSpPr>
        <p:graphicFrame>
          <p:nvGraphicFramePr>
            <p:cNvPr id="5" name="Chart 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39215232"/>
                </p:ext>
              </p:extLst>
            </p:nvPr>
          </p:nvGraphicFramePr>
          <p:xfrm>
            <a:off x="1797843" y="1593056"/>
            <a:ext cx="6279357" cy="45791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" name="TextBox 1"/>
            <p:cNvSpPr txBox="1"/>
            <p:nvPr/>
          </p:nvSpPr>
          <p:spPr>
            <a:xfrm>
              <a:off x="1828800" y="1233845"/>
              <a:ext cx="6248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/>
                <a:t>Alpha Half-life distributions</a:t>
              </a:r>
              <a:endParaRPr lang="en-US" sz="2000" dirty="0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990600" y="5334000"/>
            <a:ext cx="769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Experimental alpha partial half-lives have branching ratios larger than 1%, requiring this on the simple model gives a better agreement.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9416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nndc.bnl.gov/nudat2/images/ton_cqa_z7_cs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43000"/>
            <a:ext cx="7048500" cy="47625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971800"/>
            <a:ext cx="12573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71600" y="381000"/>
            <a:ext cx="689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Chart of Nuclides colored according to </a:t>
            </a:r>
            <a:r>
              <a:rPr lang="en-US" dirty="0" err="1" smtClean="0"/>
              <a:t>Q</a:t>
            </a:r>
            <a:r>
              <a:rPr lang="en-US" dirty="0" err="1" smtClean="0">
                <a:latin typeface="Symbol" panose="05050102010706020507" pitchFamily="18" charset="2"/>
              </a:rPr>
              <a:t>a</a:t>
            </a:r>
            <a:endParaRPr lang="en-US" dirty="0">
              <a:latin typeface="Symbol" panose="05050102010706020507" pitchFamily="18" charset="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8800" y="1295400"/>
            <a:ext cx="2286000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Many </a:t>
            </a:r>
            <a:r>
              <a:rPr lang="en-US" sz="2000" b="1" dirty="0" smtClean="0">
                <a:latin typeface="Symbol" panose="05050102010706020507" pitchFamily="18" charset="2"/>
              </a:rPr>
              <a:t>a</a:t>
            </a:r>
            <a:r>
              <a:rPr lang="en-US" sz="2000" b="1" dirty="0" smtClean="0"/>
              <a:t> emitters also decay by EC/</a:t>
            </a:r>
            <a:r>
              <a:rPr lang="en-US" sz="2000" b="1" dirty="0" smtClean="0">
                <a:latin typeface="Symbol" panose="05050102010706020507" pitchFamily="18" charset="2"/>
              </a:rPr>
              <a:t>b</a:t>
            </a:r>
            <a:r>
              <a:rPr lang="en-US" sz="2000" b="1" dirty="0" smtClean="0"/>
              <a:t>+ </a:t>
            </a:r>
            <a:endParaRPr lang="en-US" sz="2000" b="1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4114800" y="1803231"/>
            <a:ext cx="1600200" cy="40656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524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3">
      <a:dk1>
        <a:srgbClr val="322F31"/>
      </a:dk1>
      <a:lt1>
        <a:srgbClr val="FFFFFF"/>
      </a:lt1>
      <a:dk2>
        <a:srgbClr val="322F31"/>
      </a:dk2>
      <a:lt2>
        <a:srgbClr val="322F31"/>
      </a:lt2>
      <a:accent1>
        <a:srgbClr val="8071B4"/>
      </a:accent1>
      <a:accent2>
        <a:srgbClr val="8071B4"/>
      </a:accent2>
      <a:accent3>
        <a:srgbClr val="FFFFFF"/>
      </a:accent3>
      <a:accent4>
        <a:srgbClr val="292728"/>
      </a:accent4>
      <a:accent5>
        <a:srgbClr val="C0BBD6"/>
      </a:accent5>
      <a:accent6>
        <a:srgbClr val="7366A3"/>
      </a:accent6>
      <a:hlink>
        <a:srgbClr val="8071B4"/>
      </a:hlink>
      <a:folHlink>
        <a:srgbClr val="8071B4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322F31"/>
        </a:dk1>
        <a:lt1>
          <a:srgbClr val="FFFFFF"/>
        </a:lt1>
        <a:dk2>
          <a:srgbClr val="322F31"/>
        </a:dk2>
        <a:lt2>
          <a:srgbClr val="322F31"/>
        </a:lt2>
        <a:accent1>
          <a:srgbClr val="8071B4"/>
        </a:accent1>
        <a:accent2>
          <a:srgbClr val="8071B4"/>
        </a:accent2>
        <a:accent3>
          <a:srgbClr val="FFFFFF"/>
        </a:accent3>
        <a:accent4>
          <a:srgbClr val="292728"/>
        </a:accent4>
        <a:accent5>
          <a:srgbClr val="C0BBD6"/>
        </a:accent5>
        <a:accent6>
          <a:srgbClr val="7366A3"/>
        </a:accent6>
        <a:hlink>
          <a:srgbClr val="8071B4"/>
        </a:hlink>
        <a:folHlink>
          <a:srgbClr val="8071B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3799</TotalTime>
  <Words>281</Words>
  <Application>Microsoft Office PowerPoint</Application>
  <PresentationFormat>On-screen Show (4:3)</PresentationFormat>
  <Paragraphs>30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 Presentation</vt:lpstr>
      <vt:lpstr>NuDat and its uses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BNL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Tiffany Gagnon</dc:creator>
  <cp:lastModifiedBy>NNDC Controlling Account</cp:lastModifiedBy>
  <cp:revision>275</cp:revision>
  <cp:lastPrinted>2007-07-02T19:06:14Z</cp:lastPrinted>
  <dcterms:created xsi:type="dcterms:W3CDTF">2007-06-28T20:22:43Z</dcterms:created>
  <dcterms:modified xsi:type="dcterms:W3CDTF">2014-11-06T20:20:45Z</dcterms:modified>
</cp:coreProperties>
</file>