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3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84" r:id="rId4"/>
    <p:sldId id="262" r:id="rId5"/>
    <p:sldId id="277" r:id="rId6"/>
    <p:sldId id="263" r:id="rId7"/>
    <p:sldId id="258" r:id="rId8"/>
    <p:sldId id="261" r:id="rId9"/>
    <p:sldId id="264" r:id="rId10"/>
    <p:sldId id="280" r:id="rId11"/>
    <p:sldId id="265" r:id="rId12"/>
    <p:sldId id="266" r:id="rId13"/>
    <p:sldId id="267" r:id="rId14"/>
    <p:sldId id="269" r:id="rId15"/>
    <p:sldId id="272" r:id="rId16"/>
    <p:sldId id="281" r:id="rId17"/>
    <p:sldId id="282" r:id="rId18"/>
    <p:sldId id="283" r:id="rId19"/>
    <p:sldId id="27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FC1"/>
  </p:clrMru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237" autoAdjust="0"/>
  </p:normalViewPr>
  <p:slideViewPr>
    <p:cSldViewPr>
      <p:cViewPr varScale="1">
        <p:scale>
          <a:sx n="100" d="100"/>
          <a:sy n="100" d="100"/>
        </p:scale>
        <p:origin x="-18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511E9-777F-43CF-BE11-7E04A59BAAE4}" type="datetimeFigureOut">
              <a:rPr lang="en-US" smtClean="0"/>
              <a:pPr/>
              <a:t>10/28/2014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929844-AFFF-4C1F-A181-CB788D32021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2BDD34-D11E-4ED4-8F57-4300AD61B1B6}" type="datetimeFigureOut">
              <a:rPr lang="en-US" smtClean="0"/>
              <a:pPr/>
              <a:t>10/28/2014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5A4ED6-E42A-480D-8835-731EB99162C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External Reflector Models: Reduced FE56 abs. and increased leakage leads to reduced U235 abs. in the reflector models.</a:t>
            </a:r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Iron In-Core Models: Reduced leakage in core leads to increased U235 abs.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Interesting that it goes opposite of fast spectrum steel reflector models: leakage, FE56 abs, U238 abs all reduced, leading to U235 abs. increase.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In general, the HST models show a small net-negative effects as a result of changes in the </a:t>
            </a:r>
            <a:r>
              <a:rPr lang="en-US" baseline="30000" dirty="0" smtClean="0"/>
              <a:t>56</a:t>
            </a:r>
            <a:r>
              <a:rPr lang="en-US" dirty="0" smtClean="0"/>
              <a:t>Fe cross section</a:t>
            </a:r>
            <a:r>
              <a: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000" kern="1200" dirty="0" smtClean="0">
              <a:solidFill>
                <a:schemeClr val="tx1"/>
              </a:solidFill>
              <a:latin typeface="+mn-lt"/>
              <a:ea typeface="+mn-ea"/>
              <a:cs typeface="Times New Roman"/>
            </a:endParaRPr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Pretty much a “wash,” although some “improvement” in the HST_001_01 and HST_042_06 models.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LST models show a small net positive effect as a result of changes in the </a:t>
            </a:r>
            <a:r>
              <a:rPr lang="en-US" baseline="30000" dirty="0" smtClean="0"/>
              <a:t>56</a:t>
            </a:r>
            <a:r>
              <a:rPr lang="en-US" dirty="0" smtClean="0"/>
              <a:t>Fe cross section</a:t>
            </a:r>
            <a:r>
              <a: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Pretty</a:t>
            </a:r>
            <a:r>
              <a:rPr lang="en-US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much a “wash.”</a:t>
            </a:r>
            <a:endParaRPr lang="en-US" sz="1000" kern="1200" dirty="0" smtClean="0">
              <a:solidFill>
                <a:schemeClr val="tx1"/>
              </a:solidFill>
              <a:latin typeface="+mn-lt"/>
              <a:ea typeface="+mn-ea"/>
              <a:cs typeface="Times New Roman"/>
            </a:endParaRPr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LCT models show very slight effects with changes in the </a:t>
            </a:r>
            <a:r>
              <a:rPr lang="en-US" baseline="30000" dirty="0" smtClean="0"/>
              <a:t>56</a:t>
            </a:r>
            <a:r>
              <a:rPr lang="en-US" dirty="0" smtClean="0"/>
              <a:t>Fe cross section</a:t>
            </a:r>
            <a:r>
              <a: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.</a:t>
            </a:r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Trend analysis doesn’t show any</a:t>
            </a:r>
            <a:r>
              <a:rPr lang="en-US" baseline="0" dirty="0" smtClean="0"/>
              <a:t> significant difference between the ENDF/B-VII.1 and CIELO Fe-56 evaluations.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JEFF-3.1.1 outperforms both ENDF/B-VII.1 and CIELO </a:t>
            </a:r>
            <a:r>
              <a:rPr lang="en-US" baseline="30000" dirty="0" smtClean="0"/>
              <a:t>56</a:t>
            </a:r>
            <a:r>
              <a:rPr lang="en-US" dirty="0" smtClean="0"/>
              <a:t>Fe. </a:t>
            </a:r>
          </a:p>
          <a:p>
            <a:r>
              <a:rPr lang="en-US" dirty="0" smtClean="0"/>
              <a:t>ENDF/B-VII.1 performs better than CIELO up to the 400 </a:t>
            </a:r>
            <a:r>
              <a:rPr lang="en-US" dirty="0" err="1" smtClean="0"/>
              <a:t>keV</a:t>
            </a:r>
            <a:r>
              <a:rPr lang="en-US" dirty="0" smtClean="0"/>
              <a:t> energy range.</a:t>
            </a:r>
          </a:p>
          <a:p>
            <a:r>
              <a:rPr lang="en-US" dirty="0" smtClean="0"/>
              <a:t>Some improvement using CIELO </a:t>
            </a:r>
            <a:r>
              <a:rPr lang="en-US" baseline="30000" dirty="0" smtClean="0"/>
              <a:t>56</a:t>
            </a:r>
            <a:r>
              <a:rPr lang="en-US" dirty="0" smtClean="0"/>
              <a:t>Fe in the 400-800 </a:t>
            </a:r>
            <a:r>
              <a:rPr lang="en-US" dirty="0" err="1" smtClean="0"/>
              <a:t>keV</a:t>
            </a:r>
            <a:r>
              <a:rPr lang="en-US" dirty="0" smtClean="0"/>
              <a:t> region.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JEFF-3.1.1 outperforms both ENDF/B-VII.1 and CIELO </a:t>
            </a:r>
            <a:r>
              <a:rPr lang="en-US" baseline="30000" dirty="0" smtClean="0"/>
              <a:t>56</a:t>
            </a:r>
            <a:r>
              <a:rPr lang="en-US" dirty="0" smtClean="0"/>
              <a:t>Fe. 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CIELO better than ENDF/B-VII.1 for 800-1400 </a:t>
            </a:r>
            <a:r>
              <a:rPr lang="en-US" dirty="0" err="1" smtClean="0">
                <a:solidFill>
                  <a:srgbClr val="00B050"/>
                </a:solidFill>
              </a:rPr>
              <a:t>keV</a:t>
            </a:r>
            <a:r>
              <a:rPr lang="en-US" dirty="0" smtClean="0">
                <a:solidFill>
                  <a:srgbClr val="00B050"/>
                </a:solidFill>
              </a:rPr>
              <a:t> range.</a:t>
            </a:r>
          </a:p>
          <a:p>
            <a:r>
              <a:rPr lang="en-US" dirty="0" smtClean="0"/>
              <a:t>CIELO and ENDF/B-VII.1 data are the same  for </a:t>
            </a:r>
            <a:r>
              <a:rPr lang="en-US" i="1" dirty="0" smtClean="0"/>
              <a:t>E </a:t>
            </a:r>
            <a:r>
              <a:rPr lang="en-US" dirty="0" smtClean="0"/>
              <a:t>&gt; 2.0 </a:t>
            </a:r>
            <a:r>
              <a:rPr lang="en-US" dirty="0" err="1" smtClean="0"/>
              <a:t>MeV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85750" indent="-285750">
              <a:buNone/>
            </a:pPr>
            <a:r>
              <a:rPr lang="en-US" baseline="0" dirty="0" smtClean="0"/>
              <a:t>(Read slide)</a:t>
            </a:r>
          </a:p>
          <a:p>
            <a:pPr marL="285750" indent="-285750">
              <a:buNone/>
            </a:pPr>
            <a:endParaRPr lang="en-US" baseline="0" dirty="0" smtClean="0"/>
          </a:p>
          <a:p>
            <a:pPr marL="285750" indent="-285750">
              <a:buNone/>
            </a:pPr>
            <a:endParaRPr lang="en-US" baseline="0" dirty="0" smtClean="0"/>
          </a:p>
          <a:p>
            <a:pPr marL="228600" indent="-228600"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Note that </a:t>
            </a:r>
            <a:r>
              <a:rPr lang="en-US" dirty="0" err="1" smtClean="0"/>
              <a:t>eval</a:t>
            </a:r>
            <a:r>
              <a:rPr lang="en-US" dirty="0" smtClean="0"/>
              <a:t> was down</a:t>
            </a:r>
            <a:r>
              <a:rPr lang="en-US" baseline="0" dirty="0" smtClean="0"/>
              <a:t> loaded from the NNDC </a:t>
            </a:r>
            <a:r>
              <a:rPr lang="en-US" baseline="0" dirty="0" err="1" smtClean="0"/>
              <a:t>Gforge</a:t>
            </a:r>
            <a:r>
              <a:rPr lang="en-US" baseline="0" dirty="0" smtClean="0"/>
              <a:t> server CIELO branch.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Large numbers of differences</a:t>
            </a:r>
            <a:r>
              <a:rPr lang="en-US" baseline="0" dirty="0" smtClean="0"/>
              <a:t> in the RRR, but difficult to infer any trend to the differences or what the effect might be.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Increase in elastic scattering RI might decrease absorption and increase leakage for some problems.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Much more detail in the CIELO evaluation</a:t>
            </a:r>
            <a:r>
              <a:rPr lang="en-US" baseline="0" dirty="0" smtClean="0"/>
              <a:t> due to the processing of ESADs from Res. </a:t>
            </a:r>
            <a:r>
              <a:rPr lang="en-US" baseline="0" dirty="0" err="1" smtClean="0"/>
              <a:t>Params</a:t>
            </a:r>
            <a:r>
              <a:rPr lang="en-US" baseline="0" dirty="0" smtClean="0"/>
              <a:t>, but impossible to tell if there are significant differences.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Large relative differences in the RRR capture.  Difficult to say what direction and</a:t>
            </a:r>
            <a:r>
              <a:rPr lang="en-US" baseline="0" dirty="0" smtClean="0"/>
              <a:t> what effect it may have on the benchmarks.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85750" indent="-285750">
              <a:buAutoNum type="romanUcPeriod"/>
            </a:pPr>
            <a:r>
              <a:rPr lang="en-US" dirty="0" smtClean="0"/>
              <a:t>The table on the left shows the</a:t>
            </a:r>
            <a:r>
              <a:rPr lang="en-US" baseline="0" dirty="0" smtClean="0"/>
              <a:t> list of 120 benchmark models included in the KAPL validation testing, based on the models that contain appreciable amounts of iron.</a:t>
            </a:r>
          </a:p>
          <a:p>
            <a:pPr marL="742950" lvl="1" indent="-285750">
              <a:buAutoNum type="romanUcPeriod"/>
            </a:pPr>
            <a:r>
              <a:rPr lang="en-US" baseline="0" dirty="0" smtClean="0"/>
              <a:t>The majority of the models are uranium fueled, with a selection of </a:t>
            </a:r>
            <a:r>
              <a:rPr lang="en-US" baseline="0" dirty="0" err="1" smtClean="0"/>
              <a:t>Pu</a:t>
            </a:r>
            <a:r>
              <a:rPr lang="en-US" baseline="0" dirty="0" smtClean="0"/>
              <a:t> and U233 fueled systems added to the mix.</a:t>
            </a:r>
          </a:p>
          <a:p>
            <a:pPr marL="742950" lvl="1" indent="-285750">
              <a:buAutoNum type="romanUcPeriod"/>
            </a:pPr>
            <a:r>
              <a:rPr lang="en-US" baseline="0" dirty="0" smtClean="0"/>
              <a:t>The majority of the models have thermal neutron spectra.  However, a sampling of fast and intermediate spectra are also included, as shown in the table on the right.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See a very slight improvement in ensemble C/E using the ORNL4 evaluation, but tough to say for sure.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Some definite effects on fast models.</a:t>
            </a:r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“Red” are changes that move C/E further from 1.0, “Green” are changes that move C/E closer to 1.0.</a:t>
            </a:r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Large changes move 4 of the 5 models closer to C/E=1.0.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November 3-5, 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November 3-5, 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November 3-5, 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99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356350"/>
            <a:ext cx="5410200" cy="365125"/>
          </a:xfrm>
        </p:spPr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356350"/>
            <a:ext cx="1600200" cy="365125"/>
          </a:xfrm>
        </p:spPr>
        <p:txBody>
          <a:bodyPr/>
          <a:lstStyle/>
          <a:p>
            <a:fld id="{1D3B3F9D-FB3C-46F1-946F-47C4628A09F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kapl_logo_sub_alone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" y="6172200"/>
            <a:ext cx="931234" cy="5524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November 3-5, 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November 3-5, 2014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November 3-5, 2014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November 3-5, 2014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November 3-5, 2014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November 3-5, 2014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November 3-5, 2014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November 3-5, 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Trumbull &amp; Romano - Benchmark Testing of CIELO Fe-56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B3F9D-FB3C-46F1-946F-47C4628A09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Benchmark Testing of CIELO </a:t>
            </a:r>
            <a:r>
              <a:rPr lang="en-US" i="1" baseline="30000" dirty="0" smtClean="0"/>
              <a:t>56</a:t>
            </a:r>
            <a:r>
              <a:rPr lang="en-US" i="1" dirty="0" smtClean="0"/>
              <a:t>Fe Evaluation</a:t>
            </a:r>
            <a:endParaRPr lang="en-US" dirty="0"/>
          </a:p>
        </p:txBody>
      </p:sp>
      <p:grpSp>
        <p:nvGrpSpPr>
          <p:cNvPr id="5" name="Group 68"/>
          <p:cNvGrpSpPr>
            <a:grpSpLocks/>
          </p:cNvGrpSpPr>
          <p:nvPr/>
        </p:nvGrpSpPr>
        <p:grpSpPr bwMode="auto">
          <a:xfrm>
            <a:off x="152400" y="138112"/>
            <a:ext cx="2833688" cy="1385888"/>
            <a:chOff x="1147" y="576"/>
            <a:chExt cx="4464" cy="2182"/>
          </a:xfrm>
        </p:grpSpPr>
        <p:sp>
          <p:nvSpPr>
            <p:cNvPr id="6" name="Text Box 69"/>
            <p:cNvSpPr txBox="1">
              <a:spLocks noChangeArrowheads="1"/>
            </p:cNvSpPr>
            <p:nvPr/>
          </p:nvSpPr>
          <p:spPr bwMode="auto">
            <a:xfrm>
              <a:off x="1147" y="1851"/>
              <a:ext cx="4464" cy="9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r>
                <a:rPr lang="en-US" sz="1100" b="1" noProof="1"/>
                <a:t>Bechtel Marine Propulsion Corporation</a:t>
              </a:r>
            </a:p>
            <a:p>
              <a:r>
                <a:rPr lang="en-US" sz="1000" b="1" i="1" noProof="1"/>
                <a:t>Knolls Atomic Power Laboratory</a:t>
              </a:r>
            </a:p>
            <a:p>
              <a:r>
                <a:rPr lang="en-US" sz="800" b="1" i="1" noProof="1"/>
                <a:t>P. O. Box 1072</a:t>
              </a:r>
            </a:p>
            <a:p>
              <a:r>
                <a:rPr lang="en-US" sz="800" b="1" i="1" noProof="1"/>
                <a:t>Schenectady, NY  12301-1072</a:t>
              </a:r>
              <a:endParaRPr lang="en-US" dirty="0"/>
            </a:p>
          </p:txBody>
        </p:sp>
        <p:pic>
          <p:nvPicPr>
            <p:cNvPr id="7" name="Picture 0" descr="bechtel for letterhead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52" y="576"/>
              <a:ext cx="1200" cy="10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" name="Picture 7" descr="hires_color_kap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60464" y="5497"/>
            <a:ext cx="2381596" cy="117209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657600"/>
            <a:ext cx="6400800" cy="19812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en-US" sz="1800" dirty="0"/>
          </a:p>
          <a:p>
            <a:pPr>
              <a:lnSpc>
                <a:spcPct val="80000"/>
              </a:lnSpc>
            </a:pPr>
            <a:r>
              <a:rPr lang="en-US" sz="1800" dirty="0"/>
              <a:t>TH </a:t>
            </a:r>
            <a:r>
              <a:rPr lang="en-US" sz="1800" dirty="0" smtClean="0"/>
              <a:t>Trumbull &amp; PK Romano</a:t>
            </a:r>
          </a:p>
          <a:p>
            <a:pPr>
              <a:lnSpc>
                <a:spcPct val="80000"/>
              </a:lnSpc>
            </a:pPr>
            <a:r>
              <a:rPr lang="en-US" sz="1800" dirty="0" smtClean="0"/>
              <a:t>Knolls Atomic Power Laboratory</a:t>
            </a:r>
            <a:endParaRPr lang="en-US" sz="1800" dirty="0"/>
          </a:p>
          <a:p>
            <a:pPr>
              <a:lnSpc>
                <a:spcPct val="80000"/>
              </a:lnSpc>
            </a:pPr>
            <a:endParaRPr lang="en-US" sz="1800" dirty="0"/>
          </a:p>
          <a:p>
            <a:pPr>
              <a:lnSpc>
                <a:spcPct val="80000"/>
              </a:lnSpc>
            </a:pPr>
            <a:r>
              <a:rPr lang="en-US" sz="1600" dirty="0" smtClean="0"/>
              <a:t>CIELO/CSEWG Meeting</a:t>
            </a:r>
          </a:p>
          <a:p>
            <a:pPr>
              <a:lnSpc>
                <a:spcPct val="80000"/>
              </a:lnSpc>
            </a:pPr>
            <a:r>
              <a:rPr lang="en-US" sz="1600" dirty="0" smtClean="0"/>
              <a:t>Brookhaven National Laboratory </a:t>
            </a:r>
          </a:p>
          <a:p>
            <a:pPr>
              <a:lnSpc>
                <a:spcPct val="80000"/>
              </a:lnSpc>
            </a:pPr>
            <a:r>
              <a:rPr lang="en-US" sz="1600" dirty="0" smtClean="0"/>
              <a:t>Nov. 3 – 5, 2014</a:t>
            </a:r>
            <a:endParaRPr lang="en-US" sz="1600" dirty="0"/>
          </a:p>
          <a:p>
            <a:pPr>
              <a:lnSpc>
                <a:spcPct val="80000"/>
              </a:lnSpc>
            </a:pP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Neutron Balance – Fast Spectrum Models</a:t>
            </a:r>
            <a:endParaRPr lang="en-US" sz="3600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609600"/>
            <a:ext cx="4114800" cy="2992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588818"/>
            <a:ext cx="4114800" cy="2992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3532909"/>
            <a:ext cx="4114800" cy="2992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5800" y="3484418"/>
            <a:ext cx="4114800" cy="2992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3200400" y="621268"/>
            <a:ext cx="2362200" cy="369332"/>
          </a:xfrm>
          <a:prstGeom prst="rect">
            <a:avLst/>
          </a:prstGeom>
          <a:solidFill>
            <a:schemeClr val="bg1"/>
          </a:solidFill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Steel Reflector Models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895600" y="3581400"/>
            <a:ext cx="3124200" cy="369332"/>
          </a:xfrm>
          <a:prstGeom prst="rect">
            <a:avLst/>
          </a:prstGeom>
          <a:solidFill>
            <a:schemeClr val="bg1"/>
          </a:solidFill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Steel Internal to Core Models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534400" cy="5635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Reactivity Effects – Intermediate Spectrum Models</a:t>
            </a:r>
            <a:endParaRPr lang="en-US" sz="3600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"/>
            <a:ext cx="4114800" cy="2992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457200"/>
            <a:ext cx="4114800" cy="2992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52400" y="3810000"/>
          <a:ext cx="3962400" cy="15449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599"/>
                <a:gridCol w="762000"/>
                <a:gridCol w="2209801"/>
              </a:tblGrid>
              <a:tr h="904875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Model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Change in C/E (</a:t>
                      </a:r>
                      <a:r>
                        <a:rPr lang="en-US" sz="1200" dirty="0" err="1" smtClean="0"/>
                        <a:t>pcm</a:t>
                      </a:r>
                      <a:r>
                        <a:rPr lang="en-US" sz="1200" dirty="0" smtClean="0"/>
                        <a:t>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Attributes:</a:t>
                      </a:r>
                      <a:endParaRPr lang="en-US" sz="1200" dirty="0"/>
                    </a:p>
                  </a:txBody>
                  <a:tcPr/>
                </a:tc>
              </a:tr>
              <a:tr h="542925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HCI_003_04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FF0000"/>
                          </a:solidFill>
                        </a:rPr>
                        <a:t>+154</a:t>
                      </a:r>
                      <a:endParaRPr lang="en-US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Depleted Uranium (outer) and Steel</a:t>
                      </a:r>
                      <a:r>
                        <a:rPr lang="en-US" sz="1200" baseline="0" dirty="0" smtClean="0"/>
                        <a:t>-reflected (inner) assy. of HEU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91000" y="3429000"/>
            <a:ext cx="4114800" cy="2992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534400" cy="5635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Reactivity Effects – HST Models</a:t>
            </a:r>
            <a:endParaRPr lang="en-US" sz="3600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3400"/>
            <a:ext cx="4572000" cy="3320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533400"/>
            <a:ext cx="4572000" cy="3325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228600" y="3810000"/>
          <a:ext cx="8534401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598"/>
                <a:gridCol w="1641231"/>
                <a:gridCol w="4759572"/>
              </a:tblGrid>
              <a:tr h="270158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Model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Change in C/E (</a:t>
                      </a:r>
                      <a:r>
                        <a:rPr lang="en-US" sz="1200" dirty="0" err="1" smtClean="0"/>
                        <a:t>pcm</a:t>
                      </a:r>
                      <a:r>
                        <a:rPr lang="en-US" sz="1200" dirty="0" smtClean="0"/>
                        <a:t>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Attributes:</a:t>
                      </a:r>
                      <a:endParaRPr lang="en-US" sz="1200" dirty="0"/>
                    </a:p>
                  </a:txBody>
                  <a:tcPr/>
                </a:tc>
              </a:tr>
              <a:tr h="270158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HST_001_01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00B050"/>
                          </a:solidFill>
                        </a:rPr>
                        <a:t>+36</a:t>
                      </a:r>
                      <a:endParaRPr lang="en-US" sz="12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Steel tank , no reflector,</a:t>
                      </a:r>
                      <a:r>
                        <a:rPr lang="en-US" sz="1200" baseline="0" dirty="0" smtClean="0"/>
                        <a:t> 45% leakage.</a:t>
                      </a:r>
                      <a:endParaRPr lang="en-US" sz="1200" dirty="0"/>
                    </a:p>
                  </a:txBody>
                  <a:tcPr/>
                </a:tc>
              </a:tr>
              <a:tr h="270158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HST_032_01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FF0000"/>
                          </a:solidFill>
                        </a:rPr>
                        <a:t>-20</a:t>
                      </a:r>
                      <a:endParaRPr lang="en-US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Aluminum tank </a:t>
                      </a:r>
                      <a:r>
                        <a:rPr lang="en-US" sz="1200" baseline="0" dirty="0" smtClean="0"/>
                        <a:t> (</a:t>
                      </a:r>
                      <a:r>
                        <a:rPr lang="en-US" sz="1200" dirty="0" smtClean="0"/>
                        <a:t>very low amounts of iron),</a:t>
                      </a:r>
                      <a:r>
                        <a:rPr lang="en-US" sz="1200" baseline="0" dirty="0" smtClean="0"/>
                        <a:t> no reflector, 7% leakage.</a:t>
                      </a:r>
                      <a:endParaRPr lang="en-US" sz="1200" dirty="0"/>
                    </a:p>
                  </a:txBody>
                  <a:tcPr/>
                </a:tc>
              </a:tr>
              <a:tr h="243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HST_042_06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00B050"/>
                          </a:solidFill>
                        </a:rPr>
                        <a:t>-21</a:t>
                      </a:r>
                      <a:endParaRPr lang="en-US" sz="12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Steel</a:t>
                      </a:r>
                      <a:r>
                        <a:rPr lang="en-US" sz="1200" baseline="0" dirty="0" smtClean="0"/>
                        <a:t> tank, no reflector, 3% leakage.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419600" y="5105400"/>
            <a:ext cx="342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general, the HST models show a small net-negative effects as a result of changes in the </a:t>
            </a:r>
            <a:r>
              <a:rPr lang="en-US" baseline="30000" dirty="0" smtClean="0"/>
              <a:t>56</a:t>
            </a:r>
            <a:r>
              <a:rPr lang="en-US" dirty="0" smtClean="0"/>
              <a:t>Fe cross section</a:t>
            </a:r>
            <a:r>
              <a:rPr lang="en-US" dirty="0" smtClean="0">
                <a:latin typeface="+mj-lt"/>
              </a:rPr>
              <a:t>.</a:t>
            </a:r>
            <a:endParaRPr lang="en-US" dirty="0" smtClean="0">
              <a:latin typeface="+mj-lt"/>
              <a:cs typeface="Times New Roman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228600" y="5105400"/>
          <a:ext cx="4064000" cy="822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32000"/>
                <a:gridCol w="2032000"/>
              </a:tblGrid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Source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Avg. (C/E-1)</a:t>
                      </a:r>
                      <a:endParaRPr lang="en-US" sz="1200" dirty="0"/>
                    </a:p>
                  </a:txBody>
                  <a:tcPr/>
                </a:tc>
              </a:tr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ENDF/B-VII.1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-0.00030</a:t>
                      </a:r>
                      <a:endParaRPr lang="en-US" sz="1200" dirty="0"/>
                    </a:p>
                  </a:txBody>
                  <a:tcPr/>
                </a:tc>
              </a:tr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CIELO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-0.00028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5635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Reactivity Effects – LST Models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4419600" y="4191000"/>
            <a:ext cx="434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LST models show a small net positive effect as a result of changes in the </a:t>
            </a:r>
            <a:r>
              <a:rPr lang="en-US" baseline="30000" dirty="0" smtClean="0"/>
              <a:t>56</a:t>
            </a:r>
            <a:r>
              <a:rPr lang="en-US" dirty="0" smtClean="0"/>
              <a:t>Fe cross section</a:t>
            </a:r>
            <a:r>
              <a:rPr lang="en-US" dirty="0" smtClean="0">
                <a:latin typeface="+mj-lt"/>
              </a:rPr>
              <a:t>.</a:t>
            </a:r>
            <a:endParaRPr lang="en-US" dirty="0" smtClean="0">
              <a:latin typeface="+mj-lt"/>
              <a:cs typeface="Times New Roman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2000"/>
            <a:ext cx="4572000" cy="3325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762000"/>
            <a:ext cx="4572000" cy="3325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228600" y="4267200"/>
          <a:ext cx="4064000" cy="822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32000"/>
                <a:gridCol w="2032000"/>
              </a:tblGrid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Source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Avg. (C/E-1)</a:t>
                      </a:r>
                      <a:endParaRPr lang="en-US" sz="1200" dirty="0"/>
                    </a:p>
                  </a:txBody>
                  <a:tcPr/>
                </a:tc>
              </a:tr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ENDF/B-VII.1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0.00072</a:t>
                      </a:r>
                      <a:endParaRPr lang="en-US" sz="1200" dirty="0"/>
                    </a:p>
                  </a:txBody>
                  <a:tcPr/>
                </a:tc>
              </a:tr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CIELO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0.00077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5635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Reactivity Effects – LCT Models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4648200" y="4572000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LCT models show very slight effects with changes in the </a:t>
            </a:r>
            <a:r>
              <a:rPr lang="en-US" baseline="30000" dirty="0" smtClean="0"/>
              <a:t>56</a:t>
            </a:r>
            <a:r>
              <a:rPr lang="en-US" dirty="0" smtClean="0"/>
              <a:t>Fe cross section</a:t>
            </a:r>
            <a:r>
              <a:rPr lang="en-US" dirty="0" smtClean="0">
                <a:latin typeface="+mj-lt"/>
                <a:cs typeface="Times New Roman"/>
              </a:rPr>
              <a:t>.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14400"/>
            <a:ext cx="4572000" cy="3325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914400"/>
            <a:ext cx="4572000" cy="3325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457200" y="4495800"/>
          <a:ext cx="4064000" cy="822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32000"/>
                <a:gridCol w="2032000"/>
              </a:tblGrid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Source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Avg. (C/E-1)</a:t>
                      </a:r>
                      <a:endParaRPr lang="en-US" sz="1200" dirty="0"/>
                    </a:p>
                  </a:txBody>
                  <a:tcPr/>
                </a:tc>
              </a:tr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ENDF/B-VII.1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0.00027</a:t>
                      </a:r>
                      <a:endParaRPr lang="en-US" sz="1200" dirty="0"/>
                    </a:p>
                  </a:txBody>
                  <a:tcPr/>
                </a:tc>
              </a:tr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CIELO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0.00026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0" y="457200"/>
            <a:ext cx="3733800" cy="48736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Trend Analysis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72000" cy="3320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76600"/>
            <a:ext cx="4572000" cy="3325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276600"/>
            <a:ext cx="4572000" cy="3325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4572000" y="1066800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5425" indent="-225425">
              <a:buFont typeface="Arial" pitchFamily="34" charset="0"/>
              <a:buChar char="•"/>
            </a:pPr>
            <a:r>
              <a:rPr lang="en-US" i="1" dirty="0" smtClean="0"/>
              <a:t>Very</a:t>
            </a:r>
            <a:r>
              <a:rPr lang="en-US" dirty="0" smtClean="0"/>
              <a:t> slight reduction in ATLF trend with CIELO iron, but not statistically significant.</a:t>
            </a:r>
            <a:endParaRPr lang="en-US" i="1" dirty="0" smtClean="0"/>
          </a:p>
          <a:p>
            <a:pPr marL="225425" indent="-225425">
              <a:buFont typeface="Arial" pitchFamily="34" charset="0"/>
              <a:buChar char="•"/>
            </a:pPr>
            <a:r>
              <a:rPr lang="en-US" dirty="0" smtClean="0"/>
              <a:t>No trend differences for ATFF.</a:t>
            </a:r>
          </a:p>
          <a:p>
            <a:pPr marL="225425" indent="-225425">
              <a:buFont typeface="Arial" pitchFamily="34" charset="0"/>
              <a:buChar char="•"/>
            </a:pPr>
            <a:r>
              <a:rPr lang="en-US" dirty="0" smtClean="0">
                <a:latin typeface="+mj-lt"/>
                <a:cs typeface="Times New Roman"/>
              </a:rPr>
              <a:t>Same trend for </a:t>
            </a:r>
            <a:r>
              <a:rPr lang="en-US" baseline="30000" dirty="0" smtClean="0">
                <a:latin typeface="+mj-lt"/>
                <a:cs typeface="Times New Roman"/>
              </a:rPr>
              <a:t>56</a:t>
            </a:r>
            <a:r>
              <a:rPr lang="en-US" dirty="0" smtClean="0">
                <a:latin typeface="+mj-lt"/>
                <a:cs typeface="Times New Roman"/>
              </a:rPr>
              <a:t>Fe Absorption fraction.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Iron Streaming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FUND_IPPE_VDG_MULTI_TRANS_001:</a:t>
            </a:r>
          </a:p>
          <a:p>
            <a:pPr lvl="1"/>
            <a:r>
              <a:rPr lang="en-US" dirty="0" smtClean="0"/>
              <a:t>Transmission measurements for a collimated  neutron beam incident on iron samples of various thicknesses:</a:t>
            </a:r>
          </a:p>
          <a:p>
            <a:pPr lvl="2"/>
            <a:r>
              <a:rPr lang="en-US" dirty="0" smtClean="0"/>
              <a:t>1.62 cm, 4.81 cm, 9.57 cm, 19.09 cm, 31.74 cm, 44.44 cm.</a:t>
            </a:r>
          </a:p>
          <a:p>
            <a:pPr lvl="2"/>
            <a:r>
              <a:rPr lang="en-US" dirty="0" smtClean="0"/>
              <a:t>Uniform in energy from 100 </a:t>
            </a:r>
            <a:r>
              <a:rPr lang="en-US" dirty="0" err="1" smtClean="0"/>
              <a:t>keV</a:t>
            </a:r>
            <a:r>
              <a:rPr lang="en-US" dirty="0" smtClean="0"/>
              <a:t> to 4 </a:t>
            </a:r>
            <a:r>
              <a:rPr lang="en-US" dirty="0" err="1" smtClean="0"/>
              <a:t>MeV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Tallies binned for 6 energy groups: 100 </a:t>
            </a:r>
            <a:r>
              <a:rPr lang="en-US" dirty="0" err="1" smtClean="0"/>
              <a:t>keV</a:t>
            </a:r>
            <a:r>
              <a:rPr lang="en-US" dirty="0" smtClean="0"/>
              <a:t>, 200 </a:t>
            </a:r>
            <a:r>
              <a:rPr lang="en-US" dirty="0" err="1" smtClean="0"/>
              <a:t>keV</a:t>
            </a:r>
            <a:r>
              <a:rPr lang="en-US" dirty="0" smtClean="0"/>
              <a:t>, 400 </a:t>
            </a:r>
            <a:r>
              <a:rPr lang="en-US" dirty="0" err="1" smtClean="0"/>
              <a:t>keV</a:t>
            </a:r>
            <a:r>
              <a:rPr lang="en-US" dirty="0" smtClean="0"/>
              <a:t>, 800 </a:t>
            </a:r>
            <a:r>
              <a:rPr lang="en-US" dirty="0" err="1" smtClean="0"/>
              <a:t>keV</a:t>
            </a:r>
            <a:r>
              <a:rPr lang="en-US" dirty="0" smtClean="0"/>
              <a:t>, 1.4 </a:t>
            </a:r>
            <a:r>
              <a:rPr lang="en-US" dirty="0" err="1" smtClean="0"/>
              <a:t>MeV</a:t>
            </a:r>
            <a:r>
              <a:rPr lang="en-US" dirty="0" smtClean="0"/>
              <a:t>, 2.5 </a:t>
            </a:r>
            <a:r>
              <a:rPr lang="en-US" dirty="0" err="1" smtClean="0"/>
              <a:t>MeV</a:t>
            </a:r>
            <a:r>
              <a:rPr lang="en-US" dirty="0" smtClean="0"/>
              <a:t>, 4.0 </a:t>
            </a:r>
            <a:r>
              <a:rPr lang="en-US" dirty="0" err="1" smtClean="0"/>
              <a:t>MeV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Compared results for ENDF/B-VII.1 and CIELO </a:t>
            </a:r>
            <a:r>
              <a:rPr lang="en-US" baseline="30000" dirty="0" smtClean="0"/>
              <a:t>56</a:t>
            </a:r>
            <a:r>
              <a:rPr lang="en-US" dirty="0" smtClean="0"/>
              <a:t>Fe to experiment.</a:t>
            </a:r>
          </a:p>
          <a:p>
            <a:pPr lvl="2"/>
            <a:r>
              <a:rPr lang="en-US" dirty="0" smtClean="0"/>
              <a:t>Also considered </a:t>
            </a:r>
            <a:r>
              <a:rPr lang="en-US" dirty="0" smtClean="0"/>
              <a:t>JEFF-3.1.2 </a:t>
            </a:r>
            <a:r>
              <a:rPr lang="en-US" dirty="0" smtClean="0"/>
              <a:t>Iron performance.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724400" y="274638"/>
            <a:ext cx="4114800" cy="7159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Transmission Results - I</a:t>
            </a:r>
            <a:endParaRPr lang="en-US" sz="3200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572000" y="990600"/>
            <a:ext cx="4572000" cy="16764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JEFF-3.1.2 </a:t>
            </a:r>
            <a:r>
              <a:rPr lang="en-US" dirty="0" smtClean="0"/>
              <a:t>outperforms both ENDF/B-VII.1 and CIELO </a:t>
            </a:r>
            <a:r>
              <a:rPr lang="en-US" baseline="30000" dirty="0" smtClean="0"/>
              <a:t>56</a:t>
            </a:r>
            <a:r>
              <a:rPr lang="en-US" dirty="0" smtClean="0"/>
              <a:t>Fe. </a:t>
            </a:r>
          </a:p>
          <a:p>
            <a:r>
              <a:rPr lang="en-US" dirty="0" smtClean="0"/>
              <a:t>ENDF/B-VII.1 performs better than CIELO up to the 400 </a:t>
            </a:r>
            <a:r>
              <a:rPr lang="en-US" dirty="0" err="1" smtClean="0"/>
              <a:t>keV</a:t>
            </a:r>
            <a:r>
              <a:rPr lang="en-US" dirty="0" smtClean="0"/>
              <a:t> energy range.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Some improvement using CIELO </a:t>
            </a:r>
            <a:r>
              <a:rPr lang="en-US" b="1" baseline="30000" dirty="0" smtClean="0">
                <a:solidFill>
                  <a:srgbClr val="00B050"/>
                </a:solidFill>
              </a:rPr>
              <a:t>56</a:t>
            </a:r>
            <a:r>
              <a:rPr lang="en-US" b="1" dirty="0" smtClean="0">
                <a:solidFill>
                  <a:srgbClr val="00B050"/>
                </a:solidFill>
              </a:rPr>
              <a:t>Fe in the 400-800 </a:t>
            </a:r>
            <a:r>
              <a:rPr lang="en-US" b="1" dirty="0" err="1" smtClean="0">
                <a:solidFill>
                  <a:srgbClr val="00B050"/>
                </a:solidFill>
              </a:rPr>
              <a:t>keV</a:t>
            </a:r>
            <a:r>
              <a:rPr lang="en-US" b="1" dirty="0" smtClean="0">
                <a:solidFill>
                  <a:srgbClr val="00B050"/>
                </a:solidFill>
              </a:rPr>
              <a:t> region.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133600" cy="365125"/>
          </a:xfrm>
        </p:spPr>
        <p:txBody>
          <a:bodyPr/>
          <a:lstStyle/>
          <a:p>
            <a:r>
              <a:rPr lang="en-US" smtClean="0"/>
              <a:t>November 3-5, 2014</a:t>
            </a:r>
            <a:endParaRPr lang="en-US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72000" cy="3320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76600"/>
            <a:ext cx="4572000" cy="3320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276600"/>
            <a:ext cx="4572000" cy="3320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724400" y="274638"/>
            <a:ext cx="4114800" cy="7159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Transmission Results - II</a:t>
            </a:r>
            <a:endParaRPr lang="en-US" sz="3200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572000" y="990600"/>
            <a:ext cx="4572000" cy="16764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JEFF-3.1.2 </a:t>
            </a:r>
            <a:r>
              <a:rPr lang="en-US" dirty="0" smtClean="0"/>
              <a:t>outperforms both ENDF/B-VII.1 and CIELO </a:t>
            </a:r>
            <a:r>
              <a:rPr lang="en-US" baseline="30000" dirty="0" smtClean="0"/>
              <a:t>56</a:t>
            </a:r>
            <a:r>
              <a:rPr lang="en-US" dirty="0" smtClean="0"/>
              <a:t>Fe. 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CIELO better than ENDF/B-VII.1 for 800-1400 </a:t>
            </a:r>
            <a:r>
              <a:rPr lang="en-US" b="1" dirty="0" err="1" smtClean="0">
                <a:solidFill>
                  <a:srgbClr val="00B050"/>
                </a:solidFill>
              </a:rPr>
              <a:t>keV</a:t>
            </a:r>
            <a:r>
              <a:rPr lang="en-US" b="1" dirty="0" smtClean="0">
                <a:solidFill>
                  <a:srgbClr val="00B050"/>
                </a:solidFill>
              </a:rPr>
              <a:t> range.</a:t>
            </a:r>
          </a:p>
          <a:p>
            <a:r>
              <a:rPr lang="en-US" dirty="0" smtClean="0"/>
              <a:t>CIELO and ENDF/B-VII.1 data are the same  for </a:t>
            </a:r>
            <a:r>
              <a:rPr lang="en-US" i="1" dirty="0" smtClean="0"/>
              <a:t>E </a:t>
            </a:r>
            <a:r>
              <a:rPr lang="en-US" dirty="0" smtClean="0"/>
              <a:t>&gt; 2.0 </a:t>
            </a:r>
            <a:r>
              <a:rPr lang="en-US" dirty="0" err="1" smtClean="0"/>
              <a:t>MeV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133600" cy="365125"/>
          </a:xfrm>
        </p:spPr>
        <p:txBody>
          <a:bodyPr/>
          <a:lstStyle/>
          <a:p>
            <a:r>
              <a:rPr lang="en-US" smtClean="0"/>
              <a:t>November 3-5, 2014</a:t>
            </a:r>
            <a:endParaRPr lang="en-US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72000" cy="3320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76600"/>
            <a:ext cx="4572000" cy="3320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276600"/>
            <a:ext cx="4572000" cy="3320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For the integral benchmarks, the CIELO </a:t>
            </a:r>
            <a:r>
              <a:rPr lang="en-US" baseline="30000" dirty="0" smtClean="0"/>
              <a:t>56</a:t>
            </a:r>
            <a:r>
              <a:rPr lang="en-US" dirty="0" smtClean="0"/>
              <a:t>Fe evaluation appears to be a slight improvement over the ENDF/B-VII.1 evaluation:</a:t>
            </a:r>
          </a:p>
          <a:p>
            <a:pPr lvl="1"/>
            <a:r>
              <a:rPr lang="en-US" dirty="0" smtClean="0"/>
              <a:t>Fast benchmarks show some improvement,</a:t>
            </a:r>
          </a:p>
          <a:p>
            <a:pPr lvl="1"/>
            <a:r>
              <a:rPr lang="en-US" dirty="0" smtClean="0"/>
              <a:t>No significant changes in </a:t>
            </a:r>
            <a:r>
              <a:rPr lang="en-US" i="1" dirty="0" smtClean="0"/>
              <a:t>C</a:t>
            </a:r>
            <a:r>
              <a:rPr lang="en-US" dirty="0" smtClean="0"/>
              <a:t>/</a:t>
            </a:r>
            <a:r>
              <a:rPr lang="en-US" i="1" dirty="0" smtClean="0"/>
              <a:t>E</a:t>
            </a:r>
            <a:r>
              <a:rPr lang="en-US" dirty="0" smtClean="0"/>
              <a:t> vs. ATLF, ATFF or ABS trends,</a:t>
            </a:r>
          </a:p>
          <a:p>
            <a:pPr lvl="1"/>
            <a:r>
              <a:rPr lang="en-US" dirty="0" smtClean="0"/>
              <a:t>Thermal benchmarks are largely unchanged.</a:t>
            </a:r>
          </a:p>
          <a:p>
            <a:r>
              <a:rPr lang="en-US" dirty="0" smtClean="0"/>
              <a:t>The streaming benchmark shows some problems with both ENDF/B-VII.1 and CIELO </a:t>
            </a:r>
            <a:r>
              <a:rPr lang="en-US" baseline="30000" dirty="0" smtClean="0"/>
              <a:t>56</a:t>
            </a:r>
            <a:r>
              <a:rPr lang="en-US" dirty="0" smtClean="0"/>
              <a:t>Fe transmission:</a:t>
            </a:r>
          </a:p>
          <a:p>
            <a:pPr lvl="1"/>
            <a:r>
              <a:rPr lang="en-US" dirty="0" smtClean="0"/>
              <a:t>JEFF </a:t>
            </a:r>
            <a:r>
              <a:rPr lang="en-US" dirty="0" smtClean="0"/>
              <a:t>3.1.2 </a:t>
            </a:r>
            <a:r>
              <a:rPr lang="en-US" dirty="0" smtClean="0"/>
              <a:t>Iron evaluation outperforms both over the entire energy range investigated.</a:t>
            </a:r>
          </a:p>
          <a:p>
            <a:pPr lvl="1"/>
            <a:r>
              <a:rPr lang="en-US" dirty="0" smtClean="0"/>
              <a:t>Some improvement in the CIELO </a:t>
            </a:r>
            <a:r>
              <a:rPr lang="en-US" baseline="30000" dirty="0" smtClean="0"/>
              <a:t>56</a:t>
            </a:r>
            <a:r>
              <a:rPr lang="en-US" dirty="0" smtClean="0"/>
              <a:t>Fe transmission over the 400-800 </a:t>
            </a:r>
            <a:r>
              <a:rPr lang="en-US" dirty="0" err="1" smtClean="0"/>
              <a:t>keV</a:t>
            </a:r>
            <a:r>
              <a:rPr lang="en-US" dirty="0" smtClean="0"/>
              <a:t> and 800-1400 </a:t>
            </a:r>
            <a:r>
              <a:rPr lang="en-US" dirty="0" err="1" smtClean="0"/>
              <a:t>keV</a:t>
            </a:r>
            <a:r>
              <a:rPr lang="en-US" dirty="0" smtClean="0"/>
              <a:t> region vs. ENDF/B-VII.1.</a:t>
            </a:r>
          </a:p>
          <a:p>
            <a:r>
              <a:rPr lang="en-US" dirty="0" smtClean="0"/>
              <a:t>Results from this study support adopting the CIELO evaluation, but further investigation into the streaming benchmark and </a:t>
            </a:r>
            <a:r>
              <a:rPr lang="en-US" dirty="0" smtClean="0"/>
              <a:t>JEFF-3.1.2 </a:t>
            </a:r>
            <a:r>
              <a:rPr lang="en-US" dirty="0" smtClean="0"/>
              <a:t>evaluation is warranted.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30000" dirty="0" smtClean="0"/>
              <a:t>56</a:t>
            </a:r>
            <a:r>
              <a:rPr lang="en-US" dirty="0" smtClean="0"/>
              <a:t>Fe Validation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Suite of 120 ICSBEP Models run using ENDF/B-VII.1 as the base case for cross section libraries.</a:t>
            </a:r>
          </a:p>
          <a:p>
            <a:r>
              <a:rPr lang="en-US" dirty="0" smtClean="0"/>
              <a:t>Separate runs made substituting </a:t>
            </a:r>
            <a:r>
              <a:rPr lang="en-US" baseline="30000" dirty="0" smtClean="0"/>
              <a:t>56</a:t>
            </a:r>
            <a:r>
              <a:rPr lang="en-US" dirty="0" smtClean="0"/>
              <a:t>Fe evaluation from ORNL (Leal).  Results compared back to ENDF/B-VII.1: </a:t>
            </a:r>
          </a:p>
          <a:p>
            <a:pPr lvl="1"/>
            <a:r>
              <a:rPr lang="en-US" dirty="0" smtClean="0"/>
              <a:t>Population-average eigenvalue </a:t>
            </a:r>
            <a:r>
              <a:rPr lang="en-US" i="1" dirty="0" smtClean="0"/>
              <a:t>C</a:t>
            </a:r>
            <a:r>
              <a:rPr lang="en-US" dirty="0" smtClean="0"/>
              <a:t>/</a:t>
            </a:r>
            <a:r>
              <a:rPr lang="en-US" i="1" dirty="0" smtClean="0"/>
              <a:t>E</a:t>
            </a:r>
            <a:r>
              <a:rPr lang="en-US" dirty="0" smtClean="0"/>
              <a:t> and standard deviation, Goodness-of-Fit parameters,</a:t>
            </a:r>
          </a:p>
          <a:p>
            <a:pPr lvl="1"/>
            <a:r>
              <a:rPr lang="en-US" dirty="0" smtClean="0"/>
              <a:t>Changes in </a:t>
            </a:r>
            <a:r>
              <a:rPr lang="en-US" i="1" dirty="0" smtClean="0"/>
              <a:t>C</a:t>
            </a:r>
            <a:r>
              <a:rPr lang="en-US" dirty="0" smtClean="0"/>
              <a:t>/</a:t>
            </a:r>
            <a:r>
              <a:rPr lang="en-US" i="1" dirty="0" smtClean="0"/>
              <a:t>E</a:t>
            </a:r>
            <a:r>
              <a:rPr lang="en-US" dirty="0" smtClean="0"/>
              <a:t> examined for fast, intermediate, and thermal spectrum models.</a:t>
            </a:r>
          </a:p>
          <a:p>
            <a:pPr lvl="1"/>
            <a:r>
              <a:rPr lang="en-US" dirty="0" smtClean="0"/>
              <a:t>Eigenvalue </a:t>
            </a:r>
            <a:r>
              <a:rPr lang="en-US" i="1" dirty="0" smtClean="0"/>
              <a:t>C</a:t>
            </a:r>
            <a:r>
              <a:rPr lang="en-US" dirty="0" smtClean="0"/>
              <a:t>/</a:t>
            </a:r>
            <a:r>
              <a:rPr lang="en-US" i="1" dirty="0" smtClean="0"/>
              <a:t>E</a:t>
            </a:r>
            <a:r>
              <a:rPr lang="en-US" dirty="0" smtClean="0"/>
              <a:t> Trend analysis using ATLF &amp; ATFF spectral indices, and </a:t>
            </a:r>
            <a:r>
              <a:rPr lang="en-US" baseline="30000" dirty="0" smtClean="0"/>
              <a:t>56</a:t>
            </a:r>
            <a:r>
              <a:rPr lang="en-US" dirty="0" smtClean="0"/>
              <a:t>Fe absorption fractions.</a:t>
            </a:r>
          </a:p>
          <a:p>
            <a:pPr lvl="1"/>
            <a:r>
              <a:rPr lang="en-US" dirty="0" smtClean="0"/>
              <a:t>Iron-Streaming calculations performed using </a:t>
            </a:r>
            <a:r>
              <a:rPr lang="en-US" cap="all" dirty="0" smtClean="0"/>
              <a:t>fund_ippe_vdg_multi_trans_001</a:t>
            </a:r>
            <a:r>
              <a:rPr lang="en-US" dirty="0" smtClean="0"/>
              <a:t> benchmark.</a:t>
            </a:r>
          </a:p>
          <a:p>
            <a:r>
              <a:rPr lang="en-US" dirty="0" smtClean="0"/>
              <a:t>Calculations performed with the MC21 Monte Carlo code.</a:t>
            </a:r>
          </a:p>
          <a:p>
            <a:pPr lvl="1"/>
            <a:r>
              <a:rPr lang="en-US" dirty="0" smtClean="0"/>
              <a:t>ENDF files processed locally using NJOY and NDEX to create MC21 data libraries.</a:t>
            </a:r>
          </a:p>
          <a:p>
            <a:pPr lvl="1"/>
            <a:r>
              <a:rPr lang="en-US" dirty="0" smtClean="0"/>
              <a:t>NJOY2012.32x used to produce ESADs from resonance parameters in Leal’s evaluation.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Tested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19200" y="1447800"/>
            <a:ext cx="7005337" cy="343170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$Rev::          $  $Date::            $                             1 0  0    0</a:t>
            </a:r>
          </a:p>
          <a:p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2.605600+4 5.545443+1          1          0          0          42631 1451    1</a:t>
            </a:r>
          </a:p>
          <a:p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0.000000+0 0.000000+0          0          0          0          62631 1451    2</a:t>
            </a:r>
          </a:p>
          <a:p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1.000000+0 1.500000+8          8          0         10          72631 1451    3</a:t>
            </a:r>
          </a:p>
          <a:p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0.000000+0 0.000000+0          0          0        412        1682631 1451    4</a:t>
            </a:r>
          </a:p>
          <a:p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_________________________________________________________________ 2631 1451    5</a:t>
            </a:r>
          </a:p>
          <a:p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26-Fe- 56 CIELO for testing                                      2631 1451    6</a:t>
            </a:r>
          </a:p>
          <a:p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       DIST - APRIL2014                                       2631 1451    7</a:t>
            </a:r>
          </a:p>
          <a:p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                                                              2631 1451    8</a:t>
            </a:r>
          </a:p>
          <a:p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This Fe-56 library was created for testing benchmark results in  2631 1451    9</a:t>
            </a:r>
          </a:p>
          <a:p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criticality, shielding, etc calculations. It uses ENDF/B-VII.1 as 2631 1451   10</a:t>
            </a:r>
          </a:p>
          <a:p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template. A resonance evaluation was performed at ORNL (Leal)     2631 1451   11</a:t>
            </a:r>
          </a:p>
          <a:p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from 1.0e-5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eV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to 2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MeV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using transmission data taken at the RPI  2631 1451   12</a:t>
            </a:r>
          </a:p>
          <a:p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LINAC (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Danon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) and inelastic cross section measurements done at    2631 1451   13</a:t>
            </a:r>
          </a:p>
          <a:p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GEEL (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Plompen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).                                                   2631 1451   14</a:t>
            </a:r>
          </a:p>
          <a:p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Again, this library is for testing purpose for the WPEC/CIELO    2631 1451   15</a:t>
            </a:r>
          </a:p>
          <a:p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effort. We refer to this lib as ORNL4.                            2631 1451   16</a:t>
            </a:r>
          </a:p>
          <a:p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                                                              2631 1451   17</a:t>
            </a:r>
          </a:p>
          <a:p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L. C. Leal                                                     2631 1451   18</a:t>
            </a:r>
          </a:p>
          <a:p>
            <a:endParaRPr lang="en-US" sz="800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Cross Section Comparisons - 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4953000"/>
            <a:ext cx="5467350" cy="10001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2514600" y="6019800"/>
            <a:ext cx="39624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All cross sections broadened to 293.6 K</a:t>
            </a:r>
            <a:endParaRPr lang="en-US" dirty="0"/>
          </a:p>
        </p:txBody>
      </p:sp>
      <p:pic>
        <p:nvPicPr>
          <p:cNvPr id="7" name="Picture 6" descr="fe56_mt2_full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838200"/>
            <a:ext cx="4572000" cy="4064400"/>
          </a:xfrm>
          <a:prstGeom prst="rect">
            <a:avLst/>
          </a:prstGeom>
        </p:spPr>
      </p:pic>
      <p:pic>
        <p:nvPicPr>
          <p:cNvPr id="8" name="Picture 7" descr="fe56_mt2_diff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838200"/>
            <a:ext cx="4572000" cy="406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dirty="0" smtClean="0"/>
              <a:t>Cross Section Comparisons - II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7169" name="Picture 0" descr="mu_up_to_1MeV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371600"/>
            <a:ext cx="4797189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81000" y="4572000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Differences in Elastic Scattering Average Scattering Cosine</a:t>
            </a:r>
          </a:p>
          <a:p>
            <a:pPr algn="ctr"/>
            <a:r>
              <a:rPr lang="en-US" dirty="0" smtClean="0"/>
              <a:t> for 0-1 </a:t>
            </a:r>
            <a:r>
              <a:rPr lang="en-US" dirty="0" err="1" smtClean="0"/>
              <a:t>MeV</a:t>
            </a:r>
            <a:r>
              <a:rPr lang="en-US" dirty="0" smtClean="0"/>
              <a:t> (Left) and 1-2 </a:t>
            </a:r>
            <a:r>
              <a:rPr lang="en-US" dirty="0" err="1" smtClean="0"/>
              <a:t>MeV</a:t>
            </a:r>
            <a:r>
              <a:rPr lang="en-US" dirty="0" smtClean="0"/>
              <a:t> (right)</a:t>
            </a:r>
            <a:endParaRPr lang="en-US" dirty="0"/>
          </a:p>
        </p:txBody>
      </p:sp>
      <p:pic>
        <p:nvPicPr>
          <p:cNvPr id="7171" name="Picture 1" descr="mu_1_to_2MeV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371600"/>
            <a:ext cx="4572000" cy="310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Cross Section Comparisons - III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6" name="Picture 5" descr="fe56_mt102_diff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914400"/>
            <a:ext cx="4572000" cy="4064400"/>
          </a:xfrm>
          <a:prstGeom prst="rect">
            <a:avLst/>
          </a:prstGeom>
        </p:spPr>
      </p:pic>
      <p:pic>
        <p:nvPicPr>
          <p:cNvPr id="7" name="Picture 6" descr="fe56_mt102_full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914400"/>
            <a:ext cx="4572000" cy="406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0"/>
            <a:ext cx="38862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ICSBEP Suite Models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5334000" y="1219201"/>
            <a:ext cx="365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ISCBEP Suite focused on thermal spectrum,  LEU/HEU fuel systems with a handful of PU, Mixed, and </a:t>
            </a:r>
            <a:r>
              <a:rPr lang="en-US" baseline="30000" dirty="0" smtClean="0"/>
              <a:t>233</a:t>
            </a:r>
            <a:r>
              <a:rPr lang="en-US" dirty="0" smtClean="0"/>
              <a:t>U benchmarks: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3400"/>
            <a:ext cx="5257800" cy="518196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2438400"/>
            <a:ext cx="2716160" cy="187113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Population </a:t>
            </a:r>
            <a:r>
              <a:rPr lang="en-US" sz="3600" i="1" dirty="0" smtClean="0"/>
              <a:t>C</a:t>
            </a:r>
            <a:r>
              <a:rPr lang="en-US" sz="3600" dirty="0" smtClean="0"/>
              <a:t>/</a:t>
            </a:r>
            <a:r>
              <a:rPr lang="en-US" sz="3600" i="1" dirty="0" smtClean="0"/>
              <a:t>E</a:t>
            </a:r>
            <a:r>
              <a:rPr lang="en-US" sz="3600" dirty="0" smtClean="0"/>
              <a:t>: ENDF/B-VII.1 vs. Leal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181600"/>
            <a:ext cx="548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NOTE:  Error bars are removed for clarity.  The 95% Confidence Intervals on calculated eigenvalues are ~10-20 </a:t>
            </a:r>
            <a:r>
              <a:rPr lang="en-US" sz="1200" dirty="0" err="1" smtClean="0"/>
              <a:t>pcm</a:t>
            </a:r>
            <a:r>
              <a:rPr lang="en-US" sz="1200" dirty="0" smtClean="0"/>
              <a:t> (Experimental uncertainties are typically several times that).</a:t>
            </a:r>
            <a:endParaRPr lang="en-US" sz="12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562600" y="2590800"/>
          <a:ext cx="3429000" cy="119809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90600"/>
                <a:gridCol w="762000"/>
                <a:gridCol w="768723"/>
                <a:gridCol w="907677"/>
              </a:tblGrid>
              <a:tr h="34996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Library</a:t>
                      </a:r>
                      <a:endParaRPr lang="en-US" sz="1200" dirty="0"/>
                    </a:p>
                  </a:txBody>
                  <a:tcPr marL="84965" marR="84965" marT="42483" marB="424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Average</a:t>
                      </a:r>
                      <a:endParaRPr lang="en-US" sz="1200" dirty="0"/>
                    </a:p>
                  </a:txBody>
                  <a:tcPr marL="84965" marR="84965" marT="42483" marB="424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Std. Dev.</a:t>
                      </a:r>
                      <a:endParaRPr lang="en-US" sz="1200" dirty="0"/>
                    </a:p>
                  </a:txBody>
                  <a:tcPr marL="84965" marR="84965" marT="42483" marB="424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Times New Roman" pitchFamily="18" charset="0"/>
                        </a:rPr>
                        <a:t>χ</a:t>
                      </a:r>
                      <a:r>
                        <a:rPr lang="en-US" sz="1200" baseline="30000" dirty="0" smtClean="0"/>
                        <a:t>2</a:t>
                      </a:r>
                      <a:endParaRPr lang="en-US" sz="1200" baseline="30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965" marR="84965" marT="42483" marB="42483"/>
                </a:tc>
              </a:tr>
              <a:tr h="446024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ENDF/B-VII.1</a:t>
                      </a:r>
                      <a:endParaRPr lang="en-US" sz="1200" dirty="0"/>
                    </a:p>
                  </a:txBody>
                  <a:tcPr marL="84965" marR="84965" marT="42483" marB="424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0.99988</a:t>
                      </a:r>
                      <a:endParaRPr lang="en-US" sz="1200" dirty="0"/>
                    </a:p>
                  </a:txBody>
                  <a:tcPr marL="84965" marR="84965" marT="42483" marB="424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0.00522</a:t>
                      </a:r>
                      <a:endParaRPr lang="en-US" sz="1200" dirty="0"/>
                    </a:p>
                  </a:txBody>
                  <a:tcPr marL="84965" marR="84965" marT="42483" marB="424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0.00705</a:t>
                      </a:r>
                      <a:endParaRPr lang="en-US" sz="1200" dirty="0"/>
                    </a:p>
                  </a:txBody>
                  <a:tcPr marL="84965" marR="84965" marT="42483" marB="42483"/>
                </a:tc>
              </a:tr>
              <a:tr h="4021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Leal</a:t>
                      </a:r>
                      <a:endParaRPr lang="en-US" sz="1200" dirty="0"/>
                    </a:p>
                  </a:txBody>
                  <a:tcPr marL="84965" marR="84965" marT="42483" marB="424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0.99995</a:t>
                      </a:r>
                      <a:endParaRPr lang="en-US" sz="1200" dirty="0"/>
                    </a:p>
                  </a:txBody>
                  <a:tcPr marL="84965" marR="84965" marT="42483" marB="424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0.00524</a:t>
                      </a:r>
                      <a:endParaRPr lang="en-US" sz="1200" dirty="0"/>
                    </a:p>
                  </a:txBody>
                  <a:tcPr marL="84965" marR="84965" marT="42483" marB="424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0.00708</a:t>
                      </a:r>
                      <a:endParaRPr lang="en-US" sz="1200" dirty="0"/>
                    </a:p>
                  </a:txBody>
                  <a:tcPr marL="84965" marR="84965" marT="42483" marB="42483"/>
                </a:tc>
              </a:tr>
            </a:tbl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6019800" y="4267200"/>
          <a:ext cx="1676400" cy="724234"/>
        </p:xfrm>
        <a:graphic>
          <a:graphicData uri="http://schemas.openxmlformats.org/presentationml/2006/ole">
            <p:oleObj spid="_x0000_s3075" name="Equation" r:id="rId4" imgW="1498320" imgH="647640" progId="Equation.DSMT4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638800" y="3886200"/>
            <a:ext cx="327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Goodness-of-fit calculated using: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5562600" y="1143000"/>
            <a:ext cx="3276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Considering the entire population</a:t>
            </a:r>
            <a:r>
              <a:rPr lang="en-US" sz="1600" dirty="0" smtClean="0"/>
              <a:t>:</a:t>
            </a:r>
          </a:p>
          <a:p>
            <a:r>
              <a:rPr lang="en-US" sz="1600" dirty="0" smtClean="0"/>
              <a:t>Leal average C/E is </a:t>
            </a:r>
            <a:r>
              <a:rPr lang="en-US" sz="1600" i="1" u="sng" dirty="0" smtClean="0"/>
              <a:t>7 </a:t>
            </a:r>
            <a:r>
              <a:rPr lang="en-US" sz="1600" i="1" u="sng" dirty="0" err="1" smtClean="0"/>
              <a:t>pcm</a:t>
            </a:r>
            <a:r>
              <a:rPr lang="en-US" sz="1600" i="1" u="sng" dirty="0" smtClean="0"/>
              <a:t> </a:t>
            </a:r>
            <a:r>
              <a:rPr lang="en-US" sz="1600" dirty="0" smtClean="0"/>
              <a:t>closer to 1.0, and Std. dev. and </a:t>
            </a:r>
            <a:r>
              <a:rPr lang="en-US" sz="1600" dirty="0" smtClean="0">
                <a:latin typeface="Symbol" pitchFamily="18" charset="2"/>
              </a:rPr>
              <a:t>c</a:t>
            </a:r>
            <a:r>
              <a:rPr lang="en-US" sz="1600" baseline="30000" dirty="0" smtClean="0">
                <a:latin typeface="Symbol" pitchFamily="18" charset="2"/>
              </a:rPr>
              <a:t>2</a:t>
            </a:r>
            <a:r>
              <a:rPr lang="en-US" sz="1600" dirty="0" smtClean="0">
                <a:latin typeface="Symbol" pitchFamily="18" charset="2"/>
              </a:rPr>
              <a:t> </a:t>
            </a:r>
            <a:r>
              <a:rPr lang="en-US" sz="1600" dirty="0" smtClean="0"/>
              <a:t>are very similar.</a:t>
            </a:r>
            <a:endParaRPr lang="en-US" sz="1600" baseline="30000" dirty="0" smtClean="0">
              <a:latin typeface="Symbol" pitchFamily="18" charset="2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" y="1066800"/>
            <a:ext cx="5486400" cy="3990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Reactivity Effects – Fast Spectrum Models</a:t>
            </a:r>
            <a:endParaRPr lang="en-US" sz="3600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Fe-56</a:t>
            </a:r>
            <a:endParaRPr lang="en-US" dirty="0"/>
          </a:p>
        </p:txBody>
      </p:sp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2000"/>
            <a:ext cx="4572000" cy="3325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762000"/>
            <a:ext cx="4572000" cy="3325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33400" y="4114800"/>
          <a:ext cx="832104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371600"/>
                <a:gridCol w="5730240"/>
              </a:tblGrid>
              <a:tr h="434018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Model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Change in C/E (</a:t>
                      </a:r>
                      <a:r>
                        <a:rPr lang="en-US" sz="1200" dirty="0" err="1" smtClean="0"/>
                        <a:t>pcm</a:t>
                      </a:r>
                      <a:r>
                        <a:rPr lang="en-US" sz="1200" dirty="0" smtClean="0"/>
                        <a:t>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Attributes:</a:t>
                      </a:r>
                      <a:endParaRPr lang="en-US" sz="1200" dirty="0"/>
                    </a:p>
                  </a:txBody>
                  <a:tcPr/>
                </a:tc>
              </a:tr>
              <a:tr h="260668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HMF_021_01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FF0000"/>
                          </a:solidFill>
                        </a:rPr>
                        <a:t>-58 </a:t>
                      </a:r>
                      <a:endParaRPr lang="en-US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Steel</a:t>
                      </a:r>
                      <a:r>
                        <a:rPr lang="en-US" sz="1200" baseline="0" dirty="0" smtClean="0"/>
                        <a:t>-reflected sphere of HEU</a:t>
                      </a:r>
                      <a:endParaRPr lang="en-US" sz="1200" dirty="0"/>
                    </a:p>
                  </a:txBody>
                  <a:tcPr/>
                </a:tc>
              </a:tr>
              <a:tr h="260668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HMF_034_03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00B050"/>
                          </a:solidFill>
                        </a:rPr>
                        <a:t>+96</a:t>
                      </a:r>
                      <a:endParaRPr lang="en-US" sz="12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Stacked</a:t>
                      </a:r>
                      <a:r>
                        <a:rPr lang="en-US" sz="1200" baseline="0" dirty="0" smtClean="0"/>
                        <a:t> disks of HEU-Poly-Steel</a:t>
                      </a:r>
                      <a:endParaRPr lang="en-US" sz="1200" dirty="0"/>
                    </a:p>
                  </a:txBody>
                  <a:tcPr/>
                </a:tc>
              </a:tr>
              <a:tr h="260668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IMF_005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00B050"/>
                          </a:solidFill>
                        </a:rPr>
                        <a:t>-50</a:t>
                      </a:r>
                      <a:endParaRPr lang="en-US" sz="12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Steel-reflected sphere of IEU</a:t>
                      </a:r>
                      <a:endParaRPr lang="en-US" sz="1200" dirty="0"/>
                    </a:p>
                  </a:txBody>
                  <a:tcPr/>
                </a:tc>
              </a:tr>
              <a:tr h="260668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MMF_011_21B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00B050"/>
                          </a:solidFill>
                        </a:rPr>
                        <a:t>+115</a:t>
                      </a:r>
                      <a:endParaRPr lang="en-US" sz="12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ZPPR-21B</a:t>
                      </a:r>
                      <a:r>
                        <a:rPr lang="en-US" sz="1200" baseline="0" dirty="0" smtClean="0"/>
                        <a:t> with  SS steel drawers, plates, cladding.</a:t>
                      </a:r>
                      <a:endParaRPr lang="en-US" sz="1200" dirty="0"/>
                    </a:p>
                  </a:txBody>
                  <a:tcPr/>
                </a:tc>
              </a:tr>
              <a:tr h="260668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MMF_011_21C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00B050"/>
                          </a:solidFill>
                        </a:rPr>
                        <a:t>+110</a:t>
                      </a:r>
                      <a:endParaRPr lang="en-US" sz="12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ZPPR-21C </a:t>
                      </a:r>
                      <a:r>
                        <a:rPr lang="en-US" sz="1200" baseline="0" dirty="0" smtClean="0"/>
                        <a:t>with  SS steel drawers, plates, cladding.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8133</TotalTime>
  <Words>1767</Words>
  <Application>Microsoft Office PowerPoint</Application>
  <PresentationFormat>On-screen Show (4:3)</PresentationFormat>
  <Paragraphs>249</Paragraphs>
  <Slides>19</Slides>
  <Notes>17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Equation</vt:lpstr>
      <vt:lpstr>Benchmark Testing of CIELO 56Fe Evaluation</vt:lpstr>
      <vt:lpstr>56Fe Validation Testing</vt:lpstr>
      <vt:lpstr>Evaluation Tested</vt:lpstr>
      <vt:lpstr>Cross Section Comparisons - I</vt:lpstr>
      <vt:lpstr>Cross Section Comparisons - II</vt:lpstr>
      <vt:lpstr>Cross Section Comparisons - III</vt:lpstr>
      <vt:lpstr>ICSBEP Suite Models</vt:lpstr>
      <vt:lpstr>Population C/E: ENDF/B-VII.1 vs. Leal</vt:lpstr>
      <vt:lpstr>Reactivity Effects – Fast Spectrum Models</vt:lpstr>
      <vt:lpstr>Neutron Balance – Fast Spectrum Models</vt:lpstr>
      <vt:lpstr>Reactivity Effects – Intermediate Spectrum Models</vt:lpstr>
      <vt:lpstr>Reactivity Effects – HST Models</vt:lpstr>
      <vt:lpstr>Reactivity Effects – LST Models</vt:lpstr>
      <vt:lpstr>Reactivity Effects – LCT Models</vt:lpstr>
      <vt:lpstr>Trend Analysis</vt:lpstr>
      <vt:lpstr>Iron Streaming Analysis</vt:lpstr>
      <vt:lpstr>Transmission Results - I</vt:lpstr>
      <vt:lpstr>Transmission Results - II</vt:lpstr>
      <vt:lpstr>Conclusions</vt:lpstr>
    </vt:vector>
  </TitlesOfParts>
  <Company>NR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Benchmark Testing of the ENDF/B-VII.1 Nuclear Data Library</dc:title>
  <dc:creator>trumbul</dc:creator>
  <cp:lastModifiedBy>trumbul</cp:lastModifiedBy>
  <cp:revision>451</cp:revision>
  <dcterms:created xsi:type="dcterms:W3CDTF">2012-06-05T14:28:05Z</dcterms:created>
  <dcterms:modified xsi:type="dcterms:W3CDTF">2014-10-28T19:28:02Z</dcterms:modified>
</cp:coreProperties>
</file>