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5" r:id="rId3"/>
    <p:sldId id="384" r:id="rId4"/>
    <p:sldId id="356" r:id="rId5"/>
    <p:sldId id="385" r:id="rId6"/>
    <p:sldId id="383" r:id="rId7"/>
    <p:sldId id="357" r:id="rId8"/>
    <p:sldId id="386" r:id="rId9"/>
  </p:sldIdLst>
  <p:sldSz cx="9144000" cy="6858000" type="screen4x3"/>
  <p:notesSz cx="6797675" cy="992822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46" autoAdjust="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2394" y="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18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00" y="0"/>
            <a:ext cx="294618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ko-K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223"/>
            <a:ext cx="294618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00" y="9430223"/>
            <a:ext cx="294618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5" rIns="91567" bIns="4578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BEAED8-2A37-4C53-8E76-0B8AB182BC1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2660124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189" cy="496411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900" y="0"/>
            <a:ext cx="2946189" cy="496411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r">
              <a:defRPr sz="1200"/>
            </a:lvl1pPr>
          </a:lstStyle>
          <a:p>
            <a:fld id="{F488254A-B20D-4559-AA04-49B9652775A6}" type="datetimeFigureOut">
              <a:rPr lang="ko-KR" altLang="en-US" smtClean="0"/>
              <a:pPr/>
              <a:t>2014-11-02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7" tIns="45785" rIns="91567" bIns="4578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67" tIns="45785" rIns="91567" bIns="4578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30223"/>
            <a:ext cx="2946189" cy="496411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900" y="9430223"/>
            <a:ext cx="2946189" cy="496411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r">
              <a:defRPr sz="1200"/>
            </a:lvl1pPr>
          </a:lstStyle>
          <a:p>
            <a:fld id="{941F83E1-8DF4-4708-B05B-0D15762B15C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196789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F83E1-8DF4-4708-B05B-0D15762B15C8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60620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ADFC8-9855-4DF5-8C69-DF47D26C135E}" type="slidenum">
              <a:rPr lang="en-US" altLang="ko-KR" smtClean="0"/>
              <a:pPr/>
              <a:t>‹#›</a:t>
            </a:fld>
            <a:endParaRPr lang="en-US" altLang="ko-K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72" descr="KAERI_Basic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8181" y="4743005"/>
            <a:ext cx="1800225" cy="4968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73130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DD15B-E7BC-4A54-B0CC-623E56939D50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72945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58C0F-6019-4C14-A6E3-05425FAE8AED}" type="slidenum">
              <a:rPr lang="en-US" altLang="ko-KR" smtClean="0"/>
              <a:pPr/>
              <a:t>‹#›</a:t>
            </a:fld>
            <a:endParaRPr lang="en-US" altLang="ko-K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98859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Korea Atomic Energy Research Institute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CAE52C-87F1-42DA-892F-E5A4B2160586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3026123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980728"/>
            <a:ext cx="7290054" cy="1104104"/>
          </a:xfr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4536-0B91-4F03-A94C-0FFD3730FC8A}" type="slidenum">
              <a:rPr lang="en-US" altLang="ko-KR" smtClean="0"/>
              <a:pPr/>
              <a:t>‹#›</a:t>
            </a:fld>
            <a:endParaRPr lang="en-US" altLang="ko-KR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3" hasCustomPrompt="1"/>
          </p:nvPr>
        </p:nvSpPr>
        <p:spPr>
          <a:xfrm>
            <a:off x="768350" y="586800"/>
            <a:ext cx="7289800" cy="287337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3pPr marL="310896" indent="0">
              <a:buNone/>
              <a:defRPr/>
            </a:lvl3pPr>
            <a:lvl4pPr marL="457200" indent="0">
              <a:buNone/>
              <a:defRPr/>
            </a:lvl4pPr>
            <a:lvl5pPr marL="640080" indent="0">
              <a:buNone/>
              <a:defRPr/>
            </a:lvl5pPr>
          </a:lstStyle>
          <a:p>
            <a:pPr lvl="0"/>
            <a:r>
              <a:rPr lang="ko-KR" altLang="en-US" dirty="0" smtClean="0"/>
              <a:t>마스터 부제목 스타일 편집</a:t>
            </a:r>
          </a:p>
        </p:txBody>
      </p:sp>
    </p:spTree>
    <p:extLst>
      <p:ext uri="{BB962C8B-B14F-4D97-AF65-F5344CB8AC3E}">
        <p14:creationId xmlns="" xmlns:p14="http://schemas.microsoft.com/office/powerpoint/2010/main" val="3492967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DC1F2-F20D-43EF-8E95-3C26B214A880}" type="slidenum">
              <a:rPr lang="en-US" altLang="ko-KR" smtClean="0"/>
              <a:pPr/>
              <a:t>‹#›</a:t>
            </a:fld>
            <a:endParaRPr lang="en-US" altLang="ko-K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1607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CC154-C172-48A1-B005-14483DB01872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366295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5F23-6276-465C-9E48-045A97D7F574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229248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5250-AA83-494B-8F99-5DCC99CAC5A5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162273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69379-B6AA-443D-9205-2CA6947C512A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1853220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12DE-7DEF-426C-9401-6E6EBD09C605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="" xmlns:p14="http://schemas.microsoft.com/office/powerpoint/2010/main" val="3532834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0E871-E5FC-4817-860B-9E0350D72C52}" type="slidenum">
              <a:rPr lang="en-US" altLang="ko-KR" smtClean="0"/>
              <a:pPr/>
              <a:t>‹#›</a:t>
            </a:fld>
            <a:endParaRPr lang="en-US" altLang="ko-K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4403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0A12E5F-9CA4-4AE8-92E6-57C168D77C63}" type="slidenum">
              <a:rPr lang="en-US" altLang="ko-KR" smtClean="0"/>
              <a:pPr/>
              <a:t>‹#›</a:t>
            </a:fld>
            <a:endParaRPr lang="en-US" altLang="ko-K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2" descr="KAERI_Basic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92950" y="115888"/>
            <a:ext cx="1800225" cy="4968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19604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7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Fe-56 Evaluation Work</a:t>
            </a:r>
            <a:br>
              <a:rPr lang="en-US" altLang="ko-KR" dirty="0" smtClean="0"/>
            </a:br>
            <a:r>
              <a:rPr lang="en-US" altLang="ko-KR" dirty="0" smtClean="0"/>
              <a:t>at KAERI</a:t>
            </a:r>
            <a:endParaRPr lang="en-US" altLang="ko-KR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Young-</a:t>
            </a:r>
            <a:r>
              <a:rPr lang="en-US" altLang="ko-KR" dirty="0" err="1" smtClean="0"/>
              <a:t>Sik</a:t>
            </a:r>
            <a:r>
              <a:rPr lang="en-US" altLang="ko-KR" dirty="0" smtClean="0"/>
              <a:t> Cho</a:t>
            </a:r>
          </a:p>
          <a:p>
            <a:r>
              <a:rPr lang="en-US" altLang="ko-KR" dirty="0" smtClean="0"/>
              <a:t>KAERI</a:t>
            </a:r>
            <a:endParaRPr lang="en-US" altLang="ko-KR" dirty="0"/>
          </a:p>
        </p:txBody>
      </p:sp>
      <p:sp>
        <p:nvSpPr>
          <p:cNvPr id="12" name="TextBox 11"/>
          <p:cNvSpPr txBox="1"/>
          <p:nvPr/>
        </p:nvSpPr>
        <p:spPr>
          <a:xfrm>
            <a:off x="6221491" y="609329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Tw Cen MT" pitchFamily="34" charset="0"/>
              </a:rPr>
              <a:t>CSEWG 2014,  11/3/2014</a:t>
            </a:r>
            <a:endParaRPr lang="ko-KR" altLang="en-US" dirty="0">
              <a:latin typeface="Tw Cen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Reproductions of the resonance-like structure (1)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Object</a:t>
            </a:r>
          </a:p>
          <a:p>
            <a:pPr lvl="1"/>
            <a:r>
              <a:rPr lang="en-US" altLang="ko-KR" sz="1800" dirty="0" smtClean="0"/>
              <a:t>Get the analytic form of a function which fits to the </a:t>
            </a:r>
            <a:r>
              <a:rPr lang="en-US" altLang="ko-KR" sz="1800" dirty="0" smtClean="0"/>
              <a:t>fluctuations, thus allowing </a:t>
            </a:r>
            <a:r>
              <a:rPr lang="en-US" altLang="ko-KR" sz="1800" dirty="0" smtClean="0"/>
              <a:t>the</a:t>
            </a:r>
            <a:r>
              <a:rPr lang="en-US" altLang="ko-KR" sz="1800" dirty="0" smtClean="0"/>
              <a:t> numerical integration</a:t>
            </a:r>
            <a:endParaRPr lang="en-US" altLang="ko-KR" sz="1800" dirty="0" smtClean="0"/>
          </a:p>
          <a:p>
            <a:pPr lvl="1"/>
            <a:endParaRPr lang="en-US" altLang="ko-KR" sz="1800" dirty="0" smtClean="0"/>
          </a:p>
          <a:p>
            <a:r>
              <a:rPr lang="en-US" altLang="ko-KR" sz="2400" dirty="0" smtClean="0"/>
              <a:t>Method</a:t>
            </a:r>
          </a:p>
          <a:p>
            <a:pPr lvl="1"/>
            <a:r>
              <a:rPr lang="en-US" altLang="ko-KR" sz="1800" dirty="0" smtClean="0"/>
              <a:t>Lease-squares fit to the </a:t>
            </a:r>
            <a:r>
              <a:rPr lang="en-US" altLang="ko-KR" sz="1800" dirty="0" err="1" smtClean="0"/>
              <a:t>Lorentzian</a:t>
            </a:r>
            <a:r>
              <a:rPr lang="en-US" altLang="ko-KR" sz="1800" dirty="0" smtClean="0"/>
              <a:t> distribution using the gradient search </a:t>
            </a:r>
            <a:r>
              <a:rPr lang="en-US" altLang="ko-KR" sz="1800" dirty="0" smtClean="0"/>
              <a:t>method</a:t>
            </a:r>
          </a:p>
          <a:p>
            <a:pPr lvl="1"/>
            <a:endParaRPr lang="en-US" altLang="ko-KR" sz="1800" dirty="0" smtClean="0"/>
          </a:p>
          <a:p>
            <a:pPr lvl="1"/>
            <a:endParaRPr lang="en-US" altLang="ko-KR" sz="1800" dirty="0" smtClean="0"/>
          </a:p>
          <a:p>
            <a:pPr lvl="1"/>
            <a:endParaRPr lang="en-US" altLang="ko-KR" sz="1800" dirty="0" smtClean="0"/>
          </a:p>
          <a:p>
            <a:pPr lvl="1"/>
            <a:r>
              <a:rPr lang="en-US" altLang="ko-KR" sz="1800" dirty="0" smtClean="0"/>
              <a:t>Peak points are automatically selected according to the pre-defined rules</a:t>
            </a:r>
            <a:endParaRPr lang="en-US" altLang="ko-KR" sz="1800" dirty="0" smtClean="0"/>
          </a:p>
          <a:p>
            <a:endParaRPr lang="en-US" altLang="ko-KR" sz="2400" dirty="0" smtClean="0"/>
          </a:p>
          <a:p>
            <a:endParaRPr lang="en-US" altLang="ko-KR" sz="240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Fe-56</a:t>
            </a:r>
            <a:endParaRPr lang="ko-KR" altLang="en-US"/>
          </a:p>
        </p:txBody>
      </p:sp>
      <p:graphicFrame>
        <p:nvGraphicFramePr>
          <p:cNvPr id="5" name="개체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772764250"/>
              </p:ext>
            </p:extLst>
          </p:nvPr>
        </p:nvGraphicFramePr>
        <p:xfrm>
          <a:off x="1187624" y="4653136"/>
          <a:ext cx="5544616" cy="823218"/>
        </p:xfrm>
        <a:graphic>
          <a:graphicData uri="http://schemas.openxmlformats.org/presentationml/2006/ole">
            <p:oleObj spid="_x0000_s218116" name="수식" r:id="rId3" imgW="290808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Reproductions of the resonance-like structure (2)</a:t>
            </a: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Fe-56</a:t>
            </a:r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28" b="181"/>
          <a:stretch/>
        </p:blipFill>
        <p:spPr>
          <a:xfrm>
            <a:off x="683568" y="2008596"/>
            <a:ext cx="6984776" cy="475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781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Above the resonance-like structure (1)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5508104" y="2286000"/>
            <a:ext cx="3024336" cy="2079104"/>
          </a:xfrm>
          <a:ln w="19050">
            <a:solidFill>
              <a:schemeClr val="accent2"/>
            </a:solidFill>
          </a:ln>
        </p:spPr>
        <p:txBody>
          <a:bodyPr/>
          <a:lstStyle/>
          <a:p>
            <a:r>
              <a:rPr lang="en-US" altLang="ko-KR" dirty="0"/>
              <a:t>Code</a:t>
            </a:r>
          </a:p>
          <a:p>
            <a:pPr lvl="1"/>
            <a:r>
              <a:rPr lang="en-US" altLang="ko-KR" sz="1800" dirty="0"/>
              <a:t>Empire 3.2</a:t>
            </a:r>
          </a:p>
          <a:p>
            <a:r>
              <a:rPr lang="en-US" altLang="ko-KR" dirty="0"/>
              <a:t>Tool</a:t>
            </a:r>
          </a:p>
          <a:p>
            <a:pPr lvl="1"/>
            <a:r>
              <a:rPr lang="en-US" altLang="ko-KR" sz="1800" dirty="0" err="1"/>
              <a:t>EmpireTuner</a:t>
            </a:r>
            <a:r>
              <a:rPr lang="en-US" altLang="ko-KR" sz="1800" dirty="0"/>
              <a:t> using MPI to carry out the calculations in </a:t>
            </a:r>
            <a:r>
              <a:rPr lang="en-US" altLang="ko-KR" sz="1800" dirty="0" smtClean="0"/>
              <a:t>parallel</a:t>
            </a:r>
            <a:endParaRPr lang="ko-KR" altLang="en-US" sz="1800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Fe-56</a:t>
            </a:r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937274" y="2060848"/>
            <a:ext cx="3994766" cy="4104456"/>
            <a:chOff x="721250" y="2060848"/>
            <a:chExt cx="3994766" cy="4104456"/>
          </a:xfrm>
        </p:grpSpPr>
        <p:sp>
          <p:nvSpPr>
            <p:cNvPr id="13" name="AutoShape 5"/>
            <p:cNvSpPr>
              <a:spLocks noChangeArrowheads="1"/>
            </p:cNvSpPr>
            <p:nvPr/>
          </p:nvSpPr>
          <p:spPr bwMode="auto">
            <a:xfrm>
              <a:off x="983988" y="3499788"/>
              <a:ext cx="1376923" cy="484878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ko-KR" altLang="en-US"/>
            </a:p>
          </p:txBody>
        </p:sp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983988" y="3529125"/>
              <a:ext cx="1376923" cy="45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r>
                <a:rPr lang="en-US" altLang="ko-KR" sz="1100" kern="100" dirty="0" smtClean="0"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Adjust parameters</a:t>
              </a:r>
            </a:p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r>
                <a:rPr lang="en-US" altLang="ko-KR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Randomly,</a:t>
              </a:r>
            </a:p>
            <a:p>
              <a:pPr algn="ctr" latinLnBrk="1">
                <a:lnSpc>
                  <a:spcPts val="1400"/>
                </a:lnSpc>
                <a:spcAft>
                  <a:spcPts val="0"/>
                </a:spcAft>
              </a:pPr>
              <a:r>
                <a:rPr lang="en-US" altLang="ko-KR" sz="1100" kern="100" dirty="0" smtClean="0"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          Calc.</a:t>
              </a:r>
              <a:endParaRPr lang="ko-KR" sz="1100" kern="10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321948" y="2825030"/>
              <a:ext cx="1251748" cy="220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30480" rIns="91440" bIns="45720" anchor="t" anchorCtr="0" upright="1">
              <a:noAutofit/>
            </a:bodyPr>
            <a:lstStyle/>
            <a:p>
              <a:pPr algn="ctr" latinLnBrk="1">
                <a:lnSpc>
                  <a:spcPts val="1000"/>
                </a:lnSpc>
                <a:spcAft>
                  <a:spcPts val="800"/>
                </a:spcAft>
              </a:pP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Candidate</a:t>
              </a:r>
              <a:endParaRPr lang="ko-KR" sz="1100" kern="10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cxnSp>
          <p:nvCxnSpPr>
            <p:cNvPr id="18" name="AutoShape 9"/>
            <p:cNvCxnSpPr>
              <a:cxnSpLocks noChangeShapeType="1"/>
              <a:stCxn id="25" idx="1"/>
              <a:endCxn id="34" idx="1"/>
            </p:cNvCxnSpPr>
            <p:nvPr/>
          </p:nvCxnSpPr>
          <p:spPr bwMode="auto">
            <a:xfrm rot="10800000" flipH="1">
              <a:off x="858812" y="2911977"/>
              <a:ext cx="125175" cy="1735266"/>
            </a:xfrm>
            <a:prstGeom prst="bentConnector3">
              <a:avLst>
                <a:gd name="adj1" fmla="val -18262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" name="AutoShape 10"/>
            <p:cNvSpPr>
              <a:spLocks noChangeArrowheads="1"/>
            </p:cNvSpPr>
            <p:nvPr/>
          </p:nvSpPr>
          <p:spPr bwMode="auto">
            <a:xfrm>
              <a:off x="962456" y="5827932"/>
              <a:ext cx="1376228" cy="337372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ko-KR" altLang="en-US"/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1301017" y="5907254"/>
              <a:ext cx="750354" cy="170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30480" rIns="0" bIns="0" anchor="t" anchorCtr="0" upright="1">
              <a:noAutofit/>
            </a:bodyPr>
            <a:lstStyle/>
            <a:p>
              <a:pPr algn="ctr" latinLnBrk="1">
                <a:lnSpc>
                  <a:spcPts val="1000"/>
                </a:lnSpc>
                <a:spcAft>
                  <a:spcPts val="800"/>
                </a:spcAft>
              </a:pPr>
              <a:r>
                <a:rPr lang="en-US" sz="1100" kern="100" dirty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Terminate</a:t>
              </a:r>
              <a:endParaRPr lang="ko-KR" sz="11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21" name="AutoShape 12"/>
            <p:cNvSpPr>
              <a:spLocks noChangeArrowheads="1"/>
            </p:cNvSpPr>
            <p:nvPr/>
          </p:nvSpPr>
          <p:spPr bwMode="auto">
            <a:xfrm>
              <a:off x="984683" y="2060848"/>
              <a:ext cx="1376228" cy="337372"/>
            </a:xfrm>
            <a:prstGeom prst="flowChartTerminator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ko-KR" altLang="en-US"/>
            </a:p>
          </p:txBody>
        </p:sp>
        <p:sp>
          <p:nvSpPr>
            <p:cNvPr id="22" name="AutoShape 13"/>
            <p:cNvSpPr>
              <a:spLocks noChangeArrowheads="1"/>
            </p:cNvSpPr>
            <p:nvPr/>
          </p:nvSpPr>
          <p:spPr bwMode="auto">
            <a:xfrm>
              <a:off x="3196774" y="2744352"/>
              <a:ext cx="1502098" cy="337372"/>
            </a:xfrm>
            <a:prstGeom prst="flowChartInputOutpu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ko-KR" altLang="en-US"/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983988" y="2170639"/>
              <a:ext cx="1376923" cy="125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rot="0" vert="horz" wrap="square" lIns="91440" tIns="0" rIns="91440" bIns="0" anchor="t" anchorCtr="0" upright="1">
              <a:noAutofit/>
            </a:bodyPr>
            <a:lstStyle/>
            <a:p>
              <a:pPr algn="ctr" latinLnBrk="1">
                <a:lnSpc>
                  <a:spcPts val="1000"/>
                </a:lnSpc>
                <a:spcAft>
                  <a:spcPts val="800"/>
                </a:spcAft>
              </a:pPr>
              <a:r>
                <a:rPr lang="en-US" sz="1000" kern="100" dirty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Start</a:t>
              </a:r>
              <a:endParaRPr lang="ko-KR" sz="10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20"/>
            <p:cNvSpPr txBox="1">
              <a:spLocks noChangeArrowheads="1"/>
            </p:cNvSpPr>
            <p:nvPr/>
          </p:nvSpPr>
          <p:spPr bwMode="auto">
            <a:xfrm>
              <a:off x="2554905" y="4260277"/>
              <a:ext cx="2111323" cy="8077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latinLnBrk="1">
                <a:lnSpc>
                  <a:spcPts val="1000"/>
                </a:lnSpc>
                <a:spcAft>
                  <a:spcPts val="800"/>
                </a:spcAft>
              </a:pPr>
              <a:r>
                <a:rPr lang="en-US" sz="1100" kern="100" dirty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Parameter set adjustments</a:t>
              </a:r>
              <a:endParaRPr lang="ko-KR" sz="11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  <a:p>
              <a:pPr marL="228600" lvl="0" indent="-228600" latinLnBrk="0">
                <a:lnSpc>
                  <a:spcPts val="1000"/>
                </a:lnSpc>
                <a:spcAft>
                  <a:spcPts val="0"/>
                </a:spcAft>
                <a:buFont typeface="+mj-lt"/>
                <a:buAutoNum type="arabicPeriod"/>
                <a:tabLst>
                  <a:tab pos="115570" algn="l"/>
                </a:tabLst>
              </a:pPr>
              <a:r>
                <a:rPr lang="en-US" sz="1100" kern="100" dirty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OMP </a:t>
              </a: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parameter set for angular distribution</a:t>
              </a:r>
            </a:p>
            <a:p>
              <a:pPr marL="228600" lvl="0" indent="-228600" latinLnBrk="0">
                <a:lnSpc>
                  <a:spcPts val="1000"/>
                </a:lnSpc>
                <a:spcAft>
                  <a:spcPts val="0"/>
                </a:spcAft>
                <a:buFont typeface="+mj-lt"/>
                <a:buAutoNum type="arabicPeriod"/>
                <a:tabLst>
                  <a:tab pos="115570" algn="l"/>
                </a:tabLst>
              </a:pP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OMP parameter set and other parameters </a:t>
              </a:r>
              <a:r>
                <a:rPr lang="en-US" sz="1100" kern="100" dirty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for </a:t>
              </a: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all reactions</a:t>
              </a:r>
              <a:endParaRPr lang="ko-KR" sz="11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25" name="AutoShape 23"/>
            <p:cNvSpPr>
              <a:spLocks noChangeArrowheads="1"/>
            </p:cNvSpPr>
            <p:nvPr/>
          </p:nvSpPr>
          <p:spPr bwMode="auto">
            <a:xfrm>
              <a:off x="858813" y="4395264"/>
              <a:ext cx="1627273" cy="503958"/>
            </a:xfrm>
            <a:prstGeom prst="flowChartDecision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ko-KR" altLang="en-US"/>
            </a:p>
          </p:txBody>
        </p:sp>
        <p:sp>
          <p:nvSpPr>
            <p:cNvPr id="26" name="Text Box 24"/>
            <p:cNvSpPr txBox="1">
              <a:spLocks noChangeArrowheads="1"/>
            </p:cNvSpPr>
            <p:nvPr/>
          </p:nvSpPr>
          <p:spPr bwMode="auto">
            <a:xfrm>
              <a:off x="1054920" y="4577219"/>
              <a:ext cx="1251748" cy="2330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rot="0" vert="horz" wrap="square" lIns="91440" tIns="0" rIns="91440" bIns="0" anchor="t" anchorCtr="0" upright="1">
              <a:noAutofit/>
            </a:bodyPr>
            <a:lstStyle/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Meet criteria?</a:t>
              </a:r>
              <a:endParaRPr lang="ko-KR" sz="1100" kern="10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cxnSp>
          <p:nvCxnSpPr>
            <p:cNvPr id="27" name="AutoShape 25"/>
            <p:cNvCxnSpPr>
              <a:cxnSpLocks noChangeShapeType="1"/>
            </p:cNvCxnSpPr>
            <p:nvPr/>
          </p:nvCxnSpPr>
          <p:spPr bwMode="auto">
            <a:xfrm flipH="1">
              <a:off x="1672449" y="2398220"/>
              <a:ext cx="695" cy="2827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8" name="Text Box 29"/>
            <p:cNvSpPr txBox="1">
              <a:spLocks noChangeArrowheads="1"/>
            </p:cNvSpPr>
            <p:nvPr/>
          </p:nvSpPr>
          <p:spPr bwMode="auto">
            <a:xfrm>
              <a:off x="721250" y="4406463"/>
              <a:ext cx="250350" cy="184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just" latinLnBrk="1">
                <a:lnSpc>
                  <a:spcPts val="1000"/>
                </a:lnSpc>
                <a:spcAft>
                  <a:spcPts val="800"/>
                </a:spcAft>
              </a:pP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No</a:t>
              </a:r>
              <a:endParaRPr lang="ko-KR" sz="11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cxnSp>
          <p:nvCxnSpPr>
            <p:cNvPr id="29" name="AutoShape 30"/>
            <p:cNvCxnSpPr>
              <a:cxnSpLocks noChangeShapeType="1"/>
            </p:cNvCxnSpPr>
            <p:nvPr/>
          </p:nvCxnSpPr>
          <p:spPr bwMode="auto">
            <a:xfrm>
              <a:off x="1672449" y="4899222"/>
              <a:ext cx="695" cy="2869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0" name="Text Box 31"/>
            <p:cNvSpPr txBox="1">
              <a:spLocks noChangeArrowheads="1"/>
            </p:cNvSpPr>
            <p:nvPr/>
          </p:nvSpPr>
          <p:spPr bwMode="auto">
            <a:xfrm>
              <a:off x="1773980" y="4972407"/>
              <a:ext cx="250350" cy="184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just" latinLnBrk="1">
                <a:lnSpc>
                  <a:spcPts val="1000"/>
                </a:lnSpc>
                <a:spcAft>
                  <a:spcPts val="800"/>
                </a:spcAft>
              </a:pP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Yes</a:t>
              </a:r>
              <a:endParaRPr lang="ko-KR" sz="1100" kern="1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sp>
          <p:nvSpPr>
            <p:cNvPr id="31" name="AutoShape 32"/>
            <p:cNvSpPr>
              <a:spLocks noChangeArrowheads="1"/>
            </p:cNvSpPr>
            <p:nvPr/>
          </p:nvSpPr>
          <p:spPr bwMode="auto">
            <a:xfrm>
              <a:off x="3201402" y="3573016"/>
              <a:ext cx="1514614" cy="337372"/>
            </a:xfrm>
            <a:prstGeom prst="flowChartInputOutpu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ko-KR" altLang="en-US"/>
            </a:p>
          </p:txBody>
        </p:sp>
        <p:sp>
          <p:nvSpPr>
            <p:cNvPr id="32" name="Text Box 33"/>
            <p:cNvSpPr txBox="1">
              <a:spLocks noChangeArrowheads="1"/>
            </p:cNvSpPr>
            <p:nvPr/>
          </p:nvSpPr>
          <p:spPr bwMode="auto">
            <a:xfrm>
              <a:off x="3256266" y="3625871"/>
              <a:ext cx="1294169" cy="325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0" rIns="91440" bIns="0" anchor="t" anchorCtr="0" upright="1">
              <a:noAutofit/>
            </a:bodyPr>
            <a:lstStyle/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New</a:t>
              </a:r>
            </a:p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parameter set</a:t>
              </a:r>
              <a:endParaRPr lang="ko-KR" sz="1100" kern="10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cxnSp>
          <p:nvCxnSpPr>
            <p:cNvPr id="33" name="AutoShape 35"/>
            <p:cNvCxnSpPr>
              <a:cxnSpLocks noChangeShapeType="1"/>
              <a:stCxn id="31" idx="3"/>
              <a:endCxn id="25" idx="0"/>
            </p:cNvCxnSpPr>
            <p:nvPr/>
          </p:nvCxnSpPr>
          <p:spPr bwMode="auto">
            <a:xfrm rot="5400000">
              <a:off x="2497411" y="3085427"/>
              <a:ext cx="484876" cy="213479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4" name="AutoShape 36"/>
            <p:cNvSpPr>
              <a:spLocks noChangeArrowheads="1"/>
            </p:cNvSpPr>
            <p:nvPr/>
          </p:nvSpPr>
          <p:spPr bwMode="auto">
            <a:xfrm>
              <a:off x="983988" y="2680996"/>
              <a:ext cx="1376923" cy="461962"/>
            </a:xfrm>
            <a:prstGeom prst="flowChartProcess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ko-KR" altLang="en-US"/>
            </a:p>
          </p:txBody>
        </p:sp>
        <p:sp>
          <p:nvSpPr>
            <p:cNvPr id="35" name="Text Box 37"/>
            <p:cNvSpPr txBox="1">
              <a:spLocks noChangeArrowheads="1"/>
            </p:cNvSpPr>
            <p:nvPr/>
          </p:nvSpPr>
          <p:spPr bwMode="auto">
            <a:xfrm>
              <a:off x="1025713" y="2707594"/>
              <a:ext cx="1335198" cy="448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r>
                <a:rPr lang="en-US" altLang="ko-KR" sz="1100" kern="100" dirty="0" smtClean="0"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Adjust parameters</a:t>
              </a:r>
            </a:p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r>
                <a:rPr lang="en-US" altLang="ko-KR" sz="1100" kern="100" dirty="0"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u</a:t>
              </a:r>
              <a:r>
                <a:rPr lang="en-US" altLang="ko-KR" sz="1100" kern="100" dirty="0" smtClean="0"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sing gradient search,</a:t>
              </a:r>
            </a:p>
            <a:p>
              <a:pPr algn="ctr" latinLnBrk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100" kern="100" dirty="0" smtClean="0"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      Calc.</a:t>
              </a:r>
              <a:endParaRPr lang="en-US" altLang="ko-KR" sz="1100" kern="100" dirty="0"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endParaRPr lang="en-US" altLang="ko-KR" sz="1100" kern="100" dirty="0" smtClean="0"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cxnSp>
          <p:nvCxnSpPr>
            <p:cNvPr id="36" name="AutoShape 38"/>
            <p:cNvCxnSpPr>
              <a:cxnSpLocks noChangeShapeType="1"/>
              <a:stCxn id="34" idx="3"/>
              <a:endCxn id="22" idx="2"/>
            </p:cNvCxnSpPr>
            <p:nvPr/>
          </p:nvCxnSpPr>
          <p:spPr bwMode="auto">
            <a:xfrm>
              <a:off x="2360911" y="2911977"/>
              <a:ext cx="986073" cy="106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37" name="AutoShape 39"/>
            <p:cNvCxnSpPr>
              <a:cxnSpLocks noChangeShapeType="1"/>
              <a:stCxn id="22" idx="3"/>
              <a:endCxn id="13" idx="0"/>
            </p:cNvCxnSpPr>
            <p:nvPr/>
          </p:nvCxnSpPr>
          <p:spPr bwMode="auto">
            <a:xfrm rot="5400000">
              <a:off x="2526000" y="2228175"/>
              <a:ext cx="418064" cy="2125163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8" name="AutoShape 41"/>
            <p:cNvSpPr>
              <a:spLocks noChangeArrowheads="1"/>
            </p:cNvSpPr>
            <p:nvPr/>
          </p:nvSpPr>
          <p:spPr bwMode="auto">
            <a:xfrm>
              <a:off x="1004873" y="5186198"/>
              <a:ext cx="1376228" cy="337372"/>
            </a:xfrm>
            <a:prstGeom prst="flowChartInputOutput">
              <a:avLst/>
            </a:prstGeom>
            <a:noFill/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ko-KR" altLang="en-US"/>
            </a:p>
          </p:txBody>
        </p:sp>
        <p:sp>
          <p:nvSpPr>
            <p:cNvPr id="39" name="Text Box 42"/>
            <p:cNvSpPr txBox="1">
              <a:spLocks noChangeArrowheads="1"/>
            </p:cNvSpPr>
            <p:nvPr/>
          </p:nvSpPr>
          <p:spPr bwMode="auto">
            <a:xfrm>
              <a:off x="990965" y="5224694"/>
              <a:ext cx="1376923" cy="297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0" rIns="91440" bIns="0" anchor="t" anchorCtr="0" upright="1">
              <a:noAutofit/>
            </a:bodyPr>
            <a:lstStyle/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r>
                <a:rPr lang="en-US" sz="1100" kern="100" dirty="0" smtClean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Final</a:t>
              </a:r>
              <a:endParaRPr lang="ko-KR" sz="1100" kern="10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  <a:p>
              <a:pPr algn="ctr" latinLnBrk="1">
                <a:lnSpc>
                  <a:spcPts val="1000"/>
                </a:lnSpc>
                <a:spcAft>
                  <a:spcPts val="0"/>
                </a:spcAft>
              </a:pPr>
              <a:r>
                <a:rPr lang="en-US" sz="1100" kern="100" dirty="0">
                  <a:effectLst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 parameter set</a:t>
              </a:r>
              <a:endParaRPr lang="ko-KR" sz="1100" kern="10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40" name="개체 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1764743426"/>
                </p:ext>
              </p:extLst>
            </p:nvPr>
          </p:nvGraphicFramePr>
          <p:xfrm>
            <a:off x="1421936" y="2924944"/>
            <a:ext cx="203200" cy="228600"/>
          </p:xfrm>
          <a:graphic>
            <a:graphicData uri="http://schemas.openxmlformats.org/presentationml/2006/ole">
              <p:oleObj spid="_x0000_s219140" name="수식" r:id="rId3" imgW="203040" imgH="228600" progId="Equation.3">
                <p:embed/>
              </p:oleObj>
            </a:graphicData>
          </a:graphic>
        </p:graphicFrame>
        <p:cxnSp>
          <p:nvCxnSpPr>
            <p:cNvPr id="41" name="AutoShape 38"/>
            <p:cNvCxnSpPr>
              <a:cxnSpLocks noChangeShapeType="1"/>
            </p:cNvCxnSpPr>
            <p:nvPr/>
          </p:nvCxnSpPr>
          <p:spPr bwMode="auto">
            <a:xfrm flipV="1">
              <a:off x="2358040" y="3760908"/>
              <a:ext cx="986073" cy="7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42" name="AutoShape 30"/>
            <p:cNvCxnSpPr>
              <a:cxnSpLocks noChangeShapeType="1"/>
            </p:cNvCxnSpPr>
            <p:nvPr/>
          </p:nvCxnSpPr>
          <p:spPr bwMode="auto">
            <a:xfrm>
              <a:off x="1683680" y="5527432"/>
              <a:ext cx="695" cy="2869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graphicFrame>
          <p:nvGraphicFramePr>
            <p:cNvPr id="43" name="개체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1406280377"/>
                </p:ext>
              </p:extLst>
            </p:nvPr>
          </p:nvGraphicFramePr>
          <p:xfrm>
            <a:off x="1469048" y="3749032"/>
            <a:ext cx="203200" cy="228600"/>
          </p:xfrm>
          <a:graphic>
            <a:graphicData uri="http://schemas.openxmlformats.org/presentationml/2006/ole">
              <p:oleObj spid="_x0000_s219141" name="수식" r:id="rId4" imgW="203040" imgH="228600" progId="Equation.3">
                <p:embed/>
              </p:oleObj>
            </a:graphicData>
          </a:graphic>
        </p:graphicFrame>
        <p:sp>
          <p:nvSpPr>
            <p:cNvPr id="44" name="TextBox 43"/>
            <p:cNvSpPr txBox="1"/>
            <p:nvPr/>
          </p:nvSpPr>
          <p:spPr>
            <a:xfrm>
              <a:off x="2411760" y="2606715"/>
              <a:ext cx="93378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Meet criteria ?</a:t>
              </a:r>
              <a:endParaRPr lang="ko-KR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414078" y="3501008"/>
              <a:ext cx="93378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Meet criteria ?</a:t>
              </a:r>
              <a:endParaRPr lang="ko-KR" altLang="en-US" sz="11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내용 개체 틀 3"/>
          <p:cNvSpPr txBox="1">
            <a:spLocks/>
          </p:cNvSpPr>
          <p:nvPr/>
        </p:nvSpPr>
        <p:spPr>
          <a:xfrm>
            <a:off x="5508104" y="4734272"/>
            <a:ext cx="3024336" cy="926976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45720" tIns="45720" rIns="45720" bIns="45720" rtlCol="0">
            <a:normAutofit/>
          </a:bodyPr>
          <a:lstStyle/>
          <a:p>
            <a:pPr marL="91440" marR="0" lvl="0" indent="-91440" algn="l" defTabSz="914400" rtl="0" eaLnBrk="1" fontAlgn="auto" latinLnBrk="1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Create an input, Run and Wait until</a:t>
            </a:r>
            <a:r>
              <a:rPr kumimoji="0" lang="en-US" altLang="ko-K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 the tool produces the final results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674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mtClean="0"/>
              <a:t>Above the resonance-like structure (2)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Fe-56</a:t>
            </a:r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41" t="9117" r="4401" b="5698"/>
          <a:stretch/>
        </p:blipFill>
        <p:spPr>
          <a:xfrm>
            <a:off x="179512" y="2628000"/>
            <a:ext cx="4346489" cy="3229182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41" t="9117" r="4401" b="5698"/>
          <a:stretch/>
        </p:blipFill>
        <p:spPr>
          <a:xfrm>
            <a:off x="4536000" y="2628000"/>
            <a:ext cx="4346489" cy="32291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92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Above the resonance-like structure </a:t>
            </a:r>
            <a:r>
              <a:rPr lang="en-US" altLang="ko-KR" dirty="0" smtClean="0"/>
              <a:t>(3)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Fe-56</a:t>
            </a:r>
            <a:endParaRPr lang="ko-KR" altLang="en-US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41" t="9117" r="4401" b="5698"/>
          <a:stretch/>
        </p:blipFill>
        <p:spPr>
          <a:xfrm>
            <a:off x="180000" y="2628000"/>
            <a:ext cx="4346489" cy="3229182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41" t="9117" r="4401" b="5698"/>
          <a:stretch/>
        </p:blipFill>
        <p:spPr>
          <a:xfrm>
            <a:off x="4536000" y="2628000"/>
            <a:ext cx="4346418" cy="3229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92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Above the resonance-like structure </a:t>
            </a:r>
            <a:r>
              <a:rPr lang="en-US" altLang="ko-KR" dirty="0" smtClean="0"/>
              <a:t>(4)</a:t>
            </a:r>
            <a:endParaRPr lang="en-US" altLang="ko-KR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Fe-56</a:t>
            </a:r>
            <a:endParaRPr lang="en-US" altLang="ko-KR" dirty="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24" t="9492" r="4578" b="5932"/>
          <a:stretch/>
        </p:blipFill>
        <p:spPr>
          <a:xfrm>
            <a:off x="180000" y="2628000"/>
            <a:ext cx="4156932" cy="307954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24" t="9492" r="4578" b="5932"/>
          <a:stretch/>
        </p:blipFill>
        <p:spPr>
          <a:xfrm>
            <a:off x="4536000" y="2628000"/>
            <a:ext cx="4156978" cy="30794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881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Above the resonance-like structure </a:t>
            </a:r>
            <a:r>
              <a:rPr lang="en-US" altLang="ko-KR" dirty="0" smtClean="0"/>
              <a:t>(5)</a:t>
            </a:r>
            <a:endParaRPr lang="en-US" altLang="ko-KR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Fe-56</a:t>
            </a:r>
            <a:endParaRPr lang="en-US" altLang="ko-KR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24" t="9492" r="4578" b="5932"/>
          <a:stretch/>
        </p:blipFill>
        <p:spPr>
          <a:xfrm>
            <a:off x="4536000" y="2628000"/>
            <a:ext cx="4156978" cy="3079478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48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24" t="9492" r="4578" b="5932"/>
          <a:stretch/>
        </p:blipFill>
        <p:spPr>
          <a:xfrm>
            <a:off x="180000" y="2628000"/>
            <a:ext cx="4156978" cy="30794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881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전체">
  <a:themeElements>
    <a:clrScheme name="전체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전체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전체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11710</TotalTime>
  <Words>193</Words>
  <Application>Microsoft Office PowerPoint</Application>
  <PresentationFormat>화면 슬라이드 쇼(4:3)</PresentationFormat>
  <Paragraphs>54</Paragraphs>
  <Slides>8</Slides>
  <Notes>1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전체</vt:lpstr>
      <vt:lpstr>수식</vt:lpstr>
      <vt:lpstr>Fe-56 Evaluation Work at KAERI</vt:lpstr>
      <vt:lpstr>Reproductions of the resonance-like structure (1)</vt:lpstr>
      <vt:lpstr>Reproductions of the resonance-like structure (2)</vt:lpstr>
      <vt:lpstr>Above the resonance-like structure (1)</vt:lpstr>
      <vt:lpstr>Above the resonance-like structure (2)</vt:lpstr>
      <vt:lpstr>Above the resonance-like structure (3)</vt:lpstr>
      <vt:lpstr>Above the resonance-like structure (4)</vt:lpstr>
      <vt:lpstr>Above the resonance-like structure (5)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조영식</dc:creator>
  <cp:lastModifiedBy>조영식</cp:lastModifiedBy>
  <cp:revision>749</cp:revision>
  <cp:lastPrinted>2014-08-19T09:18:21Z</cp:lastPrinted>
  <dcterms:created xsi:type="dcterms:W3CDTF">2010-10-18T05:00:37Z</dcterms:created>
  <dcterms:modified xsi:type="dcterms:W3CDTF">2014-11-03T03:46:21Z</dcterms:modified>
</cp:coreProperties>
</file>