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73" r:id="rId2"/>
  </p:sldMasterIdLst>
  <p:notesMasterIdLst>
    <p:notesMasterId r:id="rId32"/>
  </p:notesMasterIdLst>
  <p:handoutMasterIdLst>
    <p:handoutMasterId r:id="rId33"/>
  </p:handoutMasterIdLst>
  <p:sldIdLst>
    <p:sldId id="256" r:id="rId3"/>
    <p:sldId id="304" r:id="rId4"/>
    <p:sldId id="305" r:id="rId5"/>
    <p:sldId id="338" r:id="rId6"/>
    <p:sldId id="306" r:id="rId7"/>
    <p:sldId id="307" r:id="rId8"/>
    <p:sldId id="308" r:id="rId9"/>
    <p:sldId id="339" r:id="rId10"/>
    <p:sldId id="340" r:id="rId11"/>
    <p:sldId id="341" r:id="rId12"/>
    <p:sldId id="343" r:id="rId13"/>
    <p:sldId id="344" r:id="rId14"/>
    <p:sldId id="345" r:id="rId15"/>
    <p:sldId id="346" r:id="rId16"/>
    <p:sldId id="347" r:id="rId17"/>
    <p:sldId id="351" r:id="rId18"/>
    <p:sldId id="333" r:id="rId19"/>
    <p:sldId id="352" r:id="rId20"/>
    <p:sldId id="353" r:id="rId21"/>
    <p:sldId id="358" r:id="rId22"/>
    <p:sldId id="354" r:id="rId23"/>
    <p:sldId id="356" r:id="rId24"/>
    <p:sldId id="357" r:id="rId25"/>
    <p:sldId id="349" r:id="rId26"/>
    <p:sldId id="350" r:id="rId27"/>
    <p:sldId id="355" r:id="rId28"/>
    <p:sldId id="359" r:id="rId29"/>
    <p:sldId id="360" r:id="rId30"/>
    <p:sldId id="337" r:id="rId3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004494"/>
    <a:srgbClr val="37ACDE"/>
    <a:srgbClr val="3E6FD2"/>
    <a:srgbClr val="006600"/>
    <a:srgbClr val="000000"/>
    <a:srgbClr val="2D5EC1"/>
    <a:srgbClr val="BDDEFF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89F6E255-555A-47E1-929D-7A2EEE6E3D7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36CCC08-6ADC-412B-9E30-B483F97248D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JRC_Slides_Foote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7" name="Picture 10" descr="JRC_Slides_Logo_E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5497513" y="5791772"/>
            <a:ext cx="28479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 smtClean="0">
                <a:solidFill>
                  <a:srgbClr val="004494"/>
                </a:solidFill>
              </a:rPr>
              <a:t>www.jrc.ec.europa.eu </a:t>
            </a:r>
          </a:p>
        </p:txBody>
      </p:sp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7200" y="1612255"/>
            <a:ext cx="7869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5" name="Content Placeholder 2"/>
          <p:cNvSpPr>
            <a:spLocks noGrp="1"/>
          </p:cNvSpPr>
          <p:nvPr>
            <p:ph idx="10"/>
          </p:nvPr>
        </p:nvSpPr>
        <p:spPr>
          <a:xfrm>
            <a:off x="637200" y="3842639"/>
            <a:ext cx="7869600" cy="302647"/>
          </a:xfrm>
        </p:spPr>
        <p:txBody>
          <a:bodyPr/>
          <a:lstStyle>
            <a:lvl1pPr algn="r">
              <a:defRPr/>
            </a:lvl1pPr>
            <a:lvl2pPr marL="228600" indent="-228600">
              <a:buFont typeface="Wingdings" charset="2"/>
              <a:buChar char="§"/>
              <a:defRPr sz="1800" b="0" i="0" baseline="0">
                <a:latin typeface="Verdana"/>
              </a:defRPr>
            </a:lvl2pPr>
            <a:lvl3pPr marL="457200" indent="-228600">
              <a:buClr>
                <a:srgbClr val="37ACDE"/>
              </a:buClr>
              <a:buFont typeface="Verdana"/>
              <a:buChar char="•"/>
              <a:defRPr sz="1600" baseline="0">
                <a:latin typeface="Verdana"/>
              </a:defRPr>
            </a:lvl3pPr>
            <a:lvl4pPr marL="6858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8505E-E0DB-4AE2-86A9-E1797ADD9DA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712B0-5A01-4369-8AE4-B1F790DBCCDA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4407E-CF5F-4A2E-8F90-CA959AE1BF0C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221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B0889-C0BD-4FEC-A5ED-84F8098EBE42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8348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FE968-988C-470D-9B19-01668A363EF3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628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B6A36-32DD-4464-A985-C78BCDE9C1A9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0303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7CBFE-CE1B-4702-863A-A7EF82B73E10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214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DF4A6-14DD-47AD-8B93-8FE7EF2C7BB3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7115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E70A-6168-4A27-BA21-5772248D4708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118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31079-80BF-413D-9C81-2FCBB9776589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4786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039B7-973F-424B-B10A-55AA9502B3F5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5713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7E039-8BB4-4382-A277-EB920B15562D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36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200" y="2416174"/>
            <a:ext cx="7869600" cy="1292662"/>
          </a:xfrm>
        </p:spPr>
        <p:txBody>
          <a:bodyPr/>
          <a:lstStyle>
            <a:lvl1pPr indent="0">
              <a:lnSpc>
                <a:spcPct val="100000"/>
              </a:lnSpc>
              <a:defRPr/>
            </a:lvl1pPr>
            <a:lvl2pPr marL="228600" indent="0">
              <a:lnSpc>
                <a:spcPct val="100000"/>
              </a:lnSpc>
              <a:buFont typeface="Verdana"/>
              <a:buChar char="•"/>
              <a:defRPr sz="1800" b="0" i="0" baseline="0">
                <a:latin typeface="Verdana"/>
              </a:defRPr>
            </a:lvl2pPr>
            <a:lvl3pPr marL="457200" indent="0">
              <a:lnSpc>
                <a:spcPct val="100000"/>
              </a:lnSpc>
              <a:buClr>
                <a:srgbClr val="37ACDE"/>
              </a:buClr>
              <a:buFont typeface="Wingdings" charset="2"/>
              <a:buChar char="§"/>
              <a:defRPr sz="1600" baseline="0">
                <a:latin typeface="Verdana"/>
              </a:defRPr>
            </a:lvl3pPr>
            <a:lvl4pPr marL="685800" indent="0">
              <a:lnSpc>
                <a:spcPct val="1000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0">
              <a:lnSpc>
                <a:spcPct val="1000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E9E5A-1755-45D2-AF88-AD6E4453AA0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46CA-0425-4B33-89F9-214AFB237248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430887"/>
          </a:xfrm>
        </p:spPr>
        <p:txBody>
          <a:bodyPr/>
          <a:lstStyle>
            <a:lvl1pPr algn="l">
              <a:defRPr sz="2800" b="1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104253"/>
            <a:ext cx="7772400" cy="302647"/>
          </a:xfrm>
        </p:spPr>
        <p:txBody>
          <a:bodyPr anchor="b"/>
          <a:lstStyle>
            <a:lvl1pPr marL="0" indent="0">
              <a:buNone/>
              <a:defRPr sz="18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60149-DC86-4DAF-8247-BCF67E4B716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D2B50-F7C1-4A74-A46C-A8D5F85EC48E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7869600" cy="430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3819600" cy="1569660"/>
          </a:xfrm>
        </p:spPr>
        <p:txBody>
          <a:bodyPr/>
          <a:lstStyle>
            <a:lvl1pPr indent="0">
              <a:lnSpc>
                <a:spcPct val="100000"/>
              </a:lnSpc>
              <a:defRPr sz="1800"/>
            </a:lvl1pPr>
            <a:lvl2pPr marL="228600" indent="0">
              <a:lnSpc>
                <a:spcPct val="100000"/>
              </a:lnSpc>
              <a:buFont typeface="Verdana"/>
              <a:buChar char="•"/>
              <a:defRPr sz="1800" baseline="0"/>
            </a:lvl2pPr>
            <a:lvl3pPr marL="457200" indent="0">
              <a:lnSpc>
                <a:spcPct val="100000"/>
              </a:lnSpc>
              <a:buFont typeface="Wingdings" charset="2"/>
              <a:buChar char="§"/>
              <a:defRPr sz="1600"/>
            </a:lvl3pPr>
            <a:lvl4pPr indent="0">
              <a:lnSpc>
                <a:spcPct val="100000"/>
              </a:lnSpc>
              <a:defRPr sz="1600" baseline="0"/>
            </a:lvl4pPr>
            <a:lvl5pPr marL="914400" indent="0">
              <a:lnSpc>
                <a:spcPct val="100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200" y="2492375"/>
            <a:ext cx="3819600" cy="1292662"/>
          </a:xfrm>
        </p:spPr>
        <p:txBody>
          <a:bodyPr/>
          <a:lstStyle>
            <a:lvl1pPr marL="0" indent="0">
              <a:lnSpc>
                <a:spcPct val="100000"/>
              </a:lnSpc>
              <a:defRPr sz="1800"/>
            </a:lvl1pPr>
            <a:lvl2pPr marL="0" indent="0">
              <a:lnSpc>
                <a:spcPct val="100000"/>
              </a:lnSpc>
              <a:buFont typeface="Verdana"/>
              <a:buChar char="•"/>
              <a:defRPr sz="1800"/>
            </a:lvl2pPr>
            <a:lvl3pPr marL="0" indent="0">
              <a:lnSpc>
                <a:spcPct val="100000"/>
              </a:lnSpc>
              <a:buFont typeface="Wingdings" charset="2"/>
              <a:buChar char="§"/>
              <a:defRPr sz="1600"/>
            </a:lvl3pPr>
            <a:lvl4pPr marL="0" indent="0">
              <a:lnSpc>
                <a:spcPct val="100000"/>
              </a:lnSpc>
              <a:defRPr sz="1600" baseline="0"/>
            </a:lvl4pPr>
            <a:lvl5pPr marL="0" indent="0">
              <a:lnSpc>
                <a:spcPct val="100000"/>
              </a:lnSpc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F208-7D8E-45B8-941E-00ED6709CD9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9621F-E6C5-4F83-BB6A-F0A71C512565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00A79-BD46-4E47-B8AD-850A21FC457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35A02-9671-450F-B060-D33A698C0012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5" name="Tekstvak 4"/>
          <p:cNvSpPr txBox="1"/>
          <p:nvPr userDrawn="1"/>
        </p:nvSpPr>
        <p:spPr>
          <a:xfrm>
            <a:off x="1609344" y="3633216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smtClean="0">
              <a:solidFill>
                <a:srgbClr val="004494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76EF8-DBFC-464A-90BE-282C53A9A7A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107A8-2B00-466F-B081-7A49DD44E281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615553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2520000" cy="3432176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 baseline="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 marL="9144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4314412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4FA5-E96D-4812-812C-FE6781F3C9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B6D70-7421-4CA3-86EC-A34BE45A18C5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612800"/>
            <a:ext cx="5486400" cy="31783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367337"/>
            <a:ext cx="5486400" cy="557213"/>
          </a:xfrm>
        </p:spPr>
        <p:txBody>
          <a:bodyPr/>
          <a:lstStyle>
            <a:lvl1pPr marL="0" indent="0">
              <a:lnSpc>
                <a:spcPts val="18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2742E-B333-4E4D-86DF-9DC5B038106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90347-6012-4A0C-9486-5DF3AE4D8B00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C86CF63-E8F6-44EE-8FED-47121F664E1E}" type="slidenum">
              <a:rPr lang="en-GB" altLang="en-US">
                <a:solidFill>
                  <a:srgbClr val="FFFFFF"/>
                </a:solidFill>
              </a:rPr>
              <a:pPr/>
              <a:t>‹nr.›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6588" y="1612900"/>
            <a:ext cx="78708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588" y="2416175"/>
            <a:ext cx="7870825" cy="182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73813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582B786C-EF5F-4414-803A-66CC9C4D648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2" name="Picture 5" descr="JRC_Slides_Footer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" descr="JRC_Slides_Logo_EN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6588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C537DDB1-B1C7-4169-A167-6B466A5D5C6A}" type="datetime3">
              <a:rPr lang="en-US"/>
              <a:pPr>
                <a:defRPr/>
              </a:pPr>
              <a:t>3 November 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</p:sldLayoutIdLst>
  <p:hf hdr="0" ftr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defRPr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marL="2286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•"/>
        <a:defRPr>
          <a:solidFill>
            <a:srgbClr val="004494"/>
          </a:solidFill>
          <a:latin typeface="Verdana"/>
          <a:ea typeface="MS PGothic" pitchFamily="34" charset="-128"/>
        </a:defRPr>
      </a:lvl2pPr>
      <a:lvl3pPr marL="4572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Wingdings" pitchFamily="2" charset="2"/>
        <a:buChar char="§"/>
        <a:defRPr sz="1600">
          <a:solidFill>
            <a:srgbClr val="004494"/>
          </a:solidFill>
          <a:latin typeface="Verdana"/>
          <a:ea typeface="MS PGothic" pitchFamily="34" charset="-128"/>
        </a:defRPr>
      </a:lvl3pPr>
      <a:lvl4pPr marL="6858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Arial" charset="0"/>
        <a:buChar char="•"/>
        <a:defRPr sz="1600">
          <a:solidFill>
            <a:srgbClr val="004494"/>
          </a:solidFill>
          <a:latin typeface="Verdana"/>
          <a:ea typeface="MS PGothic" pitchFamily="34" charset="-128"/>
        </a:defRPr>
      </a:lvl4pPr>
      <a:lvl5pPr marL="9144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–"/>
        <a:defRPr sz="1600">
          <a:solidFill>
            <a:srgbClr val="004494"/>
          </a:solidFill>
          <a:latin typeface="Verdana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575744E-C14B-467C-A1A6-9C6D08008A97}" type="slidenum">
              <a:rPr lang="en-GB" altLang="en-US" b="0">
                <a:solidFill>
                  <a:srgbClr val="000000"/>
                </a:solidFill>
                <a:ea typeface="+mn-ea"/>
                <a:cs typeface="+mn-cs"/>
              </a:rPr>
              <a:pPr/>
              <a:t>‹nr.›</a:t>
            </a:fld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65" y="1612900"/>
            <a:ext cx="7780476" cy="430887"/>
          </a:xfrm>
          <a:extLst>
            <a:ext uri="{FAA26D3D-D897-4be2-8F04-BA451C77F1D7}"/>
          </a:extLst>
        </p:spPr>
        <p:txBody>
          <a:bodyPr/>
          <a:lstStyle/>
          <a:p>
            <a:pPr>
              <a:defRPr/>
            </a:pPr>
            <a:r>
              <a:rPr lang="en-GB" smtClean="0"/>
              <a:t>Summary of the progress for n+</a:t>
            </a:r>
            <a:r>
              <a:rPr lang="en-GB" baseline="30000" smtClean="0"/>
              <a:t>16</a:t>
            </a:r>
            <a:r>
              <a:rPr lang="en-GB" smtClean="0"/>
              <a:t>O</a:t>
            </a:r>
            <a:endParaRPr lang="en-US" sz="3200" i="1">
              <a:ea typeface="+mj-ea"/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0"/>
          </p:nvPr>
        </p:nvSpPr>
        <p:spPr>
          <a:xfrm>
            <a:off x="637200" y="3842639"/>
            <a:ext cx="7869600" cy="670953"/>
          </a:xfrm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0066"/>
              </a:buClr>
              <a:buFont typeface="Wingdings" pitchFamily="2" charset="2"/>
              <a:buNone/>
            </a:pPr>
            <a:r>
              <a:rPr lang="en-GB" i="1" smtClean="0">
                <a:latin typeface="Arial" charset="0"/>
              </a:rPr>
              <a:t>Arjan Plompen</a:t>
            </a:r>
          </a:p>
          <a:p>
            <a:pPr algn="ctr">
              <a:spcBef>
                <a:spcPct val="20000"/>
              </a:spcBef>
              <a:buClr>
                <a:srgbClr val="000066"/>
              </a:buClr>
              <a:buFont typeface="Wingdings" pitchFamily="2" charset="2"/>
              <a:buNone/>
            </a:pPr>
            <a:r>
              <a:rPr lang="en-GB" i="1" smtClean="0">
                <a:latin typeface="Arial" charset="0"/>
              </a:rPr>
              <a:t> EC-JRC-IRMM, SN3S unit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307777"/>
          </a:xfrm>
        </p:spPr>
        <p:txBody>
          <a:bodyPr/>
          <a:lstStyle/>
          <a:p>
            <a:r>
              <a:rPr lang="nl-NL" smtClean="0"/>
              <a:t>Progress 2014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4001095"/>
          </a:xfrm>
        </p:spPr>
        <p:txBody>
          <a:bodyPr/>
          <a:lstStyle/>
          <a:p>
            <a:pPr>
              <a:buFont typeface="+mj-lt"/>
              <a:buAutoNum type="arabicPeriod" startAt="7"/>
            </a:pPr>
            <a:r>
              <a:rPr lang="nl-NL" smtClean="0"/>
              <a:t>Evaluations of Gerry Hale and Luiz Leal available in ENDF format.</a:t>
            </a:r>
          </a:p>
          <a:p>
            <a:pPr>
              <a:buFont typeface="+mj-lt"/>
              <a:buAutoNum type="arabicPeriod" startAt="7"/>
            </a:pPr>
            <a:endParaRPr lang="nl-NL" smtClean="0"/>
          </a:p>
          <a:p>
            <a:pPr>
              <a:buFont typeface="+mj-lt"/>
              <a:buAutoNum type="arabicPeriod" startAt="7"/>
            </a:pPr>
            <a:r>
              <a:rPr lang="nl-NL" smtClean="0"/>
              <a:t>Converted to ACE files by David Brown.</a:t>
            </a:r>
          </a:p>
          <a:p>
            <a:pPr>
              <a:buFont typeface="+mj-lt"/>
              <a:buAutoNum type="arabicPeriod" startAt="7"/>
            </a:pPr>
            <a:endParaRPr lang="nl-NL" smtClean="0"/>
          </a:p>
          <a:p>
            <a:pPr>
              <a:buFont typeface="+mj-lt"/>
              <a:buAutoNum type="arabicPeriod" startAt="7"/>
            </a:pPr>
            <a:r>
              <a:rPr lang="nl-NL" smtClean="0"/>
              <a:t>Used for first benchmarking by Steven van der Marck, Ivo Kodeli, Paul Romano and Andrej Trkov.</a:t>
            </a:r>
          </a:p>
          <a:p>
            <a:pPr>
              <a:buFont typeface="+mj-lt"/>
              <a:buAutoNum type="arabicPeriod" startAt="7"/>
            </a:pPr>
            <a:endParaRPr lang="nl-NL" smtClean="0"/>
          </a:p>
          <a:p>
            <a:pPr>
              <a:buFont typeface="+mj-lt"/>
              <a:buAutoNum type="arabicPeriod" startAt="7"/>
            </a:pPr>
            <a:r>
              <a:rPr lang="nl-NL" smtClean="0"/>
              <a:t>Angular distribution of the Leal evaluation replaced by that of ENDF/B-VII.1 evaluation due to processing limitations.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1E4FA5-E96D-4812-812C-FE6781F3C9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smtClean="0"/>
              <a:t>Comparisons </a:t>
            </a:r>
            <a:r>
              <a:rPr lang="en-GB" sz="2000" dirty="0" smtClean="0"/>
              <a:t>of Hale and </a:t>
            </a:r>
            <a:r>
              <a:rPr lang="en-GB" sz="2000" smtClean="0"/>
              <a:t>Leal evaluations.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b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Graphs by Paul Romano (3 Oct. </a:t>
            </a:r>
            <a:r>
              <a:rPr lang="en-GB" dirty="0" smtClean="0"/>
              <a:t>2014)</a:t>
            </a:r>
          </a:p>
          <a:p>
            <a:pPr marL="400050" lvl="1" indent="0">
              <a:buNone/>
            </a:pPr>
            <a:r>
              <a:rPr lang="en-GB" b="0" dirty="0" smtClean="0"/>
              <a:t>Elastic below 100 keV (w. Kopecky-Plompen </a:t>
            </a:r>
            <a:r>
              <a:rPr lang="en-GB" b="0" dirty="0" err="1" smtClean="0"/>
              <a:t>recomm</a:t>
            </a:r>
            <a:r>
              <a:rPr lang="en-GB" b="0" dirty="0" smtClean="0"/>
              <a:t>.)</a:t>
            </a:r>
          </a:p>
          <a:p>
            <a:pPr marL="400050" lvl="1" indent="0">
              <a:buNone/>
            </a:pPr>
            <a:r>
              <a:rPr lang="en-GB" b="0" dirty="0" smtClean="0"/>
              <a:t>Elastic </a:t>
            </a:r>
            <a:r>
              <a:rPr lang="en-GB" b="0" dirty="0" err="1" smtClean="0"/>
              <a:t>cs</a:t>
            </a:r>
            <a:r>
              <a:rPr lang="en-GB" b="0" dirty="0" smtClean="0"/>
              <a:t> and ratio to B-VII.1 up to 6.5 MeV</a:t>
            </a:r>
          </a:p>
          <a:p>
            <a:pPr marL="400050" lvl="1" indent="0">
              <a:buNone/>
            </a:pPr>
            <a:r>
              <a:rPr lang="en-GB" b="0" dirty="0" smtClean="0"/>
              <a:t>Angular distributions (</a:t>
            </a:r>
            <a:r>
              <a:rPr lang="en-GB" b="0" dirty="0" err="1" smtClean="0"/>
              <a:t>th</a:t>
            </a:r>
            <a:r>
              <a:rPr lang="en-GB" b="0" dirty="0" smtClean="0"/>
              <a:t>, 10, 100 keV, 1, 5 MeV)</a:t>
            </a:r>
          </a:p>
          <a:p>
            <a:pPr marL="400050" lvl="1" indent="0">
              <a:buNone/>
            </a:pPr>
            <a:r>
              <a:rPr lang="en-GB" b="0" dirty="0" smtClean="0"/>
              <a:t>(n,a) </a:t>
            </a:r>
            <a:r>
              <a:rPr lang="en-GB" b="0" dirty="0" err="1" smtClean="0"/>
              <a:t>cs</a:t>
            </a:r>
            <a:r>
              <a:rPr lang="en-GB" b="0" dirty="0" smtClean="0"/>
              <a:t> 2.5-6.5 MeV</a:t>
            </a:r>
          </a:p>
          <a:p>
            <a:pPr marL="400050" lvl="1" indent="0">
              <a:buNone/>
            </a:pPr>
            <a:endParaRPr lang="en-GB" b="0" dirty="0"/>
          </a:p>
          <a:p>
            <a:pPr marL="400050" lvl="1" indent="0">
              <a:buNone/>
            </a:pPr>
            <a:r>
              <a:rPr lang="en-GB" b="0" dirty="0" smtClean="0"/>
              <a:t>Comments Plompen</a:t>
            </a:r>
          </a:p>
          <a:p>
            <a:pPr marL="400050" lvl="1" indent="0">
              <a:buNone/>
            </a:pPr>
            <a:r>
              <a:rPr lang="en-GB" sz="1800" b="0" dirty="0" smtClean="0">
                <a:solidFill>
                  <a:schemeClr val="tx1"/>
                </a:solidFill>
              </a:rPr>
              <a:t>Elastic is essentially total, except above the (n,a) threshold – where total may be 10% higher than elastic.</a:t>
            </a:r>
          </a:p>
          <a:p>
            <a:pPr marL="400050" lvl="1" indent="0">
              <a:buNone/>
            </a:pPr>
            <a:r>
              <a:rPr lang="en-GB" sz="1800" b="0" dirty="0" smtClean="0">
                <a:solidFill>
                  <a:schemeClr val="tx1"/>
                </a:solidFill>
              </a:rPr>
              <a:t>See slides for others.</a:t>
            </a:r>
            <a:endParaRPr lang="en-GB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01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640" y="-9191"/>
            <a:ext cx="9156254" cy="6867191"/>
            <a:chOff x="1640" y="-9191"/>
            <a:chExt cx="9156254" cy="6867191"/>
          </a:xfrm>
        </p:grpSpPr>
        <p:pic>
          <p:nvPicPr>
            <p:cNvPr id="1026" name="Picture 2" descr="ii_i0sycghv1_148d3fab2731b56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0" y="-9191"/>
              <a:ext cx="9156254" cy="6867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 bwMode="auto">
            <a:xfrm flipH="1">
              <a:off x="4500192" y="3247200"/>
              <a:ext cx="1800000" cy="0"/>
            </a:xfrm>
            <a:prstGeom prst="line">
              <a:avLst/>
            </a:prstGeom>
            <a:noFill/>
            <a:ln w="254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8"/>
            <p:cNvCxnSpPr/>
            <p:nvPr/>
          </p:nvCxnSpPr>
          <p:spPr bwMode="auto">
            <a:xfrm flipH="1">
              <a:off x="4499992" y="2966400"/>
              <a:ext cx="0" cy="55800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/>
            <p:cNvCxnSpPr/>
            <p:nvPr/>
          </p:nvCxnSpPr>
          <p:spPr bwMode="auto">
            <a:xfrm flipH="1">
              <a:off x="6300192" y="2966400"/>
              <a:ext cx="0" cy="55800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" name="Group 12"/>
          <p:cNvGrpSpPr/>
          <p:nvPr/>
        </p:nvGrpSpPr>
        <p:grpSpPr>
          <a:xfrm>
            <a:off x="3848015" y="4979783"/>
            <a:ext cx="2808312" cy="646331"/>
            <a:chOff x="4283968" y="4942909"/>
            <a:chExt cx="2808312" cy="646331"/>
          </a:xfrm>
        </p:grpSpPr>
        <p:sp>
          <p:nvSpPr>
            <p:cNvPr id="6" name="TextBox 5"/>
            <p:cNvSpPr txBox="1"/>
            <p:nvPr/>
          </p:nvSpPr>
          <p:spPr>
            <a:xfrm>
              <a:off x="4788024" y="4942909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0" dirty="0" smtClean="0">
                  <a:solidFill>
                    <a:srgbClr val="000000"/>
                  </a:solidFill>
                  <a:ea typeface="+mn-ea"/>
                  <a:cs typeface="+mn-cs"/>
                </a:rPr>
                <a:t>Kopecky-Plompen recommendation</a:t>
              </a:r>
              <a:endParaRPr lang="en-GB" sz="1800" b="0" dirty="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flipH="1">
              <a:off x="4355976" y="5229200"/>
              <a:ext cx="360000" cy="0"/>
            </a:xfrm>
            <a:prstGeom prst="line">
              <a:avLst/>
            </a:prstGeom>
            <a:noFill/>
            <a:ln w="254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" name="Rectangle 6"/>
            <p:cNvSpPr/>
            <p:nvPr/>
          </p:nvSpPr>
          <p:spPr bwMode="auto">
            <a:xfrm>
              <a:off x="4283968" y="4942909"/>
              <a:ext cx="2808312" cy="646331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 smtClean="0">
                <a:solidFill>
                  <a:srgbClr val="0F5494"/>
                </a:solidFill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13186" y="3681898"/>
            <a:ext cx="6903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Leal's evaluation within 1s from our recommendation</a:t>
            </a:r>
          </a:p>
          <a:p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Hale's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evaluation within 2s</a:t>
            </a:r>
          </a:p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The reductions compared to B-VII.1 will increase </a:t>
            </a:r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mfp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below 100 keV.</a:t>
            </a:r>
          </a:p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For oxygen in water the fractional contribution of the change in </a:t>
            </a:r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cs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and hence </a:t>
            </a:r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mfp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is 0.13% (recommendation </a:t>
            </a:r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vs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B-VII.1).</a:t>
            </a:r>
          </a:p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For UO2 it is 2-3% (very approximate).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ii_i0sycra62_148d3fae83eb86f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68" y="1"/>
            <a:ext cx="7572332" cy="567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83421" y="1630013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Below 3.5 MeV (n,a) is so small that elastic is total.</a:t>
            </a:r>
          </a:p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Above 3.5 MeV total is about 10% larger than elastic.</a:t>
            </a:r>
            <a:endParaRPr lang="en-GB" sz="1200" b="0" dirty="0">
              <a:solidFill>
                <a:srgbClr val="0F5494"/>
              </a:solidFill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5373216"/>
            <a:ext cx="83183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Differences appear large for Leal's evaluation.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Averaged over fission spectrum this should be strongly damped.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Averaged over fast component of benchmark spectra this should be less so.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To the extent that the </a:t>
            </a:r>
            <a:r>
              <a:rPr lang="en-GB" sz="1100" b="0" dirty="0" err="1" smtClean="0">
                <a:solidFill>
                  <a:srgbClr val="0F5494"/>
                </a:solidFill>
                <a:ea typeface="+mn-ea"/>
                <a:cs typeface="+mn-cs"/>
              </a:rPr>
              <a:t>mfp</a:t>
            </a:r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 is reduced (fast spectrum component) this reduces leakage.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This reduces the impact of increased loss due to increased (n,a).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With </a:t>
            </a:r>
            <a:r>
              <a:rPr lang="en-GB" sz="1100" b="0" dirty="0" err="1" smtClean="0">
                <a:solidFill>
                  <a:srgbClr val="0F5494"/>
                </a:solidFill>
                <a:ea typeface="+mn-ea"/>
                <a:cs typeface="+mn-cs"/>
              </a:rPr>
              <a:t>Hale's</a:t>
            </a:r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 evaluation there should be a slightly longer </a:t>
            </a:r>
            <a:r>
              <a:rPr lang="en-GB" sz="1100" b="0" dirty="0" err="1" smtClean="0">
                <a:solidFill>
                  <a:srgbClr val="0F5494"/>
                </a:solidFill>
                <a:ea typeface="+mn-ea"/>
                <a:cs typeface="+mn-cs"/>
              </a:rPr>
              <a:t>mfp</a:t>
            </a:r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, so more leakage, 'reinforcing' the extra loss from the increased (n,a) for benchmarks where leakage is important.</a:t>
            </a:r>
            <a:endParaRPr lang="en-GB" sz="1100" b="0" dirty="0">
              <a:solidFill>
                <a:srgbClr val="0F5494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73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ii_i0syf2fr3_148d3fc8f5975f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2" y="-27384"/>
            <a:ext cx="9157270" cy="580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05273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Leal's angular distribution equals ENDF/B-VII.1</a:t>
            </a:r>
          </a:p>
          <a:p>
            <a:r>
              <a:rPr lang="en-GB" sz="1200" b="0" dirty="0" err="1" smtClean="0">
                <a:solidFill>
                  <a:srgbClr val="0F5494"/>
                </a:solidFill>
                <a:ea typeface="+mn-ea"/>
                <a:cs typeface="+mn-cs"/>
              </a:rPr>
              <a:t>Hale's</a:t>
            </a:r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 angular distribution is very close to ENDF/B-VII.1</a:t>
            </a:r>
          </a:p>
          <a:p>
            <a:r>
              <a:rPr lang="en-GB" sz="1200" b="0" dirty="0" smtClean="0">
                <a:solidFill>
                  <a:srgbClr val="0F5494"/>
                </a:solidFill>
                <a:ea typeface="+mn-ea"/>
                <a:cs typeface="+mn-cs"/>
              </a:rPr>
              <a:t>No impact on benchmarks expected.</a:t>
            </a:r>
            <a:endParaRPr lang="en-GB" sz="1200" b="0" dirty="0">
              <a:solidFill>
                <a:srgbClr val="0F5494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074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ii_i0syh9u95_148d3fe214818ce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727" y="-27384"/>
            <a:ext cx="10279270" cy="515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5255622"/>
            <a:ext cx="8318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Good to have this on linear scale. Clearly shows (n,a) only absorbs in tail of fission spectrum.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Leal's evaluation for this </a:t>
            </a:r>
            <a:r>
              <a:rPr lang="en-GB" sz="1100" b="0" dirty="0" err="1" smtClean="0">
                <a:solidFill>
                  <a:srgbClr val="0F5494"/>
                </a:solidFill>
                <a:ea typeface="+mn-ea"/>
                <a:cs typeface="+mn-cs"/>
              </a:rPr>
              <a:t>cs</a:t>
            </a:r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 should make only a small difference compared with ENDF/B-VII.1 for the benchmarks.</a:t>
            </a:r>
          </a:p>
          <a:p>
            <a:r>
              <a:rPr lang="en-GB" sz="1100" b="0" dirty="0" err="1" smtClean="0">
                <a:solidFill>
                  <a:srgbClr val="0F5494"/>
                </a:solidFill>
                <a:ea typeface="+mn-ea"/>
                <a:cs typeface="+mn-cs"/>
              </a:rPr>
              <a:t>Hale's</a:t>
            </a:r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 evaluation is about 50% larger than ENDF/B-VII.1.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For a given spectrum it would then increase capture on oxygen by 50%.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For Leal's evaluation this is roughly 5-10% more capture.</a:t>
            </a:r>
          </a:p>
          <a:p>
            <a:r>
              <a:rPr lang="en-GB" sz="1100" b="0" dirty="0" smtClean="0">
                <a:solidFill>
                  <a:srgbClr val="0F5494"/>
                </a:solidFill>
                <a:ea typeface="+mn-ea"/>
                <a:cs typeface="+mn-cs"/>
              </a:rPr>
              <a:t>As a secondary effect increased (n,a) softens the spectrum in the fast range (in principle; quantitatively?).</a:t>
            </a:r>
            <a:endParaRPr lang="en-GB" sz="1100" b="0" dirty="0">
              <a:solidFill>
                <a:srgbClr val="0F5494"/>
              </a:solidFill>
              <a:ea typeface="+mn-ea"/>
              <a:cs typeface="+mn-cs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355976" y="3645024"/>
            <a:ext cx="0" cy="972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4355976" y="3960000"/>
            <a:ext cx="0" cy="64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="" xmlns:p14="http://schemas.microsoft.com/office/powerpoint/2010/main" val="41122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1322"/>
          <a:stretch>
            <a:fillRect/>
          </a:stretch>
        </p:blipFill>
        <p:spPr bwMode="auto">
          <a:xfrm>
            <a:off x="-1" y="978456"/>
            <a:ext cx="4262908" cy="314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4000" y="956095"/>
            <a:ext cx="4320000" cy="313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kstvak 3"/>
          <p:cNvSpPr txBox="1"/>
          <p:nvPr/>
        </p:nvSpPr>
        <p:spPr>
          <a:xfrm>
            <a:off x="991673" y="4146994"/>
            <a:ext cx="74826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smtClean="0">
                <a:solidFill>
                  <a:srgbClr val="FF0000"/>
                </a:solidFill>
              </a:rPr>
              <a:t>Royce Sayer, ORNL/TM-2000/212		(Bair-Haas)</a:t>
            </a:r>
          </a:p>
          <a:p>
            <a:r>
              <a:rPr lang="nl-NL" sz="1800" b="0" smtClean="0">
                <a:solidFill>
                  <a:srgbClr val="00B050"/>
                </a:solidFill>
              </a:rPr>
              <a:t>Luiz Leal, CIELO-ENDF file July 2014		(Harissopulos)</a:t>
            </a:r>
          </a:p>
          <a:p>
            <a:r>
              <a:rPr lang="nl-NL" sz="1800" b="0" smtClean="0">
                <a:solidFill>
                  <a:srgbClr val="004494"/>
                </a:solidFill>
              </a:rPr>
              <a:t>Identical spins and parities</a:t>
            </a:r>
          </a:p>
          <a:p>
            <a:r>
              <a:rPr lang="nl-NL" sz="1800" b="0" smtClean="0">
                <a:solidFill>
                  <a:srgbClr val="004494"/>
                </a:solidFill>
              </a:rPr>
              <a:t>Small changes in </a:t>
            </a:r>
            <a:r>
              <a:rPr lang="nl-NL" sz="1800" b="0" smtClean="0">
                <a:solidFill>
                  <a:srgbClr val="004494"/>
                </a:solidFill>
                <a:latin typeface="Symbol" pitchFamily="18" charset="2"/>
              </a:rPr>
              <a:t>G</a:t>
            </a:r>
            <a:r>
              <a:rPr lang="nl-NL" sz="1800" b="0" baseline="-25000" smtClean="0">
                <a:solidFill>
                  <a:srgbClr val="004494"/>
                </a:solidFill>
              </a:rPr>
              <a:t>n </a:t>
            </a:r>
            <a:r>
              <a:rPr lang="nl-NL" sz="1800" b="0" smtClean="0">
                <a:solidFill>
                  <a:srgbClr val="004494"/>
                </a:solidFill>
              </a:rPr>
              <a:t>(few changes and mostly less than 10%)</a:t>
            </a:r>
            <a:endParaRPr lang="nl-NL" sz="1800" b="0" baseline="-25000" smtClean="0">
              <a:solidFill>
                <a:srgbClr val="004494"/>
              </a:solidFill>
            </a:endParaRPr>
          </a:p>
          <a:p>
            <a:r>
              <a:rPr lang="nl-NL" sz="1800" b="0" smtClean="0">
                <a:solidFill>
                  <a:srgbClr val="004494"/>
                </a:solidFill>
              </a:rPr>
              <a:t>About 30% less </a:t>
            </a:r>
            <a:r>
              <a:rPr lang="nl-NL" sz="1800" b="0" smtClean="0">
                <a:solidFill>
                  <a:srgbClr val="004494"/>
                </a:solidFill>
                <a:latin typeface="Symbol" pitchFamily="18" charset="2"/>
              </a:rPr>
              <a:t>G</a:t>
            </a:r>
            <a:r>
              <a:rPr lang="nl-NL" sz="1800" b="0" baseline="-25000" smtClean="0">
                <a:solidFill>
                  <a:srgbClr val="004494"/>
                </a:solidFill>
                <a:latin typeface="Symbol" pitchFamily="18" charset="2"/>
              </a:rPr>
              <a:t>a</a:t>
            </a:r>
            <a:r>
              <a:rPr lang="nl-NL" sz="1800" b="0" smtClean="0">
                <a:solidFill>
                  <a:srgbClr val="004494"/>
                </a:solidFill>
              </a:rPr>
              <a:t> for Luiz than for Royce.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996" y="980606"/>
            <a:ext cx="8096250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76EF8-DBFC-464A-90BE-282C53A9A7A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107A8-2B00-466F-B081-7A49DD44E281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Selected Data Total				n+</a:t>
            </a:r>
            <a:r>
              <a:rPr kumimoji="0" lang="nl-NL" sz="2400" b="1" i="0" u="none" strike="noStrike" kern="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16</a:t>
            </a:r>
            <a:r>
              <a:rPr kumimoji="0" lang="nl-NL" sz="2400" b="1" i="0" u="none" strike="noStrike" kern="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O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258355" y="4134118"/>
            <a:ext cx="5228823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NL" sz="1800" b="0" smtClean="0">
                <a:solidFill>
                  <a:srgbClr val="004494"/>
                </a:solidFill>
              </a:rPr>
              <a:t>Cierjacks 81 best resolution</a:t>
            </a:r>
          </a:p>
          <a:p>
            <a:pPr marL="342900" indent="-342900">
              <a:buAutoNum type="arabicParenR"/>
            </a:pPr>
            <a:r>
              <a:rPr lang="nl-NL" sz="1800" b="0" smtClean="0">
                <a:solidFill>
                  <a:srgbClr val="004494"/>
                </a:solidFill>
              </a:rPr>
              <a:t>Cierjacks 81 normalization is floating</a:t>
            </a:r>
          </a:p>
          <a:p>
            <a:pPr marL="342900" indent="-342900">
              <a:buAutoNum type="arabicParenR"/>
            </a:pPr>
            <a:r>
              <a:rPr lang="nl-NL" sz="1800" b="0" smtClean="0">
                <a:solidFill>
                  <a:srgbClr val="004494"/>
                </a:solidFill>
              </a:rPr>
              <a:t>Fix normalization around 3.3 or 3.6 MeV to Ci68,Sc72,Fo73,Jo74,La80.</a:t>
            </a:r>
          </a:p>
          <a:p>
            <a:pPr marL="342900" indent="-342900">
              <a:buAutoNum type="arabicParenR"/>
            </a:pPr>
            <a:r>
              <a:rPr lang="nl-NL" sz="1800" b="0" smtClean="0">
                <a:solidFill>
                  <a:srgbClr val="004494"/>
                </a:solidFill>
              </a:rPr>
              <a:t>E.g. Sayer: 1.034 x to match Jo74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422007" y="1120462"/>
            <a:ext cx="20348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smtClean="0">
                <a:solidFill>
                  <a:srgbClr val="004494"/>
                </a:solidFill>
              </a:rPr>
              <a:t>Debate Cece:</a:t>
            </a:r>
          </a:p>
          <a:p>
            <a:r>
              <a:rPr lang="nl-NL" sz="1800" b="0" smtClean="0">
                <a:solidFill>
                  <a:srgbClr val="004494"/>
                </a:solidFill>
              </a:rPr>
              <a:t>All other normalizations should come to Cierjacks 81.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New thermal capture measurement</a:t>
            </a:r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Richard Firestone will explain.</a:t>
            </a:r>
          </a:p>
          <a:p>
            <a:r>
              <a:rPr lang="nl-NL" smtClean="0"/>
              <a:t>Self-normalizing experiment.</a:t>
            </a:r>
          </a:p>
          <a:p>
            <a:r>
              <a:rPr lang="nl-NL" smtClean="0"/>
              <a:t>Capture is a small cross section, not bound to contribute much to benchmarks.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6107A8-2B00-466F-B081-7A49DD44E281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76EF8-DBFC-464A-90BE-282C53A9A7A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First benchmarking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3"/>
          <p:cNvSpPr>
            <a:spLocks noGrp="1" noChangeArrowheads="1"/>
          </p:cNvSpPr>
          <p:nvPr>
            <p:ph idx="1"/>
          </p:nvPr>
        </p:nvSpPr>
        <p:spPr>
          <a:xfrm>
            <a:off x="319580" y="1277798"/>
            <a:ext cx="8572628" cy="2585323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Introduction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baseline="30000" smtClean="0"/>
              <a:t>16</a:t>
            </a:r>
            <a:r>
              <a:rPr lang="nl-NL" sz="2400" smtClean="0"/>
              <a:t>O(n,a) Giorginis analysis, Bair &amp; Haas data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Capture (details by Firestone)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ENDF files Hale and Leal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Benchmarking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Next steps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nl-NL" sz="2400" smtClean="0"/>
              <a:t>Outlook</a:t>
            </a:r>
          </a:p>
        </p:txBody>
      </p:sp>
      <p:sp>
        <p:nvSpPr>
          <p:cNvPr id="1028" name="Titel 1"/>
          <p:cNvSpPr>
            <a:spLocks noGrp="1"/>
          </p:cNvSpPr>
          <p:nvPr>
            <p:ph type="title"/>
          </p:nvPr>
        </p:nvSpPr>
        <p:spPr>
          <a:xfrm>
            <a:off x="252000" y="234000"/>
            <a:ext cx="7870825" cy="369332"/>
          </a:xfrm>
        </p:spPr>
        <p:txBody>
          <a:bodyPr/>
          <a:lstStyle/>
          <a:p>
            <a:pPr eaLnBrk="1" hangingPunct="1"/>
            <a:r>
              <a:rPr lang="nl-NL" sz="2400" smtClean="0">
                <a:solidFill>
                  <a:schemeClr val="bg1"/>
                </a:solidFill>
              </a:rPr>
              <a:t>Overview</a:t>
            </a:r>
            <a:endParaRPr lang="nl-NL" sz="1600" b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226" y="0"/>
            <a:ext cx="8684318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Steven				       </a:t>
            </a:r>
            <a:r>
              <a:rPr lang="nl-NL" sz="2000" smtClean="0">
                <a:solidFill>
                  <a:schemeClr val="bg1"/>
                </a:solidFill>
              </a:rPr>
              <a:t>ENDF/B-VII.1</a:t>
            </a:r>
            <a:r>
              <a:rPr lang="nl-NL" sz="2400" smtClean="0">
                <a:solidFill>
                  <a:schemeClr val="bg1"/>
                </a:solidFill>
              </a:rPr>
              <a:t/>
            </a:r>
            <a:br>
              <a:rPr lang="nl-NL" sz="2400" smtClean="0">
                <a:solidFill>
                  <a:schemeClr val="bg1"/>
                </a:solidFill>
              </a:rPr>
            </a:br>
            <a:r>
              <a:rPr lang="nl-NL" sz="2400" smtClean="0">
                <a:solidFill>
                  <a:schemeClr val="bg1"/>
                </a:solidFill>
              </a:rPr>
              <a:t>van der Marck		       </a:t>
            </a:r>
            <a:r>
              <a:rPr lang="nl-NL" sz="2000" smtClean="0">
                <a:solidFill>
                  <a:schemeClr val="bg1"/>
                </a:solidFill>
              </a:rPr>
              <a:t>with Hale and Leal </a:t>
            </a:r>
            <a:r>
              <a:rPr lang="nl-NL" sz="2000" baseline="30000" smtClean="0">
                <a:solidFill>
                  <a:schemeClr val="bg1"/>
                </a:solidFill>
              </a:rPr>
              <a:t>16</a:t>
            </a:r>
            <a:r>
              <a:rPr lang="nl-NL" sz="2000" smtClean="0">
                <a:solidFill>
                  <a:schemeClr val="bg1"/>
                </a:solidFill>
              </a:rPr>
              <a:t>O</a:t>
            </a: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993171"/>
            <a:ext cx="8229600" cy="35290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Table summarizes 2031 cases.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Graphs show largely homogeneous changes over categories.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Clearest effects for thermal-comp and thermal-sol.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Hale-eval: -150 pcm for sol, -50 to -100 for comp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Leal-eval: +50 pcm for sol and +15/+65 for comp.</a:t>
            </a:r>
          </a:p>
          <a:p>
            <a:pPr>
              <a:spcBef>
                <a:spcPts val="0"/>
              </a:spcBef>
            </a:pPr>
            <a:endParaRPr lang="nl-NL" sz="1800" smtClean="0"/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Metal fast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Benchmarks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not relevant.</a:t>
            </a:r>
          </a:p>
          <a:p>
            <a:pPr marL="0" indent="0">
              <a:spcBef>
                <a:spcPts val="0"/>
              </a:spcBef>
              <a:buNone/>
            </a:pPr>
            <a:endParaRPr lang="en-GB" sz="180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Comp-inter/fast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and misc-fast: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small differences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smtClean="0"/>
              <a:t>(ignore?).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273" y="2645099"/>
            <a:ext cx="6569727" cy="421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11236"/>
          <a:stretch>
            <a:fillRect/>
          </a:stretch>
        </p:blipFill>
        <p:spPr bwMode="auto">
          <a:xfrm>
            <a:off x="194726" y="2009101"/>
            <a:ext cx="8677275" cy="456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226" y="0"/>
            <a:ext cx="8684318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Paul Romano				HEU-SOL-THERM</a:t>
            </a: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07507"/>
            <a:ext cx="8229600" cy="3529013"/>
          </a:xfrm>
        </p:spPr>
        <p:txBody>
          <a:bodyPr/>
          <a:lstStyle/>
          <a:p>
            <a:r>
              <a:rPr lang="nl-NL" sz="1800" smtClean="0">
                <a:solidFill>
                  <a:srgbClr val="004494"/>
                </a:solidFill>
              </a:rPr>
              <a:t>Trend with leakage for Hale’s evaluation,</a:t>
            </a:r>
          </a:p>
          <a:p>
            <a:r>
              <a:rPr lang="nl-NL" sz="1800" smtClean="0">
                <a:solidFill>
                  <a:srgbClr val="004494"/>
                </a:solidFill>
              </a:rPr>
              <a:t>but main difference is absorption above 3 MeV ?</a:t>
            </a:r>
          </a:p>
          <a:p>
            <a:endParaRPr lang="nl-NL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3144" t="70461" r="45646"/>
          <a:stretch>
            <a:fillRect/>
          </a:stretch>
        </p:blipFill>
        <p:spPr bwMode="auto">
          <a:xfrm>
            <a:off x="7263685" y="1004553"/>
            <a:ext cx="1880315" cy="99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hoek 9"/>
          <p:cNvSpPr/>
          <p:nvPr/>
        </p:nvSpPr>
        <p:spPr>
          <a:xfrm>
            <a:off x="4198511" y="2099256"/>
            <a:ext cx="44432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b="0" i="1" smtClean="0">
                <a:solidFill>
                  <a:srgbClr val="004494"/>
                </a:solidFill>
              </a:rPr>
              <a:t>HST004+020 (D</a:t>
            </a:r>
            <a:r>
              <a:rPr lang="nl-NL" sz="1600" b="0" i="1" baseline="-25000" smtClean="0">
                <a:solidFill>
                  <a:srgbClr val="004494"/>
                </a:solidFill>
              </a:rPr>
              <a:t>2</a:t>
            </a:r>
            <a:r>
              <a:rPr lang="nl-NL" sz="1600" b="0" i="1" smtClean="0">
                <a:solidFill>
                  <a:srgbClr val="004494"/>
                </a:solidFill>
              </a:rPr>
              <a:t>O): very large decreases in reactivity for Leal and Hale.</a:t>
            </a:r>
            <a:endParaRPr lang="nl-NL" sz="1600" b="0" i="1">
              <a:solidFill>
                <a:srgbClr val="004494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226" y="0"/>
            <a:ext cx="8684318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Andrej Trkov				HEU-SOL-THERM</a:t>
            </a: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07507"/>
            <a:ext cx="8229600" cy="35290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Same game with selected benchmarks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Highlights role of PFNS and nu-bar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Lower T was compensated by lower nu-bar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2.03 -&gt; 2.00 MeV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Gwin nu-bar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Not applied yet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compensating </a:t>
            </a:r>
            <a:r>
              <a:rPr lang="nl-NL" sz="2000" baseline="30000" smtClean="0"/>
              <a:t>16</a:t>
            </a:r>
            <a:r>
              <a:rPr lang="nl-NL" sz="2000" smtClean="0"/>
              <a:t>O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trends.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6278" y="2491568"/>
            <a:ext cx="5983176" cy="4366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vak 7"/>
          <p:cNvSpPr txBox="1"/>
          <p:nvPr/>
        </p:nvSpPr>
        <p:spPr>
          <a:xfrm>
            <a:off x="430842" y="5550190"/>
            <a:ext cx="3126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smtClean="0">
                <a:solidFill>
                  <a:srgbClr val="004494"/>
                </a:solidFill>
              </a:rPr>
              <a:t>HST-1 Rockwell-n</a:t>
            </a:r>
          </a:p>
          <a:p>
            <a:r>
              <a:rPr lang="nl-NL" sz="1600" b="0" smtClean="0">
                <a:solidFill>
                  <a:srgbClr val="004494"/>
                </a:solidFill>
              </a:rPr>
              <a:t>HST-9 ORNL-SN</a:t>
            </a:r>
          </a:p>
          <a:p>
            <a:r>
              <a:rPr lang="nl-NL" sz="1600" b="0" smtClean="0">
                <a:solidFill>
                  <a:srgbClr val="004494"/>
                </a:solidFill>
              </a:rPr>
              <a:t>HST-13 ORNL-TN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6998330" y="1416342"/>
            <a:ext cx="194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smtClean="0">
                <a:solidFill>
                  <a:schemeClr val="tx1"/>
                </a:solidFill>
              </a:rPr>
              <a:t>E71</a:t>
            </a:r>
          </a:p>
          <a:p>
            <a:r>
              <a:rPr lang="nl-NL" sz="1600" b="0" smtClean="0">
                <a:solidFill>
                  <a:srgbClr val="FF0000"/>
                </a:solidFill>
              </a:rPr>
              <a:t>E71-Trkov-mix-3</a:t>
            </a:r>
          </a:p>
          <a:p>
            <a:r>
              <a:rPr lang="nl-NL" sz="1600" b="0" smtClean="0">
                <a:solidFill>
                  <a:srgbClr val="3166CF"/>
                </a:solidFill>
              </a:rPr>
              <a:t>E71-Hale-O16</a:t>
            </a:r>
          </a:p>
          <a:p>
            <a:r>
              <a:rPr lang="nl-NL" sz="1600" b="0" smtClean="0">
                <a:solidFill>
                  <a:srgbClr val="00B050"/>
                </a:solidFill>
              </a:rPr>
              <a:t>E71-Leal0O16</a:t>
            </a:r>
            <a:endParaRPr lang="nl-NL" sz="1600" b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Skip Kahler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Runs were being made.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Nubar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Current nu-bar for ENDF/B-VII.1, JEFF-3.1 and JENDL-4.0 very close to standards and Axton.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Slight increase possible, leeway small:  1s is 0.1, 0.2%.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24496414"/>
              </p:ext>
            </p:extLst>
          </p:nvPr>
        </p:nvGraphicFramePr>
        <p:xfrm>
          <a:off x="591564" y="3972664"/>
          <a:ext cx="765284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173"/>
                <a:gridCol w="1835084"/>
                <a:gridCol w="1626055"/>
                <a:gridCol w="1387259"/>
                <a:gridCol w="1672273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Axton</a:t>
                      </a:r>
                      <a:r>
                        <a:rPr lang="en-GB" b="0" baseline="0" dirty="0" smtClean="0"/>
                        <a:t> '86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Standards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B-VII.1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baseline="0" dirty="0" smtClean="0"/>
                        <a:t>B-VII.1-stds</a:t>
                      </a:r>
                      <a:endParaRPr lang="en-GB" sz="1800" b="0" baseline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U-235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2.4334(36)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2.4355(23)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2.4367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smtClean="0"/>
                        <a:t> </a:t>
                      </a:r>
                      <a:r>
                        <a:rPr lang="en-GB" smtClean="0"/>
                        <a:t>0.0012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Pu-239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2.8822(51)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2.8836(47)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2.8789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-0.0047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643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Thermal fission cross section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Current thermal fission cross sections for ENDF/B-VII.1, JEFF-3.1, JENDL-4.0 close to standards, less close to Axton.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They appear pushed upwards already (VII.1 </a:t>
            </a:r>
            <a:r>
              <a:rPr lang="en-GB" sz="2000" dirty="0" err="1" smtClean="0"/>
              <a:t>vs</a:t>
            </a:r>
            <a:r>
              <a:rPr lang="en-GB" sz="2000" dirty="0" smtClean="0"/>
              <a:t> standards and standards </a:t>
            </a:r>
            <a:r>
              <a:rPr lang="en-GB" sz="2000" dirty="0" err="1" smtClean="0"/>
              <a:t>vs</a:t>
            </a:r>
            <a:r>
              <a:rPr lang="en-GB" sz="2000" dirty="0" smtClean="0"/>
              <a:t> Axton). To push them more …</a:t>
            </a: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0523019"/>
              </p:ext>
            </p:extLst>
          </p:nvPr>
        </p:nvGraphicFramePr>
        <p:xfrm>
          <a:off x="591564" y="4869160"/>
          <a:ext cx="765284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173"/>
                <a:gridCol w="1835084"/>
                <a:gridCol w="1626055"/>
                <a:gridCol w="1387259"/>
                <a:gridCol w="1672273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Axton</a:t>
                      </a:r>
                      <a:r>
                        <a:rPr lang="en-GB" b="0" baseline="0" dirty="0" smtClean="0"/>
                        <a:t> '86   (b)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Standards (b)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B-VII.1 (b)</a:t>
                      </a:r>
                      <a:endParaRPr lang="en-GB" b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baseline="0" dirty="0" smtClean="0"/>
                        <a:t>B-VII.1-stds (b)</a:t>
                      </a:r>
                      <a:endParaRPr lang="en-GB" sz="1800" b="0" baseline="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U-235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582.8(1.1)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584.3(1.0)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585.5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+1.2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Pu-239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747.6(2.0)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750.0(1.8)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751.3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+1.3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550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81230" y="0"/>
            <a:ext cx="9225230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Ivo Kodeli				</a:t>
            </a:r>
            <a:r>
              <a:rPr lang="nl-NL" sz="1800" smtClean="0">
                <a:solidFill>
                  <a:schemeClr val="bg1"/>
                </a:solidFill>
              </a:rPr>
              <a:t>FNS oxygen benchmark</a:t>
            </a: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07507"/>
            <a:ext cx="8229600" cy="35290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20 cm ‘oxygen block’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Transmission 14 MeV neutrons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5 angles, time-of-flight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>
                <a:solidFill>
                  <a:schemeClr val="tx1"/>
                </a:solidFill>
              </a:rPr>
              <a:t>Hale and Leal evaluations very much closer to each other than to the data.</a:t>
            </a:r>
            <a:endParaRPr lang="nl-NL" sz="200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52729"/>
            <a:ext cx="4320000" cy="321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2190" t="8366" r="7479" b="2071"/>
          <a:stretch>
            <a:fillRect/>
          </a:stretch>
        </p:blipFill>
        <p:spPr bwMode="auto">
          <a:xfrm>
            <a:off x="4662151" y="2936377"/>
            <a:ext cx="4320000" cy="320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81230" y="0"/>
            <a:ext cx="9225230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Ian Hill					</a:t>
            </a:r>
            <a:r>
              <a:rPr lang="nl-NL" sz="2000" smtClean="0">
                <a:solidFill>
                  <a:schemeClr val="bg1"/>
                </a:solidFill>
              </a:rPr>
              <a:t>Dice and sensitivities</a:t>
            </a: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07507"/>
            <a:ext cx="8229600" cy="35290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nl-NL" smtClean="0">
                <a:solidFill>
                  <a:schemeClr val="tx1"/>
                </a:solidFill>
              </a:rPr>
              <a:t>Dice can be used to obtain benchmark sensitivities.</a:t>
            </a:r>
          </a:p>
          <a:p>
            <a:pPr marL="400050" lvl="1" indent="0">
              <a:spcBef>
                <a:spcPts val="0"/>
              </a:spcBef>
            </a:pPr>
            <a:r>
              <a:rPr lang="nl-NL" b="0" smtClean="0">
                <a:solidFill>
                  <a:schemeClr val="tx1"/>
                </a:solidFill>
              </a:rPr>
              <a:t> by cross section for an isotope</a:t>
            </a:r>
          </a:p>
          <a:p>
            <a:pPr marL="400050" lvl="1" indent="0">
              <a:spcBef>
                <a:spcPts val="0"/>
              </a:spcBef>
            </a:pPr>
            <a:r>
              <a:rPr lang="nl-NL" b="0" smtClean="0">
                <a:solidFill>
                  <a:schemeClr val="tx1"/>
                </a:solidFill>
              </a:rPr>
              <a:t> by energy category (fast, intermediate, thermal)</a:t>
            </a:r>
          </a:p>
          <a:p>
            <a:pPr marL="400050" lvl="1" indent="0">
              <a:spcBef>
                <a:spcPts val="0"/>
              </a:spcBef>
            </a:pPr>
            <a:endParaRPr lang="nl-NL" b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mtClean="0">
                <a:solidFill>
                  <a:schemeClr val="tx1"/>
                </a:solidFill>
              </a:rPr>
              <a:t>Example given </a:t>
            </a:r>
            <a:r>
              <a:rPr lang="nl-NL" baseline="30000" smtClean="0">
                <a:solidFill>
                  <a:schemeClr val="tx1"/>
                </a:solidFill>
              </a:rPr>
              <a:t>16</a:t>
            </a:r>
            <a:r>
              <a:rPr lang="nl-NL" smtClean="0">
                <a:solidFill>
                  <a:schemeClr val="tx1"/>
                </a:solidFill>
              </a:rPr>
              <a:t>O total cross section (excel sheet)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mtClean="0">
                <a:solidFill>
                  <a:schemeClr val="tx1"/>
                </a:solidFill>
              </a:rPr>
              <a:t>Selected 550 most sensitive benchmarks</a:t>
            </a:r>
          </a:p>
          <a:p>
            <a:pPr marL="0" indent="0">
              <a:spcBef>
                <a:spcPts val="0"/>
              </a:spcBef>
              <a:buNone/>
            </a:pPr>
            <a:endParaRPr lang="nl-NL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mtClean="0">
                <a:solidFill>
                  <a:schemeClr val="tx1"/>
                </a:solidFill>
              </a:rPr>
              <a:t>Of these 550 I distill the following table of 14.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mtClean="0">
                <a:solidFill>
                  <a:schemeClr val="tx1"/>
                </a:solidFill>
              </a:rPr>
              <a:t>U-233 cases are excluded.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695460" y="1450487"/>
          <a:ext cx="7817473" cy="5089530"/>
        </p:xfrm>
        <a:graphic>
          <a:graphicData uri="http://schemas.openxmlformats.org/drawingml/2006/table">
            <a:tbl>
              <a:tblPr/>
              <a:tblGrid>
                <a:gridCol w="1367541"/>
                <a:gridCol w="623611"/>
                <a:gridCol w="623611"/>
                <a:gridCol w="873058"/>
                <a:gridCol w="908695"/>
                <a:gridCol w="944327"/>
                <a:gridCol w="979962"/>
                <a:gridCol w="730517"/>
                <a:gridCol w="766151"/>
              </a:tblGrid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benchmark</a:t>
                      </a:r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1-group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intermediate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fast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HMT-27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7100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HMI-10-1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PMI-1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PMM-1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HSI-1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HCT-17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PST-8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PST-33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162">
                <a:tc>
                  <a:txBody>
                    <a:bodyPr/>
                    <a:lstStyle/>
                    <a:p>
                      <a:pPr algn="l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HST-28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-81230" y="0"/>
            <a:ext cx="9225230" cy="936625"/>
          </a:xfrm>
        </p:spPr>
        <p:txBody>
          <a:bodyPr/>
          <a:lstStyle/>
          <a:p>
            <a:r>
              <a:rPr lang="nl-NL" sz="2400" smtClean="0">
                <a:solidFill>
                  <a:schemeClr val="bg1"/>
                </a:solidFill>
              </a:rPr>
              <a:t>Ian Hill					</a:t>
            </a:r>
            <a:r>
              <a:rPr lang="nl-NL" sz="2000" smtClean="0">
                <a:solidFill>
                  <a:schemeClr val="bg1"/>
                </a:solidFill>
              </a:rPr>
              <a:t>Dice and sensitivities</a:t>
            </a:r>
            <a:endParaRPr lang="nl-NL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615553"/>
          </a:xfrm>
        </p:spPr>
        <p:txBody>
          <a:bodyPr/>
          <a:lstStyle/>
          <a:p>
            <a:r>
              <a:rPr lang="nl-NL" smtClean="0"/>
              <a:t>Conclusion and next steps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2520000" cy="3077766"/>
          </a:xfrm>
        </p:spPr>
        <p:txBody>
          <a:bodyPr/>
          <a:lstStyle/>
          <a:p>
            <a:pPr marL="0"/>
            <a:r>
              <a:rPr lang="nl-NL" smtClean="0"/>
              <a:t>Opportunity </a:t>
            </a:r>
            <a:r>
              <a:rPr lang="nl-NL" smtClean="0"/>
              <a:t>to make a clean start taking advantage of experience       </a:t>
            </a:r>
            <a:r>
              <a:rPr lang="nl-NL" sz="2400" smtClean="0"/>
              <a:t>√</a:t>
            </a:r>
            <a:endParaRPr lang="nl-NL" smtClean="0"/>
          </a:p>
          <a:p>
            <a:pPr marL="0"/>
            <a:endParaRPr lang="nl-NL" smtClean="0"/>
          </a:p>
          <a:p>
            <a:pPr marL="0"/>
            <a:r>
              <a:rPr lang="nl-NL" smtClean="0"/>
              <a:t>Combine available data, expertise experiments, modeling, benchmarks      </a:t>
            </a:r>
            <a:r>
              <a:rPr lang="nl-NL" sz="2400" smtClean="0"/>
              <a:t>√</a:t>
            </a:r>
            <a:endParaRPr lang="nl-NL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66799" y="1612255"/>
            <a:ext cx="5677201" cy="4924425"/>
          </a:xfrm>
        </p:spPr>
        <p:txBody>
          <a:bodyPr/>
          <a:lstStyle/>
          <a:p>
            <a:pPr marL="0" indent="0"/>
            <a:r>
              <a:rPr lang="nl-NL" smtClean="0"/>
              <a:t>Establish</a:t>
            </a:r>
          </a:p>
          <a:p>
            <a:pPr marL="0" indent="0"/>
            <a:r>
              <a:rPr lang="nl-NL" smtClean="0"/>
              <a:t>	a) Benchmarks sensitive to </a:t>
            </a:r>
            <a:r>
              <a:rPr lang="nl-NL" baseline="30000" smtClean="0"/>
              <a:t>16</a:t>
            </a:r>
            <a:r>
              <a:rPr lang="nl-NL" smtClean="0"/>
              <a:t>O </a:t>
            </a:r>
            <a:r>
              <a:rPr lang="nl-NL" smtClean="0">
                <a:solidFill>
                  <a:schemeClr val="bg2">
                    <a:lumMod val="75000"/>
                  </a:schemeClr>
                </a:solidFill>
              </a:rPr>
              <a:t>starting</a:t>
            </a:r>
            <a:endParaRPr lang="nl-NL" smtClean="0"/>
          </a:p>
          <a:p>
            <a:pPr marL="0" indent="0"/>
            <a:r>
              <a:rPr lang="nl-NL" smtClean="0"/>
              <a:t>	b) Correlation other nuclides, </a:t>
            </a:r>
            <a:r>
              <a:rPr lang="nl-NL" smtClean="0">
                <a:solidFill>
                  <a:schemeClr val="bg2">
                    <a:lumMod val="75000"/>
                  </a:schemeClr>
                </a:solidFill>
              </a:rPr>
              <a:t>starting</a:t>
            </a:r>
          </a:p>
          <a:p>
            <a:pPr marL="0" indent="0"/>
            <a:r>
              <a:rPr lang="nl-NL" smtClean="0"/>
              <a:t>	c) Role of thermal </a:t>
            </a:r>
            <a:r>
              <a:rPr lang="nl-NL" smtClean="0"/>
              <a:t>scattering: </a:t>
            </a:r>
            <a:r>
              <a:rPr lang="nl-NL" smtClean="0">
                <a:solidFill>
                  <a:schemeClr val="bg2"/>
                </a:solidFill>
              </a:rPr>
              <a:t>who ?</a:t>
            </a:r>
            <a:endParaRPr lang="nl-NL" smtClean="0">
              <a:solidFill>
                <a:schemeClr val="bg2"/>
              </a:solidFill>
            </a:endParaRPr>
          </a:p>
          <a:p>
            <a:endParaRPr lang="nl-NL" smtClean="0"/>
          </a:p>
          <a:p>
            <a:r>
              <a:rPr lang="nl-NL" smtClean="0"/>
              <a:t>Data to analyze</a:t>
            </a:r>
          </a:p>
          <a:p>
            <a:r>
              <a:rPr lang="nl-NL" smtClean="0"/>
              <a:t>		a) Total cross </a:t>
            </a:r>
            <a:r>
              <a:rPr lang="nl-NL" smtClean="0"/>
              <a:t>section. </a:t>
            </a:r>
            <a:r>
              <a:rPr lang="nl-NL" smtClean="0">
                <a:solidFill>
                  <a:schemeClr val="bg2"/>
                </a:solidFill>
              </a:rPr>
              <a:t>Good shape.</a:t>
            </a:r>
          </a:p>
          <a:p>
            <a:r>
              <a:rPr lang="nl-NL" smtClean="0">
                <a:solidFill>
                  <a:schemeClr val="bg2"/>
                </a:solidFill>
              </a:rPr>
              <a:t>	</a:t>
            </a:r>
            <a:r>
              <a:rPr lang="nl-NL" smtClean="0">
                <a:solidFill>
                  <a:schemeClr val="bg2"/>
                </a:solidFill>
              </a:rPr>
              <a:t>           A new measurement would be good</a:t>
            </a:r>
          </a:p>
          <a:p>
            <a:r>
              <a:rPr lang="nl-NL" smtClean="0">
                <a:solidFill>
                  <a:schemeClr val="bg2"/>
                </a:solidFill>
              </a:rPr>
              <a:t>               to confirm/reject opinions.</a:t>
            </a:r>
            <a:endParaRPr lang="nl-NL" smtClean="0">
              <a:solidFill>
                <a:schemeClr val="bg2"/>
              </a:solidFill>
            </a:endParaRPr>
          </a:p>
          <a:p>
            <a:r>
              <a:rPr lang="nl-NL" smtClean="0"/>
              <a:t>		b) (n,a) </a:t>
            </a:r>
            <a:r>
              <a:rPr lang="nl-NL" smtClean="0">
                <a:solidFill>
                  <a:schemeClr val="bg2"/>
                </a:solidFill>
              </a:rPr>
              <a:t>new recommendation.</a:t>
            </a:r>
          </a:p>
          <a:p>
            <a:r>
              <a:rPr lang="nl-NL" smtClean="0"/>
              <a:t>	</a:t>
            </a:r>
            <a:r>
              <a:rPr lang="nl-NL" smtClean="0"/>
              <a:t>	    </a:t>
            </a:r>
            <a:r>
              <a:rPr lang="nl-NL" smtClean="0">
                <a:solidFill>
                  <a:schemeClr val="bg2"/>
                </a:solidFill>
              </a:rPr>
              <a:t>New measurement </a:t>
            </a:r>
            <a:r>
              <a:rPr lang="nl-NL" u="sng" smtClean="0">
                <a:solidFill>
                  <a:schemeClr val="bg2"/>
                </a:solidFill>
              </a:rPr>
              <a:t>needed</a:t>
            </a:r>
            <a:r>
              <a:rPr lang="nl-NL" smtClean="0">
                <a:solidFill>
                  <a:schemeClr val="bg2"/>
                </a:solidFill>
              </a:rPr>
              <a:t> to</a:t>
            </a:r>
          </a:p>
          <a:p>
            <a:r>
              <a:rPr lang="nl-NL" smtClean="0">
                <a:solidFill>
                  <a:schemeClr val="bg2"/>
                </a:solidFill>
              </a:rPr>
              <a:t>	</a:t>
            </a:r>
            <a:r>
              <a:rPr lang="nl-NL" smtClean="0">
                <a:solidFill>
                  <a:schemeClr val="bg2"/>
                </a:solidFill>
              </a:rPr>
              <a:t>	    confirm the new opinion.</a:t>
            </a:r>
            <a:endParaRPr lang="nl-NL" smtClean="0">
              <a:solidFill>
                <a:schemeClr val="bg2"/>
              </a:solidFill>
            </a:endParaRPr>
          </a:p>
          <a:p>
            <a:r>
              <a:rPr lang="nl-NL" smtClean="0"/>
              <a:t>		c) a.d. </a:t>
            </a:r>
            <a:r>
              <a:rPr lang="nl-NL" smtClean="0">
                <a:solidFill>
                  <a:schemeClr val="bg2"/>
                </a:solidFill>
              </a:rPr>
              <a:t>(neutrons, </a:t>
            </a:r>
            <a:r>
              <a:rPr lang="nl-NL" smtClean="0">
                <a:solidFill>
                  <a:schemeClr val="bg2"/>
                </a:solidFill>
              </a:rPr>
              <a:t>alphas)</a:t>
            </a:r>
          </a:p>
          <a:p>
            <a:r>
              <a:rPr lang="nl-NL" smtClean="0">
                <a:solidFill>
                  <a:schemeClr val="bg2"/>
                </a:solidFill>
              </a:rPr>
              <a:t> </a:t>
            </a:r>
            <a:r>
              <a:rPr lang="nl-NL" smtClean="0">
                <a:solidFill>
                  <a:schemeClr val="bg2"/>
                </a:solidFill>
              </a:rPr>
              <a:t>              impact </a:t>
            </a:r>
            <a:r>
              <a:rPr lang="nl-NL" smtClean="0">
                <a:solidFill>
                  <a:schemeClr val="bg2"/>
                </a:solidFill>
              </a:rPr>
              <a:t>transport</a:t>
            </a:r>
            <a:endParaRPr lang="nl-NL" smtClean="0">
              <a:solidFill>
                <a:schemeClr val="bg2"/>
              </a:solidFill>
            </a:endParaRPr>
          </a:p>
          <a:p>
            <a:r>
              <a:rPr lang="nl-NL" smtClean="0"/>
              <a:t>		d) (n,g</a:t>
            </a:r>
            <a:r>
              <a:rPr lang="nl-NL" smtClean="0"/>
              <a:t>) </a:t>
            </a:r>
            <a:r>
              <a:rPr lang="nl-NL" smtClean="0">
                <a:solidFill>
                  <a:schemeClr val="bg2"/>
                </a:solidFill>
              </a:rPr>
              <a:t>new data</a:t>
            </a:r>
          </a:p>
          <a:p>
            <a:r>
              <a:rPr lang="nl-NL" smtClean="0">
                <a:solidFill>
                  <a:schemeClr val="bg2"/>
                </a:solidFill>
              </a:rPr>
              <a:t> </a:t>
            </a:r>
            <a:r>
              <a:rPr lang="nl-NL" smtClean="0">
                <a:solidFill>
                  <a:schemeClr val="bg2"/>
                </a:solidFill>
              </a:rPr>
              <a:t>              </a:t>
            </a:r>
            <a:r>
              <a:rPr lang="nl-NL" smtClean="0">
                <a:solidFill>
                  <a:schemeClr val="bg2"/>
                </a:solidFill>
              </a:rPr>
              <a:t>impact may be small.</a:t>
            </a:r>
            <a:endParaRPr lang="nl-NL">
              <a:solidFill>
                <a:schemeClr val="bg2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1E4FA5-E96D-4812-812C-FE6781F3C95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27B6D70-7421-4CA3-86EC-A34BE45A18C5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CE9E5A-1755-45D2-AF88-AD6E4453AA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B3E46CA-0425-4B33-89F9-214AFB237248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Energy ranges</a:t>
            </a: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MS PGothic" pitchFamily="34" charset="-128"/>
              <a:cs typeface="ＭＳ Ｐゴシック" charset="0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245" y="991467"/>
            <a:ext cx="7195086" cy="53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402" y="989614"/>
            <a:ext cx="6086887" cy="417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315227" y="1197735"/>
            <a:ext cx="2801459" cy="4308872"/>
          </a:xfrm>
        </p:spPr>
        <p:txBody>
          <a:bodyPr/>
          <a:lstStyle/>
          <a:p>
            <a:r>
              <a:rPr lang="nl-NL" smtClean="0"/>
              <a:t>Contribution Sublet</a:t>
            </a:r>
          </a:p>
          <a:p>
            <a:endParaRPr lang="nl-NL" smtClean="0"/>
          </a:p>
          <a:p>
            <a:r>
              <a:rPr lang="nl-NL" smtClean="0"/>
              <a:t>UCRL-TR-220605</a:t>
            </a:r>
          </a:p>
          <a:p>
            <a:pPr marL="0" indent="0"/>
            <a:r>
              <a:rPr lang="en-US" smtClean="0"/>
              <a:t>“How Accurately Can We Calculate Neutrons Slowing Down In Water?”</a:t>
            </a:r>
          </a:p>
          <a:p>
            <a:pPr marL="0" indent="0"/>
            <a:r>
              <a:rPr lang="en-US" smtClean="0"/>
              <a:t>Cullen et al. (2006)</a:t>
            </a:r>
          </a:p>
          <a:p>
            <a:pPr marL="0" indent="0"/>
            <a:endParaRPr lang="en-US" smtClean="0"/>
          </a:p>
          <a:p>
            <a:pPr marL="0" indent="0"/>
            <a:r>
              <a:rPr lang="en-US" smtClean="0">
                <a:solidFill>
                  <a:srgbClr val="FF0000"/>
                </a:solidFill>
              </a:rPr>
              <a:t>|E/C-1|&gt; 2-6% </a:t>
            </a:r>
            <a:r>
              <a:rPr lang="en-US" smtClean="0"/>
              <a:t>in range</a:t>
            </a:r>
          </a:p>
          <a:p>
            <a:pPr marL="0" indent="0"/>
            <a:r>
              <a:rPr lang="en-US" smtClean="0">
                <a:solidFill>
                  <a:srgbClr val="FF0000"/>
                </a:solidFill>
              </a:rPr>
              <a:t>20-70 meV</a:t>
            </a:r>
          </a:p>
          <a:p>
            <a:pPr marL="0" indent="0"/>
            <a:r>
              <a:rPr lang="en-US" smtClean="0"/>
              <a:t>For our discussion not a small effect</a:t>
            </a:r>
          </a:p>
          <a:p>
            <a:pPr marL="0" indent="0"/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76EF8-DBFC-464A-90BE-282C53A9A7A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107A8-2B00-466F-B081-7A49DD44E281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Thermal scattering</a:t>
            </a: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592428" y="5035638"/>
            <a:ext cx="8165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/>
            <a:r>
              <a:rPr lang="en-US" sz="1800" b="0" smtClean="0">
                <a:solidFill>
                  <a:schemeClr val="tx1"/>
                </a:solidFill>
              </a:rPr>
              <a:t>“It is clear that the </a:t>
            </a:r>
            <a:r>
              <a:rPr lang="en-US" sz="1800" b="0" smtClean="0">
                <a:solidFill>
                  <a:srgbClr val="FF0000"/>
                </a:solidFill>
              </a:rPr>
              <a:t>experimental data should be used if we are to be successful in calculating thermal critical assemblies</a:t>
            </a:r>
            <a:r>
              <a:rPr lang="en-US" sz="1800" b="0" smtClean="0">
                <a:solidFill>
                  <a:schemeClr val="tx1"/>
                </a:solidFill>
              </a:rPr>
              <a:t>.</a:t>
            </a:r>
          </a:p>
          <a:p>
            <a:pPr marL="0" indent="0"/>
            <a:r>
              <a:rPr lang="en-US" sz="1800" b="0" smtClean="0">
                <a:solidFill>
                  <a:schemeClr val="tx1"/>
                </a:solidFill>
              </a:rPr>
              <a:t>… experimental data should not be ignored and replaced</a:t>
            </a:r>
          </a:p>
          <a:p>
            <a:pPr marL="0" indent="0"/>
            <a:r>
              <a:rPr lang="en-US" sz="1800" b="0" smtClean="0">
                <a:solidFill>
                  <a:schemeClr val="tx1"/>
                </a:solidFill>
              </a:rPr>
              <a:t>by model calculations, particularly if the two do not agree.”</a:t>
            </a:r>
            <a:endParaRPr lang="nl-NL" sz="18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CE9E5A-1755-45D2-AF88-AD6E4453AA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B3E46CA-0425-4B33-89F9-214AFB237248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Energy ranges</a:t>
            </a: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MS PGothic" pitchFamily="34" charset="-128"/>
              <a:cs typeface="ＭＳ Ｐゴシック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8794" y="988722"/>
            <a:ext cx="7200000" cy="544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615553"/>
          </a:xfrm>
        </p:spPr>
        <p:txBody>
          <a:bodyPr/>
          <a:lstStyle/>
          <a:p>
            <a:r>
              <a:rPr lang="nl-NL" baseline="30000" smtClean="0"/>
              <a:t>16</a:t>
            </a:r>
            <a:r>
              <a:rPr lang="nl-NL" smtClean="0"/>
              <a:t>O(n,</a:t>
            </a:r>
            <a:r>
              <a:rPr lang="nl-NL" smtClean="0">
                <a:sym typeface="Symbol"/>
              </a:rPr>
              <a:t></a:t>
            </a:r>
            <a:r>
              <a:rPr lang="nl-NL" smtClean="0"/>
              <a:t>)</a:t>
            </a:r>
            <a:r>
              <a:rPr lang="nl-NL" baseline="30000" smtClean="0"/>
              <a:t>13</a:t>
            </a:r>
            <a:r>
              <a:rPr lang="nl-NL" smtClean="0"/>
              <a:t>C and</a:t>
            </a:r>
            <a:br>
              <a:rPr lang="nl-NL" smtClean="0"/>
            </a:br>
            <a:r>
              <a:rPr lang="nl-NL" baseline="30000" smtClean="0"/>
              <a:t>13</a:t>
            </a:r>
            <a:r>
              <a:rPr lang="nl-NL" smtClean="0"/>
              <a:t>C(</a:t>
            </a:r>
            <a:r>
              <a:rPr lang="nl-NL" smtClean="0">
                <a:sym typeface="Symbol"/>
              </a:rPr>
              <a:t></a:t>
            </a:r>
            <a:r>
              <a:rPr lang="nl-NL" smtClean="0"/>
              <a:t>,n)</a:t>
            </a:r>
            <a:r>
              <a:rPr lang="nl-NL" baseline="30000" smtClean="0"/>
              <a:t>16</a:t>
            </a:r>
            <a:r>
              <a:rPr lang="nl-NL" smtClean="0"/>
              <a:t>O</a:t>
            </a:r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1"/>
          </p:nvPr>
        </p:nvSpPr>
        <p:spPr>
          <a:xfrm>
            <a:off x="637199" y="2492374"/>
            <a:ext cx="3459788" cy="3693319"/>
          </a:xfrm>
        </p:spPr>
        <p:txBody>
          <a:bodyPr/>
          <a:lstStyle/>
          <a:p>
            <a:r>
              <a:rPr lang="nl-NL" smtClean="0"/>
              <a:t>E</a:t>
            </a:r>
            <a:r>
              <a:rPr lang="nl-NL" baseline="-25000" smtClean="0"/>
              <a:t>n</a:t>
            </a:r>
            <a:r>
              <a:rPr lang="nl-NL" smtClean="0"/>
              <a:t> &gt; 2.36 MeV</a:t>
            </a:r>
          </a:p>
          <a:p>
            <a:r>
              <a:rPr lang="nl-NL" baseline="30000" smtClean="0"/>
              <a:t>16</a:t>
            </a:r>
            <a:r>
              <a:rPr lang="nl-NL" smtClean="0"/>
              <a:t>O(n,</a:t>
            </a:r>
            <a:r>
              <a:rPr lang="nl-NL" smtClean="0">
                <a:latin typeface="Tahoma"/>
                <a:ea typeface="Tahoma"/>
                <a:cs typeface="Tahoma"/>
              </a:rPr>
              <a:t> </a:t>
            </a:r>
            <a:r>
              <a:rPr lang="nl-NL" smtClean="0">
                <a:latin typeface="Tahoma"/>
                <a:ea typeface="Tahoma"/>
                <a:cs typeface="Tahoma"/>
                <a:sym typeface="Symbol"/>
              </a:rPr>
              <a:t></a:t>
            </a:r>
            <a:r>
              <a:rPr lang="nl-NL" smtClean="0"/>
              <a:t>)</a:t>
            </a:r>
            <a:r>
              <a:rPr lang="nl-NL" baseline="30000" smtClean="0"/>
              <a:t>17</a:t>
            </a:r>
            <a:r>
              <a:rPr lang="nl-NL" smtClean="0"/>
              <a:t>O is negligible</a:t>
            </a:r>
          </a:p>
          <a:p>
            <a:endParaRPr lang="nl-NL" smtClean="0"/>
          </a:p>
          <a:p>
            <a:r>
              <a:rPr lang="nl-NL" smtClean="0"/>
              <a:t>Microscopic reversibility</a:t>
            </a:r>
          </a:p>
          <a:p>
            <a:endParaRPr lang="nl-NL" smtClean="0"/>
          </a:p>
          <a:p>
            <a:endParaRPr lang="nl-NL" smtClean="0"/>
          </a:p>
          <a:p>
            <a:r>
              <a:rPr lang="nl-NL" smtClean="0"/>
              <a:t>Principle of Detailed Balance</a:t>
            </a:r>
          </a:p>
          <a:p>
            <a:endParaRPr lang="nl-NL" smtClean="0"/>
          </a:p>
          <a:p>
            <a:endParaRPr lang="nl-NL" smtClean="0"/>
          </a:p>
          <a:p>
            <a:endParaRPr lang="nl-NL" smtClean="0"/>
          </a:p>
          <a:p>
            <a:endParaRPr lang="nl-NL" smtClean="0"/>
          </a:p>
          <a:p>
            <a:r>
              <a:rPr lang="nl-NL" smtClean="0"/>
              <a:t>(Reciprocity theorem)</a:t>
            </a:r>
            <a:endParaRPr lang="nl-NL"/>
          </a:p>
        </p:txBody>
      </p:sp>
      <p:sp>
        <p:nvSpPr>
          <p:cNvPr id="9" name="Tijdelijke aanduiding voor inhoud 8"/>
          <p:cNvSpPr>
            <a:spLocks noGrp="1"/>
          </p:cNvSpPr>
          <p:nvPr>
            <p:ph sz="half" idx="2"/>
          </p:nvPr>
        </p:nvSpPr>
        <p:spPr>
          <a:xfrm>
            <a:off x="4453247" y="4833257"/>
            <a:ext cx="4405745" cy="1538883"/>
          </a:xfrm>
        </p:spPr>
        <p:txBody>
          <a:bodyPr/>
          <a:lstStyle/>
          <a:p>
            <a:r>
              <a:rPr lang="nl-NL" smtClean="0"/>
              <a:t>Up to threshold </a:t>
            </a:r>
            <a:r>
              <a:rPr lang="nl-NL" baseline="30000" smtClean="0"/>
              <a:t>16</a:t>
            </a:r>
            <a:r>
              <a:rPr lang="nl-NL" smtClean="0"/>
              <a:t>O(n,</a:t>
            </a:r>
            <a:r>
              <a:rPr lang="nl-NL" smtClean="0">
                <a:latin typeface="Symbol" pitchFamily="18" charset="2"/>
              </a:rPr>
              <a:t>a</a:t>
            </a:r>
            <a:r>
              <a:rPr lang="nl-NL" smtClean="0"/>
              <a:t>’)</a:t>
            </a:r>
            <a:r>
              <a:rPr lang="nl-NL" baseline="30000" smtClean="0"/>
              <a:t>13</a:t>
            </a:r>
            <a:r>
              <a:rPr lang="nl-NL" smtClean="0"/>
              <a:t>C*</a:t>
            </a:r>
          </a:p>
          <a:p>
            <a:r>
              <a:rPr lang="nl-NL" smtClean="0"/>
              <a:t>2.36 MeV &lt; E</a:t>
            </a:r>
            <a:r>
              <a:rPr lang="nl-NL" baseline="-25000" smtClean="0"/>
              <a:t>n</a:t>
            </a:r>
            <a:r>
              <a:rPr lang="nl-NL" smtClean="0"/>
              <a:t> &lt; 5.64 MeV</a:t>
            </a:r>
          </a:p>
          <a:p>
            <a:r>
              <a:rPr lang="nl-NL" smtClean="0">
                <a:solidFill>
                  <a:srgbClr val="C00000"/>
                </a:solidFill>
              </a:rPr>
              <a:t>Up to threshold </a:t>
            </a:r>
            <a:r>
              <a:rPr lang="nl-NL" baseline="30000" smtClean="0">
                <a:solidFill>
                  <a:srgbClr val="C00000"/>
                </a:solidFill>
              </a:rPr>
              <a:t>13</a:t>
            </a:r>
            <a:r>
              <a:rPr lang="nl-NL" smtClean="0">
                <a:solidFill>
                  <a:srgbClr val="C00000"/>
                </a:solidFill>
              </a:rPr>
              <a:t>C(a,n’)</a:t>
            </a:r>
            <a:r>
              <a:rPr lang="nl-NL" baseline="30000" smtClean="0">
                <a:solidFill>
                  <a:srgbClr val="C00000"/>
                </a:solidFill>
              </a:rPr>
              <a:t>16</a:t>
            </a:r>
            <a:r>
              <a:rPr lang="nl-NL" smtClean="0">
                <a:solidFill>
                  <a:srgbClr val="C00000"/>
                </a:solidFill>
              </a:rPr>
              <a:t>O*</a:t>
            </a:r>
          </a:p>
          <a:p>
            <a:r>
              <a:rPr lang="nl-NL" smtClean="0">
                <a:solidFill>
                  <a:srgbClr val="C00000"/>
                </a:solidFill>
              </a:rPr>
              <a:t>                  E</a:t>
            </a:r>
            <a:r>
              <a:rPr lang="nl-NL" baseline="-25000" smtClean="0">
                <a:solidFill>
                  <a:srgbClr val="C00000"/>
                </a:solidFill>
                <a:latin typeface="Symbol" pitchFamily="18" charset="2"/>
              </a:rPr>
              <a:t>a</a:t>
            </a:r>
            <a:r>
              <a:rPr lang="nl-NL" smtClean="0">
                <a:solidFill>
                  <a:srgbClr val="C00000"/>
                </a:solidFill>
                <a:latin typeface="+mn-lt"/>
              </a:rPr>
              <a:t> &lt; 5.01 MeV</a:t>
            </a:r>
          </a:p>
          <a:p>
            <a:r>
              <a:rPr lang="nl-NL" smtClean="0">
                <a:solidFill>
                  <a:schemeClr val="tx1"/>
                </a:solidFill>
                <a:latin typeface="+mn-lt"/>
              </a:rPr>
              <a:t>6.36 MeV  &lt; E</a:t>
            </a:r>
            <a:r>
              <a:rPr lang="nl-NL" baseline="-25000" smtClean="0">
                <a:solidFill>
                  <a:schemeClr val="tx1"/>
                </a:solidFill>
                <a:latin typeface="+mn-lt"/>
              </a:rPr>
              <a:t>x</a:t>
            </a:r>
            <a:r>
              <a:rPr lang="nl-NL" smtClean="0">
                <a:solidFill>
                  <a:schemeClr val="tx1"/>
                </a:solidFill>
                <a:latin typeface="+mn-lt"/>
              </a:rPr>
              <a:t>(</a:t>
            </a:r>
            <a:r>
              <a:rPr lang="nl-NL" baseline="30000" smtClean="0">
                <a:solidFill>
                  <a:schemeClr val="tx1"/>
                </a:solidFill>
                <a:latin typeface="+mn-lt"/>
              </a:rPr>
              <a:t>17</a:t>
            </a:r>
            <a:r>
              <a:rPr lang="nl-NL" smtClean="0">
                <a:solidFill>
                  <a:schemeClr val="tx1"/>
                </a:solidFill>
                <a:latin typeface="+mn-lt"/>
              </a:rPr>
              <a:t>O) &lt; 9.45 MeV</a:t>
            </a:r>
            <a:endParaRPr lang="nl-NL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CE9E5A-1755-45D2-AF88-AD6E4453AA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B3E46CA-0425-4B33-89F9-214AFB237248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Absorption</a:t>
            </a: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10" name="Ovaal 9"/>
          <p:cNvSpPr>
            <a:spLocks noChangeAspect="1"/>
          </p:cNvSpPr>
          <p:nvPr/>
        </p:nvSpPr>
        <p:spPr bwMode="auto">
          <a:xfrm>
            <a:off x="4298871" y="1579416"/>
            <a:ext cx="432000" cy="430025"/>
          </a:xfrm>
          <a:prstGeom prst="ellipse">
            <a:avLst/>
          </a:prstGeom>
          <a:noFill/>
          <a:ln w="38100">
            <a:solidFill>
              <a:srgbClr val="004494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baseline="0" smtClean="0">
                <a:ln>
                  <a:noFill/>
                </a:ln>
                <a:solidFill>
                  <a:srgbClr val="004494"/>
                </a:solidFill>
                <a:effectLst/>
                <a:latin typeface="Verdana" charset="0"/>
                <a:ea typeface="ＭＳ Ｐゴシック" charset="0"/>
              </a:rPr>
              <a:t>a</a:t>
            </a:r>
            <a:endParaRPr kumimoji="0" lang="nl-NL" sz="7600" b="1" i="0" u="none" strike="noStrike" cap="none" normalizeH="0" baseline="0">
              <a:ln>
                <a:noFill/>
              </a:ln>
              <a:solidFill>
                <a:srgbClr val="004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1" name="Ovaal 10"/>
          <p:cNvSpPr>
            <a:spLocks noChangeAspect="1"/>
          </p:cNvSpPr>
          <p:nvPr/>
        </p:nvSpPr>
        <p:spPr bwMode="auto">
          <a:xfrm>
            <a:off x="5149894" y="1353788"/>
            <a:ext cx="900000" cy="900000"/>
          </a:xfrm>
          <a:prstGeom prst="ellipse">
            <a:avLst/>
          </a:prstGeom>
          <a:noFill/>
          <a:ln w="38100">
            <a:solidFill>
              <a:srgbClr val="004494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baseline="0" smtClean="0">
                <a:ln>
                  <a:noFill/>
                </a:ln>
                <a:solidFill>
                  <a:srgbClr val="004494"/>
                </a:solidFill>
                <a:effectLst/>
                <a:latin typeface="Verdana" charset="0"/>
                <a:ea typeface="ＭＳ Ｐゴシック" charset="0"/>
              </a:rPr>
              <a:t> </a:t>
            </a:r>
            <a:r>
              <a:rPr kumimoji="0" lang="nl-NL" sz="3600" b="1" i="0" u="none" strike="noStrike" cap="none" normalizeH="0" baseline="0" smtClean="0">
                <a:ln>
                  <a:noFill/>
                </a:ln>
                <a:solidFill>
                  <a:srgbClr val="004494"/>
                </a:solidFill>
                <a:effectLst/>
                <a:latin typeface="Verdana" charset="0"/>
                <a:ea typeface="ＭＳ Ｐゴシック" charset="0"/>
              </a:rPr>
              <a:t>A</a:t>
            </a:r>
            <a:endParaRPr kumimoji="0" lang="nl-NL" sz="7600" b="1" i="0" u="none" strike="noStrike" cap="none" normalizeH="0" baseline="0">
              <a:ln>
                <a:noFill/>
              </a:ln>
              <a:solidFill>
                <a:srgbClr val="004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4773883" y="1591298"/>
            <a:ext cx="11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+</a:t>
            </a:r>
          </a:p>
        </p:txBody>
      </p:sp>
      <p:sp>
        <p:nvSpPr>
          <p:cNvPr id="13" name="Ovaal 12"/>
          <p:cNvSpPr>
            <a:spLocks noChangeAspect="1"/>
          </p:cNvSpPr>
          <p:nvPr/>
        </p:nvSpPr>
        <p:spPr bwMode="auto">
          <a:xfrm>
            <a:off x="8156271" y="1589316"/>
            <a:ext cx="432000" cy="43002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Verdana" charset="0"/>
                <a:ea typeface="ＭＳ Ｐゴシック" charset="0"/>
              </a:rPr>
              <a:t>b</a:t>
            </a:r>
            <a:endParaRPr kumimoji="0" lang="nl-NL" sz="7600" b="1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4" name="Ovaal 13"/>
          <p:cNvSpPr>
            <a:spLocks noChangeAspect="1"/>
          </p:cNvSpPr>
          <p:nvPr/>
        </p:nvSpPr>
        <p:spPr bwMode="auto">
          <a:xfrm>
            <a:off x="6834169" y="1363688"/>
            <a:ext cx="900000" cy="900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baseline="0" smtClean="0">
                <a:ln>
                  <a:noFill/>
                </a:ln>
                <a:solidFill>
                  <a:srgbClr val="004494"/>
                </a:solidFill>
                <a:effectLst/>
                <a:latin typeface="Verdana" charset="0"/>
                <a:ea typeface="ＭＳ Ｐゴシック" charset="0"/>
              </a:rPr>
              <a:t> </a:t>
            </a:r>
            <a:r>
              <a:rPr kumimoji="0" lang="nl-NL" sz="3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Verdana" charset="0"/>
                <a:ea typeface="ＭＳ Ｐゴシック" charset="0"/>
              </a:rPr>
              <a:t>B</a:t>
            </a:r>
            <a:endParaRPr kumimoji="0" lang="nl-NL" sz="7600" b="1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7776283" y="1601198"/>
            <a:ext cx="11875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C00000"/>
                </a:solidFill>
              </a:rPr>
              <a:t>+</a:t>
            </a:r>
          </a:p>
        </p:txBody>
      </p:sp>
      <p:cxnSp>
        <p:nvCxnSpPr>
          <p:cNvPr id="17" name="Rechte verbindingslijn met pijl 16"/>
          <p:cNvCxnSpPr/>
          <p:nvPr/>
        </p:nvCxnSpPr>
        <p:spPr bwMode="auto">
          <a:xfrm flipV="1">
            <a:off x="6187044" y="1805049"/>
            <a:ext cx="510639" cy="11875"/>
          </a:xfrm>
          <a:prstGeom prst="straightConnector1">
            <a:avLst/>
          </a:prstGeom>
          <a:noFill/>
          <a:ln w="76200">
            <a:solidFill>
              <a:schemeClr val="bg2">
                <a:lumMod val="75000"/>
              </a:schemeClr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kstvak 17"/>
          <p:cNvSpPr txBox="1"/>
          <p:nvPr/>
        </p:nvSpPr>
        <p:spPr>
          <a:xfrm>
            <a:off x="4227615" y="22919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  n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5270640" y="228996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aseline="30000" smtClean="0">
                <a:solidFill>
                  <a:srgbClr val="004494"/>
                </a:solidFill>
              </a:rPr>
              <a:t>16</a:t>
            </a:r>
            <a:r>
              <a:rPr lang="nl-NL" sz="1800" smtClean="0">
                <a:solidFill>
                  <a:srgbClr val="004494"/>
                </a:solidFill>
              </a:rPr>
              <a:t>O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4771908" y="2266198"/>
            <a:ext cx="11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+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8061265" y="228996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  </a:t>
            </a:r>
            <a:r>
              <a:rPr lang="nl-NL" sz="1800" smtClean="0">
                <a:solidFill>
                  <a:srgbClr val="C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6931165" y="228799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aseline="30000" smtClean="0">
                <a:solidFill>
                  <a:srgbClr val="C00000"/>
                </a:solidFill>
              </a:rPr>
              <a:t>13</a:t>
            </a:r>
            <a:r>
              <a:rPr lang="nl-NL" sz="1800" smtClean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7774308" y="2264223"/>
            <a:ext cx="11875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C00000"/>
                </a:solidFill>
              </a:rPr>
              <a:t>+</a:t>
            </a:r>
          </a:p>
        </p:txBody>
      </p:sp>
      <p:cxnSp>
        <p:nvCxnSpPr>
          <p:cNvPr id="25" name="Rechte verbindingslijn met pijl 24"/>
          <p:cNvCxnSpPr/>
          <p:nvPr/>
        </p:nvCxnSpPr>
        <p:spPr bwMode="auto">
          <a:xfrm flipV="1">
            <a:off x="6185069" y="2479949"/>
            <a:ext cx="510639" cy="11875"/>
          </a:xfrm>
          <a:prstGeom prst="straightConnector1">
            <a:avLst/>
          </a:prstGeom>
          <a:noFill/>
          <a:ln w="76200">
            <a:solidFill>
              <a:schemeClr val="bg2">
                <a:lumMod val="75000"/>
              </a:schemeClr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kstvak 26"/>
          <p:cNvSpPr txBox="1"/>
          <p:nvPr/>
        </p:nvSpPr>
        <p:spPr>
          <a:xfrm>
            <a:off x="4225640" y="274121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  n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5268665" y="27392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aseline="30000" smtClean="0">
                <a:solidFill>
                  <a:srgbClr val="004494"/>
                </a:solidFill>
              </a:rPr>
              <a:t>16</a:t>
            </a:r>
            <a:r>
              <a:rPr lang="nl-NL" sz="1800" smtClean="0">
                <a:solidFill>
                  <a:srgbClr val="004494"/>
                </a:solidFill>
              </a:rPr>
              <a:t>O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769933" y="2715473"/>
            <a:ext cx="11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+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8059290" y="27392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004494"/>
                </a:solidFill>
              </a:rPr>
              <a:t>  </a:t>
            </a:r>
            <a:r>
              <a:rPr lang="nl-NL" sz="1800" smtClean="0">
                <a:solidFill>
                  <a:srgbClr val="C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929190" y="273726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aseline="30000" smtClean="0">
                <a:solidFill>
                  <a:srgbClr val="C00000"/>
                </a:solidFill>
              </a:rPr>
              <a:t>13</a:t>
            </a:r>
            <a:r>
              <a:rPr lang="nl-NL" sz="1800" smtClean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7772333" y="2713498"/>
            <a:ext cx="11875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800" smtClean="0">
                <a:solidFill>
                  <a:srgbClr val="C00000"/>
                </a:solidFill>
              </a:rPr>
              <a:t>+</a:t>
            </a:r>
          </a:p>
        </p:txBody>
      </p:sp>
      <p:cxnSp>
        <p:nvCxnSpPr>
          <p:cNvPr id="33" name="Rechte verbindingslijn met pijl 32"/>
          <p:cNvCxnSpPr/>
          <p:nvPr/>
        </p:nvCxnSpPr>
        <p:spPr bwMode="auto">
          <a:xfrm flipV="1">
            <a:off x="6183094" y="2929224"/>
            <a:ext cx="510639" cy="11875"/>
          </a:xfrm>
          <a:prstGeom prst="straightConnector1">
            <a:avLst/>
          </a:prstGeom>
          <a:noFill/>
          <a:ln w="76200">
            <a:solidFill>
              <a:schemeClr val="bg2">
                <a:lumMod val="75000"/>
              </a:schemeClr>
            </a:solidFill>
            <a:headEnd type="triangle"/>
            <a:tailEnd type="non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kstvak 34"/>
          <p:cNvSpPr txBox="1"/>
          <p:nvPr/>
        </p:nvSpPr>
        <p:spPr>
          <a:xfrm>
            <a:off x="4235540" y="308361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i</a:t>
            </a:r>
            <a:r>
              <a:rPr lang="nl-NL" sz="1800" baseline="-25000" smtClean="0">
                <a:solidFill>
                  <a:srgbClr val="004494"/>
                </a:solidFill>
              </a:rPr>
              <a:t>a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5278565" y="30816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I</a:t>
            </a:r>
            <a:r>
              <a:rPr lang="nl-NL" sz="1800" baseline="-25000" smtClean="0">
                <a:solidFill>
                  <a:srgbClr val="004494"/>
                </a:solidFill>
              </a:rPr>
              <a:t>A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069190" y="30816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  </a:t>
            </a:r>
            <a:r>
              <a:rPr lang="nl-NL" sz="1800" smtClean="0">
                <a:solidFill>
                  <a:srgbClr val="C00000"/>
                </a:solidFill>
                <a:latin typeface="+mn-lt"/>
              </a:rPr>
              <a:t>i</a:t>
            </a:r>
            <a:r>
              <a:rPr lang="nl-NL" sz="1800" baseline="-25000" smtClean="0">
                <a:solidFill>
                  <a:srgbClr val="C00000"/>
                </a:solidFill>
                <a:latin typeface="+mn-lt"/>
              </a:rPr>
              <a:t>b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6939090" y="307966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C00000"/>
                </a:solidFill>
              </a:rPr>
              <a:t>I</a:t>
            </a:r>
            <a:r>
              <a:rPr lang="nl-NL" sz="1800" baseline="-25000" smtClean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4233565" y="342601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½</a:t>
            </a:r>
            <a:endParaRPr lang="nl-NL" sz="1800" baseline="-25000" smtClean="0">
              <a:solidFill>
                <a:srgbClr val="004494"/>
              </a:solidFill>
            </a:endParaRPr>
          </a:p>
        </p:txBody>
      </p:sp>
      <p:sp>
        <p:nvSpPr>
          <p:cNvPr id="43" name="Tekstvak 42"/>
          <p:cNvSpPr txBox="1"/>
          <p:nvPr/>
        </p:nvSpPr>
        <p:spPr>
          <a:xfrm>
            <a:off x="5276590" y="34240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0</a:t>
            </a:r>
            <a:endParaRPr lang="nl-NL" sz="1800" baseline="-25000" smtClean="0">
              <a:solidFill>
                <a:srgbClr val="004494"/>
              </a:solidFill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8067215" y="3424042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004494"/>
                </a:solidFill>
              </a:rPr>
              <a:t>  </a:t>
            </a:r>
            <a:r>
              <a:rPr lang="nl-NL" sz="1800" smtClean="0">
                <a:solidFill>
                  <a:srgbClr val="C00000"/>
                </a:solidFill>
                <a:latin typeface="+mn-lt"/>
              </a:rPr>
              <a:t>0</a:t>
            </a:r>
            <a:endParaRPr lang="nl-NL" sz="1800" baseline="-2500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6937115" y="3422067"/>
            <a:ext cx="66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smtClean="0">
                <a:solidFill>
                  <a:srgbClr val="C00000"/>
                </a:solidFill>
              </a:rPr>
              <a:t>½</a:t>
            </a:r>
            <a:endParaRPr lang="nl-NL" sz="1800" baseline="-25000" smtClean="0">
              <a:solidFill>
                <a:srgbClr val="C00000"/>
              </a:solidFill>
            </a:endParaRP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593" y="3736720"/>
            <a:ext cx="2061608" cy="45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023" y="4594444"/>
            <a:ext cx="3188581" cy="124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7641" y="3809818"/>
            <a:ext cx="3352122" cy="90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0924" y="1273595"/>
            <a:ext cx="6787166" cy="51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73138" y="1208505"/>
            <a:ext cx="3123205" cy="1846659"/>
          </a:xfrm>
        </p:spPr>
        <p:txBody>
          <a:bodyPr/>
          <a:lstStyle/>
          <a:p>
            <a:pPr lvl="0" indent="-457200">
              <a:defRPr/>
            </a:pPr>
            <a:r>
              <a:rPr lang="nl-NL" b="0" smtClean="0"/>
              <a:t>Issues</a:t>
            </a:r>
            <a:br>
              <a:rPr lang="nl-NL" b="0" smtClean="0"/>
            </a:br>
            <a:r>
              <a:rPr lang="nl-NL" b="0" smtClean="0"/>
              <a:t>R-matrix puzzle</a:t>
            </a:r>
            <a:br>
              <a:rPr lang="nl-NL" b="0" smtClean="0"/>
            </a:br>
            <a:r>
              <a:rPr lang="nl-NL" b="0" smtClean="0"/>
              <a:t>(n,tot) vs (n,a)</a:t>
            </a:r>
            <a:br>
              <a:rPr lang="nl-NL" b="0" smtClean="0"/>
            </a:br>
            <a:r>
              <a:rPr lang="nl-NL" b="0" smtClean="0"/>
              <a:t/>
            </a:r>
            <a:br>
              <a:rPr lang="nl-NL" b="0" smtClean="0"/>
            </a:br>
            <a:r>
              <a:rPr lang="nl-NL" b="0" smtClean="0"/>
              <a:t>Discrepancies &amp;</a:t>
            </a:r>
            <a:br>
              <a:rPr lang="nl-NL" b="0" smtClean="0"/>
            </a:br>
            <a:r>
              <a:rPr lang="nl-NL" b="0" smtClean="0"/>
              <a:t>errors data</a:t>
            </a:r>
            <a:endParaRPr lang="nl-NL" b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CE9E5A-1755-45D2-AF88-AD6E4453AA0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B3E46CA-0425-4B33-89F9-214AFB237248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52000" y="234000"/>
            <a:ext cx="7870825" cy="3693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13</a:t>
            </a: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C(a,n)</a:t>
            </a:r>
            <a:r>
              <a:rPr kumimoji="0" lang="nl-NL" sz="2400" b="1" i="0" u="none" strike="noStrike" kern="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16</a:t>
            </a:r>
            <a:r>
              <a:rPr kumimoji="0" lang="nl-NL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MS PGothic" pitchFamily="34" charset="-128"/>
                <a:cs typeface="ＭＳ Ｐゴシック" charset="0"/>
              </a:rPr>
              <a:t>O</a:t>
            </a: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307777"/>
          </a:xfrm>
        </p:spPr>
        <p:txBody>
          <a:bodyPr/>
          <a:lstStyle/>
          <a:p>
            <a:r>
              <a:rPr lang="nl-NL" smtClean="0"/>
              <a:t>Progress 2014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449353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nl-NL" smtClean="0"/>
              <a:t>Gerry Hale submitted the Bair &amp; Haas data obtained from Duane Larson to EXFOR and to CIELO</a:t>
            </a:r>
          </a:p>
          <a:p>
            <a:pPr>
              <a:buFont typeface="+mj-lt"/>
              <a:buAutoNum type="arabicPeriod"/>
            </a:pPr>
            <a:r>
              <a:rPr lang="nl-NL" smtClean="0"/>
              <a:t>They are now available as subentry 2 of entry C0489 (EXFOR database).</a:t>
            </a:r>
          </a:p>
          <a:p>
            <a:pPr>
              <a:buFont typeface="+mj-lt"/>
              <a:buAutoNum type="arabicPeriod"/>
            </a:pPr>
            <a:endParaRPr lang="nl-NL" smtClean="0"/>
          </a:p>
          <a:p>
            <a:pPr>
              <a:buFont typeface="+mj-lt"/>
              <a:buAutoNum type="arabicPeriod"/>
            </a:pPr>
            <a:r>
              <a:rPr lang="nl-NL" smtClean="0"/>
              <a:t>Georgios Giorginis provided convincing evidence of the importance of sputtering on </a:t>
            </a:r>
            <a:r>
              <a:rPr lang="nl-NL" smtClean="0">
                <a:latin typeface="Symbol" pitchFamily="18" charset="2"/>
              </a:rPr>
              <a:t>a</a:t>
            </a:r>
            <a:r>
              <a:rPr lang="nl-NL" smtClean="0"/>
              <a:t>+</a:t>
            </a:r>
            <a:r>
              <a:rPr lang="nl-NL" baseline="30000" smtClean="0"/>
              <a:t>13</a:t>
            </a:r>
            <a:r>
              <a:rPr lang="nl-NL" smtClean="0"/>
              <a:t>C measurements.</a:t>
            </a:r>
          </a:p>
          <a:p>
            <a:pPr marL="720000" lvl="4" indent="-360000">
              <a:lnSpc>
                <a:spcPct val="100000"/>
              </a:lnSpc>
            </a:pPr>
            <a:r>
              <a:rPr lang="nl-NL" i="1" smtClean="0"/>
              <a:t>showed that Harrisopulos data could be strongly affected.</a:t>
            </a:r>
          </a:p>
          <a:p>
            <a:pPr marL="720000" lvl="4" indent="-360000">
              <a:lnSpc>
                <a:spcPct val="100000"/>
              </a:lnSpc>
            </a:pPr>
            <a:r>
              <a:rPr lang="nl-NL" i="1" smtClean="0"/>
              <a:t>+30% can easily be, given literature on sputtering</a:t>
            </a:r>
          </a:p>
          <a:p>
            <a:pPr marL="720000" lvl="4" indent="-360000">
              <a:lnSpc>
                <a:spcPct val="100000"/>
              </a:lnSpc>
            </a:pPr>
            <a:r>
              <a:rPr lang="nl-NL" i="1" smtClean="0"/>
              <a:t>Counters need for TTY based downwards renormalization of Bair and Haas on basis of later Bair paper and sputtering.</a:t>
            </a:r>
            <a:endParaRPr lang="nl-NL" i="1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1E4FA5-E96D-4812-812C-FE6781F3C9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27B6D70-7421-4CA3-86EC-A34BE45A18C5}" type="datetime3">
              <a:rPr lang="en-US" smtClean="0"/>
              <a:pPr>
                <a:defRPr/>
              </a:pPr>
              <a:t>3 November 2014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058" y="2511381"/>
            <a:ext cx="2886578" cy="329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79" y="4324993"/>
            <a:ext cx="3420000" cy="250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307777"/>
          </a:xfrm>
        </p:spPr>
        <p:txBody>
          <a:bodyPr/>
          <a:lstStyle/>
          <a:p>
            <a:r>
              <a:rPr lang="nl-NL" smtClean="0"/>
              <a:t>Progress 2014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3077766"/>
          </a:xfrm>
        </p:spPr>
        <p:txBody>
          <a:bodyPr/>
          <a:lstStyle/>
          <a:p>
            <a:pPr>
              <a:buFont typeface="+mj-lt"/>
              <a:buAutoNum type="arabicPeriod" startAt="4"/>
            </a:pPr>
            <a:r>
              <a:rPr lang="nl-NL" smtClean="0"/>
              <a:t>Giorginis provides a recommendation of the cross section on the basis of his analysis of the Bair &amp; Haas, Harissopulos and Heil data sets.</a:t>
            </a:r>
          </a:p>
          <a:p>
            <a:pPr>
              <a:buFont typeface="+mj-lt"/>
              <a:buAutoNum type="arabicPeriod" startAt="4"/>
            </a:pPr>
            <a:r>
              <a:rPr lang="nl-NL" smtClean="0"/>
              <a:t>This recommendation includes interpretations and renormalizations of the </a:t>
            </a:r>
            <a:r>
              <a:rPr lang="nl-NL" baseline="30000" smtClean="0"/>
              <a:t>16</a:t>
            </a:r>
            <a:r>
              <a:rPr lang="nl-NL" smtClean="0"/>
              <a:t>O(n,</a:t>
            </a:r>
            <a:r>
              <a:rPr lang="nl-NL" smtClean="0">
                <a:latin typeface="Symbol" pitchFamily="18" charset="2"/>
              </a:rPr>
              <a:t>a</a:t>
            </a:r>
            <a:r>
              <a:rPr lang="nl-NL" smtClean="0"/>
              <a:t>) data sets measured by the IRMM/IPPE collaboration.</a:t>
            </a:r>
          </a:p>
          <a:p>
            <a:pPr>
              <a:buFont typeface="+mj-lt"/>
              <a:buAutoNum type="arabicPeriod" startAt="4"/>
            </a:pPr>
            <a:r>
              <a:rPr lang="nl-NL" smtClean="0"/>
              <a:t>Giorginis proposals are available as excel table.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1E4FA5-E96D-4812-812C-FE6781F3C9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97" y="1942639"/>
            <a:ext cx="3305366" cy="247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kstvak 11"/>
          <p:cNvSpPr txBox="1"/>
          <p:nvPr/>
        </p:nvSpPr>
        <p:spPr>
          <a:xfrm>
            <a:off x="3503053" y="5280338"/>
            <a:ext cx="4250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smtClean="0">
                <a:solidFill>
                  <a:srgbClr val="0070C0"/>
                </a:solidFill>
              </a:rPr>
              <a:t>Blue ENDF/B-VI.8</a:t>
            </a:r>
          </a:p>
          <a:p>
            <a:r>
              <a:rPr lang="nl-NL" sz="1600" b="0" smtClean="0">
                <a:solidFill>
                  <a:srgbClr val="FF0000"/>
                </a:solidFill>
              </a:rPr>
              <a:t>Red ENDF/B-VII.0</a:t>
            </a:r>
          </a:p>
          <a:p>
            <a:r>
              <a:rPr lang="nl-NL" sz="1600" b="0" smtClean="0">
                <a:solidFill>
                  <a:srgbClr val="FFC000"/>
                </a:solidFill>
              </a:rPr>
              <a:t>Orange GG recommendation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C_Slide_Templat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smtClean="0">
            <a:solidFill>
              <a:srgbClr val="004494"/>
            </a:solidFill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JRC_Slide_Template_EN</Template>
  <TotalTime>3847</TotalTime>
  <Words>1425</Words>
  <Application>Microsoft Office PowerPoint</Application>
  <PresentationFormat>Diavoorstelling (4:3)</PresentationFormat>
  <Paragraphs>404</Paragraphs>
  <Slides>29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29</vt:i4>
      </vt:variant>
    </vt:vector>
  </HeadingPairs>
  <TitlesOfParts>
    <vt:vector size="31" baseType="lpstr">
      <vt:lpstr>JRC_Slide_Template_EN</vt:lpstr>
      <vt:lpstr>Blank</vt:lpstr>
      <vt:lpstr>Summary of the progress for n+16O</vt:lpstr>
      <vt:lpstr>Overview</vt:lpstr>
      <vt:lpstr>Dia 3</vt:lpstr>
      <vt:lpstr>Dia 4</vt:lpstr>
      <vt:lpstr>Dia 5</vt:lpstr>
      <vt:lpstr>16O(n,)13C and 13C(,n)16O</vt:lpstr>
      <vt:lpstr>Issues R-matrix puzzle (n,tot) vs (n,a)  Discrepancies &amp; errors data</vt:lpstr>
      <vt:lpstr>Progress 2014</vt:lpstr>
      <vt:lpstr>Progress 2014</vt:lpstr>
      <vt:lpstr>Progress 2014</vt:lpstr>
      <vt:lpstr>Comparisons of Hale and Leal evaluations. </vt:lpstr>
      <vt:lpstr>Dia 12</vt:lpstr>
      <vt:lpstr>Dia 13</vt:lpstr>
      <vt:lpstr>Dia 14</vt:lpstr>
      <vt:lpstr>Dia 15</vt:lpstr>
      <vt:lpstr>Dia 16</vt:lpstr>
      <vt:lpstr>Dia 17</vt:lpstr>
      <vt:lpstr>New thermal capture measurement</vt:lpstr>
      <vt:lpstr>First benchmarking</vt:lpstr>
      <vt:lpstr>Steven           ENDF/B-VII.1 van der Marck         with Hale and Leal 16O</vt:lpstr>
      <vt:lpstr>Paul Romano    HEU-SOL-THERM</vt:lpstr>
      <vt:lpstr>Andrej Trkov    HEU-SOL-THERM</vt:lpstr>
      <vt:lpstr>Skip Kahler</vt:lpstr>
      <vt:lpstr>Nubar</vt:lpstr>
      <vt:lpstr>Thermal fission cross section</vt:lpstr>
      <vt:lpstr>Ivo Kodeli    FNS oxygen benchmark</vt:lpstr>
      <vt:lpstr>Ian Hill     Dice and sensitivities</vt:lpstr>
      <vt:lpstr>Ian Hill     Dice and sensitivities</vt:lpstr>
      <vt:lpstr>Conclusion and next steps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Research Centre</dc:title>
  <dc:creator>Grainne Mulhern</dc:creator>
  <cp:lastModifiedBy>Arjan</cp:lastModifiedBy>
  <cp:revision>407</cp:revision>
  <dcterms:created xsi:type="dcterms:W3CDTF">2012-03-21T15:19:35Z</dcterms:created>
  <dcterms:modified xsi:type="dcterms:W3CDTF">2014-11-03T12:46:01Z</dcterms:modified>
</cp:coreProperties>
</file>