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4" r:id="rId1"/>
    <p:sldMasterId id="2147483723" r:id="rId2"/>
  </p:sldMasterIdLst>
  <p:notesMasterIdLst>
    <p:notesMasterId r:id="rId23"/>
  </p:notesMasterIdLst>
  <p:handoutMasterIdLst>
    <p:handoutMasterId r:id="rId24"/>
  </p:handoutMasterIdLst>
  <p:sldIdLst>
    <p:sldId id="265" r:id="rId3"/>
    <p:sldId id="260" r:id="rId4"/>
    <p:sldId id="269" r:id="rId5"/>
    <p:sldId id="270" r:id="rId6"/>
    <p:sldId id="282" r:id="rId7"/>
    <p:sldId id="273" r:id="rId8"/>
    <p:sldId id="264" r:id="rId9"/>
    <p:sldId id="279" r:id="rId10"/>
    <p:sldId id="274" r:id="rId11"/>
    <p:sldId id="281" r:id="rId12"/>
    <p:sldId id="278" r:id="rId13"/>
    <p:sldId id="283" r:id="rId14"/>
    <p:sldId id="289" r:id="rId15"/>
    <p:sldId id="276" r:id="rId16"/>
    <p:sldId id="288" r:id="rId17"/>
    <p:sldId id="285" r:id="rId18"/>
    <p:sldId id="287" r:id="rId19"/>
    <p:sldId id="275" r:id="rId20"/>
    <p:sldId id="284" r:id="rId21"/>
    <p:sldId id="28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7" autoAdjust="0"/>
    <p:restoredTop sz="94683" autoAdjust="0"/>
  </p:normalViewPr>
  <p:slideViewPr>
    <p:cSldViewPr>
      <p:cViewPr varScale="1">
        <p:scale>
          <a:sx n="68" d="100"/>
          <a:sy n="68" d="100"/>
        </p:scale>
        <p:origin x="-77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1" d="100"/>
          <a:sy n="71" d="100"/>
        </p:scale>
        <p:origin x="-334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BC510-34BA-4E09-9618-F80A27368726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24CA6-C559-4822-BAAC-A8EDDA8FA4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8407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7568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566160"/>
            <a:ext cx="7772400" cy="1005840"/>
          </a:xfr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 lang="en-US" baseline="0">
                <a:solidFill>
                  <a:schemeClr val="tx1"/>
                </a:solidFill>
                <a:latin typeface="+mj-lt"/>
                <a:cs typeface="+mj-cs"/>
              </a:defRPr>
            </a:lvl1pPr>
          </a:lstStyle>
          <a:p>
            <a:pPr marL="0" lvl="0" algn="ctr"/>
            <a:r>
              <a:rPr lang="en-US" dirty="0" smtClean="0"/>
              <a:t>Click to add 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114800"/>
            <a:ext cx="6400800" cy="990600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None/>
              <a:tabLst/>
              <a:def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presentation subtitle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328418" y="5102163"/>
            <a:ext cx="2479849" cy="523875"/>
          </a:xfrm>
        </p:spPr>
        <p:txBody>
          <a:bodyPr lIns="0" rIns="0">
            <a:noAutofit/>
          </a:bodyPr>
          <a:lstStyle>
            <a:lvl1pPr marL="0" indent="0" algn="ctr">
              <a:buFontTx/>
              <a:buNone/>
              <a:defRPr sz="2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078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Click to add slide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Autofit/>
          </a:bodyPr>
          <a:lstStyle>
            <a:lvl1pPr marL="346075" marR="0" indent="-346075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Char char="§"/>
              <a:tabLst/>
              <a:defRPr baseline="0">
                <a:solidFill>
                  <a:schemeClr val="tx1"/>
                </a:solidFill>
              </a:defRPr>
            </a:lvl1pPr>
            <a:lvl2pPr marL="690563" marR="0" indent="-3460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20000"/>
              <a:buFont typeface="Arial" panose="020B0604020202020204" pitchFamily="34" charset="0"/>
              <a:buChar char="–"/>
              <a:tabLst/>
              <a:def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 pitchFamily="34" charset="0"/>
              </a:defRPr>
            </a:lvl2pPr>
            <a:lvl3pPr marL="1031875" marR="0" indent="-350838" algn="l" defTabSz="914400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itchFamily="34" charset="0"/>
              <a:buChar char="•"/>
              <a:tabLst/>
              <a:defRPr>
                <a:solidFill>
                  <a:schemeClr val="tx1"/>
                </a:solidFill>
              </a:defRPr>
            </a:lvl3pPr>
            <a:lvl4pPr marL="1374775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anose="020B0604020202020204" pitchFamily="34" charset="0"/>
              <a:buChar char="-"/>
              <a:tabLst/>
              <a:defRPr>
                <a:solidFill>
                  <a:schemeClr val="tx1"/>
                </a:solidFill>
              </a:defRPr>
            </a:lvl4pPr>
            <a:lvl5pPr marL="1830388" marR="0" indent="-2254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Tx/>
              <a:buFont typeface="Arial" pitchFamily="34" charset="0"/>
              <a:buChar char="–"/>
              <a:tabLst/>
              <a:defRPr>
                <a:solidFill>
                  <a:schemeClr val="tx1"/>
                </a:solidFill>
              </a:defRPr>
            </a:lvl5pPr>
          </a:lstStyle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pitchFamily="34" charset="0"/>
              </a:rPr>
              <a:t>Click to add text </a:t>
            </a:r>
          </a:p>
          <a:p>
            <a:pPr marL="690563" marR="0" lvl="1" indent="-3460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20000"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Second level text</a:t>
            </a:r>
          </a:p>
          <a:p>
            <a:pPr marL="1031875" marR="0" lvl="2" indent="-350838" algn="l" defTabSz="914400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Third level text</a:t>
            </a:r>
          </a:p>
          <a:p>
            <a:pPr marL="1374775" marR="0" lvl="3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anose="020B0604020202020204" pitchFamily="34" charset="0"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Fourth level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429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Objec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add 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>
            <a:noAutofit/>
          </a:bodyPr>
          <a:lstStyle>
            <a:lvl1pPr marL="346075" marR="0" indent="-346075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Char char="§"/>
              <a:tabLst/>
              <a:defRPr sz="2800">
                <a:solidFill>
                  <a:schemeClr val="tx1"/>
                </a:solidFill>
              </a:defRPr>
            </a:lvl1pPr>
            <a:lvl2pPr marL="690563" marR="0" indent="-3460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20000"/>
              <a:buFont typeface="Arial" panose="020B0604020202020204" pitchFamily="34" charset="0"/>
              <a:buChar char="–"/>
              <a:tabLst/>
              <a:def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 pitchFamily="34" charset="0"/>
              </a:defRPr>
            </a:lvl2pPr>
            <a:lvl3pPr marL="1031875" marR="0" indent="-350838" algn="l" defTabSz="914400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itchFamily="34" charset="0"/>
              <a:buChar char="•"/>
              <a:tabLst/>
              <a:defRPr sz="2000">
                <a:solidFill>
                  <a:schemeClr val="tx1"/>
                </a:solidFill>
              </a:defRPr>
            </a:lvl3pPr>
            <a:lvl4pPr marL="1374775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anose="020B0604020202020204" pitchFamily="34" charset="0"/>
              <a:buChar char="-"/>
              <a:tabLst/>
              <a:defRPr sz="1800">
                <a:solidFill>
                  <a:schemeClr val="tx1"/>
                </a:solidFill>
              </a:defRPr>
            </a:lvl4pPr>
            <a:lvl5pPr marL="1830388" marR="0" indent="-2254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Tx/>
              <a:buFont typeface="Arial" pitchFamily="34" charset="0"/>
              <a:buChar char="–"/>
              <a:tabLst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pitchFamily="34" charset="0"/>
              </a:rPr>
              <a:t>Click to add text </a:t>
            </a:r>
          </a:p>
          <a:p>
            <a:pPr marL="690563" marR="0" lvl="1" indent="-3460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20000"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Second level text</a:t>
            </a:r>
          </a:p>
          <a:p>
            <a:pPr marL="1031875" marR="0" lvl="2" indent="-350838" algn="l" defTabSz="914400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Third level text</a:t>
            </a:r>
          </a:p>
          <a:p>
            <a:pPr marL="1374775" marR="0" lvl="3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anose="020B0604020202020204" pitchFamily="34" charset="0"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Fourth level text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648200" y="4906963"/>
            <a:ext cx="4038600" cy="1219200"/>
          </a:xfrm>
        </p:spPr>
        <p:txBody>
          <a:bodyPr>
            <a:noAutofit/>
          </a:bodyPr>
          <a:lstStyle>
            <a:lvl1pPr marL="0" indent="0">
              <a:buFontTx/>
              <a:buNone/>
              <a:defRPr lang="en-US" sz="2000" i="1" dirty="0" smtClean="0"/>
            </a:lvl1pPr>
            <a:lvl2pPr marL="457200" indent="0">
              <a:buFontTx/>
              <a:buNone/>
              <a:defRPr lang="en-US" sz="2000" dirty="0" smtClean="0"/>
            </a:lvl2pPr>
            <a:lvl3pPr marL="914400" indent="0">
              <a:buFontTx/>
              <a:buNone/>
              <a:defRPr lang="en-US" sz="2000" dirty="0" smtClean="0"/>
            </a:lvl3pPr>
            <a:lvl4pPr marL="1371600" indent="0">
              <a:buFontTx/>
              <a:buNone/>
              <a:defRPr lang="en-US" sz="2000" dirty="0" smtClean="0"/>
            </a:lvl4pPr>
            <a:lvl5pPr marL="1828800" indent="0">
              <a:buFontTx/>
              <a:buNone/>
              <a:defRPr lang="en-US" sz="2000" dirty="0"/>
            </a:lvl5pPr>
          </a:lstStyle>
          <a:p>
            <a:pPr lvl="0"/>
            <a:r>
              <a:rPr lang="en-US" dirty="0" smtClean="0"/>
              <a:t>Click to add Caption</a:t>
            </a:r>
          </a:p>
        </p:txBody>
      </p:sp>
      <p:sp>
        <p:nvSpPr>
          <p:cNvPr id="6" name="Content Placeholder 9"/>
          <p:cNvSpPr>
            <a:spLocks noGrp="1"/>
          </p:cNvSpPr>
          <p:nvPr>
            <p:ph sz="quarter" idx="12"/>
          </p:nvPr>
        </p:nvSpPr>
        <p:spPr>
          <a:xfrm>
            <a:off x="4648200" y="1600200"/>
            <a:ext cx="4038600" cy="32004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768"/>
              </a:spcBef>
              <a:spcAft>
                <a:spcPts val="0"/>
              </a:spcAft>
              <a:buClr>
                <a:srgbClr val="F4B834"/>
              </a:buClr>
              <a:buSzTx/>
              <a:buFontTx/>
              <a:buNone/>
              <a:tabLst/>
              <a:defRPr lang="en-US" sz="2800" i="1" kern="1200" baseline="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423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add slide title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906963"/>
            <a:ext cx="8229600" cy="1219200"/>
          </a:xfrm>
        </p:spPr>
        <p:txBody>
          <a:bodyPr>
            <a:noAutofit/>
          </a:bodyPr>
          <a:lstStyle>
            <a:lvl1pPr marL="0" indent="0">
              <a:buFontTx/>
              <a:buNone/>
              <a:defRPr lang="en-US" sz="2000" i="1" dirty="0" smtClean="0"/>
            </a:lvl1pPr>
            <a:lvl2pPr marL="457200" indent="0">
              <a:buFontTx/>
              <a:buNone/>
              <a:defRPr lang="en-US" sz="2000" dirty="0" smtClean="0"/>
            </a:lvl2pPr>
            <a:lvl3pPr marL="914400" indent="0">
              <a:buFontTx/>
              <a:buNone/>
              <a:defRPr lang="en-US" sz="2000" dirty="0" smtClean="0"/>
            </a:lvl3pPr>
            <a:lvl4pPr marL="1371600" indent="0">
              <a:buFontTx/>
              <a:buNone/>
              <a:defRPr lang="en-US" sz="2000" dirty="0" smtClean="0"/>
            </a:lvl4pPr>
            <a:lvl5pPr marL="1828800" indent="0">
              <a:buFontTx/>
              <a:buNone/>
              <a:defRPr lang="en-US" sz="2000" dirty="0"/>
            </a:lvl5pPr>
          </a:lstStyle>
          <a:p>
            <a:pPr lvl="0"/>
            <a:r>
              <a:rPr lang="en-US" dirty="0" smtClean="0"/>
              <a:t>Click to add Caption</a:t>
            </a:r>
          </a:p>
        </p:txBody>
      </p:sp>
      <p:sp>
        <p:nvSpPr>
          <p:cNvPr id="6" name="Content Placeholder 9"/>
          <p:cNvSpPr>
            <a:spLocks noGrp="1"/>
          </p:cNvSpPr>
          <p:nvPr>
            <p:ph sz="quarter" idx="12"/>
          </p:nvPr>
        </p:nvSpPr>
        <p:spPr>
          <a:xfrm>
            <a:off x="457200" y="1600200"/>
            <a:ext cx="8229600" cy="32004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768"/>
              </a:spcBef>
              <a:spcAft>
                <a:spcPts val="0"/>
              </a:spcAft>
              <a:buClr>
                <a:srgbClr val="F4B834"/>
              </a:buClr>
              <a:buSzTx/>
              <a:buFontTx/>
              <a:buNone/>
              <a:tabLst/>
              <a:defRPr lang="en-US" sz="2800" i="1" kern="1200" baseline="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582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566160"/>
            <a:ext cx="7772400" cy="1005840"/>
          </a:xfr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 lang="en-US" baseline="0">
                <a:solidFill>
                  <a:schemeClr val="bg1"/>
                </a:solidFill>
                <a:latin typeface="+mj-lt"/>
                <a:cs typeface="+mj-cs"/>
              </a:defRPr>
            </a:lvl1pPr>
          </a:lstStyle>
          <a:p>
            <a:pPr marL="0" lvl="0" algn="ctr"/>
            <a:r>
              <a:rPr lang="en-US" dirty="0" smtClean="0"/>
              <a:t>Click to add 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114800"/>
            <a:ext cx="6400800" cy="990600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None/>
              <a:tabLst/>
              <a:def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presentation subtitle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328418" y="5102163"/>
            <a:ext cx="2479849" cy="523875"/>
          </a:xfrm>
        </p:spPr>
        <p:txBody>
          <a:bodyPr lIns="0" rIns="0">
            <a:noAutofit/>
          </a:bodyPr>
          <a:lstStyle>
            <a:lvl1pPr marL="0" indent="0" algn="ctr">
              <a:buFontTx/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49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add slide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Autofit/>
          </a:bodyPr>
          <a:lstStyle>
            <a:lvl1pPr marL="346075" marR="0" indent="-346075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Char char="§"/>
              <a:tabLst/>
              <a:defRPr baseline="0">
                <a:solidFill>
                  <a:schemeClr val="bg1"/>
                </a:solidFill>
              </a:defRPr>
            </a:lvl1pPr>
            <a:lvl2pPr marL="690563" marR="0" indent="-3460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20000"/>
              <a:buFont typeface="Arial" panose="020B0604020202020204" pitchFamily="34" charset="0"/>
              <a:buChar char="–"/>
              <a:tabLst/>
              <a:def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pitchFamily="34" charset="0"/>
              </a:defRPr>
            </a:lvl2pPr>
            <a:lvl3pPr marL="1031875" marR="0" indent="-350838" algn="l" defTabSz="914400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itchFamily="34" charset="0"/>
              <a:buChar char="•"/>
              <a:tabLst/>
              <a:defRPr>
                <a:solidFill>
                  <a:schemeClr val="bg1"/>
                </a:solidFill>
              </a:defRPr>
            </a:lvl3pPr>
            <a:lvl4pPr marL="1373188" marR="0" indent="-3413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anose="020B0604020202020204" pitchFamily="34" charset="0"/>
              <a:buChar char="-"/>
              <a:tabLst/>
              <a:defRPr>
                <a:solidFill>
                  <a:schemeClr val="bg1"/>
                </a:solidFill>
              </a:defRPr>
            </a:lvl4pPr>
            <a:lvl5pPr marL="1830388" marR="0" indent="-2254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Tx/>
              <a:buFont typeface="Arial" pitchFamily="34" charset="0"/>
              <a:buChar char="–"/>
              <a:tabLst/>
              <a:defRPr>
                <a:solidFill>
                  <a:schemeClr val="tx1"/>
                </a:solidFill>
              </a:defRPr>
            </a:lvl5pPr>
          </a:lstStyle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cs typeface="Arial" pitchFamily="34" charset="0"/>
              </a:rPr>
              <a:t>Click to add text </a:t>
            </a:r>
          </a:p>
          <a:p>
            <a:pPr marL="690563" marR="0" lvl="1" indent="-3460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20000"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Second level text</a:t>
            </a:r>
          </a:p>
          <a:p>
            <a:pPr marL="1031875" marR="0" lvl="2" indent="-350838" algn="l" defTabSz="914400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</a:rPr>
              <a:t>Third level text</a:t>
            </a:r>
          </a:p>
          <a:p>
            <a:pPr marL="1373188" marR="0" lvl="3" indent="-3413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anose="020B0604020202020204" pitchFamily="34" charset="0"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</a:rPr>
              <a:t>Fourth level text</a:t>
            </a:r>
          </a:p>
        </p:txBody>
      </p:sp>
    </p:spTree>
    <p:extLst>
      <p:ext uri="{BB962C8B-B14F-4D97-AF65-F5344CB8AC3E}">
        <p14:creationId xmlns:p14="http://schemas.microsoft.com/office/powerpoint/2010/main" val="1007386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Object and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add 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>
            <a:noAutofit/>
          </a:bodyPr>
          <a:lstStyle>
            <a:lvl1pPr marL="346075" marR="0" indent="-346075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Char char="§"/>
              <a:tabLst/>
              <a:defRPr sz="2800" baseline="0">
                <a:solidFill>
                  <a:schemeClr val="bg1"/>
                </a:solidFill>
              </a:defRPr>
            </a:lvl1pPr>
            <a:lvl2pPr marL="690563" marR="0" indent="-3460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20000"/>
              <a:buFont typeface="Arial" panose="020B0604020202020204" pitchFamily="34" charset="0"/>
              <a:buChar char="–"/>
              <a:tabLst/>
              <a:def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pitchFamily="34" charset="0"/>
              </a:defRPr>
            </a:lvl2pPr>
            <a:lvl3pPr marL="1031875" marR="0" indent="-350838" algn="l" defTabSz="914400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3pPr>
            <a:lvl4pPr marL="1373188" marR="0" indent="-3413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anose="020B0604020202020204" pitchFamily="34" charset="0"/>
              <a:buChar char="-"/>
              <a:tabLst/>
              <a:defRPr sz="1800" baseline="0">
                <a:solidFill>
                  <a:schemeClr val="bg1"/>
                </a:solidFill>
              </a:defRPr>
            </a:lvl4pPr>
            <a:lvl5pPr marL="1830388" marR="0" indent="-2254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Tx/>
              <a:buFont typeface="Arial" pitchFamily="34" charset="0"/>
              <a:buChar char="–"/>
              <a:tabLst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cs typeface="Arial" pitchFamily="34" charset="0"/>
              </a:rPr>
              <a:t>Click to add text </a:t>
            </a:r>
          </a:p>
          <a:p>
            <a:pPr marL="690563" marR="0" lvl="1" indent="-3460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20000"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Second level text</a:t>
            </a:r>
          </a:p>
          <a:p>
            <a:pPr marL="1031875" marR="0" lvl="2" indent="-350838" algn="l" defTabSz="914400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</a:rPr>
              <a:t>Third level text</a:t>
            </a:r>
          </a:p>
          <a:p>
            <a:pPr marL="1373188" marR="0" lvl="3" indent="-3413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4B834"/>
              </a:buClr>
              <a:buSzPct val="130000"/>
              <a:buFont typeface="Arial" panose="020B0604020202020204" pitchFamily="34" charset="0"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</a:rPr>
              <a:t>Fourth level text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648200" y="4906963"/>
            <a:ext cx="4038600" cy="1219200"/>
          </a:xfrm>
        </p:spPr>
        <p:txBody>
          <a:bodyPr>
            <a:noAutofit/>
          </a:bodyPr>
          <a:lstStyle>
            <a:lvl1pPr marL="0" indent="0">
              <a:buFontTx/>
              <a:buNone/>
              <a:defRPr lang="en-US" sz="2000" i="1" dirty="0" smtClean="0"/>
            </a:lvl1pPr>
            <a:lvl2pPr marL="457200" indent="0">
              <a:buFontTx/>
              <a:buNone/>
              <a:defRPr lang="en-US" sz="2000" dirty="0" smtClean="0"/>
            </a:lvl2pPr>
            <a:lvl3pPr marL="914400" indent="0">
              <a:buFontTx/>
              <a:buNone/>
              <a:defRPr lang="en-US" sz="2000" dirty="0" smtClean="0"/>
            </a:lvl3pPr>
            <a:lvl4pPr marL="1371600" indent="0">
              <a:buFontTx/>
              <a:buNone/>
              <a:defRPr lang="en-US" sz="2000" dirty="0" smtClean="0"/>
            </a:lvl4pPr>
            <a:lvl5pPr marL="1828800" indent="0">
              <a:buFontTx/>
              <a:buNone/>
              <a:defRPr lang="en-US" sz="2000" dirty="0"/>
            </a:lvl5pPr>
          </a:lstStyle>
          <a:p>
            <a:pPr lvl="0"/>
            <a:r>
              <a:rPr lang="en-US" dirty="0" smtClean="0"/>
              <a:t>Click to add Caption</a:t>
            </a:r>
          </a:p>
        </p:txBody>
      </p:sp>
      <p:sp>
        <p:nvSpPr>
          <p:cNvPr id="6" name="Content Placeholder 9"/>
          <p:cNvSpPr>
            <a:spLocks noGrp="1"/>
          </p:cNvSpPr>
          <p:nvPr>
            <p:ph sz="quarter" idx="12"/>
          </p:nvPr>
        </p:nvSpPr>
        <p:spPr>
          <a:xfrm>
            <a:off x="4648200" y="1600200"/>
            <a:ext cx="4038600" cy="32004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768"/>
              </a:spcBef>
              <a:spcAft>
                <a:spcPts val="0"/>
              </a:spcAft>
              <a:buClr>
                <a:srgbClr val="F4B834"/>
              </a:buClr>
              <a:buSzTx/>
              <a:buFontTx/>
              <a:buNone/>
              <a:tabLst/>
              <a:defRPr lang="en-US" sz="2800" i="1" kern="1200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6460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and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add slide title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906963"/>
            <a:ext cx="8229600" cy="1219200"/>
          </a:xfrm>
        </p:spPr>
        <p:txBody>
          <a:bodyPr>
            <a:noAutofit/>
          </a:bodyPr>
          <a:lstStyle>
            <a:lvl1pPr marL="0" indent="0">
              <a:buFontTx/>
              <a:buNone/>
              <a:defRPr lang="en-US" sz="2000" i="1" dirty="0" smtClean="0"/>
            </a:lvl1pPr>
            <a:lvl2pPr marL="457200" indent="0">
              <a:buFontTx/>
              <a:buNone/>
              <a:defRPr lang="en-US" sz="2000" dirty="0" smtClean="0"/>
            </a:lvl2pPr>
            <a:lvl3pPr marL="914400" indent="0">
              <a:buFontTx/>
              <a:buNone/>
              <a:defRPr lang="en-US" sz="2000" dirty="0" smtClean="0"/>
            </a:lvl3pPr>
            <a:lvl4pPr marL="1371600" indent="0">
              <a:buFontTx/>
              <a:buNone/>
              <a:defRPr lang="en-US" sz="2000" dirty="0" smtClean="0"/>
            </a:lvl4pPr>
            <a:lvl5pPr marL="1828800" indent="0">
              <a:buFontTx/>
              <a:buNone/>
              <a:defRPr lang="en-US" sz="2000" dirty="0"/>
            </a:lvl5pPr>
          </a:lstStyle>
          <a:p>
            <a:pPr lvl="0"/>
            <a:r>
              <a:rPr lang="en-US" dirty="0" smtClean="0"/>
              <a:t>Click to add Caption</a:t>
            </a:r>
          </a:p>
        </p:txBody>
      </p:sp>
      <p:sp>
        <p:nvSpPr>
          <p:cNvPr id="6" name="Content Placeholder 9"/>
          <p:cNvSpPr>
            <a:spLocks noGrp="1"/>
          </p:cNvSpPr>
          <p:nvPr>
            <p:ph sz="quarter" idx="12"/>
          </p:nvPr>
        </p:nvSpPr>
        <p:spPr>
          <a:xfrm>
            <a:off x="457200" y="1600200"/>
            <a:ext cx="8229600" cy="32004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768"/>
              </a:spcBef>
              <a:spcAft>
                <a:spcPts val="0"/>
              </a:spcAft>
              <a:buClr>
                <a:srgbClr val="F4B834"/>
              </a:buClr>
              <a:buSzTx/>
              <a:buFontTx/>
              <a:buNone/>
              <a:tabLst/>
              <a:defRPr lang="en-US" sz="2800" i="1" kern="1200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8854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add 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add text </a:t>
            </a:r>
          </a:p>
          <a:p>
            <a:pPr lvl="1"/>
            <a:r>
              <a:rPr lang="en-US" dirty="0" smtClean="0"/>
              <a:t>Second level text</a:t>
            </a:r>
          </a:p>
          <a:p>
            <a:pPr lvl="2"/>
            <a:r>
              <a:rPr lang="en-US" dirty="0" smtClean="0"/>
              <a:t>Third level text</a:t>
            </a:r>
          </a:p>
          <a:p>
            <a:pPr lvl="3"/>
            <a:r>
              <a:rPr lang="en-US" dirty="0" smtClean="0"/>
              <a:t>Fourth level text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0" y="655955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baseline="0" dirty="0">
                <a:solidFill>
                  <a:srgbClr val="FFFFFF"/>
                </a:solidFill>
                <a:latin typeface="Arial" panose="020B0604020202020204" pitchFamily="34" charset="0"/>
              </a:rPr>
              <a:t>Operated by Los Alamos National Security, </a:t>
            </a:r>
            <a:r>
              <a:rPr lang="en-US" sz="800" baseline="0" dirty="0" smtClean="0">
                <a:solidFill>
                  <a:srgbClr val="FFFFFF"/>
                </a:solidFill>
                <a:latin typeface="Arial" panose="020B0604020202020204" pitchFamily="34" charset="0"/>
              </a:rPr>
              <a:t>LLC for </a:t>
            </a:r>
            <a:r>
              <a:rPr lang="en-US" sz="800" baseline="0" dirty="0">
                <a:solidFill>
                  <a:srgbClr val="FFFFFF"/>
                </a:solidFill>
                <a:latin typeface="Arial" panose="020B0604020202020204" pitchFamily="34" charset="0"/>
              </a:rPr>
              <a:t>the U.S. Department of Energy's NNSA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9500" y="6076950"/>
            <a:ext cx="1905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 dirty="0" smtClean="0">
                <a:solidFill>
                  <a:schemeClr val="tx1"/>
                </a:solidFill>
                <a:latin typeface="Arial" panose="020B0604020202020204" pitchFamily="34" charset="0"/>
              </a:rPr>
              <a:t>UNCLASSIFIED</a:t>
            </a:r>
            <a:endParaRPr lang="en-US" sz="1200" baseline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242048" y="6565392"/>
            <a:ext cx="1700784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 smtClean="0"/>
              <a:t>Slide </a:t>
            </a:r>
            <a:fld id="{23B0729D-0C76-4DC3-9F59-8792B55E40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7223760" y="91440"/>
            <a:ext cx="192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LA-UR-14-28703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76577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9" r:id="rId3"/>
    <p:sldLayoutId id="2147483721" r:id="rId4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6075" marR="0" indent="-346075" algn="l" defTabSz="914400" rtl="0" eaLnBrk="1" fontAlgn="auto" latinLnBrk="0" hangingPunct="1">
        <a:lnSpc>
          <a:spcPct val="100000"/>
        </a:lnSpc>
        <a:spcBef>
          <a:spcPts val="900"/>
        </a:spcBef>
        <a:spcAft>
          <a:spcPts val="0"/>
        </a:spcAft>
        <a:buClr>
          <a:srgbClr val="F4B834"/>
        </a:buClr>
        <a:buSzTx/>
        <a:buFont typeface="Wingdings" pitchFamily="2" charset="2"/>
        <a:buChar char="§"/>
        <a:tabLst/>
        <a:defRPr kumimoji="0" lang="en-US" sz="2800" b="0" i="0" u="none" strike="noStrike" kern="1200" cap="none" spc="0" normalizeH="0" baseline="0" noProof="0" smtClean="0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Arial" pitchFamily="34" charset="0"/>
        </a:defRPr>
      </a:lvl1pPr>
      <a:lvl2pPr marL="690563" marR="0" indent="-346075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rgbClr val="F4B834"/>
        </a:buClr>
        <a:buSzPct val="120000"/>
        <a:buFont typeface="Arial" panose="020B0604020202020204" pitchFamily="34" charset="0"/>
        <a:buChar char="–"/>
        <a:tabLst/>
        <a:defRPr sz="240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031875" marR="0" indent="-350838" algn="l" defTabSz="914400" rtl="0" eaLnBrk="1" fontAlgn="auto" latinLnBrk="0" hangingPunct="1">
        <a:lnSpc>
          <a:spcPct val="100000"/>
        </a:lnSpc>
        <a:spcBef>
          <a:spcPts val="576"/>
        </a:spcBef>
        <a:spcAft>
          <a:spcPts val="0"/>
        </a:spcAft>
        <a:buClr>
          <a:srgbClr val="F4B834"/>
        </a:buClr>
        <a:buSzPct val="130000"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4775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rgbClr val="F4B834"/>
        </a:buClr>
        <a:buSzPct val="130000"/>
        <a:buFont typeface="Arial" panose="020B0604020202020204" pitchFamily="34" charset="0"/>
        <a:buChar char="-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30388" marR="0" indent="-225425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rgbClr val="F4B834"/>
        </a:buClr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add 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add text </a:t>
            </a:r>
          </a:p>
          <a:p>
            <a:pPr lvl="1"/>
            <a:r>
              <a:rPr lang="en-US" dirty="0" smtClean="0"/>
              <a:t>Second level text</a:t>
            </a:r>
          </a:p>
          <a:p>
            <a:pPr lvl="2"/>
            <a:r>
              <a:rPr lang="en-US" dirty="0" smtClean="0"/>
              <a:t>Third level text</a:t>
            </a:r>
          </a:p>
          <a:p>
            <a:pPr lvl="3"/>
            <a:r>
              <a:rPr lang="en-US" dirty="0" smtClean="0"/>
              <a:t>Fourth level text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0" y="655955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>
                <a:solidFill>
                  <a:srgbClr val="FFFFFF"/>
                </a:solidFill>
                <a:latin typeface="Frutiger LT Std 57 Condensed"/>
              </a:rPr>
              <a:t>Operated by Los Alamos National Security, </a:t>
            </a:r>
            <a:r>
              <a:rPr lang="en-US" sz="800" dirty="0" smtClean="0">
                <a:solidFill>
                  <a:srgbClr val="FFFFFF"/>
                </a:solidFill>
                <a:latin typeface="Frutiger LT Std 57 Condensed"/>
              </a:rPr>
              <a:t>LLC for </a:t>
            </a:r>
            <a:r>
              <a:rPr lang="en-US" sz="800" dirty="0">
                <a:solidFill>
                  <a:srgbClr val="FFFFFF"/>
                </a:solidFill>
                <a:latin typeface="Frutiger LT Std 57 Condensed"/>
              </a:rPr>
              <a:t>the U.S. Department of Energy's NNSA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9500" y="6076950"/>
            <a:ext cx="1905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 dirty="0" smtClean="0">
                <a:solidFill>
                  <a:schemeClr val="bg1"/>
                </a:solidFill>
                <a:latin typeface="Frutiger LT Std 67 Bold Condensed"/>
              </a:rPr>
              <a:t>UNCLASSIFIED</a:t>
            </a:r>
            <a:endParaRPr lang="en-US" sz="1200" baseline="0" dirty="0">
              <a:solidFill>
                <a:schemeClr val="bg1"/>
              </a:solidFill>
              <a:latin typeface="Frutiger LT Std 67 Bold Condense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35490" y="6564699"/>
            <a:ext cx="3505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normalizeH="0" baseline="0" dirty="0" smtClean="0">
                <a:solidFill>
                  <a:srgbClr val="FFFFFF"/>
                </a:solidFill>
                <a:latin typeface="Frutiger LT Std 45 Light"/>
              </a:rPr>
              <a:t>UNCLASSIFIED  </a:t>
            </a:r>
            <a:r>
              <a:rPr lang="en-US" sz="1000" normalizeH="0" baseline="0" dirty="0" smtClean="0">
                <a:solidFill>
                  <a:srgbClr val="F4B834"/>
                </a:solidFill>
                <a:latin typeface="Frutiger LT Std 45 Light"/>
              </a:rPr>
              <a:t>|</a:t>
            </a:r>
            <a:r>
              <a:rPr lang="en-US" sz="1000" normalizeH="0" baseline="0" dirty="0" smtClean="0">
                <a:solidFill>
                  <a:srgbClr val="FFFFFF"/>
                </a:solidFill>
                <a:latin typeface="Frutiger LT Std 45 Light"/>
              </a:rPr>
              <a:t>  </a:t>
            </a:r>
            <a:fld id="{F9D4371A-A13E-B243-A14D-8CF626A7A05F}" type="slidenum">
              <a:rPr lang="en-US" sz="1000" normalizeH="0" baseline="0" smtClean="0">
                <a:solidFill>
                  <a:srgbClr val="FFFFFF"/>
                </a:solidFill>
                <a:latin typeface="Frutiger LT Std 45 Light"/>
              </a:rPr>
              <a:pPr algn="r"/>
              <a:t>‹#›</a:t>
            </a:fld>
            <a:endParaRPr lang="en-US" sz="1000" normalizeH="0" baseline="0" dirty="0">
              <a:solidFill>
                <a:srgbClr val="FFFFFF"/>
              </a:solidFill>
              <a:latin typeface="Frutiger LT Std 45 Light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7223760" y="91440"/>
            <a:ext cx="192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LA-UR-14-28703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948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 baseline="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6075" marR="0" indent="-346075" algn="l" defTabSz="914400" rtl="0" eaLnBrk="1" fontAlgn="auto" latinLnBrk="0" hangingPunct="1">
        <a:lnSpc>
          <a:spcPct val="100000"/>
        </a:lnSpc>
        <a:spcBef>
          <a:spcPts val="900"/>
        </a:spcBef>
        <a:spcAft>
          <a:spcPts val="0"/>
        </a:spcAft>
        <a:buClr>
          <a:srgbClr val="F4B834"/>
        </a:buClr>
        <a:buSzTx/>
        <a:buFont typeface="Wingdings" pitchFamily="2" charset="2"/>
        <a:buChar char="§"/>
        <a:tabLst/>
        <a:defRPr kumimoji="0" lang="en-US" sz="2800" b="0" i="0" u="none" strike="noStrike" kern="1200" cap="none" spc="0" normalizeH="0" baseline="0" noProof="0" smtClean="0">
          <a:ln>
            <a:noFill/>
          </a:ln>
          <a:solidFill>
            <a:schemeClr val="bg1"/>
          </a:solidFill>
          <a:effectLst/>
          <a:uLnTx/>
          <a:uFillTx/>
          <a:latin typeface="+mn-lt"/>
          <a:ea typeface="+mn-ea"/>
          <a:cs typeface="Arial" pitchFamily="34" charset="0"/>
        </a:defRPr>
      </a:lvl1pPr>
      <a:lvl2pPr marL="690563" marR="0" indent="-346075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rgbClr val="F4B834"/>
        </a:buClr>
        <a:buSzPct val="120000"/>
        <a:buFont typeface="Arial" panose="020B0604020202020204" pitchFamily="34" charset="0"/>
        <a:buChar char="–"/>
        <a:tabLst/>
        <a:defRPr sz="24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031875" marR="0" indent="-350838" algn="l" defTabSz="914400" rtl="0" eaLnBrk="1" fontAlgn="auto" latinLnBrk="0" hangingPunct="1">
        <a:lnSpc>
          <a:spcPct val="100000"/>
        </a:lnSpc>
        <a:spcBef>
          <a:spcPts val="576"/>
        </a:spcBef>
        <a:spcAft>
          <a:spcPts val="0"/>
        </a:spcAft>
        <a:buClr>
          <a:srgbClr val="F4B834"/>
        </a:buClr>
        <a:buSzPct val="130000"/>
        <a:buFont typeface="Arial" pitchFamily="34" charset="0"/>
        <a:buChar char="•"/>
        <a:tabLst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373188" marR="0" indent="-341313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rgbClr val="F4B834"/>
        </a:buClr>
        <a:buSzPct val="130000"/>
        <a:buFont typeface="Arial" panose="020B0604020202020204" pitchFamily="34" charset="0"/>
        <a:buChar char="-"/>
        <a:tabLst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1830388" marR="0" indent="-225425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rgbClr val="F4B834"/>
        </a:buClr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3017520"/>
            <a:ext cx="7772400" cy="1097280"/>
          </a:xfrm>
        </p:spPr>
        <p:txBody>
          <a:bodyPr/>
          <a:lstStyle/>
          <a:p>
            <a:r>
              <a:rPr lang="en-US" dirty="0" smtClean="0"/>
              <a:t>Criticality and Reaction Rate Calculations with CIELO “Starter” Files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4206240"/>
            <a:ext cx="6400800" cy="990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A.C. (Skip) </a:t>
            </a:r>
            <a:r>
              <a:rPr lang="en-US" dirty="0" err="1" smtClean="0"/>
              <a:t>Kahler</a:t>
            </a: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Los Alamos National Laboratory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286000" y="5303519"/>
            <a:ext cx="4480560" cy="73152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Cross Section Evaluation Working Group</a:t>
            </a:r>
          </a:p>
          <a:p>
            <a:r>
              <a:rPr lang="en-US" dirty="0" smtClean="0"/>
              <a:t>November 4-6,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71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56</a:t>
            </a:r>
            <a:r>
              <a:rPr lang="en-US" dirty="0" smtClean="0"/>
              <a:t>Fe Results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5577840"/>
            <a:ext cx="8229600" cy="640080"/>
          </a:xfrm>
        </p:spPr>
        <p:txBody>
          <a:bodyPr/>
          <a:lstStyle/>
          <a:p>
            <a:r>
              <a:rPr lang="en-US" sz="1600" dirty="0" smtClean="0"/>
              <a:t>Previously obtained good eigenvalues are retained … rem results suggest cross section revisions and new angular distribution results undo each other!</a:t>
            </a:r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2049" name="Picture 1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1371600"/>
            <a:ext cx="7753591" cy="4142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79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ICSBEP Benchmarks</a:t>
            </a:r>
            <a:br>
              <a:rPr lang="en-US" dirty="0" smtClean="0"/>
            </a:br>
            <a:r>
              <a:rPr lang="en-US" dirty="0" smtClean="0"/>
              <a:t>Used for </a:t>
            </a:r>
            <a:r>
              <a:rPr lang="en-US" baseline="30000" dirty="0" smtClean="0"/>
              <a:t>239</a:t>
            </a:r>
            <a:r>
              <a:rPr lang="en-US" dirty="0" smtClean="0"/>
              <a:t>Pu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PMF1 – Jezebel, a spherical </a:t>
            </a:r>
            <a:r>
              <a:rPr lang="en-US" sz="2400" baseline="30000" dirty="0" smtClean="0"/>
              <a:t>239</a:t>
            </a:r>
            <a:r>
              <a:rPr lang="en-US" sz="2400" dirty="0" smtClean="0"/>
              <a:t>Pu assembly</a:t>
            </a:r>
          </a:p>
          <a:p>
            <a:pPr lvl="1"/>
            <a:r>
              <a:rPr lang="en-US" sz="2000" dirty="0" smtClean="0"/>
              <a:t>Also central region spectral indices </a:t>
            </a:r>
            <a:r>
              <a:rPr lang="en-US" sz="2000" baseline="30000" dirty="0" smtClean="0"/>
              <a:t>238</a:t>
            </a:r>
            <a:r>
              <a:rPr lang="en-US" sz="2000" dirty="0" smtClean="0"/>
              <a:t>U</a:t>
            </a:r>
            <a:r>
              <a:rPr lang="en-US" sz="2000" baseline="-25000" dirty="0" smtClean="0"/>
              <a:t>f</a:t>
            </a:r>
            <a:r>
              <a:rPr lang="en-US" sz="2000" dirty="0" smtClean="0"/>
              <a:t>/</a:t>
            </a:r>
            <a:r>
              <a:rPr lang="en-US" sz="2000" baseline="30000" dirty="0" smtClean="0"/>
              <a:t>235</a:t>
            </a:r>
            <a:r>
              <a:rPr lang="en-US" sz="2000" dirty="0" smtClean="0"/>
              <a:t>U</a:t>
            </a:r>
            <a:r>
              <a:rPr lang="en-US" sz="2000" baseline="-25000" dirty="0" smtClean="0"/>
              <a:t>f</a:t>
            </a:r>
            <a:r>
              <a:rPr lang="en-US" sz="2000" dirty="0" smtClean="0"/>
              <a:t>; </a:t>
            </a:r>
            <a:r>
              <a:rPr lang="en-US" sz="2000" baseline="30000" dirty="0" smtClean="0"/>
              <a:t>237</a:t>
            </a:r>
            <a:r>
              <a:rPr lang="en-US" sz="2000" dirty="0" smtClean="0"/>
              <a:t>Np</a:t>
            </a:r>
            <a:r>
              <a:rPr lang="en-US" sz="2000" baseline="-25000" dirty="0" smtClean="0"/>
              <a:t>f</a:t>
            </a:r>
            <a:r>
              <a:rPr lang="en-US" sz="2000" dirty="0" smtClean="0"/>
              <a:t>/</a:t>
            </a:r>
            <a:r>
              <a:rPr lang="en-US" sz="2000" baseline="30000" dirty="0" smtClean="0"/>
              <a:t>235</a:t>
            </a:r>
            <a:r>
              <a:rPr lang="en-US" sz="2000" dirty="0" smtClean="0"/>
              <a:t>U</a:t>
            </a:r>
            <a:r>
              <a:rPr lang="en-US" sz="2000" baseline="-25000" dirty="0" smtClean="0"/>
              <a:t>f</a:t>
            </a:r>
            <a:r>
              <a:rPr lang="en-US" sz="2000" dirty="0" smtClean="0"/>
              <a:t>; </a:t>
            </a:r>
            <a:r>
              <a:rPr lang="en-US" sz="2000" baseline="30000" dirty="0" smtClean="0"/>
              <a:t>239</a:t>
            </a:r>
            <a:r>
              <a:rPr lang="en-US" sz="2000" dirty="0" smtClean="0"/>
              <a:t>Pu</a:t>
            </a:r>
            <a:r>
              <a:rPr lang="en-US" sz="2000" baseline="-25000" dirty="0" smtClean="0"/>
              <a:t>f</a:t>
            </a:r>
            <a:r>
              <a:rPr lang="en-US" sz="2000" dirty="0" smtClean="0"/>
              <a:t>/</a:t>
            </a:r>
            <a:r>
              <a:rPr lang="en-US" sz="2000" baseline="30000" dirty="0" smtClean="0"/>
              <a:t>235</a:t>
            </a:r>
            <a:r>
              <a:rPr lang="en-US" sz="2000" dirty="0" smtClean="0"/>
              <a:t>U</a:t>
            </a:r>
            <a:r>
              <a:rPr lang="en-US" sz="2000" baseline="-25000" dirty="0" smtClean="0"/>
              <a:t>f</a:t>
            </a:r>
            <a:r>
              <a:rPr lang="en-US" sz="2000" dirty="0" smtClean="0"/>
              <a:t> plus selected (n,2n) ratios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/>
              <a:t>P</a:t>
            </a:r>
            <a:r>
              <a:rPr lang="en-US" sz="2400" dirty="0" smtClean="0"/>
              <a:t>MF6 – Flattop-</a:t>
            </a:r>
            <a:r>
              <a:rPr lang="en-US" sz="2400" dirty="0" err="1" smtClean="0"/>
              <a:t>Pu</a:t>
            </a:r>
            <a:r>
              <a:rPr lang="en-US" sz="2400" dirty="0" smtClean="0"/>
              <a:t>, a spherical </a:t>
            </a:r>
            <a:r>
              <a:rPr lang="en-US" sz="2400" baseline="30000" dirty="0" smtClean="0"/>
              <a:t>239</a:t>
            </a:r>
            <a:r>
              <a:rPr lang="en-US" sz="2400" dirty="0" smtClean="0"/>
              <a:t>Pu core plus a </a:t>
            </a:r>
            <a:r>
              <a:rPr lang="en-US" sz="2400" baseline="30000" dirty="0" err="1" smtClean="0"/>
              <a:t>nat</a:t>
            </a:r>
            <a:r>
              <a:rPr lang="en-US" sz="2400" dirty="0" err="1" smtClean="0"/>
              <a:t>U</a:t>
            </a:r>
            <a:r>
              <a:rPr lang="en-US" sz="2400" dirty="0" smtClean="0"/>
              <a:t> reflector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err="1" smtClean="0"/>
              <a:t>PSTxx</a:t>
            </a:r>
            <a:r>
              <a:rPr lang="en-US" sz="2400" dirty="0" smtClean="0"/>
              <a:t> – A subset of 8 PST critical assemblies used during SG34 data testing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81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239</a:t>
            </a:r>
            <a:r>
              <a:rPr lang="en-US" dirty="0" smtClean="0"/>
              <a:t>Pu 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934200" y="1828801"/>
            <a:ext cx="2133600" cy="3352800"/>
          </a:xfrm>
        </p:spPr>
        <p:txBody>
          <a:bodyPr/>
          <a:lstStyle/>
          <a:p>
            <a:r>
              <a:rPr lang="en-US" dirty="0" smtClean="0"/>
              <a:t>Jezebel eigenvalue sensitivity … prompt </a:t>
            </a:r>
            <a:r>
              <a:rPr lang="el-GR" dirty="0" smtClean="0"/>
              <a:t>ν</a:t>
            </a:r>
            <a:r>
              <a:rPr lang="en-US" dirty="0" smtClean="0"/>
              <a:t>, fission cross section, </a:t>
            </a:r>
            <a:r>
              <a:rPr lang="en-US" dirty="0" err="1" smtClean="0"/>
              <a:t>pfns</a:t>
            </a:r>
            <a:r>
              <a:rPr lang="en-US" dirty="0" smtClean="0"/>
              <a:t>, …</a:t>
            </a:r>
            <a:endParaRPr lang="en-US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1097273"/>
            <a:ext cx="6884764" cy="4998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82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239</a:t>
            </a:r>
            <a:r>
              <a:rPr lang="en-US" dirty="0" smtClean="0"/>
              <a:t>Pu 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097280"/>
            <a:ext cx="6934200" cy="502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15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239</a:t>
            </a:r>
            <a:r>
              <a:rPr lang="en-US" dirty="0" smtClean="0"/>
              <a:t>Pu Results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5394960"/>
            <a:ext cx="8229600" cy="457200"/>
          </a:xfrm>
        </p:spPr>
        <p:txBody>
          <a:bodyPr/>
          <a:lstStyle/>
          <a:p>
            <a:r>
              <a:rPr lang="en-US" sz="1600" dirty="0" smtClean="0"/>
              <a:t>TK1 = e71 plus SG34 RR, SG34 prompt nu to 650 eV; “DN” = </a:t>
            </a:r>
            <a:r>
              <a:rPr lang="en-US" sz="1600" dirty="0" err="1" smtClean="0"/>
              <a:t>Neudecker</a:t>
            </a:r>
            <a:r>
              <a:rPr lang="en-US" sz="1600" dirty="0" smtClean="0"/>
              <a:t> </a:t>
            </a:r>
            <a:r>
              <a:rPr lang="en-US" sz="1600" dirty="0" err="1" smtClean="0"/>
              <a:t>pfns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3592073268"/>
              </p:ext>
            </p:extLst>
          </p:nvPr>
        </p:nvGraphicFramePr>
        <p:xfrm>
          <a:off x="1981199" y="1219197"/>
          <a:ext cx="5638800" cy="3962406"/>
        </p:xfrm>
        <a:graphic>
          <a:graphicData uri="http://schemas.openxmlformats.org/drawingml/2006/table">
            <a:tbl>
              <a:tblPr/>
              <a:tblGrid>
                <a:gridCol w="1268301"/>
                <a:gridCol w="1456833"/>
                <a:gridCol w="1456833"/>
                <a:gridCol w="1456833"/>
              </a:tblGrid>
              <a:tr h="5521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Benchmark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E71 (w/fixed </a:t>
                      </a:r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239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E71 + SG34 </a:t>
                      </a:r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239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E71 + TK1+DN </a:t>
                      </a:r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239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PMF1 (Jezebel, rev3)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1.00079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1.00037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0.99821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196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PMF6 (Flattop-Pu)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1.00106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1.00054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0.99849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8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PST1.4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1.00500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1.00199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1.00932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98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PST4.1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1.00389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1.00044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1.00683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8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PST9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1.01939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1.01543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1.01695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8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PST12.10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1.00402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1.00083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1.00475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8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PST12.13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1.00970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1.00611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1.00757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8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PST18.6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1.00462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1.00202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1.00461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98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PST34.4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1.00254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0.99922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1.00320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06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PST34.15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0.99731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0.99679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0.99988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PST average: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1.00581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1.00285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1.00664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23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239</a:t>
            </a:r>
            <a:r>
              <a:rPr lang="en-US" dirty="0" smtClean="0"/>
              <a:t>Pu Results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5394960"/>
            <a:ext cx="8229600" cy="457200"/>
          </a:xfrm>
        </p:spPr>
        <p:txBody>
          <a:bodyPr/>
          <a:lstStyle/>
          <a:p>
            <a:r>
              <a:rPr lang="en-US" sz="1600" dirty="0" smtClean="0"/>
              <a:t>TK1 = e71 plus SG34 RR, SG34 prompt nu to 650 eV; “DN” = </a:t>
            </a:r>
            <a:r>
              <a:rPr lang="en-US" sz="1600" dirty="0" err="1" smtClean="0"/>
              <a:t>Neudecker</a:t>
            </a:r>
            <a:r>
              <a:rPr lang="en-US" sz="1600" dirty="0" smtClean="0"/>
              <a:t> </a:t>
            </a:r>
            <a:r>
              <a:rPr lang="en-US" sz="1600" dirty="0" err="1" smtClean="0"/>
              <a:t>pfns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2134623467"/>
              </p:ext>
            </p:extLst>
          </p:nvPr>
        </p:nvGraphicFramePr>
        <p:xfrm>
          <a:off x="1447799" y="1295402"/>
          <a:ext cx="6172201" cy="3809996"/>
        </p:xfrm>
        <a:graphic>
          <a:graphicData uri="http://schemas.openxmlformats.org/drawingml/2006/table">
            <a:tbl>
              <a:tblPr/>
              <a:tblGrid>
                <a:gridCol w="1903243"/>
                <a:gridCol w="1422986"/>
                <a:gridCol w="1422986"/>
                <a:gridCol w="1422986"/>
              </a:tblGrid>
              <a:tr h="3007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Reaction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238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</a:t>
                      </a:r>
                      <a:r>
                        <a:rPr lang="en-US" sz="11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</a:t>
                      </a:r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235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</a:t>
                      </a:r>
                      <a:r>
                        <a:rPr lang="en-US" sz="11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237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Np</a:t>
                      </a:r>
                      <a:r>
                        <a:rPr lang="en-US" sz="11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</a:t>
                      </a:r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235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</a:t>
                      </a:r>
                      <a:r>
                        <a:rPr lang="en-US" sz="11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239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</a:t>
                      </a:r>
                      <a:r>
                        <a:rPr lang="en-US" sz="11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</a:t>
                      </a:r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235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</a:t>
                      </a:r>
                      <a:r>
                        <a:rPr lang="en-US" sz="11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Experiment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0.2121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0.9730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1.4300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E71 "Big Paper"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0.2085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0.9708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1.4242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7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E71 "Big Paper" C/E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0.983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0.998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0.996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E71 + DN pfns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0.2038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0.9582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1.4206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7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E71+TK1+DN pfns C/E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0.961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0.985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0.993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368"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Reaction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238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U(n,2n)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169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Tm(n,2n)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191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Ir(n,2n)</a:t>
                      </a:r>
                      <a:r>
                        <a:rPr lang="en-US" sz="11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190Ir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Experiment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1.0580E-02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3.1250E-03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3.2060E-03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&lt;E&gt;, MeV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E71 Calc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1.3259E-02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3.6774E-03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3.6439E-03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7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E71 Calc C/E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1.253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1.177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1.137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E71+TK1+DN Calc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1.2127E-02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3.2047E-03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3.1748E-03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7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E71+TK1+DN Calc C/E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00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235</a:t>
            </a:r>
            <a:r>
              <a:rPr lang="en-US" dirty="0" smtClean="0"/>
              <a:t>U 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126480" y="1280160"/>
            <a:ext cx="2926080" cy="3474720"/>
          </a:xfrm>
        </p:spPr>
        <p:txBody>
          <a:bodyPr/>
          <a:lstStyle/>
          <a:p>
            <a:r>
              <a:rPr lang="en-US" dirty="0" smtClean="0"/>
              <a:t>JENDL-4.0 + ORNL FAST benchmark results are generally worse than those obtained with ENDF/B-VII.1 + ORNL, but …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334376026"/>
              </p:ext>
            </p:extLst>
          </p:nvPr>
        </p:nvGraphicFramePr>
        <p:xfrm>
          <a:off x="228600" y="1143000"/>
          <a:ext cx="5867401" cy="3962394"/>
        </p:xfrm>
        <a:graphic>
          <a:graphicData uri="http://schemas.openxmlformats.org/drawingml/2006/table">
            <a:tbl>
              <a:tblPr firstRow="1" firstCol="1" bandRow="1"/>
              <a:tblGrid>
                <a:gridCol w="2061801"/>
                <a:gridCol w="1906170"/>
                <a:gridCol w="1899430"/>
              </a:tblGrid>
              <a:tr h="233082"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GODIVA (HEU-MET-FAST-001)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Cross Section Set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Benchmark k</a:t>
                      </a:r>
                      <a:r>
                        <a:rPr lang="en-US" sz="1200" b="1" baseline="-25000">
                          <a:effectLst/>
                          <a:latin typeface="Calibri"/>
                          <a:ea typeface="Calibri"/>
                          <a:cs typeface="Times New Roman"/>
                        </a:rPr>
                        <a:t>eff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US" sz="1200" b="1" baseline="-25000">
                          <a:effectLst/>
                          <a:latin typeface="Calibri"/>
                          <a:ea typeface="Calibri"/>
                          <a:cs typeface="Times New Roman"/>
                        </a:rPr>
                        <a:t>calc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ENDF/B-VII.1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1.000(1)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0.99983(3)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E71 + ORNL8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0.99985(2)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J4 + ORNL8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0.99757(2)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2"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Flattop-25 (HEU-MET-FAST-028)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ENDF/B-VII.1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1.0000(16)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1.00285(2)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JENDL-4.0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0.99779(9)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E71 + ORNL8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1.00300(13)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J4 + ORNL8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0.99899(13)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2"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Big-10 (IMF7, detailed model)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ENDF/B-VII.1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1.0045(7)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1.00443(2)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JENDL-4.0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0.99710(7)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E71 + ORNL8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1.00471(8)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J4 + ORNL8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0.99764(11)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12" marR="605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253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235</a:t>
            </a:r>
            <a:r>
              <a:rPr lang="en-US" dirty="0" smtClean="0"/>
              <a:t>U 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781800" y="1280160"/>
            <a:ext cx="2179320" cy="4815840"/>
          </a:xfrm>
        </p:spPr>
        <p:txBody>
          <a:bodyPr/>
          <a:lstStyle/>
          <a:p>
            <a:r>
              <a:rPr lang="en-US" dirty="0" smtClean="0"/>
              <a:t>but …</a:t>
            </a:r>
          </a:p>
          <a:p>
            <a:endParaRPr lang="en-US" dirty="0"/>
          </a:p>
          <a:p>
            <a:r>
              <a:rPr lang="en-US" dirty="0" smtClean="0"/>
              <a:t>JENDL-4 + ORNL calculated eigenvalues are more accurate than ENDF/B-VII.1 + ORNL.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" y="1097279"/>
            <a:ext cx="6497375" cy="4709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024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ICSBEP Benchmarks</a:t>
            </a:r>
            <a:br>
              <a:rPr lang="en-US" dirty="0" smtClean="0"/>
            </a:br>
            <a:r>
              <a:rPr lang="en-US" dirty="0" smtClean="0"/>
              <a:t>Used for </a:t>
            </a:r>
            <a:r>
              <a:rPr lang="en-US" baseline="30000" dirty="0" smtClean="0"/>
              <a:t>238</a:t>
            </a:r>
            <a:r>
              <a:rPr lang="en-US" dirty="0" smtClean="0"/>
              <a:t>U (IAEA “ib33”)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HMF28 – Flattop-25 (HEU core and </a:t>
            </a:r>
            <a:r>
              <a:rPr lang="en-US" sz="2400" baseline="30000" dirty="0" err="1" smtClean="0"/>
              <a:t>nat</a:t>
            </a:r>
            <a:r>
              <a:rPr lang="en-US" sz="2400" dirty="0" err="1" smtClean="0"/>
              <a:t>U</a:t>
            </a:r>
            <a:r>
              <a:rPr lang="en-US" sz="2400" dirty="0" smtClean="0"/>
              <a:t> reflector)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IMF7 – Big-10 (detailed model).  A large heterogeneous assembly of uranium plates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IMF1 – Cases 1 and 4 (“Jemima” plates)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PMF6 – Flattop-</a:t>
            </a:r>
            <a:r>
              <a:rPr lang="en-US" sz="2400" dirty="0" err="1" smtClean="0"/>
              <a:t>Pu</a:t>
            </a:r>
            <a:r>
              <a:rPr lang="en-US" sz="2400" dirty="0" smtClean="0"/>
              <a:t> (</a:t>
            </a:r>
            <a:r>
              <a:rPr lang="en-US" sz="2400" dirty="0" err="1" smtClean="0"/>
              <a:t>Pu</a:t>
            </a:r>
            <a:r>
              <a:rPr lang="en-US" sz="2400" dirty="0" smtClean="0"/>
              <a:t> core and </a:t>
            </a:r>
            <a:r>
              <a:rPr lang="en-US" sz="2400" baseline="30000" dirty="0" err="1" smtClean="0"/>
              <a:t>nat</a:t>
            </a:r>
            <a:r>
              <a:rPr lang="en-US" sz="2400" dirty="0" err="1" smtClean="0"/>
              <a:t>U</a:t>
            </a:r>
            <a:r>
              <a:rPr lang="en-US" sz="2400" dirty="0" smtClean="0"/>
              <a:t> reflector)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71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238</a:t>
            </a:r>
            <a:r>
              <a:rPr lang="en-US" dirty="0" smtClean="0"/>
              <a:t>U Results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4572000"/>
            <a:ext cx="8229600" cy="1066800"/>
          </a:xfrm>
        </p:spPr>
        <p:txBody>
          <a:bodyPr/>
          <a:lstStyle/>
          <a:p>
            <a:r>
              <a:rPr lang="en-US" sz="1600" dirty="0" smtClean="0"/>
              <a:t>Calculated eigenvalues with the “ib33” file are often closer to unity than those obtained with pure ENDF/B-VII.1 cross sections.</a:t>
            </a:r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22042"/>
            <a:ext cx="8229600" cy="1956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14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2000" b="1" dirty="0" smtClean="0"/>
              <a:t>ABSTRACT</a:t>
            </a:r>
            <a:r>
              <a:rPr lang="en-US" sz="2000" dirty="0" smtClean="0"/>
              <a:t>  We summarize criticality calculations with ICSBEP benchmarks performed with a selection of CIELO “starter” files, including </a:t>
            </a:r>
            <a:r>
              <a:rPr lang="en-US" sz="2000" baseline="30000" dirty="0" smtClean="0"/>
              <a:t>16</a:t>
            </a:r>
            <a:r>
              <a:rPr lang="en-US" sz="2000" dirty="0" smtClean="0"/>
              <a:t>O, </a:t>
            </a:r>
            <a:r>
              <a:rPr lang="en-US" sz="2000" baseline="30000" dirty="0" smtClean="0"/>
              <a:t>56</a:t>
            </a:r>
            <a:r>
              <a:rPr lang="en-US" sz="2000" dirty="0" smtClean="0"/>
              <a:t>Fe, </a:t>
            </a:r>
            <a:r>
              <a:rPr lang="en-US" sz="2000" baseline="30000" dirty="0" smtClean="0"/>
              <a:t>235,238</a:t>
            </a:r>
            <a:r>
              <a:rPr lang="en-US" sz="2000" dirty="0" smtClean="0"/>
              <a:t>U and </a:t>
            </a:r>
            <a:r>
              <a:rPr lang="en-US" sz="2000" baseline="30000" dirty="0" smtClean="0"/>
              <a:t>239</a:t>
            </a:r>
            <a:r>
              <a:rPr lang="en-US" sz="2000" dirty="0" smtClean="0"/>
              <a:t>Pu.</a:t>
            </a:r>
            <a:endParaRPr lang="en-US" sz="2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19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Concluding 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7280"/>
            <a:ext cx="8229600" cy="5303520"/>
          </a:xfrm>
        </p:spPr>
        <p:txBody>
          <a:bodyPr/>
          <a:lstStyle/>
          <a:p>
            <a:pPr lvl="0"/>
            <a:r>
              <a:rPr lang="en-US" dirty="0" smtClean="0"/>
              <a:t>LANL data testing to date has been limited to a few ICSBEP critical benchmarks</a:t>
            </a:r>
          </a:p>
          <a:p>
            <a:pPr lvl="1"/>
            <a:r>
              <a:rPr lang="en-US" sz="2400" b="1" dirty="0" smtClean="0"/>
              <a:t>There is much more testing needed!</a:t>
            </a:r>
          </a:p>
          <a:p>
            <a:endParaRPr lang="en-US" sz="1000" b="1" dirty="0"/>
          </a:p>
          <a:p>
            <a:r>
              <a:rPr lang="en-US" sz="2400" dirty="0" smtClean="0"/>
              <a:t>“Starter” files (yes plural!) exist for </a:t>
            </a:r>
            <a:r>
              <a:rPr lang="en-US" sz="2400" baseline="30000" dirty="0" smtClean="0"/>
              <a:t>16</a:t>
            </a:r>
            <a:r>
              <a:rPr lang="en-US" sz="2400" dirty="0" smtClean="0"/>
              <a:t>O, </a:t>
            </a:r>
            <a:r>
              <a:rPr lang="en-US" sz="2400" baseline="30000" dirty="0" smtClean="0"/>
              <a:t>56</a:t>
            </a:r>
            <a:r>
              <a:rPr lang="en-US" sz="2400" dirty="0" smtClean="0"/>
              <a:t>Fe, </a:t>
            </a:r>
            <a:r>
              <a:rPr lang="en-US" sz="2400" baseline="30000" dirty="0" smtClean="0"/>
              <a:t>235,238</a:t>
            </a:r>
            <a:r>
              <a:rPr lang="en-US" sz="2400" dirty="0" smtClean="0"/>
              <a:t>U and </a:t>
            </a:r>
            <a:r>
              <a:rPr lang="en-US" sz="2400" baseline="30000" dirty="0" smtClean="0"/>
              <a:t>239</a:t>
            </a:r>
            <a:r>
              <a:rPr lang="en-US" sz="2400" dirty="0" smtClean="0"/>
              <a:t>Pu … but we expect there will be numerous additional iterations.</a:t>
            </a:r>
          </a:p>
          <a:p>
            <a:endParaRPr lang="en-US" sz="1000" dirty="0"/>
          </a:p>
          <a:p>
            <a:r>
              <a:rPr lang="en-US" sz="2400" dirty="0" smtClean="0"/>
              <a:t>Testing with replacement of a single data set will always yield a worse result when compared to a “tuned” library.</a:t>
            </a:r>
          </a:p>
          <a:p>
            <a:endParaRPr lang="en-US" sz="1000" dirty="0"/>
          </a:p>
          <a:p>
            <a:r>
              <a:rPr lang="en-US" sz="2400" dirty="0" smtClean="0"/>
              <a:t>Integrated testing with multiple new files has not been performed (yet!).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6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CIELO Nuclides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7280"/>
            <a:ext cx="8686800" cy="5029200"/>
          </a:xfrm>
        </p:spPr>
        <p:txBody>
          <a:bodyPr/>
          <a:lstStyle/>
          <a:p>
            <a:pPr lvl="0">
              <a:spcBef>
                <a:spcPts val="600"/>
              </a:spcBef>
            </a:pPr>
            <a:r>
              <a:rPr lang="en-US" baseline="30000" dirty="0" smtClean="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H</a:t>
            </a:r>
          </a:p>
          <a:p>
            <a:pPr lvl="0">
              <a:spcBef>
                <a:spcPts val="600"/>
              </a:spcBef>
            </a:pPr>
            <a:r>
              <a:rPr lang="en-US" baseline="30000" dirty="0" smtClean="0"/>
              <a:t>16</a:t>
            </a:r>
            <a:r>
              <a:rPr lang="en-US" dirty="0" smtClean="0"/>
              <a:t>O</a:t>
            </a:r>
          </a:p>
          <a:p>
            <a:pPr lvl="1"/>
            <a:r>
              <a:rPr lang="en-US" sz="2000" dirty="0" smtClean="0"/>
              <a:t>Preliminary files from ORNL (Leal) and LANL (Hale).</a:t>
            </a:r>
          </a:p>
          <a:p>
            <a:pPr lvl="0">
              <a:spcBef>
                <a:spcPts val="600"/>
              </a:spcBef>
            </a:pPr>
            <a:r>
              <a:rPr lang="en-US" baseline="30000" dirty="0" smtClean="0"/>
              <a:t>56</a:t>
            </a:r>
            <a:r>
              <a:rPr lang="en-US" dirty="0" smtClean="0"/>
              <a:t>Fe</a:t>
            </a:r>
            <a:endParaRPr lang="en-US" baseline="30000" dirty="0" smtClean="0"/>
          </a:p>
          <a:p>
            <a:pPr lvl="1"/>
            <a:r>
              <a:rPr lang="en-US" sz="2000" dirty="0" smtClean="0"/>
              <a:t>A joint ORNL/BNL effort; “ORNL4_e1LevelFixes_4.11.2014.endf”.</a:t>
            </a:r>
          </a:p>
          <a:p>
            <a:pPr lvl="0">
              <a:spcBef>
                <a:spcPts val="600"/>
              </a:spcBef>
            </a:pPr>
            <a:r>
              <a:rPr lang="en-US" baseline="30000" dirty="0" smtClean="0"/>
              <a:t>235</a:t>
            </a:r>
            <a:r>
              <a:rPr lang="en-US" dirty="0" smtClean="0"/>
              <a:t>U</a:t>
            </a:r>
          </a:p>
          <a:p>
            <a:pPr lvl="1"/>
            <a:r>
              <a:rPr lang="en-US" sz="2000" dirty="0" smtClean="0"/>
              <a:t>Revised RR (ORNL, Leal) inserted into JENDL-4 and ENDF/B-VII.1.</a:t>
            </a:r>
          </a:p>
          <a:p>
            <a:pPr lvl="0">
              <a:spcBef>
                <a:spcPts val="600"/>
              </a:spcBef>
            </a:pPr>
            <a:r>
              <a:rPr lang="en-US" baseline="30000" dirty="0" smtClean="0"/>
              <a:t>238</a:t>
            </a:r>
            <a:r>
              <a:rPr lang="en-US" dirty="0" smtClean="0"/>
              <a:t>U</a:t>
            </a:r>
          </a:p>
          <a:p>
            <a:pPr lvl="1"/>
            <a:r>
              <a:rPr lang="en-US" sz="2000" dirty="0" smtClean="0"/>
              <a:t>IAEA “ib33”.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lvl="0">
              <a:spcBef>
                <a:spcPts val="600"/>
              </a:spcBef>
            </a:pPr>
            <a:r>
              <a:rPr lang="en-US" baseline="30000" dirty="0" smtClean="0"/>
              <a:t>239</a:t>
            </a:r>
            <a:r>
              <a:rPr lang="en-US" dirty="0" smtClean="0"/>
              <a:t>Pu</a:t>
            </a:r>
          </a:p>
          <a:p>
            <a:pPr lvl="1"/>
            <a:r>
              <a:rPr lang="en-US" sz="2000" dirty="0" smtClean="0"/>
              <a:t>Build upon SG34 (Toshihiko Kawano); </a:t>
            </a:r>
            <a:r>
              <a:rPr lang="en-US" sz="2000" dirty="0" err="1" smtClean="0"/>
              <a:t>pfns</a:t>
            </a:r>
            <a:r>
              <a:rPr lang="en-US" sz="2000" dirty="0" smtClean="0"/>
              <a:t> by Denise </a:t>
            </a:r>
            <a:r>
              <a:rPr lang="en-US" sz="2000" dirty="0" err="1" smtClean="0"/>
              <a:t>Neudecker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21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CIELO Nuclides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7280"/>
            <a:ext cx="8534400" cy="4922520"/>
          </a:xfrm>
        </p:spPr>
        <p:txBody>
          <a:bodyPr/>
          <a:lstStyle/>
          <a:p>
            <a:pPr lvl="0"/>
            <a:r>
              <a:rPr lang="en-US" dirty="0" smtClean="0"/>
              <a:t>NJOY Processing</a:t>
            </a:r>
            <a:endParaRPr lang="en-US" baseline="30000" dirty="0" smtClean="0"/>
          </a:p>
          <a:p>
            <a:pPr lvl="1"/>
            <a:r>
              <a:rPr lang="en-US" sz="2000" dirty="0" smtClean="0"/>
              <a:t>ACE Files created by NJOY2012.</a:t>
            </a:r>
          </a:p>
          <a:p>
            <a:pPr lvl="1"/>
            <a:r>
              <a:rPr lang="en-US" sz="2000" baseline="30000" dirty="0" smtClean="0"/>
              <a:t>16</a:t>
            </a:r>
            <a:r>
              <a:rPr lang="en-US" sz="2000" dirty="0" smtClean="0"/>
              <a:t>O and </a:t>
            </a:r>
            <a:r>
              <a:rPr lang="en-US" sz="2000" baseline="30000" dirty="0" smtClean="0"/>
              <a:t>56</a:t>
            </a:r>
            <a:r>
              <a:rPr lang="en-US" sz="2000" dirty="0" smtClean="0"/>
              <a:t>Fe contain LRF=7 Resolved Resonance data</a:t>
            </a:r>
          </a:p>
          <a:p>
            <a:pPr lvl="2">
              <a:spcBef>
                <a:spcPts val="300"/>
              </a:spcBef>
            </a:pPr>
            <a:r>
              <a:rPr lang="en-US" sz="1600" dirty="0"/>
              <a:t>NJOY patch </a:t>
            </a:r>
            <a:r>
              <a:rPr lang="en-US" sz="1600" dirty="0" smtClean="0"/>
              <a:t>by Bob MacFarlane can </a:t>
            </a:r>
            <a:r>
              <a:rPr lang="en-US" sz="1600" dirty="0"/>
              <a:t>create scattering angular distributions based upon these RR data (a work-in-progress).</a:t>
            </a:r>
          </a:p>
          <a:p>
            <a:pPr lvl="2">
              <a:spcBef>
                <a:spcPts val="300"/>
              </a:spcBef>
            </a:pPr>
            <a:r>
              <a:rPr lang="en-US" sz="1600" dirty="0" smtClean="0"/>
              <a:t>LANL has shared this patch on an “as-is” basis.</a:t>
            </a:r>
          </a:p>
          <a:p>
            <a:pPr lvl="1"/>
            <a:r>
              <a:rPr lang="en-US" sz="2000" baseline="30000" dirty="0" smtClean="0"/>
              <a:t>235</a:t>
            </a:r>
            <a:r>
              <a:rPr lang="en-US" sz="2000" dirty="0" smtClean="0"/>
              <a:t>U</a:t>
            </a:r>
          </a:p>
          <a:p>
            <a:pPr lvl="2">
              <a:spcBef>
                <a:spcPts val="300"/>
              </a:spcBef>
            </a:pPr>
            <a:r>
              <a:rPr lang="en-US" sz="1600" dirty="0" smtClean="0"/>
              <a:t>Revised resonance parameters inserted into JENDL-4.0 and ENDF/B-VII.1 files.</a:t>
            </a:r>
          </a:p>
          <a:p>
            <a:pPr lvl="1"/>
            <a:r>
              <a:rPr lang="en-US" sz="2000" baseline="30000" dirty="0" smtClean="0"/>
              <a:t>238</a:t>
            </a:r>
            <a:r>
              <a:rPr lang="en-US" sz="2000" dirty="0" smtClean="0"/>
              <a:t>U</a:t>
            </a:r>
          </a:p>
          <a:p>
            <a:pPr lvl="2">
              <a:spcBef>
                <a:spcPts val="300"/>
              </a:spcBef>
            </a:pPr>
            <a:r>
              <a:rPr lang="en-US" sz="1600" dirty="0" smtClean="0"/>
              <a:t>A mix of sections with data to 20 MeV or 30 MeV.</a:t>
            </a:r>
          </a:p>
          <a:p>
            <a:pPr lvl="2">
              <a:spcBef>
                <a:spcPts val="300"/>
              </a:spcBef>
            </a:pPr>
            <a:r>
              <a:rPr lang="en-US" sz="1600" dirty="0" smtClean="0"/>
              <a:t>LANL arbitrarily deleted 20+ MeV data to overcome NJOY processing issues.</a:t>
            </a:r>
          </a:p>
          <a:p>
            <a:pPr lvl="1"/>
            <a:r>
              <a:rPr lang="en-US" sz="2000" baseline="30000" dirty="0" smtClean="0"/>
              <a:t>239</a:t>
            </a:r>
            <a:r>
              <a:rPr lang="en-US" sz="2000" dirty="0" smtClean="0"/>
              <a:t>Pu</a:t>
            </a:r>
            <a:endParaRPr lang="en-US" sz="1600" dirty="0"/>
          </a:p>
          <a:p>
            <a:pPr lvl="2">
              <a:spcBef>
                <a:spcPts val="300"/>
              </a:spcBef>
            </a:pPr>
            <a:r>
              <a:rPr lang="en-US" sz="1600" dirty="0" smtClean="0"/>
              <a:t>Build upon SG34 work; contains either the ENDF/B-VII.1 PFNS or a modified PFNS (see </a:t>
            </a:r>
            <a:r>
              <a:rPr lang="en-US" sz="1600" dirty="0" err="1" smtClean="0"/>
              <a:t>Neudecker</a:t>
            </a:r>
            <a:r>
              <a:rPr lang="en-US" sz="1600" dirty="0" smtClean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65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/>
              <a:t>16</a:t>
            </a:r>
            <a:r>
              <a:rPr lang="en-US" dirty="0"/>
              <a:t>O Results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82880" y="5029200"/>
            <a:ext cx="8869680" cy="731520"/>
          </a:xfrm>
        </p:spPr>
        <p:txBody>
          <a:bodyPr/>
          <a:lstStyle/>
          <a:p>
            <a:r>
              <a:rPr lang="en-US" dirty="0" smtClean="0"/>
              <a:t>Comparison of Leal and Hale </a:t>
            </a:r>
            <a:r>
              <a:rPr lang="en-US" baseline="30000" dirty="0" smtClean="0"/>
              <a:t>16</a:t>
            </a:r>
            <a:r>
              <a:rPr lang="en-US" dirty="0" smtClean="0"/>
              <a:t>O elastic scattering and (n,</a:t>
            </a:r>
            <a:r>
              <a:rPr lang="el-GR" dirty="0" smtClean="0"/>
              <a:t>α</a:t>
            </a:r>
            <a:r>
              <a:rPr lang="en-US" baseline="-25000" dirty="0" smtClean="0"/>
              <a:t>0</a:t>
            </a:r>
            <a:r>
              <a:rPr lang="en-US" dirty="0" smtClean="0"/>
              <a:t>) cross sections.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8" y="1554478"/>
            <a:ext cx="4443679" cy="3318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98" y="1554478"/>
            <a:ext cx="4443679" cy="3328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60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16</a:t>
            </a:r>
            <a:r>
              <a:rPr lang="en-US" dirty="0" smtClean="0"/>
              <a:t>O Results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4023360"/>
            <a:ext cx="8229600" cy="22860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1600" dirty="0" smtClean="0"/>
              <a:t>LCT7.x, cases 1 through 4, vary the rod pitch … </a:t>
            </a:r>
            <a:r>
              <a:rPr lang="en-US" sz="1600" dirty="0" err="1" smtClean="0"/>
              <a:t>undermoderated</a:t>
            </a:r>
            <a:r>
              <a:rPr lang="en-US" sz="1600" dirty="0" smtClean="0"/>
              <a:t> to </a:t>
            </a:r>
            <a:r>
              <a:rPr lang="en-US" sz="1600" dirty="0" err="1" smtClean="0"/>
              <a:t>overmoderated</a:t>
            </a:r>
            <a:r>
              <a:rPr lang="en-US" sz="1600" dirty="0" smtClean="0"/>
              <a:t>.  Revised </a:t>
            </a:r>
            <a:r>
              <a:rPr lang="en-US" sz="1600" baseline="30000" dirty="0" smtClean="0"/>
              <a:t>16</a:t>
            </a:r>
            <a:r>
              <a:rPr lang="en-US" sz="1600" dirty="0" smtClean="0"/>
              <a:t>O files cause a ~30 to more than 100 </a:t>
            </a:r>
            <a:r>
              <a:rPr lang="en-US" sz="1600" dirty="0" err="1" smtClean="0"/>
              <a:t>pcm</a:t>
            </a:r>
            <a:r>
              <a:rPr lang="en-US" sz="1600" dirty="0" smtClean="0"/>
              <a:t> decrease in calculated eigenvalues, but this difference is of questionable statistical significance.  The “Leal” file includes resonance parameter calculated angular distributions.</a:t>
            </a:r>
          </a:p>
          <a:p>
            <a:pPr>
              <a:spcBef>
                <a:spcPts val="600"/>
              </a:spcBef>
            </a:pPr>
            <a:endParaRPr lang="en-US" sz="800" dirty="0"/>
          </a:p>
          <a:p>
            <a:pPr>
              <a:spcBef>
                <a:spcPts val="600"/>
              </a:spcBef>
            </a:pPr>
            <a:r>
              <a:rPr lang="en-US" sz="1600" dirty="0" smtClean="0"/>
              <a:t>Much of the </a:t>
            </a:r>
            <a:r>
              <a:rPr lang="en-US" sz="1600" baseline="30000" dirty="0" smtClean="0"/>
              <a:t>16</a:t>
            </a:r>
            <a:r>
              <a:rPr lang="en-US" sz="1600" dirty="0" smtClean="0"/>
              <a:t>O absorption occurs in water regions far removed from the fuel assembly, hence the Hale eigenvalues are not expected to change significantly when this file is upgraded.</a:t>
            </a:r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8229600" cy="198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36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56</a:t>
            </a:r>
            <a:r>
              <a:rPr lang="en-US" dirty="0" smtClean="0"/>
              <a:t>Fe Results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949440" y="1645920"/>
            <a:ext cx="2103120" cy="4130040"/>
          </a:xfrm>
        </p:spPr>
        <p:txBody>
          <a:bodyPr/>
          <a:lstStyle/>
          <a:p>
            <a:r>
              <a:rPr lang="en-US" dirty="0" smtClean="0"/>
              <a:t>Comparison of ENDF/B-VII.1 </a:t>
            </a:r>
            <a:r>
              <a:rPr lang="en-US" baseline="30000" dirty="0" smtClean="0"/>
              <a:t>56</a:t>
            </a:r>
            <a:r>
              <a:rPr lang="en-US" dirty="0" smtClean="0"/>
              <a:t>Fe MF3/MT2 with that calculated by NJOY2012 from a pre-ORNL4 file (</a:t>
            </a:r>
            <a:r>
              <a:rPr lang="en-US" baseline="30000" dirty="0" smtClean="0"/>
              <a:t>56</a:t>
            </a:r>
            <a:r>
              <a:rPr lang="en-US" dirty="0" smtClean="0"/>
              <a:t>Fe file by Leal/ORNL; NJOY plot by Bob MacFarlane).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188720"/>
            <a:ext cx="6602882" cy="4888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17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56</a:t>
            </a:r>
            <a:r>
              <a:rPr lang="en-US" dirty="0" smtClean="0"/>
              <a:t>Fe Results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949440" y="1280160"/>
            <a:ext cx="2148840" cy="4876800"/>
          </a:xfrm>
        </p:spPr>
        <p:txBody>
          <a:bodyPr/>
          <a:lstStyle/>
          <a:p>
            <a:r>
              <a:rPr lang="en-US" dirty="0" smtClean="0"/>
              <a:t>Comparison of ENDF/B-VII.1 </a:t>
            </a:r>
            <a:r>
              <a:rPr lang="en-US" baseline="30000" dirty="0" smtClean="0"/>
              <a:t>56</a:t>
            </a:r>
            <a:r>
              <a:rPr lang="en-US" dirty="0" smtClean="0"/>
              <a:t>Fe MF4/MT2 Legendre Coefficients with those calculated by NJOY2012 from a pre-ORNL4 file (</a:t>
            </a:r>
            <a:r>
              <a:rPr lang="en-US" baseline="30000" dirty="0" smtClean="0"/>
              <a:t>56</a:t>
            </a:r>
            <a:r>
              <a:rPr lang="en-US" dirty="0" smtClean="0"/>
              <a:t>Fe file by Leal/ORNL; NJOY plot by Bob MacFarlane).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6" y="1188717"/>
            <a:ext cx="6489160" cy="4852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215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ICSBEP Benchmarks with Iron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600"/>
              </a:spcBef>
            </a:pPr>
            <a:r>
              <a:rPr lang="en-US" sz="2000" dirty="0" smtClean="0"/>
              <a:t>HMF13 – Spherical HEU assembly with 3.65 cm thick steel</a:t>
            </a:r>
          </a:p>
          <a:p>
            <a:pPr lvl="0">
              <a:spcBef>
                <a:spcPts val="600"/>
              </a:spcBef>
            </a:pPr>
            <a:r>
              <a:rPr lang="en-US" sz="2000" dirty="0" smtClean="0"/>
              <a:t>HMF21 – Spherical HEU assembly with 9.7 cm thick steel</a:t>
            </a:r>
          </a:p>
          <a:p>
            <a:pPr marL="347472" lvl="0" indent="-347472">
              <a:spcBef>
                <a:spcPts val="600"/>
              </a:spcBef>
            </a:pPr>
            <a:r>
              <a:rPr lang="en-US" sz="2000" dirty="0" smtClean="0"/>
              <a:t>HMF24 – Spherical HEU assembly with 0.8 cm thick steel &amp; 9.65 cm thick polyethylene</a:t>
            </a:r>
          </a:p>
          <a:p>
            <a:pPr lvl="0">
              <a:spcBef>
                <a:spcPts val="600"/>
              </a:spcBef>
            </a:pPr>
            <a:r>
              <a:rPr lang="en-US" sz="2000" dirty="0" smtClean="0"/>
              <a:t>HMF87 -  HEU cylindrical assembly with interstitial steel</a:t>
            </a:r>
          </a:p>
          <a:p>
            <a:pPr lvl="0">
              <a:spcBef>
                <a:spcPts val="600"/>
              </a:spcBef>
            </a:pPr>
            <a:r>
              <a:rPr lang="en-US" sz="2000" dirty="0" smtClean="0"/>
              <a:t>HMF88 – HEU cylindrical assembly with interstitial steel or steel &amp; polyethylene plus a polyethylene radial/axial reflector</a:t>
            </a:r>
          </a:p>
          <a:p>
            <a:pPr lvl="0">
              <a:spcBef>
                <a:spcPts val="600"/>
              </a:spcBef>
            </a:pPr>
            <a:endParaRPr lang="en-US" sz="1000" dirty="0"/>
          </a:p>
          <a:p>
            <a:pPr lvl="0">
              <a:spcBef>
                <a:spcPts val="600"/>
              </a:spcBef>
            </a:pPr>
            <a:r>
              <a:rPr lang="en-US" sz="2000" dirty="0" smtClean="0"/>
              <a:t>PMF25 – Spherical </a:t>
            </a:r>
            <a:r>
              <a:rPr lang="en-US" sz="2000" baseline="30000" dirty="0" smtClean="0"/>
              <a:t>239</a:t>
            </a:r>
            <a:r>
              <a:rPr lang="en-US" sz="2000" dirty="0" smtClean="0"/>
              <a:t>Pu assembly with 1.55 cm thick steel</a:t>
            </a:r>
          </a:p>
          <a:p>
            <a:pPr lvl="0">
              <a:spcBef>
                <a:spcPts val="600"/>
              </a:spcBef>
            </a:pPr>
            <a:r>
              <a:rPr lang="en-US" sz="2000" dirty="0" smtClean="0"/>
              <a:t>PMF26 – Spherical </a:t>
            </a:r>
            <a:r>
              <a:rPr lang="en-US" sz="2000" baseline="30000" dirty="0" smtClean="0"/>
              <a:t>239</a:t>
            </a:r>
            <a:r>
              <a:rPr lang="en-US" sz="2000" dirty="0" smtClean="0"/>
              <a:t>Pu assembly with 11.9 cm thick steel</a:t>
            </a:r>
          </a:p>
          <a:p>
            <a:pPr lvl="0">
              <a:spcBef>
                <a:spcPts val="600"/>
              </a:spcBef>
            </a:pPr>
            <a:r>
              <a:rPr lang="en-US" sz="2000" dirty="0" smtClean="0"/>
              <a:t>PMF28 </a:t>
            </a:r>
            <a:r>
              <a:rPr lang="en-US" sz="2000" dirty="0"/>
              <a:t>–</a:t>
            </a:r>
            <a:r>
              <a:rPr lang="en-US" sz="2000" dirty="0" smtClean="0"/>
              <a:t> Steel (19.65 cm thick) reflected </a:t>
            </a:r>
            <a:r>
              <a:rPr lang="en-US" sz="2000" baseline="30000" dirty="0" smtClean="0"/>
              <a:t>239</a:t>
            </a:r>
            <a:r>
              <a:rPr lang="en-US" sz="2000" dirty="0" smtClean="0"/>
              <a:t>Pu spherical assembly</a:t>
            </a:r>
          </a:p>
          <a:p>
            <a:pPr lvl="0">
              <a:spcBef>
                <a:spcPts val="600"/>
              </a:spcBef>
            </a:pPr>
            <a:r>
              <a:rPr lang="en-US" sz="2000" dirty="0" smtClean="0"/>
              <a:t>PMF32 – Steel (4.49 cm thick) reflected </a:t>
            </a:r>
            <a:r>
              <a:rPr lang="en-US" sz="2000" baseline="30000" dirty="0" smtClean="0"/>
              <a:t>239</a:t>
            </a:r>
            <a:r>
              <a:rPr lang="en-US" sz="2000" dirty="0" smtClean="0"/>
              <a:t>Pu spherical assembly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23B0729D-0C76-4DC3-9F59-8792B55E40A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23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_r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70t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LANL2014_white-background_0106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70t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powerpoint-template_r4</Template>
  <TotalTime>564</TotalTime>
  <Words>1085</Words>
  <Application>Microsoft Office PowerPoint</Application>
  <PresentationFormat>On-screen Show (4:3)</PresentationFormat>
  <Paragraphs>249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powerpoint-template_r4</vt:lpstr>
      <vt:lpstr>1_LANL2014_white-background_010614</vt:lpstr>
      <vt:lpstr>Criticality and Reaction Rate Calculations with CIELO “Starter” Files</vt:lpstr>
      <vt:lpstr>PowerPoint Presentation</vt:lpstr>
      <vt:lpstr>CIELO Nuclides</vt:lpstr>
      <vt:lpstr>CIELO Nuclides</vt:lpstr>
      <vt:lpstr>16O Results</vt:lpstr>
      <vt:lpstr>16O Results</vt:lpstr>
      <vt:lpstr>56Fe Results</vt:lpstr>
      <vt:lpstr>56Fe Results</vt:lpstr>
      <vt:lpstr>ICSBEP Benchmarks with Iron</vt:lpstr>
      <vt:lpstr>56Fe Results</vt:lpstr>
      <vt:lpstr>ICSBEP Benchmarks Used for 239Pu Testing</vt:lpstr>
      <vt:lpstr>239Pu Results</vt:lpstr>
      <vt:lpstr>239Pu Results</vt:lpstr>
      <vt:lpstr>239Pu Results</vt:lpstr>
      <vt:lpstr>239Pu Results</vt:lpstr>
      <vt:lpstr>235U Results</vt:lpstr>
      <vt:lpstr>235U Results</vt:lpstr>
      <vt:lpstr>ICSBEP Benchmarks Used for 238U (IAEA “ib33”) Testing</vt:lpstr>
      <vt:lpstr>238U Results</vt:lpstr>
      <vt:lpstr>Concluding Observations</vt:lpstr>
    </vt:vector>
  </TitlesOfParts>
  <Company>Los Alamos National Laboratory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Bingham, Dana A</dc:creator>
  <cp:lastModifiedBy>Windows User</cp:lastModifiedBy>
  <cp:revision>68</cp:revision>
  <dcterms:created xsi:type="dcterms:W3CDTF">2014-01-16T17:11:37Z</dcterms:created>
  <dcterms:modified xsi:type="dcterms:W3CDTF">2014-11-10T14:28:33Z</dcterms:modified>
</cp:coreProperties>
</file>