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1"/>
  </p:notesMasterIdLst>
  <p:sldIdLst>
    <p:sldId id="256" r:id="rId2"/>
    <p:sldId id="300" r:id="rId3"/>
    <p:sldId id="294" r:id="rId4"/>
    <p:sldId id="320" r:id="rId5"/>
    <p:sldId id="257" r:id="rId6"/>
    <p:sldId id="321" r:id="rId7"/>
    <p:sldId id="296" r:id="rId8"/>
    <p:sldId id="301" r:id="rId9"/>
    <p:sldId id="302" r:id="rId10"/>
    <p:sldId id="308" r:id="rId11"/>
    <p:sldId id="319" r:id="rId12"/>
    <p:sldId id="322" r:id="rId13"/>
    <p:sldId id="323" r:id="rId14"/>
    <p:sldId id="324" r:id="rId15"/>
    <p:sldId id="309" r:id="rId16"/>
    <p:sldId id="305" r:id="rId17"/>
    <p:sldId id="307" r:id="rId18"/>
    <p:sldId id="306" r:id="rId19"/>
    <p:sldId id="304" r:id="rId20"/>
    <p:sldId id="310" r:id="rId21"/>
    <p:sldId id="311" r:id="rId22"/>
    <p:sldId id="312" r:id="rId23"/>
    <p:sldId id="313" r:id="rId24"/>
    <p:sldId id="314" r:id="rId25"/>
    <p:sldId id="315" r:id="rId26"/>
    <p:sldId id="316" r:id="rId27"/>
    <p:sldId id="317" r:id="rId28"/>
    <p:sldId id="318" r:id="rId29"/>
    <p:sldId id="325" r:id="rId30"/>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71" autoAdjust="0"/>
    <p:restoredTop sz="94660"/>
  </p:normalViewPr>
  <p:slideViewPr>
    <p:cSldViewPr>
      <p:cViewPr>
        <p:scale>
          <a:sx n="66" d="100"/>
          <a:sy n="66" d="100"/>
        </p:scale>
        <p:origin x="-701" y="-96"/>
      </p:cViewPr>
      <p:guideLst>
        <p:guide orient="horz" pos="2160"/>
        <p:guide pos="2880"/>
      </p:guideLst>
    </p:cSldViewPr>
  </p:slideViewPr>
  <p:notesTextViewPr>
    <p:cViewPr>
      <p:scale>
        <a:sx n="1" d="1"/>
        <a:sy n="1" d="1"/>
      </p:scale>
      <p:origin x="0" y="0"/>
    </p:cViewPr>
  </p:notesTextViewPr>
  <p:notesViewPr>
    <p:cSldViewPr>
      <p:cViewPr>
        <p:scale>
          <a:sx n="100" d="100"/>
          <a:sy n="100" d="100"/>
        </p:scale>
        <p:origin x="149" y="93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29F1126D-C88B-4674-A5B8-D60288ECB43A}" type="datetimeFigureOut">
              <a:rPr lang="en-US" smtClean="0"/>
              <a:t>10/31/2014</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C599C400-F6F9-4CFE-ADDE-2BFA67C0F42D}" type="slidenum">
              <a:rPr lang="en-US" smtClean="0"/>
              <a:t>‹#›</a:t>
            </a:fld>
            <a:endParaRPr lang="en-US"/>
          </a:p>
        </p:txBody>
      </p:sp>
    </p:spTree>
    <p:extLst>
      <p:ext uri="{BB962C8B-B14F-4D97-AF65-F5344CB8AC3E}">
        <p14:creationId xmlns:p14="http://schemas.microsoft.com/office/powerpoint/2010/main" val="4097108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599C400-F6F9-4CFE-ADDE-2BFA67C0F42D}" type="slidenum">
              <a:rPr lang="en-US" smtClean="0"/>
              <a:t>5</a:t>
            </a:fld>
            <a:endParaRPr lang="en-US"/>
          </a:p>
        </p:txBody>
      </p:sp>
    </p:spTree>
    <p:extLst>
      <p:ext uri="{BB962C8B-B14F-4D97-AF65-F5344CB8AC3E}">
        <p14:creationId xmlns:p14="http://schemas.microsoft.com/office/powerpoint/2010/main" val="1160253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1C88A0-709B-4574-B3CB-7B6A36B5F956}" type="datetime1">
              <a:rPr lang="en-US" smtClean="0"/>
              <a:t>10/31/2014</a:t>
            </a:fld>
            <a:endParaRPr lang="en-US"/>
          </a:p>
        </p:txBody>
      </p:sp>
      <p:sp>
        <p:nvSpPr>
          <p:cNvPr id="5" name="Footer Placeholder 4"/>
          <p:cNvSpPr>
            <a:spLocks noGrp="1"/>
          </p:cNvSpPr>
          <p:nvPr>
            <p:ph type="ftr" sz="quarter" idx="11"/>
          </p:nvPr>
        </p:nvSpPr>
        <p:spPr/>
        <p:txBody>
          <a:bodyPr/>
          <a:lstStyle/>
          <a:p>
            <a:r>
              <a:rPr lang="it-IT" smtClean="0"/>
              <a:t>CECIL LUBITZ  NOV 3,2014  CSEWG-CIELO</a:t>
            </a:r>
            <a:endParaRPr lang="en-US"/>
          </a:p>
        </p:txBody>
      </p:sp>
      <p:sp>
        <p:nvSpPr>
          <p:cNvPr id="6" name="Slide Number Placeholder 5"/>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2491504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0E2C53-DD65-4F1E-A75A-06E466E26C21}" type="datetime1">
              <a:rPr lang="en-US" smtClean="0"/>
              <a:t>10/31/2014</a:t>
            </a:fld>
            <a:endParaRPr lang="en-US"/>
          </a:p>
        </p:txBody>
      </p:sp>
      <p:sp>
        <p:nvSpPr>
          <p:cNvPr id="5" name="Footer Placeholder 4"/>
          <p:cNvSpPr>
            <a:spLocks noGrp="1"/>
          </p:cNvSpPr>
          <p:nvPr>
            <p:ph type="ftr" sz="quarter" idx="11"/>
          </p:nvPr>
        </p:nvSpPr>
        <p:spPr/>
        <p:txBody>
          <a:bodyPr/>
          <a:lstStyle/>
          <a:p>
            <a:r>
              <a:rPr lang="it-IT" smtClean="0"/>
              <a:t>CECIL LUBITZ  NOV 3,2014  CSEWG-CIELO</a:t>
            </a:r>
            <a:endParaRPr lang="en-US"/>
          </a:p>
        </p:txBody>
      </p:sp>
      <p:sp>
        <p:nvSpPr>
          <p:cNvPr id="6" name="Slide Number Placeholder 5"/>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3139341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33AEB5-EDF2-44C9-92FB-4537C2607230}" type="datetime1">
              <a:rPr lang="en-US" smtClean="0"/>
              <a:t>10/31/2014</a:t>
            </a:fld>
            <a:endParaRPr lang="en-US"/>
          </a:p>
        </p:txBody>
      </p:sp>
      <p:sp>
        <p:nvSpPr>
          <p:cNvPr id="5" name="Footer Placeholder 4"/>
          <p:cNvSpPr>
            <a:spLocks noGrp="1"/>
          </p:cNvSpPr>
          <p:nvPr>
            <p:ph type="ftr" sz="quarter" idx="11"/>
          </p:nvPr>
        </p:nvSpPr>
        <p:spPr/>
        <p:txBody>
          <a:bodyPr/>
          <a:lstStyle/>
          <a:p>
            <a:r>
              <a:rPr lang="it-IT" smtClean="0"/>
              <a:t>CECIL LUBITZ  NOV 3,2014  CSEWG-CIELO</a:t>
            </a:r>
            <a:endParaRPr lang="en-US"/>
          </a:p>
        </p:txBody>
      </p:sp>
      <p:sp>
        <p:nvSpPr>
          <p:cNvPr id="6" name="Slide Number Placeholder 5"/>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423074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11E7C4-64DA-4934-A8D8-6DC2AB1659E3}" type="datetime1">
              <a:rPr lang="en-US" smtClean="0"/>
              <a:t>10/31/2014</a:t>
            </a:fld>
            <a:endParaRPr lang="en-US"/>
          </a:p>
        </p:txBody>
      </p:sp>
      <p:sp>
        <p:nvSpPr>
          <p:cNvPr id="5" name="Footer Placeholder 4"/>
          <p:cNvSpPr>
            <a:spLocks noGrp="1"/>
          </p:cNvSpPr>
          <p:nvPr>
            <p:ph type="ftr" sz="quarter" idx="11"/>
          </p:nvPr>
        </p:nvSpPr>
        <p:spPr/>
        <p:txBody>
          <a:bodyPr/>
          <a:lstStyle/>
          <a:p>
            <a:r>
              <a:rPr lang="it-IT" smtClean="0"/>
              <a:t>CECIL LUBITZ  NOV 3,2014  CSEWG-CIELO</a:t>
            </a:r>
            <a:endParaRPr lang="en-US"/>
          </a:p>
        </p:txBody>
      </p:sp>
      <p:sp>
        <p:nvSpPr>
          <p:cNvPr id="6" name="Slide Number Placeholder 5"/>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3904796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C9DAFF-A27C-468E-A4A7-02FAB1E94C50}" type="datetime1">
              <a:rPr lang="en-US" smtClean="0"/>
              <a:t>10/31/2014</a:t>
            </a:fld>
            <a:endParaRPr lang="en-US"/>
          </a:p>
        </p:txBody>
      </p:sp>
      <p:sp>
        <p:nvSpPr>
          <p:cNvPr id="5" name="Footer Placeholder 4"/>
          <p:cNvSpPr>
            <a:spLocks noGrp="1"/>
          </p:cNvSpPr>
          <p:nvPr>
            <p:ph type="ftr" sz="quarter" idx="11"/>
          </p:nvPr>
        </p:nvSpPr>
        <p:spPr/>
        <p:txBody>
          <a:bodyPr/>
          <a:lstStyle/>
          <a:p>
            <a:r>
              <a:rPr lang="it-IT" smtClean="0"/>
              <a:t>CECIL LUBITZ  NOV 3,2014  CSEWG-CIELO</a:t>
            </a:r>
            <a:endParaRPr lang="en-US"/>
          </a:p>
        </p:txBody>
      </p:sp>
      <p:sp>
        <p:nvSpPr>
          <p:cNvPr id="6" name="Slide Number Placeholder 5"/>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233894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69F5A4-DEB1-4787-B7A2-B32B0C711E1A}" type="datetime1">
              <a:rPr lang="en-US" smtClean="0"/>
              <a:t>10/31/2014</a:t>
            </a:fld>
            <a:endParaRPr lang="en-US"/>
          </a:p>
        </p:txBody>
      </p:sp>
      <p:sp>
        <p:nvSpPr>
          <p:cNvPr id="6" name="Footer Placeholder 5"/>
          <p:cNvSpPr>
            <a:spLocks noGrp="1"/>
          </p:cNvSpPr>
          <p:nvPr>
            <p:ph type="ftr" sz="quarter" idx="11"/>
          </p:nvPr>
        </p:nvSpPr>
        <p:spPr/>
        <p:txBody>
          <a:bodyPr/>
          <a:lstStyle/>
          <a:p>
            <a:r>
              <a:rPr lang="it-IT" smtClean="0"/>
              <a:t>CECIL LUBITZ  NOV 3,2014  CSEWG-CIELO</a:t>
            </a:r>
            <a:endParaRPr lang="en-US"/>
          </a:p>
        </p:txBody>
      </p:sp>
      <p:sp>
        <p:nvSpPr>
          <p:cNvPr id="7" name="Slide Number Placeholder 6"/>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3615458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661145-15A1-4430-89F6-5C8ABE5F2C21}" type="datetime1">
              <a:rPr lang="en-US" smtClean="0"/>
              <a:t>10/31/2014</a:t>
            </a:fld>
            <a:endParaRPr lang="en-US"/>
          </a:p>
        </p:txBody>
      </p:sp>
      <p:sp>
        <p:nvSpPr>
          <p:cNvPr id="8" name="Footer Placeholder 7"/>
          <p:cNvSpPr>
            <a:spLocks noGrp="1"/>
          </p:cNvSpPr>
          <p:nvPr>
            <p:ph type="ftr" sz="quarter" idx="11"/>
          </p:nvPr>
        </p:nvSpPr>
        <p:spPr/>
        <p:txBody>
          <a:bodyPr/>
          <a:lstStyle/>
          <a:p>
            <a:r>
              <a:rPr lang="it-IT" smtClean="0"/>
              <a:t>CECIL LUBITZ  NOV 3,2014  CSEWG-CIELO</a:t>
            </a:r>
            <a:endParaRPr lang="en-US"/>
          </a:p>
        </p:txBody>
      </p:sp>
      <p:sp>
        <p:nvSpPr>
          <p:cNvPr id="9" name="Slide Number Placeholder 8"/>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1335001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623D5AE-BFCC-42A2-B3C5-60AFD0C68668}" type="datetime1">
              <a:rPr lang="en-US" smtClean="0"/>
              <a:t>10/31/2014</a:t>
            </a:fld>
            <a:endParaRPr lang="en-US"/>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1930919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E9EF2-926D-445C-86E1-F79C74FA9E1D}" type="datetime1">
              <a:rPr lang="en-US" smtClean="0"/>
              <a:t>10/31/2014</a:t>
            </a:fld>
            <a:endParaRPr lang="en-US"/>
          </a:p>
        </p:txBody>
      </p:sp>
      <p:sp>
        <p:nvSpPr>
          <p:cNvPr id="3" name="Footer Placeholder 2"/>
          <p:cNvSpPr>
            <a:spLocks noGrp="1"/>
          </p:cNvSpPr>
          <p:nvPr>
            <p:ph type="ftr" sz="quarter" idx="11"/>
          </p:nvPr>
        </p:nvSpPr>
        <p:spPr/>
        <p:txBody>
          <a:bodyPr/>
          <a:lstStyle/>
          <a:p>
            <a:r>
              <a:rPr lang="it-IT" smtClean="0"/>
              <a:t>CECIL LUBITZ  NOV 3,2014  CSEWG-CIELO</a:t>
            </a:r>
            <a:endParaRPr lang="en-US"/>
          </a:p>
        </p:txBody>
      </p:sp>
      <p:sp>
        <p:nvSpPr>
          <p:cNvPr id="4" name="Slide Number Placeholder 3"/>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1756246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BE13C1-0522-4BF2-9ED0-7A5FFEF82010}" type="datetime1">
              <a:rPr lang="en-US" smtClean="0"/>
              <a:t>10/31/2014</a:t>
            </a:fld>
            <a:endParaRPr lang="en-US"/>
          </a:p>
        </p:txBody>
      </p:sp>
      <p:sp>
        <p:nvSpPr>
          <p:cNvPr id="6" name="Footer Placeholder 5"/>
          <p:cNvSpPr>
            <a:spLocks noGrp="1"/>
          </p:cNvSpPr>
          <p:nvPr>
            <p:ph type="ftr" sz="quarter" idx="11"/>
          </p:nvPr>
        </p:nvSpPr>
        <p:spPr/>
        <p:txBody>
          <a:bodyPr/>
          <a:lstStyle/>
          <a:p>
            <a:r>
              <a:rPr lang="it-IT" smtClean="0"/>
              <a:t>CECIL LUBITZ  NOV 3,2014  CSEWG-CIELO</a:t>
            </a:r>
            <a:endParaRPr lang="en-US"/>
          </a:p>
        </p:txBody>
      </p:sp>
      <p:sp>
        <p:nvSpPr>
          <p:cNvPr id="7" name="Slide Number Placeholder 6"/>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3619948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B105E1-F1BB-416F-9861-B21782673F10}" type="datetime1">
              <a:rPr lang="en-US" smtClean="0"/>
              <a:t>10/31/2014</a:t>
            </a:fld>
            <a:endParaRPr lang="en-US"/>
          </a:p>
        </p:txBody>
      </p:sp>
      <p:sp>
        <p:nvSpPr>
          <p:cNvPr id="6" name="Footer Placeholder 5"/>
          <p:cNvSpPr>
            <a:spLocks noGrp="1"/>
          </p:cNvSpPr>
          <p:nvPr>
            <p:ph type="ftr" sz="quarter" idx="11"/>
          </p:nvPr>
        </p:nvSpPr>
        <p:spPr/>
        <p:txBody>
          <a:bodyPr/>
          <a:lstStyle/>
          <a:p>
            <a:r>
              <a:rPr lang="it-IT" smtClean="0"/>
              <a:t>CECIL LUBITZ  NOV 3,2014  CSEWG-CIELO</a:t>
            </a:r>
            <a:endParaRPr lang="en-US"/>
          </a:p>
        </p:txBody>
      </p:sp>
      <p:sp>
        <p:nvSpPr>
          <p:cNvPr id="7" name="Slide Number Placeholder 6"/>
          <p:cNvSpPr>
            <a:spLocks noGrp="1"/>
          </p:cNvSpPr>
          <p:nvPr>
            <p:ph type="sldNum" sz="quarter" idx="12"/>
          </p:nvPr>
        </p:nvSpPr>
        <p:spPr/>
        <p:txBody>
          <a:bodyPr/>
          <a:lstStyle/>
          <a:p>
            <a:fld id="{FA29FB1B-36A7-4FFF-8469-ED85A85DBA99}" type="slidenum">
              <a:rPr lang="en-US" smtClean="0"/>
              <a:t>‹#›</a:t>
            </a:fld>
            <a:endParaRPr lang="en-US"/>
          </a:p>
        </p:txBody>
      </p:sp>
    </p:spTree>
    <p:extLst>
      <p:ext uri="{BB962C8B-B14F-4D97-AF65-F5344CB8AC3E}">
        <p14:creationId xmlns:p14="http://schemas.microsoft.com/office/powerpoint/2010/main" val="1206793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2C6A33-A616-4150-9947-DC107C666DE2}" type="datetime1">
              <a:rPr lang="en-US" smtClean="0"/>
              <a:t>10/31/2014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CECIL LUBITZ  NOV 3,2014  CSEWG-CIELO</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9FB1B-36A7-4FFF-8469-ED85A85DBA99}" type="slidenum">
              <a:rPr lang="en-US" smtClean="0"/>
              <a:t>‹#›</a:t>
            </a:fld>
            <a:endParaRPr lang="en-US"/>
          </a:p>
        </p:txBody>
      </p:sp>
    </p:spTree>
    <p:extLst>
      <p:ext uri="{BB962C8B-B14F-4D97-AF65-F5344CB8AC3E}">
        <p14:creationId xmlns:p14="http://schemas.microsoft.com/office/powerpoint/2010/main" val="1566042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924800" cy="914400"/>
          </a:xfrm>
        </p:spPr>
        <p:txBody>
          <a:bodyPr>
            <a:normAutofit fontScale="90000"/>
          </a:bodyPr>
          <a:lstStyle/>
          <a:p>
            <a:r>
              <a:rPr lang="en-US" sz="3100" smtClean="0"/>
              <a:t/>
            </a:r>
            <a:br>
              <a:rPr lang="en-US" sz="3100" smtClean="0"/>
            </a:br>
            <a:r>
              <a:rPr lang="en-US" sz="3600" b="1" smtClean="0">
                <a:solidFill>
                  <a:srgbClr val="FF0000"/>
                </a:solidFill>
              </a:rPr>
              <a:t>OPEN ITEMS IN CIELO-O AND BIG3</a:t>
            </a:r>
            <a:r>
              <a:rPr lang="en-US" sz="3600" dirty="0" smtClean="0"/>
              <a:t/>
            </a:r>
            <a:br>
              <a:rPr lang="en-US" sz="3600" dirty="0" smtClean="0"/>
            </a:br>
            <a:endParaRPr lang="en-US" sz="3600" dirty="0"/>
          </a:p>
        </p:txBody>
      </p:sp>
      <p:sp>
        <p:nvSpPr>
          <p:cNvPr id="3" name="Subtitle 2"/>
          <p:cNvSpPr>
            <a:spLocks noGrp="1"/>
          </p:cNvSpPr>
          <p:nvPr>
            <p:ph type="subTitle" idx="1"/>
          </p:nvPr>
        </p:nvSpPr>
        <p:spPr>
          <a:xfrm>
            <a:off x="457200" y="1905000"/>
            <a:ext cx="8153400" cy="4267200"/>
          </a:xfrm>
        </p:spPr>
        <p:txBody>
          <a:bodyPr>
            <a:normAutofit/>
          </a:bodyPr>
          <a:lstStyle/>
          <a:p>
            <a:r>
              <a:rPr lang="en-US" sz="2600">
                <a:solidFill>
                  <a:srgbClr val="0070C0"/>
                </a:solidFill>
              </a:rPr>
              <a:t>Cecil </a:t>
            </a:r>
            <a:r>
              <a:rPr lang="en-US" sz="2600" smtClean="0">
                <a:solidFill>
                  <a:srgbClr val="0070C0"/>
                </a:solidFill>
              </a:rPr>
              <a:t>Lubitz</a:t>
            </a:r>
            <a:endParaRPr lang="en-US" sz="2600" dirty="0">
              <a:solidFill>
                <a:srgbClr val="0070C0"/>
              </a:solidFill>
            </a:endParaRPr>
          </a:p>
          <a:p>
            <a:r>
              <a:rPr lang="en-US" sz="2600" smtClean="0">
                <a:solidFill>
                  <a:srgbClr val="0070C0"/>
                </a:solidFill>
              </a:rPr>
              <a:t>Contact</a:t>
            </a:r>
            <a:r>
              <a:rPr lang="en-US" sz="2600" smtClean="0">
                <a:solidFill>
                  <a:srgbClr val="0070C0"/>
                </a:solidFill>
              </a:rPr>
              <a:t>:  clubitz@nycap.rr.com</a:t>
            </a:r>
            <a:endParaRPr lang="en-US" sz="2600" dirty="0">
              <a:solidFill>
                <a:srgbClr val="0070C0"/>
              </a:solidFill>
            </a:endParaRPr>
          </a:p>
          <a:p>
            <a:endParaRPr lang="en-US" smtClean="0">
              <a:solidFill>
                <a:srgbClr val="0070C0"/>
              </a:solidFill>
            </a:endParaRPr>
          </a:p>
          <a:p>
            <a:endParaRPr lang="en-US" smtClean="0">
              <a:solidFill>
                <a:srgbClr val="0070C0"/>
              </a:solidFill>
            </a:endParaRPr>
          </a:p>
          <a:p>
            <a:endParaRPr lang="en-US" sz="1000" dirty="0" smtClean="0">
              <a:solidFill>
                <a:srgbClr val="0070C0"/>
              </a:solidFill>
            </a:endParaRPr>
          </a:p>
          <a:p>
            <a:r>
              <a:rPr lang="en-US" smtClean="0">
                <a:solidFill>
                  <a:srgbClr val="0070C0"/>
                </a:solidFill>
              </a:rPr>
              <a:t>CSEWG-CIELO MEETING</a:t>
            </a:r>
            <a:endParaRPr lang="en-US" dirty="0" smtClean="0">
              <a:solidFill>
                <a:srgbClr val="0070C0"/>
              </a:solidFill>
            </a:endParaRPr>
          </a:p>
          <a:p>
            <a:r>
              <a:rPr lang="en-US" smtClean="0">
                <a:solidFill>
                  <a:srgbClr val="0070C0"/>
                </a:solidFill>
              </a:rPr>
              <a:t>NOVEMBER 3-5, 2014</a:t>
            </a:r>
            <a:endParaRPr lang="en-US" dirty="0">
              <a:solidFill>
                <a:srgbClr val="0070C0"/>
              </a:solidFill>
            </a:endParaRPr>
          </a:p>
        </p:txBody>
      </p:sp>
    </p:spTree>
    <p:extLst>
      <p:ext uri="{BB962C8B-B14F-4D97-AF65-F5344CB8AC3E}">
        <p14:creationId xmlns:p14="http://schemas.microsoft.com/office/powerpoint/2010/main" val="40195765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smtClean="0"/>
              <a:t>Doppler </a:t>
            </a:r>
            <a:r>
              <a:rPr lang="en-US" sz="3600"/>
              <a:t>or Hydrogen?    </a:t>
            </a:r>
            <a:r>
              <a:rPr lang="en-US" sz="3600" smtClean="0"/>
              <a:t>III</a:t>
            </a:r>
            <a:endParaRPr lang="en-US" sz="3600"/>
          </a:p>
        </p:txBody>
      </p:sp>
      <p:sp>
        <p:nvSpPr>
          <p:cNvPr id="3" name="Content Placeholder 2"/>
          <p:cNvSpPr>
            <a:spLocks noGrp="1"/>
          </p:cNvSpPr>
          <p:nvPr>
            <p:ph idx="1"/>
          </p:nvPr>
        </p:nvSpPr>
        <p:spPr>
          <a:xfrm>
            <a:off x="457200" y="1295400"/>
            <a:ext cx="8229600" cy="4525963"/>
          </a:xfrm>
        </p:spPr>
        <p:txBody>
          <a:bodyPr>
            <a:normAutofit/>
          </a:bodyPr>
          <a:lstStyle/>
          <a:p>
            <a:r>
              <a:rPr lang="en-US" sz="2400" smtClean="0"/>
              <a:t>The </a:t>
            </a:r>
            <a:r>
              <a:rPr lang="en-US" sz="2400" b="1" i="1"/>
              <a:t>water-contamination hypothesis </a:t>
            </a:r>
            <a:r>
              <a:rPr lang="en-US" sz="2400"/>
              <a:t>instead blames an unsuspected moisture content in </a:t>
            </a:r>
            <a:r>
              <a:rPr lang="en-US" sz="2400" smtClean="0"/>
              <a:t>the </a:t>
            </a:r>
            <a:r>
              <a:rPr lang="en-US" sz="2400"/>
              <a:t>Ohkubo data</a:t>
            </a:r>
            <a:r>
              <a:rPr lang="en-US" sz="2400" smtClean="0"/>
              <a:t>. </a:t>
            </a:r>
          </a:p>
          <a:p>
            <a:r>
              <a:rPr lang="en-US" sz="2400" smtClean="0"/>
              <a:t>Because the Ohkubo data are the </a:t>
            </a:r>
            <a:r>
              <a:rPr lang="en-US" sz="2400" b="1" i="1" smtClean="0"/>
              <a:t>primary determinants </a:t>
            </a:r>
            <a:r>
              <a:rPr lang="en-US" sz="2400" smtClean="0"/>
              <a:t>of the transition from low to high energy, it is only necessary to </a:t>
            </a:r>
            <a:r>
              <a:rPr lang="en-US" sz="2400" b="1" i="1" smtClean="0"/>
              <a:t>retroactively subtract </a:t>
            </a:r>
            <a:r>
              <a:rPr lang="en-US" sz="2400" smtClean="0"/>
              <a:t>enough hydrogen to get the low end down by 3%.</a:t>
            </a:r>
          </a:p>
          <a:p>
            <a:r>
              <a:rPr lang="en-US" sz="2400" smtClean="0"/>
              <a:t>Because the hydrogen cross section drops above 100 keV, </a:t>
            </a:r>
            <a:r>
              <a:rPr lang="en-US" sz="2400" b="1" i="1" smtClean="0"/>
              <a:t>the MeV Ohkubo data remain high.</a:t>
            </a:r>
          </a:p>
          <a:p>
            <a:r>
              <a:rPr lang="en-US" sz="2400" smtClean="0"/>
              <a:t>In the current Hale and Leal evaluations, which represent "hydrogen" vs "Doppler", </a:t>
            </a:r>
            <a:r>
              <a:rPr lang="en-US" sz="2400" b="1" i="1" smtClean="0"/>
              <a:t>the total cross sections near the (n,</a:t>
            </a:r>
            <a:r>
              <a:rPr lang="el-GR" sz="2400" b="1" i="1" smtClean="0"/>
              <a:t>α</a:t>
            </a:r>
            <a:r>
              <a:rPr lang="en-US" sz="2400" b="1" i="1" smtClean="0"/>
              <a:t>) threshold differ by 10%.</a:t>
            </a:r>
            <a:endParaRPr lang="en-US" sz="2400" b="1" i="1"/>
          </a:p>
          <a:p>
            <a:endParaRPr lang="en-US" sz="2400"/>
          </a:p>
        </p:txBody>
      </p:sp>
      <p:sp>
        <p:nvSpPr>
          <p:cNvPr id="4" name="Footer Placeholder 3"/>
          <p:cNvSpPr>
            <a:spLocks noGrp="1"/>
          </p:cNvSpPr>
          <p:nvPr>
            <p:ph type="ftr" sz="quarter" idx="11"/>
          </p:nvPr>
        </p:nvSpPr>
        <p:spPr/>
        <p:txBody>
          <a:bodyPr/>
          <a:lstStyle/>
          <a:p>
            <a:r>
              <a:rPr lang="it-IT" smtClean="0">
                <a:solidFill>
                  <a:prstClr val="black">
                    <a:tint val="75000"/>
                  </a:prstClr>
                </a:solidFill>
              </a:rPr>
              <a:t>CECIL LUBITZ  NOV 3,2014  CSEWG-CIELO</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29FB1B-36A7-4FFF-8469-ED85A85DBA99}" type="slidenum">
              <a:rPr lang="en-US" smtClean="0">
                <a:solidFill>
                  <a:prstClr val="black">
                    <a:tint val="75000"/>
                  </a:prstClr>
                </a:solidFill>
              </a:rPr>
              <a:pPr/>
              <a:t>10</a:t>
            </a:fld>
            <a:endParaRPr lang="en-US">
              <a:solidFill>
                <a:prstClr val="black">
                  <a:tint val="75000"/>
                </a:prstClr>
              </a:solidFill>
            </a:endParaRPr>
          </a:p>
        </p:txBody>
      </p:sp>
    </p:spTree>
    <p:extLst>
      <p:ext uri="{BB962C8B-B14F-4D97-AF65-F5344CB8AC3E}">
        <p14:creationId xmlns:p14="http://schemas.microsoft.com/office/powerpoint/2010/main" val="698420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"Empty-channel" error</a:t>
            </a:r>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11</a:t>
            </a:fld>
            <a:endParaRPr lang="en-US"/>
          </a:p>
        </p:txBody>
      </p:sp>
    </p:spTree>
    <p:extLst>
      <p:ext uri="{BB962C8B-B14F-4D97-AF65-F5344CB8AC3E}">
        <p14:creationId xmlns:p14="http://schemas.microsoft.com/office/powerpoint/2010/main" val="918110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it-IT" smtClean="0">
                <a:solidFill>
                  <a:prstClr val="black">
                    <a:tint val="75000"/>
                  </a:prstClr>
                </a:solidFill>
              </a:rPr>
              <a:t>CECIL LUBITZ  NOV 3,2014  CSEWG-CIELO</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29FB1B-36A7-4FFF-8469-ED85A85DBA99}" type="slidenum">
              <a:rPr lang="en-US" smtClean="0">
                <a:solidFill>
                  <a:prstClr val="black">
                    <a:tint val="75000"/>
                  </a:prstClr>
                </a:solidFill>
              </a:rPr>
              <a:pPr/>
              <a:t>12</a:t>
            </a:fld>
            <a:endParaRPr lang="en-US">
              <a:solidFill>
                <a:prstClr val="black">
                  <a:tint val="75000"/>
                </a:prstClr>
              </a:solidFill>
            </a:endParaRPr>
          </a:p>
        </p:txBody>
      </p:sp>
    </p:spTree>
    <p:extLst>
      <p:ext uri="{BB962C8B-B14F-4D97-AF65-F5344CB8AC3E}">
        <p14:creationId xmlns:p14="http://schemas.microsoft.com/office/powerpoint/2010/main" val="569517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it-IT" smtClean="0">
                <a:solidFill>
                  <a:prstClr val="black">
                    <a:tint val="75000"/>
                  </a:prstClr>
                </a:solidFill>
              </a:rPr>
              <a:t>CECIL LUBITZ  NOV 3,2014  CSEWG-CIELO</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29FB1B-36A7-4FFF-8469-ED85A85DBA99}" type="slidenum">
              <a:rPr lang="en-US" smtClean="0">
                <a:solidFill>
                  <a:prstClr val="black">
                    <a:tint val="75000"/>
                  </a:prstClr>
                </a:solidFill>
              </a:rPr>
              <a:pPr/>
              <a:t>13</a:t>
            </a:fld>
            <a:endParaRPr lang="en-US">
              <a:solidFill>
                <a:prstClr val="black">
                  <a:tint val="75000"/>
                </a:prstClr>
              </a:solidFill>
            </a:endParaRPr>
          </a:p>
        </p:txBody>
      </p:sp>
    </p:spTree>
    <p:extLst>
      <p:ext uri="{BB962C8B-B14F-4D97-AF65-F5344CB8AC3E}">
        <p14:creationId xmlns:p14="http://schemas.microsoft.com/office/powerpoint/2010/main" val="569517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r>
              <a:rPr lang="it-IT" smtClean="0">
                <a:solidFill>
                  <a:prstClr val="black">
                    <a:tint val="75000"/>
                  </a:prstClr>
                </a:solidFill>
              </a:rPr>
              <a:t>CECIL LUBITZ  NOV 3,2014  CSEWG-CIELO</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A29FB1B-36A7-4FFF-8469-ED85A85DBA99}" type="slidenum">
              <a:rPr lang="en-US" smtClean="0">
                <a:solidFill>
                  <a:prstClr val="black">
                    <a:tint val="75000"/>
                  </a:prstClr>
                </a:solidFill>
              </a:rPr>
              <a:pPr/>
              <a:t>14</a:t>
            </a:fld>
            <a:endParaRPr lang="en-US">
              <a:solidFill>
                <a:prstClr val="black">
                  <a:tint val="75000"/>
                </a:prstClr>
              </a:solidFill>
            </a:endParaRPr>
          </a:p>
        </p:txBody>
      </p:sp>
    </p:spTree>
    <p:extLst>
      <p:ext uri="{BB962C8B-B14F-4D97-AF65-F5344CB8AC3E}">
        <p14:creationId xmlns:p14="http://schemas.microsoft.com/office/powerpoint/2010/main" val="569517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077200" cy="884238"/>
          </a:xfrm>
        </p:spPr>
        <p:txBody>
          <a:bodyPr>
            <a:normAutofit/>
          </a:bodyPr>
          <a:lstStyle/>
          <a:p>
            <a:r>
              <a:rPr lang="en-US" sz="3600" smtClean="0"/>
              <a:t>Doppler </a:t>
            </a:r>
            <a:r>
              <a:rPr lang="en-US" sz="3600"/>
              <a:t>or Hydrogen?    </a:t>
            </a:r>
            <a:r>
              <a:rPr lang="en-US" sz="3600" smtClean="0"/>
              <a:t>IV</a:t>
            </a:r>
            <a:endParaRPr lang="en-US" sz="3600"/>
          </a:p>
        </p:txBody>
      </p:sp>
      <p:sp>
        <p:nvSpPr>
          <p:cNvPr id="3" name="Content Placeholder 2"/>
          <p:cNvSpPr>
            <a:spLocks noGrp="1"/>
          </p:cNvSpPr>
          <p:nvPr>
            <p:ph idx="1"/>
          </p:nvPr>
        </p:nvSpPr>
        <p:spPr>
          <a:xfrm>
            <a:off x="457200" y="1219200"/>
            <a:ext cx="8229600" cy="4525963"/>
          </a:xfrm>
        </p:spPr>
        <p:txBody>
          <a:bodyPr>
            <a:normAutofit/>
          </a:bodyPr>
          <a:lstStyle/>
          <a:p>
            <a:r>
              <a:rPr lang="en-US" sz="2400" smtClean="0"/>
              <a:t>Considering that fact, together with the fact that the (n,</a:t>
            </a:r>
            <a:r>
              <a:rPr lang="el-GR" sz="2400"/>
              <a:t>α</a:t>
            </a:r>
            <a:r>
              <a:rPr lang="en-US" sz="2400" smtClean="0"/>
              <a:t>) cross section has been measured or evaluated over a range of a factor of two, and the angular distributions are also available in many different flavors, here is my opinion, based on two assumptions:</a:t>
            </a:r>
          </a:p>
          <a:p>
            <a:endParaRPr lang="en-US" sz="2400" smtClean="0"/>
          </a:p>
          <a:p>
            <a:r>
              <a:rPr lang="en-US" sz="2400" smtClean="0"/>
              <a:t>1.  The only important goal is the integral benchmark performance. </a:t>
            </a:r>
          </a:p>
          <a:p>
            <a:endParaRPr lang="en-US" sz="2400" smtClean="0"/>
          </a:p>
          <a:p>
            <a:r>
              <a:rPr lang="en-US" sz="2400" smtClean="0"/>
              <a:t>2.   Despite the disagreements at the few percent level,  we actually have a pretty good  idea of what the xygen cross section looks like</a:t>
            </a:r>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15</a:t>
            </a:fld>
            <a:endParaRPr lang="en-US"/>
          </a:p>
        </p:txBody>
      </p:sp>
    </p:spTree>
    <p:extLst>
      <p:ext uri="{BB962C8B-B14F-4D97-AF65-F5344CB8AC3E}">
        <p14:creationId xmlns:p14="http://schemas.microsoft.com/office/powerpoint/2010/main" val="1586598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Doppler </a:t>
            </a:r>
            <a:r>
              <a:rPr lang="en-US" sz="3600"/>
              <a:t>or Hydrogen?    </a:t>
            </a:r>
            <a:r>
              <a:rPr lang="en-US" sz="3600" smtClean="0"/>
              <a:t>V</a:t>
            </a:r>
            <a:endParaRPr lang="en-US" sz="3600"/>
          </a:p>
        </p:txBody>
      </p:sp>
      <p:sp>
        <p:nvSpPr>
          <p:cNvPr id="3" name="Content Placeholder 2"/>
          <p:cNvSpPr>
            <a:spLocks noGrp="1"/>
          </p:cNvSpPr>
          <p:nvPr>
            <p:ph idx="1"/>
          </p:nvPr>
        </p:nvSpPr>
        <p:spPr/>
        <p:txBody>
          <a:bodyPr>
            <a:normAutofit/>
          </a:bodyPr>
          <a:lstStyle/>
          <a:p>
            <a:r>
              <a:rPr lang="en-US" sz="2400" smtClean="0"/>
              <a:t>The </a:t>
            </a:r>
            <a:r>
              <a:rPr lang="en-US" sz="2400"/>
              <a:t>criteria for the evaluated data set we adopt are </a:t>
            </a:r>
          </a:p>
          <a:p>
            <a:r>
              <a:rPr lang="en-US" sz="2400"/>
              <a:t>1.  It has to have a credible basis in the differential data.</a:t>
            </a:r>
          </a:p>
          <a:p>
            <a:r>
              <a:rPr lang="en-US" sz="2400"/>
              <a:t>2.  It has to produce an average &lt;Keff&gt; close to 1.00 over a credible collection of bencmarks.</a:t>
            </a:r>
          </a:p>
          <a:p>
            <a:r>
              <a:rPr lang="en-US" sz="2400"/>
              <a:t>3.  It has to have no trend with leakage.</a:t>
            </a:r>
          </a:p>
          <a:p>
            <a:r>
              <a:rPr lang="en-US" sz="2400"/>
              <a:t>4.  It has to have no trend with oxygen absortption.</a:t>
            </a:r>
          </a:p>
          <a:p>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16</a:t>
            </a:fld>
            <a:endParaRPr lang="en-US"/>
          </a:p>
        </p:txBody>
      </p:sp>
    </p:spTree>
    <p:extLst>
      <p:ext uri="{BB962C8B-B14F-4D97-AF65-F5344CB8AC3E}">
        <p14:creationId xmlns:p14="http://schemas.microsoft.com/office/powerpoint/2010/main" val="507985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What are the codes actually fitting</a:t>
            </a:r>
            <a:endParaRPr lang="en-US" sz="3600"/>
          </a:p>
        </p:txBody>
      </p:sp>
      <p:sp>
        <p:nvSpPr>
          <p:cNvPr id="3" name="Content Placeholder 2"/>
          <p:cNvSpPr>
            <a:spLocks noGrp="1"/>
          </p:cNvSpPr>
          <p:nvPr>
            <p:ph idx="1"/>
          </p:nvPr>
        </p:nvSpPr>
        <p:spPr/>
        <p:txBody>
          <a:bodyPr>
            <a:normAutofit/>
          </a:bodyPr>
          <a:lstStyle/>
          <a:p>
            <a:r>
              <a:rPr lang="en-US" sz="2400" smtClean="0"/>
              <a:t>We all agree that starting from the same data is essential, but that still leaves the internal adjustments, and those from the man behind the curtain, unknown, yet they determine what the code is really fitting</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17</a:t>
            </a:fld>
            <a:endParaRPr lang="en-US"/>
          </a:p>
        </p:txBody>
      </p:sp>
    </p:spTree>
    <p:extLst>
      <p:ext uri="{BB962C8B-B14F-4D97-AF65-F5344CB8AC3E}">
        <p14:creationId xmlns:p14="http://schemas.microsoft.com/office/powerpoint/2010/main" val="507985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Resolved or Unresolved?</a:t>
            </a:r>
            <a:endParaRPr lang="en-US" sz="3600"/>
          </a:p>
        </p:txBody>
      </p:sp>
      <p:sp>
        <p:nvSpPr>
          <p:cNvPr id="3" name="Content Placeholder 2"/>
          <p:cNvSpPr>
            <a:spLocks noGrp="1"/>
          </p:cNvSpPr>
          <p:nvPr>
            <p:ph idx="1"/>
          </p:nvPr>
        </p:nvSpPr>
        <p:spPr/>
        <p:txBody>
          <a:bodyPr>
            <a:normAutofit/>
          </a:bodyPr>
          <a:lstStyle/>
          <a:p>
            <a:r>
              <a:rPr lang="en-US" sz="2400" smtClean="0"/>
              <a:t>The use of resolved resonances should be minimized by restricting them to energies where they are actually known  and have a reactivity impact.</a:t>
            </a:r>
          </a:p>
          <a:p>
            <a:r>
              <a:rPr lang="en-US" sz="2400" smtClean="0"/>
              <a:t>Wherever possible they should be replaced by LSSF=1 dilute averages and probability tables.</a:t>
            </a:r>
          </a:p>
          <a:p>
            <a:r>
              <a:rPr lang="en-US" sz="2400" smtClean="0"/>
              <a:t>Extension to higher energies using fictitious resonances generated from the known distribution laws captures the same information that probability tables do, but they make it much more difficult to analyze and fix cross section errors.</a:t>
            </a:r>
          </a:p>
          <a:p>
            <a:r>
              <a:rPr lang="en-US" sz="2400" smtClean="0"/>
              <a:t>The test for whether a region should be represented by resolved or unresolved resonances is whether integarl benchmarks can detect the difference or not</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18</a:t>
            </a:fld>
            <a:endParaRPr lang="en-US"/>
          </a:p>
        </p:txBody>
      </p:sp>
    </p:spTree>
    <p:extLst>
      <p:ext uri="{BB962C8B-B14F-4D97-AF65-F5344CB8AC3E}">
        <p14:creationId xmlns:p14="http://schemas.microsoft.com/office/powerpoint/2010/main" val="507985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Is Silicon the Dog or the Tail?</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19</a:t>
            </a:fld>
            <a:endParaRPr lang="en-US"/>
          </a:p>
        </p:txBody>
      </p:sp>
    </p:spTree>
    <p:extLst>
      <p:ext uri="{BB962C8B-B14F-4D97-AF65-F5344CB8AC3E}">
        <p14:creationId xmlns:p14="http://schemas.microsoft.com/office/powerpoint/2010/main" val="507985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This Talk is About ...</a:t>
            </a:r>
            <a:endParaRPr lang="en-US" sz="3600"/>
          </a:p>
        </p:txBody>
      </p:sp>
      <p:sp>
        <p:nvSpPr>
          <p:cNvPr id="3" name="Content Placeholder 2"/>
          <p:cNvSpPr>
            <a:spLocks noGrp="1"/>
          </p:cNvSpPr>
          <p:nvPr>
            <p:ph idx="1"/>
          </p:nvPr>
        </p:nvSpPr>
        <p:spPr>
          <a:xfrm>
            <a:off x="457200" y="2057400"/>
            <a:ext cx="8229600" cy="3657600"/>
          </a:xfrm>
        </p:spPr>
        <p:txBody>
          <a:bodyPr>
            <a:normAutofit/>
          </a:bodyPr>
          <a:lstStyle/>
          <a:p>
            <a:r>
              <a:rPr lang="en-US" sz="2400" smtClean="0"/>
              <a:t>Technical issues </a:t>
            </a:r>
            <a:r>
              <a:rPr lang="en-US" sz="2400"/>
              <a:t>not yet </a:t>
            </a:r>
            <a:r>
              <a:rPr lang="en-US" sz="2400" smtClean="0"/>
              <a:t>finalized </a:t>
            </a:r>
          </a:p>
          <a:p>
            <a:r>
              <a:rPr lang="en-US" sz="2400" smtClean="0"/>
              <a:t>An implicit request for participation (aka collaboration) by any CIELO members having time to do some work on anything  </a:t>
            </a:r>
            <a:r>
              <a:rPr lang="en-US" sz="2400" smtClean="0"/>
              <a:t>:-)</a:t>
            </a:r>
          </a:p>
          <a:p>
            <a:endParaRPr lang="en-US" sz="2400" smtClean="0"/>
          </a:p>
          <a:p>
            <a:r>
              <a:rPr lang="en-US" sz="2400" smtClean="0"/>
              <a:t>There are "extra" slides in here with more detail, for the interested reader.</a:t>
            </a:r>
            <a:endParaRPr lang="en-US" sz="2400" smtClean="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a:t>
            </a:fld>
            <a:endParaRPr lang="en-US"/>
          </a:p>
        </p:txBody>
      </p:sp>
    </p:spTree>
    <p:extLst>
      <p:ext uri="{BB962C8B-B14F-4D97-AF65-F5344CB8AC3E}">
        <p14:creationId xmlns:p14="http://schemas.microsoft.com/office/powerpoint/2010/main" val="1456733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What is the Uncertainty in Dilg?</a:t>
            </a:r>
            <a:endParaRPr lang="en-US" sz="3600"/>
          </a:p>
        </p:txBody>
      </p:sp>
      <p:sp>
        <p:nvSpPr>
          <p:cNvPr id="3" name="Content Placeholder 2"/>
          <p:cNvSpPr>
            <a:spLocks noGrp="1"/>
          </p:cNvSpPr>
          <p:nvPr>
            <p:ph idx="1"/>
          </p:nvPr>
        </p:nvSpPr>
        <p:spPr/>
        <p:txBody>
          <a:bodyPr>
            <a:normAutofit/>
          </a:bodyPr>
          <a:lstStyle/>
          <a:p>
            <a:r>
              <a:rPr lang="en-US" sz="2400" smtClean="0"/>
              <a:t>One of the four low-energy measurements is by </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20</a:t>
            </a:fld>
            <a:endParaRPr lang="en-US"/>
          </a:p>
        </p:txBody>
      </p:sp>
    </p:spTree>
    <p:extLst>
      <p:ext uri="{BB962C8B-B14F-4D97-AF65-F5344CB8AC3E}">
        <p14:creationId xmlns:p14="http://schemas.microsoft.com/office/powerpoint/2010/main" val="3383984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The Information Content of Fictitious Resolved Resonances</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21</a:t>
            </a:fld>
            <a:endParaRPr lang="en-US"/>
          </a:p>
        </p:txBody>
      </p:sp>
    </p:spTree>
    <p:extLst>
      <p:ext uri="{BB962C8B-B14F-4D97-AF65-F5344CB8AC3E}">
        <p14:creationId xmlns:p14="http://schemas.microsoft.com/office/powerpoint/2010/main" val="33839848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Shielding Benchmarks</a:t>
            </a:r>
            <a:endParaRPr lang="en-US" sz="3600"/>
          </a:p>
        </p:txBody>
      </p:sp>
      <p:sp>
        <p:nvSpPr>
          <p:cNvPr id="3" name="Content Placeholder 2"/>
          <p:cNvSpPr>
            <a:spLocks noGrp="1"/>
          </p:cNvSpPr>
          <p:nvPr>
            <p:ph idx="1"/>
          </p:nvPr>
        </p:nvSpPr>
        <p:spPr/>
        <p:txBody>
          <a:bodyPr>
            <a:normAutofit/>
          </a:bodyPr>
          <a:lstStyle/>
          <a:p>
            <a:r>
              <a:rPr lang="en-US" sz="2400" smtClean="0"/>
              <a:t>The oxygen Broomstick could give an independent estimate of the window bottom and the value at 3.5 MeV if we could get it running.</a:t>
            </a:r>
          </a:p>
          <a:p>
            <a:r>
              <a:rPr lang="en-US" sz="2400" smtClean="0"/>
              <a:t>Ivo Kodeli's ... ?? did not seem to be precise enough and he is working on it.</a:t>
            </a:r>
          </a:p>
          <a:p>
            <a:r>
              <a:rPr lang="en-US" sz="2400" smtClean="0"/>
              <a:t>I CAN'T FIND SHIELDING BENCHMARKS</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22</a:t>
            </a:fld>
            <a:endParaRPr lang="en-US"/>
          </a:p>
        </p:txBody>
      </p:sp>
    </p:spTree>
    <p:extLst>
      <p:ext uri="{BB962C8B-B14F-4D97-AF65-F5344CB8AC3E}">
        <p14:creationId xmlns:p14="http://schemas.microsoft.com/office/powerpoint/2010/main" val="3383984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X</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23</a:t>
            </a:fld>
            <a:endParaRPr lang="en-US"/>
          </a:p>
        </p:txBody>
      </p:sp>
      <p:sp>
        <p:nvSpPr>
          <p:cNvPr id="6" name="Rectangle 5"/>
          <p:cNvSpPr/>
          <p:nvPr/>
        </p:nvSpPr>
        <p:spPr>
          <a:xfrm>
            <a:off x="762000" y="1066800"/>
            <a:ext cx="7391400" cy="4524315"/>
          </a:xfrm>
          <a:prstGeom prst="rect">
            <a:avLst/>
          </a:prstGeom>
        </p:spPr>
        <p:txBody>
          <a:bodyPr wrap="square">
            <a:spAutoFit/>
          </a:bodyPr>
          <a:lstStyle/>
          <a:p>
            <a:r>
              <a:rPr lang="en-US"/>
              <a:t>Hi Luiz,</a:t>
            </a:r>
          </a:p>
          <a:p>
            <a:endParaRPr lang="en-US"/>
          </a:p>
          <a:p>
            <a:r>
              <a:rPr lang="en-US"/>
              <a:t>The data needed are SAMMY's best estimate </a:t>
            </a:r>
            <a:r>
              <a:rPr lang="en-US" smtClean="0"/>
              <a:t>f </a:t>
            </a:r>
            <a:r>
              <a:rPr lang="en-US"/>
              <a:t>the "true" measured cross </a:t>
            </a:r>
          </a:p>
          <a:p>
            <a:r>
              <a:rPr lang="en-US"/>
              <a:t>sections. I would think you would want them for quality control.</a:t>
            </a:r>
          </a:p>
          <a:p>
            <a:endParaRPr lang="en-US"/>
          </a:p>
          <a:p>
            <a:r>
              <a:rPr lang="en-US"/>
              <a:t>Admittedly, what SAMMY does is complicated, but nevertheless it must keep </a:t>
            </a:r>
          </a:p>
          <a:p>
            <a:r>
              <a:rPr lang="en-US"/>
              <a:t>track of the one-time resolution unbroadening and  multiple-scattering </a:t>
            </a:r>
          </a:p>
          <a:p>
            <a:r>
              <a:rPr lang="en-US"/>
              <a:t>correction in each reaction-iteration, and the (possibly multiple?) </a:t>
            </a:r>
          </a:p>
          <a:p>
            <a:r>
              <a:rPr lang="en-US"/>
              <a:t>normalizations. It's the latter that we want. Can you start at the first </a:t>
            </a:r>
          </a:p>
          <a:p>
            <a:r>
              <a:rPr lang="en-US"/>
              <a:t>iteration and step through to the final one (final output parameters) , and </a:t>
            </a:r>
          </a:p>
          <a:p>
            <a:r>
              <a:rPr lang="en-US"/>
              <a:t>accumulate the successive normalizations for each data set? Those "total </a:t>
            </a:r>
          </a:p>
          <a:p>
            <a:r>
              <a:rPr lang="en-US"/>
              <a:t>normalization" factors would then be applied to each data set as it looked </a:t>
            </a:r>
          </a:p>
          <a:p>
            <a:r>
              <a:rPr lang="en-US"/>
              <a:t>after the resolution-unbroadening had been done. That would be SAMMY's best </a:t>
            </a:r>
            <a:r>
              <a:rPr lang="en-US" smtClean="0"/>
              <a:t>guess </a:t>
            </a:r>
            <a:r>
              <a:rPr lang="en-US"/>
              <a:t>at the true cross sections.</a:t>
            </a:r>
          </a:p>
          <a:p>
            <a:endParaRPr lang="en-US"/>
          </a:p>
          <a:p>
            <a:r>
              <a:rPr lang="en-US"/>
              <a:t>Cece</a:t>
            </a:r>
          </a:p>
        </p:txBody>
      </p:sp>
    </p:spTree>
    <p:extLst>
      <p:ext uri="{BB962C8B-B14F-4D97-AF65-F5344CB8AC3E}">
        <p14:creationId xmlns:p14="http://schemas.microsoft.com/office/powerpoint/2010/main" val="3383984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WE NEED A CIELO-DB</a:t>
            </a:r>
            <a:endParaRPr lang="en-US" sz="3600"/>
          </a:p>
        </p:txBody>
      </p:sp>
      <p:sp>
        <p:nvSpPr>
          <p:cNvPr id="3" name="Content Placeholder 2"/>
          <p:cNvSpPr>
            <a:spLocks noGrp="1"/>
          </p:cNvSpPr>
          <p:nvPr>
            <p:ph idx="1"/>
          </p:nvPr>
        </p:nvSpPr>
        <p:spPr/>
        <p:txBody>
          <a:bodyPr>
            <a:normAutofit/>
          </a:bodyPr>
          <a:lstStyle/>
          <a:p>
            <a:r>
              <a:rPr lang="en-US" sz="2400" smtClean="0"/>
              <a:t>"DB" means "Database.</a:t>
            </a:r>
          </a:p>
          <a:p>
            <a:r>
              <a:rPr lang="en-US" sz="2400" smtClean="0"/>
              <a:t>CIELO-DB would be devoted exclusively to the organized storage and retrieval of the data generated by the other Cielo groups.</a:t>
            </a:r>
          </a:p>
          <a:p>
            <a:r>
              <a:rPr lang="en-US" sz="2400" smtClean="0"/>
              <a:t>It will be a lot of data, and our ability to make sense of it will depend in part on how easily and accurately we can retrieve the data we want.</a:t>
            </a:r>
          </a:p>
          <a:p>
            <a:r>
              <a:rPr lang="en-US" sz="2400" smtClean="0"/>
              <a:t>It could be a match wih SG38.</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24</a:t>
            </a:fld>
            <a:endParaRPr lang="en-US"/>
          </a:p>
        </p:txBody>
      </p:sp>
    </p:spTree>
    <p:extLst>
      <p:ext uri="{BB962C8B-B14F-4D97-AF65-F5344CB8AC3E}">
        <p14:creationId xmlns:p14="http://schemas.microsoft.com/office/powerpoint/2010/main" val="33839848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X</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25</a:t>
            </a:fld>
            <a:endParaRPr lang="en-US"/>
          </a:p>
        </p:txBody>
      </p:sp>
    </p:spTree>
    <p:extLst>
      <p:ext uri="{BB962C8B-B14F-4D97-AF65-F5344CB8AC3E}">
        <p14:creationId xmlns:p14="http://schemas.microsoft.com/office/powerpoint/2010/main" val="3383984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X</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26</a:t>
            </a:fld>
            <a:endParaRPr lang="en-US"/>
          </a:p>
        </p:txBody>
      </p:sp>
    </p:spTree>
    <p:extLst>
      <p:ext uri="{BB962C8B-B14F-4D97-AF65-F5344CB8AC3E}">
        <p14:creationId xmlns:p14="http://schemas.microsoft.com/office/powerpoint/2010/main" val="3383984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X</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27</a:t>
            </a:fld>
            <a:endParaRPr lang="en-US"/>
          </a:p>
        </p:txBody>
      </p:sp>
    </p:spTree>
    <p:extLst>
      <p:ext uri="{BB962C8B-B14F-4D97-AF65-F5344CB8AC3E}">
        <p14:creationId xmlns:p14="http://schemas.microsoft.com/office/powerpoint/2010/main" val="3383984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X</a:t>
            </a:r>
            <a:endParaRPr lang="en-US" sz="3600"/>
          </a:p>
        </p:txBody>
      </p:sp>
      <p:sp>
        <p:nvSpPr>
          <p:cNvPr id="3" name="Content Placeholder 2"/>
          <p:cNvSpPr>
            <a:spLocks noGrp="1"/>
          </p:cNvSpPr>
          <p:nvPr>
            <p:ph idx="1"/>
          </p:nvPr>
        </p:nvSpPr>
        <p:spPr/>
        <p:txBody>
          <a:bodyPr>
            <a:normAutofit/>
          </a:bodyPr>
          <a:lstStyle/>
          <a:p>
            <a:r>
              <a:rPr lang="en-US" sz="2400" smtClean="0"/>
              <a:t>x</a:t>
            </a:r>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28</a:t>
            </a:fld>
            <a:endParaRPr lang="en-US"/>
          </a:p>
        </p:txBody>
      </p:sp>
    </p:spTree>
    <p:extLst>
      <p:ext uri="{BB962C8B-B14F-4D97-AF65-F5344CB8AC3E}">
        <p14:creationId xmlns:p14="http://schemas.microsoft.com/office/powerpoint/2010/main" val="33839848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smtClean="0"/>
              <a:t>Formatting notes</a:t>
            </a:r>
            <a:endParaRPr lang="en-US" sz="3600"/>
          </a:p>
        </p:txBody>
      </p:sp>
      <p:sp>
        <p:nvSpPr>
          <p:cNvPr id="3" name="Content Placeholder 2"/>
          <p:cNvSpPr>
            <a:spLocks noGrp="1"/>
          </p:cNvSpPr>
          <p:nvPr>
            <p:ph idx="1"/>
          </p:nvPr>
        </p:nvSpPr>
        <p:spPr/>
        <p:txBody>
          <a:bodyPr>
            <a:normAutofit/>
          </a:bodyPr>
          <a:lstStyle/>
          <a:p>
            <a:r>
              <a:rPr lang="en-US" sz="2400" smtClean="0"/>
              <a:t>title calibri H 36</a:t>
            </a:r>
          </a:p>
          <a:p>
            <a:r>
              <a:rPr lang="en-US" sz="2400" smtClean="0"/>
              <a:t>body </a:t>
            </a:r>
            <a:r>
              <a:rPr lang="en-US" sz="2400"/>
              <a:t>calibri </a:t>
            </a:r>
            <a:r>
              <a:rPr lang="en-US" sz="2400" smtClean="0"/>
              <a:t>24</a:t>
            </a:r>
          </a:p>
          <a:p>
            <a:r>
              <a:rPr lang="en-US" sz="2400" smtClean="0"/>
              <a:t>to view slides at maximum magnification drag the left column of ppt slide thumbnails to the left monitor and adjust height to its maximum  (or hide the slides  by clicking on the hide button ???), zoom to 72% to see the top and bottom edges of the paper.  </a:t>
            </a:r>
          </a:p>
          <a:p>
            <a:r>
              <a:rPr lang="en-US" sz="2400" smtClean="0"/>
              <a:t>x</a:t>
            </a:r>
          </a:p>
          <a:p>
            <a:r>
              <a:rPr lang="en-US" sz="2400"/>
              <a:t>x</a:t>
            </a:r>
          </a:p>
          <a:p>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29</a:t>
            </a:fld>
            <a:endParaRPr lang="en-US"/>
          </a:p>
        </p:txBody>
      </p:sp>
    </p:spTree>
    <p:extLst>
      <p:ext uri="{BB962C8B-B14F-4D97-AF65-F5344CB8AC3E}">
        <p14:creationId xmlns:p14="http://schemas.microsoft.com/office/powerpoint/2010/main" val="1036009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6962"/>
          </a:xfrm>
        </p:spPr>
        <p:txBody>
          <a:bodyPr>
            <a:noAutofit/>
          </a:bodyPr>
          <a:lstStyle/>
          <a:p>
            <a:r>
              <a:rPr lang="en-US" sz="3600" smtClean="0"/>
              <a:t>Angular Distributions in ENDF-102</a:t>
            </a:r>
            <a:br>
              <a:rPr lang="en-US" sz="3600" smtClean="0"/>
            </a:br>
            <a:r>
              <a:rPr lang="en-US" sz="3600" smtClean="0"/>
              <a:t>LRF=7  R-Matrix Limited Format    I</a:t>
            </a:r>
            <a:endParaRPr lang="en-US" sz="3600"/>
          </a:p>
        </p:txBody>
      </p:sp>
      <p:sp>
        <p:nvSpPr>
          <p:cNvPr id="3" name="Content Placeholder 2"/>
          <p:cNvSpPr>
            <a:spLocks noGrp="1"/>
          </p:cNvSpPr>
          <p:nvPr>
            <p:ph idx="1"/>
          </p:nvPr>
        </p:nvSpPr>
        <p:spPr>
          <a:xfrm>
            <a:off x="457200" y="1524000"/>
            <a:ext cx="8229600" cy="4602163"/>
          </a:xfrm>
        </p:spPr>
        <p:txBody>
          <a:bodyPr/>
          <a:lstStyle/>
          <a:p>
            <a:r>
              <a:rPr lang="en-US" sz="2400" smtClean="0"/>
              <a:t>Angular </a:t>
            </a:r>
            <a:r>
              <a:rPr lang="en-US" sz="2400" smtClean="0"/>
              <a:t>distributions are determined by the </a:t>
            </a:r>
            <a:r>
              <a:rPr lang="en-US" sz="2400" b="1" i="1" smtClean="0"/>
              <a:t>resonance parameters </a:t>
            </a:r>
            <a:r>
              <a:rPr lang="en-US" sz="2400" smtClean="0"/>
              <a:t>which define the </a:t>
            </a:r>
            <a:r>
              <a:rPr lang="en-US" sz="2400" smtClean="0"/>
              <a:t>cross sections. </a:t>
            </a:r>
          </a:p>
          <a:p>
            <a:r>
              <a:rPr lang="en-US" sz="2400" smtClean="0"/>
              <a:t>The </a:t>
            </a:r>
            <a:r>
              <a:rPr lang="en-US" sz="2400" smtClean="0"/>
              <a:t>evaluator may use them or </a:t>
            </a:r>
            <a:r>
              <a:rPr lang="en-US" sz="2400" smtClean="0"/>
              <a:t>substitute other </a:t>
            </a:r>
            <a:r>
              <a:rPr lang="en-US" sz="2400" smtClean="0"/>
              <a:t>data but should state which </a:t>
            </a:r>
            <a:r>
              <a:rPr lang="en-US" sz="2400" b="1" i="1" smtClean="0"/>
              <a:t>and provide tabulated data in File 4. It is important </a:t>
            </a:r>
            <a:r>
              <a:rPr lang="en-US" sz="2400" b="1" i="1" smtClean="0"/>
              <a:t>to have </a:t>
            </a:r>
            <a:r>
              <a:rPr lang="en-US" sz="2400" b="1" i="1" smtClean="0"/>
              <a:t>a uniquely-defined data set for each evaluation because it affects reactivity</a:t>
            </a:r>
            <a:r>
              <a:rPr lang="en-US" sz="2400" b="1" i="1" smtClean="0"/>
              <a:t>.</a:t>
            </a:r>
          </a:p>
          <a:p>
            <a:r>
              <a:rPr lang="en-US" sz="2400" b="1" i="1" smtClean="0"/>
              <a:t>File 4 should be the primary source. </a:t>
            </a:r>
            <a:endParaRPr lang="en-US" sz="2400" b="1" i="1" smtClean="0"/>
          </a:p>
          <a:p>
            <a:r>
              <a:rPr lang="en-US" sz="2400" smtClean="0"/>
              <a:t>NJOY can </a:t>
            </a:r>
            <a:r>
              <a:rPr lang="en-US" sz="2400" smtClean="0"/>
              <a:t>reconstruct the values from the </a:t>
            </a:r>
            <a:r>
              <a:rPr lang="en-US" sz="2400" smtClean="0"/>
              <a:t>parameters, but</a:t>
            </a:r>
            <a:r>
              <a:rPr lang="en-US" sz="2400" smtClean="0"/>
              <a:t> </a:t>
            </a:r>
            <a:r>
              <a:rPr lang="en-US" sz="2400"/>
              <a:t>should be fixed so that the moments can be supplied on a reasonable mesh rather than at every energy point.</a:t>
            </a:r>
          </a:p>
          <a:p>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3</a:t>
            </a:fld>
            <a:endParaRPr lang="en-US"/>
          </a:p>
        </p:txBody>
      </p:sp>
    </p:spTree>
    <p:extLst>
      <p:ext uri="{BB962C8B-B14F-4D97-AF65-F5344CB8AC3E}">
        <p14:creationId xmlns:p14="http://schemas.microsoft.com/office/powerpoint/2010/main" val="1089242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14400"/>
            <a:ext cx="8382000" cy="1524000"/>
          </a:xfrm>
        </p:spPr>
        <p:txBody>
          <a:bodyPr>
            <a:normAutofit/>
          </a:bodyPr>
          <a:lstStyle/>
          <a:p>
            <a:r>
              <a:rPr lang="en-US" sz="3600"/>
              <a:t>Angular Distributions in the ENDF-102</a:t>
            </a:r>
            <a:br>
              <a:rPr lang="en-US" sz="3600"/>
            </a:br>
            <a:r>
              <a:rPr lang="en-US" sz="3600"/>
              <a:t>LRF=7  R-Matrix Limited Format    </a:t>
            </a:r>
            <a:r>
              <a:rPr lang="en-US" sz="3600" smtClean="0"/>
              <a:t>II</a:t>
            </a:r>
            <a:endParaRPr lang="en-US" sz="3600"/>
          </a:p>
        </p:txBody>
      </p:sp>
      <p:sp>
        <p:nvSpPr>
          <p:cNvPr id="3" name="Content Placeholder 2"/>
          <p:cNvSpPr>
            <a:spLocks noGrp="1"/>
          </p:cNvSpPr>
          <p:nvPr>
            <p:ph idx="1"/>
          </p:nvPr>
        </p:nvSpPr>
        <p:spPr>
          <a:xfrm>
            <a:off x="533400" y="2895600"/>
            <a:ext cx="8229600" cy="3048000"/>
          </a:xfrm>
        </p:spPr>
        <p:txBody>
          <a:bodyPr>
            <a:normAutofit/>
          </a:bodyPr>
          <a:lstStyle/>
          <a:p>
            <a:r>
              <a:rPr lang="en-US" sz="2400" smtClean="0"/>
              <a:t>There is nothing special about LRF=7. It is Reich-Moore (LRF=3) with an added capability to use Coulomb penetrabilities to handle the (n,</a:t>
            </a:r>
            <a:r>
              <a:rPr lang="el-GR" sz="2400"/>
              <a:t>α</a:t>
            </a:r>
            <a:r>
              <a:rPr lang="en-US" sz="2400" smtClean="0">
                <a:latin typeface="Calibri"/>
              </a:rPr>
              <a:t>) reaction.</a:t>
            </a:r>
          </a:p>
          <a:p>
            <a:r>
              <a:rPr lang="en-US" sz="2400" smtClean="0">
                <a:latin typeface="Calibri"/>
              </a:rPr>
              <a:t>The angular distributions in ENDF/B-VII.1 below the alpha threshold were calculated from the parameters by the KAPL code "OPTIC" which is why they look similar to what Luiz gets now from SAMMY</a:t>
            </a:r>
            <a:r>
              <a:rPr lang="en-US" sz="2400" smtClean="0">
                <a:latin typeface="Calibri"/>
              </a:rPr>
              <a:t>.</a:t>
            </a:r>
            <a:endParaRPr lang="en-US" sz="2400" smtClean="0">
              <a:latin typeface="Calibri"/>
            </a:endParaRPr>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4</a:t>
            </a:fld>
            <a:endParaRPr lang="en-US"/>
          </a:p>
        </p:txBody>
      </p:sp>
      <p:sp>
        <p:nvSpPr>
          <p:cNvPr id="6" name="TextBox 5"/>
          <p:cNvSpPr txBox="1"/>
          <p:nvPr/>
        </p:nvSpPr>
        <p:spPr>
          <a:xfrm>
            <a:off x="533400" y="228600"/>
            <a:ext cx="914400" cy="381000"/>
          </a:xfrm>
          <a:prstGeom prst="rect">
            <a:avLst/>
          </a:prstGeom>
          <a:noFill/>
        </p:spPr>
        <p:txBody>
          <a:bodyPr wrap="square" rtlCol="0">
            <a:spAutoFit/>
          </a:bodyPr>
          <a:lstStyle/>
          <a:p>
            <a:r>
              <a:rPr lang="en-US" smtClean="0"/>
              <a:t>SKIP</a:t>
            </a:r>
            <a:endParaRPr lang="en-US"/>
          </a:p>
        </p:txBody>
      </p:sp>
    </p:spTree>
    <p:extLst>
      <p:ext uri="{BB962C8B-B14F-4D97-AF65-F5344CB8AC3E}">
        <p14:creationId xmlns:p14="http://schemas.microsoft.com/office/powerpoint/2010/main" val="770744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056" y="152400"/>
            <a:ext cx="8229600" cy="609600"/>
          </a:xfrm>
        </p:spPr>
        <p:txBody>
          <a:bodyPr>
            <a:normAutofit/>
          </a:bodyPr>
          <a:lstStyle/>
          <a:p>
            <a:r>
              <a:rPr lang="en-US" sz="3600" smtClean="0"/>
              <a:t>Integral Benchmarking   I</a:t>
            </a:r>
            <a:endParaRPr lang="en-US" sz="3600" dirty="0"/>
          </a:p>
        </p:txBody>
      </p:sp>
      <p:sp>
        <p:nvSpPr>
          <p:cNvPr id="3" name="Content Placeholder 2"/>
          <p:cNvSpPr>
            <a:spLocks noGrp="1"/>
          </p:cNvSpPr>
          <p:nvPr>
            <p:ph idx="1"/>
          </p:nvPr>
        </p:nvSpPr>
        <p:spPr>
          <a:xfrm>
            <a:off x="381000" y="914400"/>
            <a:ext cx="8229600" cy="5638800"/>
          </a:xfrm>
        </p:spPr>
        <p:txBody>
          <a:bodyPr>
            <a:noAutofit/>
          </a:bodyPr>
          <a:lstStyle/>
          <a:p>
            <a:r>
              <a:rPr lang="en-US" sz="2400" smtClean="0"/>
              <a:t>HALE </a:t>
            </a:r>
            <a:r>
              <a:rPr lang="en-US" sz="2400"/>
              <a:t>and LEAL</a:t>
            </a:r>
            <a:r>
              <a:rPr lang="en-US" sz="2400" smtClean="0"/>
              <a:t> </a:t>
            </a:r>
            <a:r>
              <a:rPr lang="en-US" sz="2400" smtClean="0"/>
              <a:t>new </a:t>
            </a:r>
            <a:r>
              <a:rPr lang="en-US" sz="2400"/>
              <a:t>evaluations in July. </a:t>
            </a:r>
            <a:endParaRPr lang="en-US" sz="2400" smtClean="0"/>
          </a:p>
          <a:p>
            <a:r>
              <a:rPr lang="en-US" sz="2400" smtClean="0"/>
              <a:t>van der Marck </a:t>
            </a:r>
            <a:r>
              <a:rPr lang="en-US" sz="2400" smtClean="0"/>
              <a:t>plot </a:t>
            </a:r>
            <a:r>
              <a:rPr lang="en-US" sz="2400" smtClean="0"/>
              <a:t>showing their differences with ENDF/B-VII.1 </a:t>
            </a:r>
          </a:p>
          <a:p>
            <a:endParaRPr lang="en-US" sz="2400"/>
          </a:p>
          <a:p>
            <a:endParaRPr lang="en-US" sz="2400" smtClean="0"/>
          </a:p>
          <a:p>
            <a:endParaRPr lang="en-US" sz="2400"/>
          </a:p>
          <a:p>
            <a:endParaRPr lang="en-US" sz="2400" smtClean="0"/>
          </a:p>
          <a:p>
            <a:endParaRPr lang="en-US" sz="2400"/>
          </a:p>
          <a:p>
            <a:endParaRPr lang="en-US" sz="2400" smtClean="0"/>
          </a:p>
          <a:p>
            <a:r>
              <a:rPr lang="en-US" sz="2400" smtClean="0"/>
              <a:t>Since ENDF/B-VII.1 was adjusted to give &lt;Keff&gt; </a:t>
            </a:r>
            <a:r>
              <a:rPr lang="en-US" sz="2400" smtClean="0">
                <a:latin typeface="Calibri"/>
              </a:rPr>
              <a:t>≈ 1, Leal looks "good", while Hale shows the same deficit </a:t>
            </a:r>
            <a:r>
              <a:rPr lang="en-US" sz="2400" smtClean="0">
                <a:latin typeface="Calibri"/>
              </a:rPr>
              <a:t>as earlier ENDF/B-VI releases.</a:t>
            </a:r>
            <a:endParaRPr lang="en-US" sz="2400" dirty="0"/>
          </a:p>
        </p:txBody>
      </p:sp>
      <p:sp>
        <p:nvSpPr>
          <p:cNvPr id="4" name="Footer Placeholder 3"/>
          <p:cNvSpPr>
            <a:spLocks noGrp="1"/>
          </p:cNvSpPr>
          <p:nvPr>
            <p:ph type="ftr" sz="quarter" idx="11"/>
          </p:nvPr>
        </p:nvSpPr>
        <p:spPr/>
        <p:txBody>
          <a:bodyPr/>
          <a:lstStyle/>
          <a:p>
            <a:r>
              <a:rPr lang="it-IT" smtClean="0"/>
              <a:t>CECIL LUBITZ  NOV 3,2014  CSEWG-CIELO</a:t>
            </a:r>
            <a:endParaRPr lang="en-US" dirty="0"/>
          </a:p>
        </p:txBody>
      </p:sp>
      <p:sp>
        <p:nvSpPr>
          <p:cNvPr id="5" name="Slide Number Placeholder 4"/>
          <p:cNvSpPr>
            <a:spLocks noGrp="1"/>
          </p:cNvSpPr>
          <p:nvPr>
            <p:ph type="sldNum" sz="quarter" idx="12"/>
          </p:nvPr>
        </p:nvSpPr>
        <p:spPr/>
        <p:txBody>
          <a:bodyPr/>
          <a:lstStyle/>
          <a:p>
            <a:fld id="{FA29FB1B-36A7-4FFF-8469-ED85A85DBA99}" type="slidenum">
              <a:rPr lang="en-US" smtClean="0"/>
              <a:t>5</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072632"/>
            <a:ext cx="6629400" cy="267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83082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800"/>
              <a:t>Integral Benchmarking   </a:t>
            </a:r>
            <a:r>
              <a:rPr lang="en-US" sz="2800" smtClean="0"/>
              <a:t>II</a:t>
            </a:r>
            <a:endParaRPr lang="en-US" sz="28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6</a:t>
            </a:fld>
            <a:endParaRPr lang="en-US"/>
          </a:p>
        </p:txBody>
      </p:sp>
      <p:pic>
        <p:nvPicPr>
          <p:cNvPr id="6" name="Content Placeholder 5"/>
          <p:cNvPicPr>
            <a:picLocks noGrp="1"/>
          </p:cNvPicPr>
          <p:nvPr>
            <p:ph idx="1"/>
          </p:nvPr>
        </p:nvPicPr>
        <p:blipFill>
          <a:blip r:embed="rId2"/>
          <a:stretch>
            <a:fillRect/>
          </a:stretch>
        </p:blipFill>
        <p:spPr>
          <a:xfrm>
            <a:off x="906332" y="2438400"/>
            <a:ext cx="6934200" cy="3733800"/>
          </a:xfrm>
          <a:prstGeom prst="rect">
            <a:avLst/>
          </a:prstGeom>
        </p:spPr>
      </p:pic>
      <p:sp>
        <p:nvSpPr>
          <p:cNvPr id="7" name="TextBox 6"/>
          <p:cNvSpPr txBox="1"/>
          <p:nvPr/>
        </p:nvSpPr>
        <p:spPr>
          <a:xfrm>
            <a:off x="838200" y="1219200"/>
            <a:ext cx="7010400" cy="1200329"/>
          </a:xfrm>
          <a:prstGeom prst="rect">
            <a:avLst/>
          </a:prstGeom>
          <a:noFill/>
        </p:spPr>
        <p:txBody>
          <a:bodyPr wrap="square" rtlCol="0">
            <a:spAutoFit/>
          </a:bodyPr>
          <a:lstStyle/>
          <a:p>
            <a:pPr marL="285750" indent="-285750">
              <a:buFont typeface="Arial" panose="020B0604020202020204" pitchFamily="34" charset="0"/>
              <a:buChar char="•"/>
            </a:pPr>
            <a:r>
              <a:rPr lang="en-US" smtClean="0"/>
              <a:t>Paul Romano's trend with leakage says something is absorbing too much. At zero leakage the effect is ~100 pcm. As leakage increases, the over-absorption steals more from the fission and k goes down </a:t>
            </a:r>
          </a:p>
          <a:p>
            <a:pPr marL="285750" indent="-285750">
              <a:buFont typeface="Arial" panose="020B0604020202020204" pitchFamily="34" charset="0"/>
              <a:buChar char="•"/>
            </a:pPr>
            <a:r>
              <a:rPr lang="en-US" smtClean="0"/>
              <a:t>The only Hale-Leal absorption process is nalpha</a:t>
            </a:r>
            <a:endParaRPr lang="en-US"/>
          </a:p>
        </p:txBody>
      </p:sp>
    </p:spTree>
    <p:extLst>
      <p:ext uri="{BB962C8B-B14F-4D97-AF65-F5344CB8AC3E}">
        <p14:creationId xmlns:p14="http://schemas.microsoft.com/office/powerpoint/2010/main" val="4104073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a:t>Integral </a:t>
            </a:r>
            <a:r>
              <a:rPr lang="en-US" sz="3600" smtClean="0"/>
              <a:t>Benchmarking   III</a:t>
            </a:r>
            <a:endParaRPr lang="en-US" sz="3600"/>
          </a:p>
        </p:txBody>
      </p:sp>
      <p:sp>
        <p:nvSpPr>
          <p:cNvPr id="3" name="Content Placeholder 2"/>
          <p:cNvSpPr>
            <a:spLocks noGrp="1"/>
          </p:cNvSpPr>
          <p:nvPr>
            <p:ph idx="1"/>
          </p:nvPr>
        </p:nvSpPr>
        <p:spPr>
          <a:xfrm>
            <a:off x="457200" y="1447800"/>
            <a:ext cx="8229600" cy="3886201"/>
          </a:xfrm>
        </p:spPr>
        <p:txBody>
          <a:bodyPr>
            <a:normAutofit/>
          </a:bodyPr>
          <a:lstStyle/>
          <a:p>
            <a:r>
              <a:rPr lang="en-US" sz="2400" smtClean="0"/>
              <a:t>trkov points out that if we go to a softer fission spectrum it will make hale look better. it's equivalent to saying that tweaking the nalpha is as effective as reducing nubar. we should examine that hypothesis in detail. trends with leakage and absorption anyone?</a:t>
            </a:r>
          </a:p>
          <a:p>
            <a:r>
              <a:rPr lang="en-US" sz="2400" smtClean="0"/>
              <a:t>We </a:t>
            </a:r>
            <a:r>
              <a:rPr lang="en-US" sz="2400"/>
              <a:t>need agreed-upon, shared lists of standard benchmarks. Having each expert use his own list is a source of unwanted "noise".</a:t>
            </a:r>
          </a:p>
          <a:p>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7</a:t>
            </a:fld>
            <a:endParaRPr lang="en-US"/>
          </a:p>
        </p:txBody>
      </p:sp>
    </p:spTree>
    <p:extLst>
      <p:ext uri="{BB962C8B-B14F-4D97-AF65-F5344CB8AC3E}">
        <p14:creationId xmlns:p14="http://schemas.microsoft.com/office/powerpoint/2010/main" val="3659627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Doppler or Hydrogen?    I</a:t>
            </a:r>
            <a:endParaRPr lang="en-US" sz="3600"/>
          </a:p>
        </p:txBody>
      </p:sp>
      <p:sp>
        <p:nvSpPr>
          <p:cNvPr id="3" name="Content Placeholder 2"/>
          <p:cNvSpPr>
            <a:spLocks noGrp="1"/>
          </p:cNvSpPr>
          <p:nvPr>
            <p:ph idx="1"/>
          </p:nvPr>
        </p:nvSpPr>
        <p:spPr/>
        <p:txBody>
          <a:bodyPr>
            <a:normAutofit/>
          </a:bodyPr>
          <a:lstStyle/>
          <a:p>
            <a:r>
              <a:rPr lang="en-US" sz="2400" smtClean="0"/>
              <a:t>There is now general agreement that the current O16 </a:t>
            </a:r>
            <a:r>
              <a:rPr lang="en-US" sz="2400" b="1" i="1" smtClean="0"/>
              <a:t>thermal scattering</a:t>
            </a:r>
            <a:r>
              <a:rPr lang="en-US" sz="2400" smtClean="0"/>
              <a:t> data files are ~3% too high, but there are two hypotheses as to the cause.</a:t>
            </a:r>
          </a:p>
          <a:p>
            <a:r>
              <a:rPr lang="en-US" sz="2400" smtClean="0"/>
              <a:t>The </a:t>
            </a:r>
            <a:r>
              <a:rPr lang="en-US" sz="2400" b="1" i="1" smtClean="0"/>
              <a:t>Doppler hypothesis </a:t>
            </a:r>
            <a:r>
              <a:rPr lang="en-US" sz="2400" smtClean="0"/>
              <a:t>invokes the known ratio at 0.0253 eV, </a:t>
            </a:r>
            <a:r>
              <a:rPr lang="en-US" sz="2400" b="1" i="1"/>
              <a:t>1.0315</a:t>
            </a:r>
            <a:r>
              <a:rPr lang="en-US" sz="2400" smtClean="0"/>
              <a:t>.  The following observations support it:</a:t>
            </a:r>
          </a:p>
          <a:p>
            <a:r>
              <a:rPr lang="en-US" sz="2400"/>
              <a:t>The average of the 1 MeV resonance peak height in SAYER2000 and JENDL4.0, both unitary limits, is 8.174 b. The value of the Cierjacks </a:t>
            </a:r>
            <a:r>
              <a:rPr lang="en-US" sz="2400" smtClean="0"/>
              <a:t>1968 </a:t>
            </a:r>
            <a:r>
              <a:rPr lang="en-US" sz="2400" b="1" i="1"/>
              <a:t>peak</a:t>
            </a:r>
            <a:r>
              <a:rPr lang="en-US" sz="2400"/>
              <a:t> is 8.430. The ratio is </a:t>
            </a:r>
            <a:r>
              <a:rPr lang="en-US" sz="2400" b="1" i="1"/>
              <a:t>1.0313</a:t>
            </a:r>
            <a:r>
              <a:rPr lang="en-US" sz="2400"/>
              <a:t>.</a:t>
            </a:r>
          </a:p>
          <a:p>
            <a:r>
              <a:rPr lang="en-US" sz="2400" smtClean="0"/>
              <a:t>The Cierjacks 1968 total at 3.5 MeV is 3.0491 b, the Cierjacks 1980 is 2.9533. The ratio is </a:t>
            </a:r>
            <a:r>
              <a:rPr lang="en-US" sz="2400" b="1" i="1"/>
              <a:t>1.0324</a:t>
            </a:r>
            <a:r>
              <a:rPr lang="en-US" sz="2400" smtClean="0"/>
              <a:t>. They </a:t>
            </a:r>
            <a:r>
              <a:rPr lang="en-US" sz="2400" b="1" i="1" smtClean="0"/>
              <a:t>published</a:t>
            </a:r>
            <a:r>
              <a:rPr lang="en-US" sz="2400" smtClean="0"/>
              <a:t> the 1980 data but </a:t>
            </a:r>
            <a:r>
              <a:rPr lang="en-US" sz="2400" b="1" i="1" smtClean="0"/>
              <a:t>not</a:t>
            </a:r>
            <a:r>
              <a:rPr lang="en-US" sz="2400" smtClean="0"/>
              <a:t> the 1968 data.</a:t>
            </a:r>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8</a:t>
            </a:fld>
            <a:endParaRPr lang="en-US"/>
          </a:p>
        </p:txBody>
      </p:sp>
    </p:spTree>
    <p:extLst>
      <p:ext uri="{BB962C8B-B14F-4D97-AF65-F5344CB8AC3E}">
        <p14:creationId xmlns:p14="http://schemas.microsoft.com/office/powerpoint/2010/main" val="3303844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a:t>Doppler or Hydrogen?    </a:t>
            </a:r>
            <a:r>
              <a:rPr lang="en-US" sz="3600" smtClean="0"/>
              <a:t>II</a:t>
            </a:r>
            <a:endParaRPr lang="en-US" sz="3600"/>
          </a:p>
        </p:txBody>
      </p:sp>
      <p:sp>
        <p:nvSpPr>
          <p:cNvPr id="3" name="Content Placeholder 2"/>
          <p:cNvSpPr>
            <a:spLocks noGrp="1"/>
          </p:cNvSpPr>
          <p:nvPr>
            <p:ph idx="1"/>
          </p:nvPr>
        </p:nvSpPr>
        <p:spPr/>
        <p:txBody>
          <a:bodyPr>
            <a:normAutofit/>
          </a:bodyPr>
          <a:lstStyle/>
          <a:p>
            <a:r>
              <a:rPr lang="en-US" sz="2400" smtClean="0"/>
              <a:t>The ORNL evaluation, SAYER2000, fit a collection of ORNL and other data, plus </a:t>
            </a:r>
            <a:r>
              <a:rPr lang="en-US" sz="2400" b="1" i="1" smtClean="0"/>
              <a:t>Cierjacks 1980 normalized up by 3.5%. </a:t>
            </a:r>
            <a:r>
              <a:rPr lang="en-US" sz="2400" smtClean="0"/>
              <a:t>They were above the 4 low-energy measured points Schneider, Dilg, Koester, Block, and the 2.35 MeV window. A </a:t>
            </a:r>
            <a:r>
              <a:rPr lang="en-US" sz="2400" b="1" i="1" smtClean="0"/>
              <a:t>least-squares normalization </a:t>
            </a:r>
            <a:r>
              <a:rPr lang="en-US" sz="2400" smtClean="0"/>
              <a:t>of their total cross section to those 5 points gave the result that they were high by a factor of </a:t>
            </a:r>
            <a:r>
              <a:rPr lang="en-US" sz="2400" b="1" i="1" smtClean="0"/>
              <a:t>1.0314</a:t>
            </a:r>
            <a:r>
              <a:rPr lang="en-US" sz="2400" smtClean="0"/>
              <a:t>.</a:t>
            </a:r>
          </a:p>
          <a:p>
            <a:r>
              <a:rPr lang="en-US" sz="2400" smtClean="0"/>
              <a:t>These examples support the hypothesis </a:t>
            </a:r>
            <a:r>
              <a:rPr lang="en-US" sz="2400" b="1" i="1" smtClean="0"/>
              <a:t>that the 3% over-estimate extends into the MeV region.</a:t>
            </a:r>
          </a:p>
          <a:p>
            <a:endParaRPr lang="en-US" sz="2400"/>
          </a:p>
        </p:txBody>
      </p:sp>
      <p:sp>
        <p:nvSpPr>
          <p:cNvPr id="4" name="Footer Placeholder 3"/>
          <p:cNvSpPr>
            <a:spLocks noGrp="1"/>
          </p:cNvSpPr>
          <p:nvPr>
            <p:ph type="ftr" sz="quarter" idx="11"/>
          </p:nvPr>
        </p:nvSpPr>
        <p:spPr/>
        <p:txBody>
          <a:bodyPr/>
          <a:lstStyle/>
          <a:p>
            <a:r>
              <a:rPr lang="it-IT" smtClean="0"/>
              <a:t>CECIL LUBITZ  NOV 3,2014  CSEWG-CIELO</a:t>
            </a:r>
            <a:endParaRPr lang="en-US"/>
          </a:p>
        </p:txBody>
      </p:sp>
      <p:sp>
        <p:nvSpPr>
          <p:cNvPr id="5" name="Slide Number Placeholder 4"/>
          <p:cNvSpPr>
            <a:spLocks noGrp="1"/>
          </p:cNvSpPr>
          <p:nvPr>
            <p:ph type="sldNum" sz="quarter" idx="12"/>
          </p:nvPr>
        </p:nvSpPr>
        <p:spPr/>
        <p:txBody>
          <a:bodyPr/>
          <a:lstStyle/>
          <a:p>
            <a:fld id="{FA29FB1B-36A7-4FFF-8469-ED85A85DBA99}" type="slidenum">
              <a:rPr lang="en-US" smtClean="0"/>
              <a:t>9</a:t>
            </a:fld>
            <a:endParaRPr lang="en-US"/>
          </a:p>
        </p:txBody>
      </p:sp>
    </p:spTree>
    <p:extLst>
      <p:ext uri="{BB962C8B-B14F-4D97-AF65-F5344CB8AC3E}">
        <p14:creationId xmlns:p14="http://schemas.microsoft.com/office/powerpoint/2010/main" val="33038442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10801</TotalTime>
  <Words>1572</Words>
  <Application>Microsoft Office PowerPoint</Application>
  <PresentationFormat>On-screen Show (4:3)</PresentationFormat>
  <Paragraphs>174</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 OPEN ITEMS IN CIELO-O AND BIG3 </vt:lpstr>
      <vt:lpstr>This Talk is About ...</vt:lpstr>
      <vt:lpstr>Angular Distributions in ENDF-102 LRF=7  R-Matrix Limited Format    I</vt:lpstr>
      <vt:lpstr>Angular Distributions in the ENDF-102 LRF=7  R-Matrix Limited Format    II</vt:lpstr>
      <vt:lpstr>Integral Benchmarking   I</vt:lpstr>
      <vt:lpstr>Integral Benchmarking   II</vt:lpstr>
      <vt:lpstr>Integral Benchmarking   III</vt:lpstr>
      <vt:lpstr>Doppler or Hydrogen?    I</vt:lpstr>
      <vt:lpstr>Doppler or Hydrogen?    II</vt:lpstr>
      <vt:lpstr>Doppler or Hydrogen?    III</vt:lpstr>
      <vt:lpstr>The "Empty-channel" error</vt:lpstr>
      <vt:lpstr>PowerPoint Presentation</vt:lpstr>
      <vt:lpstr>PowerPoint Presentation</vt:lpstr>
      <vt:lpstr>PowerPoint Presentation</vt:lpstr>
      <vt:lpstr>Doppler or Hydrogen?    IV</vt:lpstr>
      <vt:lpstr>Doppler or Hydrogen?    V</vt:lpstr>
      <vt:lpstr>What are the codes actually fitting</vt:lpstr>
      <vt:lpstr>Resolved or Unresolved?</vt:lpstr>
      <vt:lpstr>Is Silicon the Dog or the Tail?</vt:lpstr>
      <vt:lpstr>What is the Uncertainty in Dilg?</vt:lpstr>
      <vt:lpstr>The Information Content of Fictitious Resolved Resonances</vt:lpstr>
      <vt:lpstr>Shielding Benchmarks</vt:lpstr>
      <vt:lpstr>X</vt:lpstr>
      <vt:lpstr>WE NEED A CIELO-DB</vt:lpstr>
      <vt:lpstr>X</vt:lpstr>
      <vt:lpstr>X</vt:lpstr>
      <vt:lpstr>X</vt:lpstr>
      <vt:lpstr>X</vt:lpstr>
      <vt:lpstr>Formatting notes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customer</dc:creator>
  <cp:lastModifiedBy>valued customer</cp:lastModifiedBy>
  <cp:revision>315</cp:revision>
  <dcterms:created xsi:type="dcterms:W3CDTF">2013-10-09T13:23:16Z</dcterms:created>
  <dcterms:modified xsi:type="dcterms:W3CDTF">2014-10-31T07:49:59Z</dcterms:modified>
</cp:coreProperties>
</file>