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300" r:id="rId3"/>
    <p:sldId id="326" r:id="rId4"/>
    <p:sldId id="294" r:id="rId5"/>
    <p:sldId id="327" r:id="rId6"/>
    <p:sldId id="328" r:id="rId7"/>
    <p:sldId id="330" r:id="rId8"/>
    <p:sldId id="331" r:id="rId9"/>
    <p:sldId id="332" r:id="rId10"/>
    <p:sldId id="257" r:id="rId11"/>
    <p:sldId id="333" r:id="rId12"/>
    <p:sldId id="321" r:id="rId13"/>
    <p:sldId id="334" r:id="rId14"/>
    <p:sldId id="335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55" autoAdjust="0"/>
    <p:restoredTop sz="94660"/>
  </p:normalViewPr>
  <p:slideViewPr>
    <p:cSldViewPr>
      <p:cViewPr>
        <p:scale>
          <a:sx n="100" d="100"/>
          <a:sy n="100" d="100"/>
        </p:scale>
        <p:origin x="-120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149" y="936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1126D-C88B-4674-A5B8-D60288ECB43A}" type="datetimeFigureOut">
              <a:rPr lang="en-US" smtClean="0"/>
              <a:t>11/1/2014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9C400-F6F9-4CFE-ADDE-2BFA67C0F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08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9C400-F6F9-4CFE-ADDE-2BFA67C0F4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5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7758-7A05-4E87-9A26-20F4F22316AE}" type="datetime1">
              <a:rPr lang="en-US" smtClean="0"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504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88A3F-529A-4B85-9D4A-445C5F1C768A}" type="datetime1">
              <a:rPr lang="en-US" smtClean="0"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341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9894-1883-4F6D-A103-67A0830D136E}" type="datetime1">
              <a:rPr lang="en-US" smtClean="0"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74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A182-C0A7-4956-8FD3-6855D4DF7667}" type="datetime1">
              <a:rPr lang="en-US" smtClean="0"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796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3E4D-4739-4798-AFE5-508C6C038C81}" type="datetime1">
              <a:rPr lang="en-US" smtClean="0"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43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FF17-0CA1-49DB-B967-21F0127D0845}" type="datetime1">
              <a:rPr lang="en-US" smtClean="0"/>
              <a:t>11/1/2014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58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5C257-5E06-425D-AD45-431512F4A3E8}" type="datetime1">
              <a:rPr lang="en-US" smtClean="0"/>
              <a:t>11/1/2014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01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B5873-0C11-4851-89D7-16025233C5C3}" type="datetime1">
              <a:rPr lang="en-US" smtClean="0"/>
              <a:t>11/1/2014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1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2886-091C-455C-9B67-5D64192E180C}" type="datetime1">
              <a:rPr lang="en-US" smtClean="0"/>
              <a:t>11/1/2014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46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DBC5B-E37C-47E9-BFB6-1AD9352AC660}" type="datetime1">
              <a:rPr lang="en-US" smtClean="0"/>
              <a:t>11/1/2014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948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FD98-8396-4959-929E-424D1575F519}" type="datetime1">
              <a:rPr lang="en-US" smtClean="0"/>
              <a:t>11/1/2014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93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F0D40-7BBB-4836-9B7A-3C47B29C27DA}" type="datetime1">
              <a:rPr lang="en-US" smtClean="0"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9FB1B-36A7-4FFF-8469-ED85A85D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4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7924800" cy="914400"/>
          </a:xfrm>
        </p:spPr>
        <p:txBody>
          <a:bodyPr>
            <a:normAutofit fontScale="90000"/>
          </a:bodyPr>
          <a:lstStyle/>
          <a:p>
            <a:r>
              <a:rPr lang="en-US" sz="3100" smtClean="0"/>
              <a:t/>
            </a:r>
            <a:br>
              <a:rPr lang="en-US" sz="3100" smtClean="0"/>
            </a:br>
            <a:r>
              <a:rPr lang="en-US" sz="3600" b="1">
                <a:solidFill>
                  <a:srgbClr val="FF0000"/>
                </a:solidFill>
              </a:rPr>
              <a:t>OUTLINE OF A NEW O16 FILE</a:t>
            </a:r>
            <a:r>
              <a:rPr lang="en-US" sz="3600" b="1" dirty="0">
                <a:solidFill>
                  <a:srgbClr val="FF0000"/>
                </a:solidFill>
              </a:rPr>
              <a:t/>
            </a:r>
            <a:br>
              <a:rPr lang="en-US" sz="3600" b="1" dirty="0">
                <a:solidFill>
                  <a:srgbClr val="FF0000"/>
                </a:solidFill>
              </a:rPr>
            </a:b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153400" cy="4267200"/>
          </a:xfrm>
        </p:spPr>
        <p:txBody>
          <a:bodyPr>
            <a:normAutofit/>
          </a:bodyPr>
          <a:lstStyle/>
          <a:p>
            <a:r>
              <a:rPr lang="en-US" sz="2600">
                <a:solidFill>
                  <a:srgbClr val="0070C0"/>
                </a:solidFill>
              </a:rPr>
              <a:t>Cecil </a:t>
            </a:r>
            <a:r>
              <a:rPr lang="en-US" sz="2600" smtClean="0">
                <a:solidFill>
                  <a:srgbClr val="0070C0"/>
                </a:solidFill>
              </a:rPr>
              <a:t>Lubitz, Paul Romano, Tim Trumbull</a:t>
            </a:r>
            <a:endParaRPr lang="en-US" sz="2600" dirty="0">
              <a:solidFill>
                <a:srgbClr val="0070C0"/>
              </a:solidFill>
            </a:endParaRPr>
          </a:p>
          <a:p>
            <a:r>
              <a:rPr lang="en-US" sz="2600" smtClean="0">
                <a:solidFill>
                  <a:srgbClr val="0070C0"/>
                </a:solidFill>
              </a:rPr>
              <a:t>Contact:  clubitz@nycap.rr.com</a:t>
            </a:r>
            <a:endParaRPr lang="en-US" sz="2600" dirty="0">
              <a:solidFill>
                <a:srgbClr val="0070C0"/>
              </a:solidFill>
            </a:endParaRPr>
          </a:p>
          <a:p>
            <a:endParaRPr lang="en-US" smtClean="0">
              <a:solidFill>
                <a:srgbClr val="0070C0"/>
              </a:solidFill>
            </a:endParaRPr>
          </a:p>
          <a:p>
            <a:endParaRPr lang="en-US" smtClean="0">
              <a:solidFill>
                <a:srgbClr val="0070C0"/>
              </a:solidFill>
            </a:endParaRPr>
          </a:p>
          <a:p>
            <a:endParaRPr lang="en-US" sz="1000" dirty="0" smtClean="0">
              <a:solidFill>
                <a:srgbClr val="0070C0"/>
              </a:solidFill>
            </a:endParaRPr>
          </a:p>
          <a:p>
            <a:r>
              <a:rPr lang="en-US" smtClean="0">
                <a:solidFill>
                  <a:srgbClr val="0070C0"/>
                </a:solidFill>
              </a:rPr>
              <a:t>CSEWG-CIELO MEETING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smtClean="0">
                <a:solidFill>
                  <a:srgbClr val="0070C0"/>
                </a:solidFill>
              </a:rPr>
              <a:t>NOVEMBER 3-5, 2014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57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056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sz="3600"/>
              <a:t>van der </a:t>
            </a:r>
            <a:r>
              <a:rPr lang="en-US" sz="3600"/>
              <a:t>Marck </a:t>
            </a:r>
            <a:r>
              <a:rPr lang="en-US" sz="3600" smtClean="0"/>
              <a:t>Benchmarks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5638800"/>
          </a:xfrm>
        </p:spPr>
        <p:txBody>
          <a:bodyPr>
            <a:noAutofit/>
          </a:bodyPr>
          <a:lstStyle/>
          <a:p>
            <a:r>
              <a:rPr lang="en-US" sz="2400" smtClean="0"/>
              <a:t>HALE </a:t>
            </a:r>
            <a:r>
              <a:rPr lang="en-US" sz="2400"/>
              <a:t>and </a:t>
            </a:r>
            <a:r>
              <a:rPr lang="en-US" sz="2400" smtClean="0"/>
              <a:t>LEAL-E71. </a:t>
            </a:r>
            <a:endParaRPr lang="en-US" sz="2400" smtClean="0"/>
          </a:p>
          <a:p>
            <a:r>
              <a:rPr lang="en-US" sz="2400" smtClean="0"/>
              <a:t>plot </a:t>
            </a:r>
            <a:r>
              <a:rPr lang="en-US" sz="2400" smtClean="0"/>
              <a:t>showing their differences with ENDF/B-VII.1 </a:t>
            </a:r>
            <a:endParaRPr lang="en-US" sz="2400" smtClean="0"/>
          </a:p>
          <a:p>
            <a:endParaRPr lang="en-US" sz="2400" smtClean="0"/>
          </a:p>
          <a:p>
            <a:endParaRPr lang="en-US" sz="2400"/>
          </a:p>
          <a:p>
            <a:endParaRPr lang="en-US" sz="2400" smtClean="0"/>
          </a:p>
          <a:p>
            <a:endParaRPr lang="en-US" sz="2400"/>
          </a:p>
          <a:p>
            <a:endParaRPr lang="en-US" sz="2400" smtClean="0"/>
          </a:p>
          <a:p>
            <a:endParaRPr lang="en-US" sz="2400"/>
          </a:p>
          <a:p>
            <a:endParaRPr lang="en-US" sz="2400" smtClean="0"/>
          </a:p>
          <a:p>
            <a:r>
              <a:rPr lang="en-US" sz="2400" smtClean="0"/>
              <a:t>Confirms the previous calculation which puts &lt;Keff&gt; for Leal-E71 close to unity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10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72632"/>
            <a:ext cx="6629400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30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Leal-E71 trends with leakage and absorption not available when this was written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264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smtClean="0"/>
              <a:t>Trend with leakage for E71, Leal-RP, and Hale</a:t>
            </a:r>
            <a:endParaRPr lang="en-US" sz="2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12</a:t>
            </a:fld>
            <a:endParaRPr lang="en-US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6332" y="2438400"/>
            <a:ext cx="6934200" cy="3733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1219200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Paul Romano's trend with leakage says something is absorbing too much. At zero leakage the effect is ~100 </a:t>
            </a:r>
            <a:r>
              <a:rPr lang="en-US" smtClean="0"/>
              <a:t>pcm</a:t>
            </a:r>
            <a:endParaRPr lang="en-US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The only Hale-Leal absorption process is nalpha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7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smtClean="0"/>
              <a:t>Analysis of leakage trends</a:t>
            </a:r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smtClean="0"/>
              <a:t>E60-67 had a rising trend with leakage. It was fixed by the E68-71 O.M. phase shifts which increased P1 and leakage.</a:t>
            </a:r>
          </a:p>
          <a:p>
            <a:r>
              <a:rPr lang="en-US" sz="2200" smtClean="0"/>
              <a:t>This figure shows decreasing trends for all three. The Leal-RP and E71 are very close and very low so we may find an OK trend for the hybrid Leal-E71.   </a:t>
            </a:r>
            <a:endParaRPr lang="en-US" sz="22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6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11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smtClean="0"/>
              <a:t>Summary of Main Points  I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419600"/>
          </a:xfrm>
        </p:spPr>
        <p:txBody>
          <a:bodyPr>
            <a:normAutofit/>
          </a:bodyPr>
          <a:lstStyle/>
          <a:p>
            <a:r>
              <a:rPr lang="en-US" sz="2400" smtClean="0"/>
              <a:t>There are </a:t>
            </a:r>
            <a:r>
              <a:rPr lang="en-US" sz="2400" b="1" i="1"/>
              <a:t>two hypotheses </a:t>
            </a:r>
            <a:r>
              <a:rPr lang="en-US" sz="2400" smtClean="0"/>
              <a:t>about the O16 cross sections: </a:t>
            </a:r>
            <a:r>
              <a:rPr lang="en-US" sz="2400" b="1" i="1" smtClean="0"/>
              <a:t>"High" </a:t>
            </a:r>
            <a:r>
              <a:rPr lang="en-US" sz="2400" smtClean="0"/>
              <a:t>and </a:t>
            </a:r>
            <a:r>
              <a:rPr lang="en-US" sz="2400" b="1" i="1"/>
              <a:t>"Low". </a:t>
            </a:r>
            <a:r>
              <a:rPr lang="en-US" sz="2400" smtClean="0"/>
              <a:t>They have four main differences:  </a:t>
            </a:r>
          </a:p>
          <a:p>
            <a:pPr marL="0" indent="0">
              <a:buNone/>
            </a:pPr>
            <a:endParaRPr lang="en-US" sz="2400" smtClean="0"/>
          </a:p>
          <a:p>
            <a:pPr marL="0" indent="0">
              <a:buNone/>
            </a:pPr>
            <a:r>
              <a:rPr lang="en-US" sz="2400" smtClean="0"/>
              <a:t>	1. High favors </a:t>
            </a:r>
            <a:r>
              <a:rPr lang="en-US" sz="2400" b="1" i="1"/>
              <a:t>unreduced</a:t>
            </a:r>
            <a:r>
              <a:rPr lang="en-US" sz="2400" smtClean="0"/>
              <a:t> Bair &amp; Haas (n,</a:t>
            </a:r>
            <a:r>
              <a:rPr lang="el-GR" sz="2400" smtClean="0">
                <a:latin typeface="Calibri"/>
              </a:rPr>
              <a:t>α</a:t>
            </a:r>
            <a:r>
              <a:rPr lang="en-US" sz="2400" smtClean="0">
                <a:latin typeface="Calibri"/>
              </a:rPr>
              <a:t>) "UBH". Low 	favors 	</a:t>
            </a:r>
            <a:r>
              <a:rPr lang="en-US" sz="2400" b="1" i="1"/>
              <a:t>reduced</a:t>
            </a:r>
            <a:r>
              <a:rPr lang="en-US" sz="2400" smtClean="0">
                <a:latin typeface="Calibri"/>
              </a:rPr>
              <a:t> "RBH".</a:t>
            </a:r>
          </a:p>
          <a:p>
            <a:pPr marL="0" indent="0">
              <a:buNone/>
            </a:pPr>
            <a:endParaRPr lang="en-US" sz="2400" smtClean="0">
              <a:latin typeface="Calibri"/>
            </a:endParaRPr>
          </a:p>
          <a:p>
            <a:pPr marL="0" indent="0">
              <a:buNone/>
            </a:pPr>
            <a:r>
              <a:rPr lang="en-US" sz="2400" smtClean="0">
                <a:latin typeface="Calibri"/>
              </a:rPr>
              <a:t>	2. High favors a thermal scattering value influenced by 	</a:t>
            </a:r>
            <a:r>
              <a:rPr lang="en-US" sz="2400" b="1" i="1" smtClean="0"/>
              <a:t>high-energy</a:t>
            </a:r>
            <a:r>
              <a:rPr lang="en-US" sz="2400" smtClean="0">
                <a:latin typeface="Calibri"/>
              </a:rPr>
              <a:t> measurements in the MeV region. Low 	favors a value 	based entirely on </a:t>
            </a:r>
            <a:r>
              <a:rPr lang="en-US" sz="2400" b="1" i="1"/>
              <a:t>low-energy</a:t>
            </a:r>
            <a:r>
              <a:rPr lang="en-US" sz="2400" smtClean="0">
                <a:latin typeface="Calibri"/>
              </a:rPr>
              <a:t> 	measurements.</a:t>
            </a:r>
          </a:p>
          <a:p>
            <a:pPr marL="0" indent="0">
              <a:buNone/>
            </a:pPr>
            <a:r>
              <a:rPr lang="en-US" sz="2400"/>
              <a:t>	</a:t>
            </a:r>
            <a:endParaRPr lang="en-US" sz="2400" smtClean="0"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3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smtClean="0"/>
              <a:t>Summary of Main Points  II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038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/>
              <a:t>	3. High favors angular distributions based on normal R-Matrix 	</a:t>
            </a:r>
            <a:r>
              <a:rPr lang="en-US" sz="2200" b="1" i="1"/>
              <a:t>hard-sphere</a:t>
            </a:r>
            <a:r>
              <a:rPr lang="en-US" sz="2200"/>
              <a:t> phase shifts. Low favors distributions based on 	</a:t>
            </a:r>
            <a:r>
              <a:rPr lang="en-US" sz="2200" b="1" i="1"/>
              <a:t>optical model </a:t>
            </a:r>
            <a:r>
              <a:rPr lang="en-US" sz="2200"/>
              <a:t>phase </a:t>
            </a:r>
            <a:r>
              <a:rPr lang="en-US" sz="2200" smtClean="0"/>
              <a:t>shifts.</a:t>
            </a:r>
          </a:p>
          <a:p>
            <a:pPr marL="0" indent="0">
              <a:buNone/>
            </a:pPr>
            <a:endParaRPr lang="en-US" sz="2200" smtClean="0"/>
          </a:p>
          <a:p>
            <a:pPr marL="0" indent="0">
              <a:buNone/>
            </a:pPr>
            <a:r>
              <a:rPr lang="en-US" sz="2200"/>
              <a:t>	</a:t>
            </a:r>
            <a:r>
              <a:rPr lang="en-US" sz="2200" smtClean="0"/>
              <a:t>4</a:t>
            </a:r>
            <a:r>
              <a:rPr lang="en-US" sz="2200"/>
              <a:t>. High ascribes the </a:t>
            </a:r>
            <a:r>
              <a:rPr lang="en-US" sz="2200" b="1" i="1"/>
              <a:t>widespread</a:t>
            </a:r>
            <a:r>
              <a:rPr lang="en-US" sz="2200"/>
              <a:t> 3% thermal discrepancy to a 	water contaminant in a </a:t>
            </a:r>
            <a:r>
              <a:rPr lang="en-US" sz="2200" b="1" i="1"/>
              <a:t>single experiment </a:t>
            </a:r>
            <a:r>
              <a:rPr lang="en-US" sz="2200"/>
              <a:t>by Ohkubo. Low 	ascribes it to a </a:t>
            </a:r>
            <a:r>
              <a:rPr lang="en-US" sz="2200" b="1" i="1"/>
              <a:t>widespread mishandling </a:t>
            </a:r>
            <a:r>
              <a:rPr lang="en-US" sz="2200"/>
              <a:t>of the 1/v "scattering- 	tail" below 2 eV.</a:t>
            </a:r>
          </a:p>
          <a:p>
            <a:pPr marL="0" indent="0">
              <a:buNone/>
            </a:pPr>
            <a:endParaRPr lang="en-US" sz="2200" smtClean="0"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7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Autofit/>
          </a:bodyPr>
          <a:lstStyle/>
          <a:p>
            <a:r>
              <a:rPr lang="en-US" sz="3600" smtClean="0"/>
              <a:t>  What are the consequences of these differences?   I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276600"/>
          </a:xfrm>
        </p:spPr>
        <p:txBody>
          <a:bodyPr/>
          <a:lstStyle/>
          <a:p>
            <a:r>
              <a:rPr lang="en-US" sz="2400" smtClean="0"/>
              <a:t>UBH increases absorption and lowers Keff. RBH lowers absorption and raises Keff. The indicators are the average benchmark C/E and the trend with oxygen absorption. &lt;Keff&gt; should be ~1.0 and TWOA should be flat.</a:t>
            </a:r>
          </a:p>
          <a:p>
            <a:pPr marL="0" indent="0">
              <a:buNone/>
            </a:pPr>
            <a:endParaRPr lang="en-US" sz="2400" smtClean="0"/>
          </a:p>
          <a:p>
            <a:r>
              <a:rPr lang="en-US" sz="2400" smtClean="0"/>
              <a:t>Three percent in thermal scattering has a small effect on benchmarks.. larger in heavy water cores. Difficult to isolate by benchmarking. (It went unnoticed for 22 years). It is </a:t>
            </a:r>
            <a:r>
              <a:rPr lang="en-US" sz="2400" b="1" i="1" smtClean="0"/>
              <a:t>almost certainly </a:t>
            </a:r>
            <a:r>
              <a:rPr lang="en-US" sz="2400" smtClean="0"/>
              <a:t>between 3.765 and 3.785 barns. That's 0.5%.</a:t>
            </a:r>
          </a:p>
          <a:p>
            <a:pPr marL="0" indent="0">
              <a:buNone/>
            </a:pPr>
            <a:endParaRPr lang="en-US" sz="2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4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Autofit/>
          </a:bodyPr>
          <a:lstStyle/>
          <a:p>
            <a:r>
              <a:rPr lang="en-US" sz="3600" smtClean="0"/>
              <a:t>  What are the consequences of these differences?   II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14800"/>
          </a:xfrm>
        </p:spPr>
        <p:txBody>
          <a:bodyPr/>
          <a:lstStyle/>
          <a:p>
            <a:r>
              <a:rPr lang="en-US" sz="2400" smtClean="0"/>
              <a:t>The optical </a:t>
            </a:r>
            <a:r>
              <a:rPr lang="en-US" sz="2400"/>
              <a:t>model has higher P1, more forward scattering, higher leakage, and lower </a:t>
            </a:r>
            <a:r>
              <a:rPr lang="en-US" sz="2400" smtClean="0"/>
              <a:t>reactivity than the hard-sphere. </a:t>
            </a:r>
            <a:r>
              <a:rPr lang="en-US" sz="2400"/>
              <a:t>The indicator is the trend with </a:t>
            </a:r>
            <a:r>
              <a:rPr lang="en-US" sz="2400" smtClean="0"/>
              <a:t>leakage. ATLF </a:t>
            </a:r>
            <a:r>
              <a:rPr lang="en-US" sz="2400"/>
              <a:t>should be flat</a:t>
            </a:r>
            <a:r>
              <a:rPr lang="en-US" sz="2400" smtClean="0"/>
              <a:t>. (TWOL, the trend with simple total leakage, should be just as good an indicator ??)</a:t>
            </a:r>
          </a:p>
          <a:p>
            <a:endParaRPr lang="en-US" sz="2400" smtClean="0"/>
          </a:p>
          <a:p>
            <a:r>
              <a:rPr lang="en-US" sz="2400" smtClean="0"/>
              <a:t>The </a:t>
            </a:r>
            <a:r>
              <a:rPr lang="en-US" sz="2400" smtClean="0"/>
              <a:t>Ohkubo-hydrogen </a:t>
            </a:r>
            <a:r>
              <a:rPr lang="en-US" sz="2400" smtClean="0"/>
              <a:t>scenario reduces the cross sections up to about 100 keV, above which they remain where they always have been. The Doppler scenario brings them down over all energies.</a:t>
            </a:r>
            <a:endParaRPr lang="en-US" sz="2400"/>
          </a:p>
          <a:p>
            <a:endParaRPr lang="en-US" sz="2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Autofit/>
          </a:bodyPr>
          <a:lstStyle/>
          <a:p>
            <a:r>
              <a:rPr lang="en-US" sz="3600" smtClean="0"/>
              <a:t>  Where do we stand at present?   I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114800"/>
          </a:xfrm>
        </p:spPr>
        <p:txBody>
          <a:bodyPr/>
          <a:lstStyle/>
          <a:p>
            <a:r>
              <a:rPr lang="en-US" sz="2400" smtClean="0"/>
              <a:t>We consider four recent versions of O16 (JENDL4.0 should be included going forward.)</a:t>
            </a:r>
          </a:p>
          <a:p>
            <a:endParaRPr lang="en-US" sz="2400" smtClean="0"/>
          </a:p>
          <a:p>
            <a:pPr marL="0" indent="0">
              <a:buNone/>
            </a:pPr>
            <a:r>
              <a:rPr lang="en-US" sz="2400" smtClean="0"/>
              <a:t>	1.  ENDF/B-VII.1  "</a:t>
            </a:r>
            <a:r>
              <a:rPr lang="en-US" sz="2400" b="1" smtClean="0"/>
              <a:t>E71</a:t>
            </a:r>
            <a:r>
              <a:rPr lang="en-US" sz="2400" smtClean="0"/>
              <a:t>".</a:t>
            </a:r>
          </a:p>
          <a:p>
            <a:pPr marL="0" indent="0">
              <a:buNone/>
            </a:pPr>
            <a:r>
              <a:rPr lang="en-US" sz="2400" smtClean="0"/>
              <a:t>	2.  </a:t>
            </a:r>
            <a:r>
              <a:rPr lang="en-US" sz="2400" b="1" smtClean="0"/>
              <a:t>Hale</a:t>
            </a:r>
            <a:r>
              <a:rPr lang="en-US" sz="2400" smtClean="0"/>
              <a:t>. The current "Iter1" file.</a:t>
            </a:r>
          </a:p>
          <a:p>
            <a:pPr marL="0" indent="0">
              <a:buNone/>
            </a:pPr>
            <a:r>
              <a:rPr lang="en-US" sz="2400" smtClean="0"/>
              <a:t>	3.  </a:t>
            </a:r>
            <a:r>
              <a:rPr lang="en-US" sz="2400" b="1" smtClean="0"/>
              <a:t>Leal-RP</a:t>
            </a:r>
            <a:r>
              <a:rPr lang="en-US" sz="2400" smtClean="0"/>
              <a:t>. The "ORNL1" file with resonance parameter 	angular distributions.</a:t>
            </a:r>
          </a:p>
          <a:p>
            <a:pPr marL="0" indent="0">
              <a:buNone/>
            </a:pPr>
            <a:r>
              <a:rPr lang="en-US" sz="2400" smtClean="0"/>
              <a:t>	4.  </a:t>
            </a:r>
            <a:r>
              <a:rPr lang="en-US" sz="2400" b="1" smtClean="0"/>
              <a:t>Leal-E71</a:t>
            </a:r>
            <a:r>
              <a:rPr lang="en-US" sz="2400" smtClean="0"/>
              <a:t>. </a:t>
            </a:r>
            <a:r>
              <a:rPr lang="en-US" sz="2400"/>
              <a:t>The "ORNL1" file with </a:t>
            </a:r>
            <a:r>
              <a:rPr lang="en-US" sz="2400" smtClean="0"/>
              <a:t>E71 optical-model 	angular </a:t>
            </a:r>
            <a:r>
              <a:rPr lang="en-US" sz="2400"/>
              <a:t>distributions</a:t>
            </a:r>
            <a:r>
              <a:rPr lang="en-US" sz="2400" smtClean="0"/>
              <a:t>. These were run inadvertently but 	serendipitously.</a:t>
            </a:r>
            <a:endParaRPr lang="en-US" sz="2400"/>
          </a:p>
          <a:p>
            <a:pPr marL="0" indent="0">
              <a:buNone/>
            </a:pPr>
            <a:endParaRPr lang="en-US" sz="240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4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066800"/>
          </a:xfrm>
        </p:spPr>
        <p:txBody>
          <a:bodyPr>
            <a:noAutofit/>
          </a:bodyPr>
          <a:lstStyle/>
          <a:p>
            <a:pPr algn="l"/>
            <a:r>
              <a:rPr lang="en-US" sz="2800" smtClean="0"/>
              <a:t>Exhibit A.   Average C/E &lt;Keff&gt;.  E71 0.99961 (-39). </a:t>
            </a:r>
            <a:br>
              <a:rPr lang="en-US" sz="2800" smtClean="0"/>
            </a:br>
            <a:r>
              <a:rPr lang="en-US" sz="2800" smtClean="0"/>
              <a:t>    Leal-RP 0.99894 (-106).  Hale 0.99849 (-151). </a:t>
            </a:r>
            <a:endParaRPr lang="en-US" sz="2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3207" y="1600200"/>
            <a:ext cx="62175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70653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299" y="304800"/>
            <a:ext cx="8229600" cy="868362"/>
          </a:xfrm>
        </p:spPr>
        <p:txBody>
          <a:bodyPr>
            <a:normAutofit/>
          </a:bodyPr>
          <a:lstStyle/>
          <a:p>
            <a:r>
              <a:rPr lang="en-US" sz="3000"/>
              <a:t>Exhibit B</a:t>
            </a:r>
            <a:r>
              <a:rPr lang="en-US" sz="3000"/>
              <a:t>. </a:t>
            </a:r>
            <a:r>
              <a:rPr lang="en-US" sz="3000" smtClean="0"/>
              <a:t>Leal-RP P1 moment is higher than E71.</a:t>
            </a:r>
            <a:r>
              <a:rPr lang="en-US" sz="3000"/>
              <a:t/>
            </a:r>
            <a:br>
              <a:rPr lang="en-US" sz="3000"/>
            </a:br>
            <a:r>
              <a:rPr lang="en-US" sz="3000" smtClean="0"/>
              <a:t>That will make it lower in reactivity.</a:t>
            </a:r>
            <a:endParaRPr lang="en-US" sz="30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7696199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803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2538"/>
            <a:ext cx="8229600" cy="1359061"/>
          </a:xfrm>
        </p:spPr>
        <p:txBody>
          <a:bodyPr>
            <a:normAutofit/>
          </a:bodyPr>
          <a:lstStyle/>
          <a:p>
            <a:r>
              <a:rPr lang="en-US" sz="3000"/>
              <a:t>Exhibit </a:t>
            </a:r>
            <a:r>
              <a:rPr lang="en-US" sz="3000" smtClean="0"/>
              <a:t>C. Leal-E71 is about </a:t>
            </a:r>
            <a:r>
              <a:rPr lang="en-US" sz="3000"/>
              <a:t>100 </a:t>
            </a:r>
            <a:r>
              <a:rPr lang="en-US" sz="3000" smtClean="0"/>
              <a:t>pcm higher than Leal-RP so has &lt;Keff&gt; about 1.000  </a:t>
            </a:r>
            <a:br>
              <a:rPr lang="en-US" sz="3000" smtClean="0"/>
            </a:br>
            <a:endParaRPr lang="en-US" sz="30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LUBITZ ROMANO TRUMBULL NOV 3,2014  CSEWG-CIELO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FB1B-36A7-4FFF-8469-ED85A85DBA99}" type="slidenum">
              <a:rPr lang="en-US" smtClean="0"/>
              <a:t>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75438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276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11603</TotalTime>
  <Words>536</Words>
  <Application>Microsoft Office PowerPoint</Application>
  <PresentationFormat>On-screen Show (4:3)</PresentationFormat>
  <Paragraphs>82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OUTLINE OF A NEW O16 FILE </vt:lpstr>
      <vt:lpstr>Summary of Main Points  I</vt:lpstr>
      <vt:lpstr>Summary of Main Points  II</vt:lpstr>
      <vt:lpstr>  What are the consequences of these differences?   I</vt:lpstr>
      <vt:lpstr>  What are the consequences of these differences?   II</vt:lpstr>
      <vt:lpstr>  Where do we stand at present?   I</vt:lpstr>
      <vt:lpstr>Exhibit A.   Average C/E &lt;Keff&gt;.  E71 0.99961 (-39).      Leal-RP 0.99894 (-106).  Hale 0.99849 (-151). </vt:lpstr>
      <vt:lpstr>Exhibit B. Leal-RP P1 moment is higher than E71. That will make it lower in reactivity.</vt:lpstr>
      <vt:lpstr>Exhibit C. Leal-E71 is about 100 pcm higher than Leal-RP so has &lt;Keff&gt; about 1.000   </vt:lpstr>
      <vt:lpstr>van der Marck Benchmarks</vt:lpstr>
      <vt:lpstr>Leal-E71 trends with leakage and absorption not available when this was written</vt:lpstr>
      <vt:lpstr>Trend with leakage for E71, Leal-RP, and Hale</vt:lpstr>
      <vt:lpstr>Analysis of leakage trends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customer</dc:creator>
  <cp:lastModifiedBy>valued customer</cp:lastModifiedBy>
  <cp:revision>363</cp:revision>
  <dcterms:created xsi:type="dcterms:W3CDTF">2013-10-09T13:23:16Z</dcterms:created>
  <dcterms:modified xsi:type="dcterms:W3CDTF">2014-11-02T05:45:13Z</dcterms:modified>
</cp:coreProperties>
</file>