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notesMasterIdLst>
    <p:notesMasterId r:id="rId18"/>
  </p:notesMasterIdLst>
  <p:sldIdLst>
    <p:sldId id="256" r:id="rId2"/>
    <p:sldId id="257" r:id="rId3"/>
    <p:sldId id="271" r:id="rId4"/>
    <p:sldId id="258" r:id="rId5"/>
    <p:sldId id="261" r:id="rId6"/>
    <p:sldId id="260" r:id="rId7"/>
    <p:sldId id="262" r:id="rId8"/>
    <p:sldId id="263" r:id="rId9"/>
    <p:sldId id="264" r:id="rId10"/>
    <p:sldId id="259" r:id="rId11"/>
    <p:sldId id="265" r:id="rId12"/>
    <p:sldId id="270" r:id="rId13"/>
    <p:sldId id="266" r:id="rId14"/>
    <p:sldId id="267" r:id="rId15"/>
    <p:sldId id="268" r:id="rId16"/>
    <p:sldId id="269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9972" autoAdjust="0"/>
    <p:restoredTop sz="94660"/>
  </p:normalViewPr>
  <p:slideViewPr>
    <p:cSldViewPr snapToGrid="0">
      <p:cViewPr>
        <p:scale>
          <a:sx n="66" d="100"/>
          <a:sy n="66" d="100"/>
        </p:scale>
        <p:origin x="-1709" y="-5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627199-687F-4CC1-AE42-C056C0880E5F}" type="datetimeFigureOut">
              <a:rPr lang="en-US"/>
              <a:pPr/>
              <a:t>11/2/2014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5F7B96-5CF2-4A01-B557-35A910D056A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912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5F7B96-5CF2-4A01-B557-35A910D056A3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3954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5F7B96-5CF2-4A01-B557-35A910D056A3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917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5F7B96-5CF2-4A01-B557-35A910D056A3}" type="slidenum">
              <a:rPr lang="en-US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6846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5F7B96-5CF2-4A01-B557-35A910D056A3}" type="slidenum">
              <a:rPr lang="en-US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7599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5F7B96-5CF2-4A01-B557-35A910D056A3}" type="slidenum">
              <a:rPr lang="en-US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6302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5F7B96-5CF2-4A01-B557-35A910D056A3}" type="slidenum">
              <a:rPr lang="en-US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2275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5F7B96-5CF2-4A01-B557-35A910D056A3}" type="slidenum">
              <a:rPr lang="en-US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4891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5F7B96-5CF2-4A01-B557-35A910D056A3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8361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5F7B96-5CF2-4A01-B557-35A910D056A3}" type="slidenum">
              <a:rPr lang="en-US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8361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5F7B96-5CF2-4A01-B557-35A910D056A3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8389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5F7B96-5CF2-4A01-B557-35A910D056A3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8292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5F7B96-5CF2-4A01-B557-35A910D056A3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8236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5F7B96-5CF2-4A01-B557-35A910D056A3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3892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5F7B96-5CF2-4A01-B557-35A910D056A3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7420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5F7B96-5CF2-4A01-B557-35A910D056A3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671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11/2/2014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463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11/2/2014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246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11/2/2014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506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11/2/2014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524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11/2/2014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199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11/2/2014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02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11/2/2014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510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11/2/2014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686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11/2/2014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074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11/2/2014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51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11/2/2014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945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pPr/>
              <a:t>11/2/2014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909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2999" y="1122363"/>
            <a:ext cx="7098175" cy="2387600"/>
          </a:xfrm>
        </p:spPr>
        <p:txBody>
          <a:bodyPr>
            <a:normAutofit/>
          </a:bodyPr>
          <a:lstStyle/>
          <a:p>
            <a:r>
              <a:rPr lang="en-US" dirty="0" smtClean="0"/>
              <a:t>Targeted </a:t>
            </a:r>
            <a:r>
              <a:rPr lang="en-US" dirty="0"/>
              <a:t>adjustment of </a:t>
            </a:r>
            <a:r>
              <a:rPr lang="en-US" baseline="30000" dirty="0" smtClean="0"/>
              <a:t>239</a:t>
            </a:r>
            <a:r>
              <a:rPr lang="en-US" dirty="0" smtClean="0"/>
              <a:t>Pu </a:t>
            </a:r>
            <a:r>
              <a:rPr lang="en-US"/>
              <a:t>cross </a:t>
            </a:r>
            <a:r>
              <a:rPr lang="en-US" smtClean="0"/>
              <a:t>sections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 smtClean="0"/>
          </a:p>
          <a:p>
            <a:r>
              <a:rPr lang="it-IT" dirty="0" smtClean="0"/>
              <a:t>Cecil Lubitz </a:t>
            </a:r>
            <a:r>
              <a:rPr lang="it-IT" dirty="0" smtClean="0"/>
              <a:t>and </a:t>
            </a:r>
            <a:r>
              <a:rPr lang="it-IT" dirty="0" smtClean="0"/>
              <a:t>Paul Romano</a:t>
            </a:r>
          </a:p>
          <a:p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Mechanics of benchmarking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Modified ENDF file processed through NJOY to create ACE</a:t>
            </a:r>
          </a:p>
          <a:p>
            <a:r>
              <a:rPr lang="en-US"/>
              <a:t>OpenMC 0.6.0 used to simulate benchmark suite</a:t>
            </a:r>
          </a:p>
          <a:p>
            <a:pPr lvl="1"/>
            <a:r>
              <a:rPr lang="en-US"/>
              <a:t>50 inactive generations</a:t>
            </a:r>
          </a:p>
          <a:p>
            <a:pPr lvl="1"/>
            <a:r>
              <a:rPr lang="en-US"/>
              <a:t>550 active generations</a:t>
            </a:r>
          </a:p>
          <a:p>
            <a:pPr lvl="1"/>
            <a:r>
              <a:rPr lang="en-US"/>
              <a:t>5000 particles/generation</a:t>
            </a:r>
          </a:p>
          <a:p>
            <a:r>
              <a:rPr lang="en-US"/>
              <a:t>Benchmark suite includes 118 PSTs and a handful of others (PMF, etc.)</a:t>
            </a:r>
          </a:p>
        </p:txBody>
      </p:sp>
    </p:spTree>
    <p:extLst>
      <p:ext uri="{BB962C8B-B14F-4D97-AF65-F5344CB8AC3E}">
        <p14:creationId xmlns:p14="http://schemas.microsoft.com/office/powerpoint/2010/main" val="2072049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Results: ENDF/B-VII.1 </a:t>
            </a:r>
            <a:r>
              <a:rPr lang="en-US" smtClean="0"/>
              <a:t>vary all 7</a:t>
            </a:r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20621" y="5612807"/>
            <a:ext cx="7100979" cy="92333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b="1" dirty="0" smtClean="0"/>
              <a:t>Original C/E</a:t>
            </a:r>
            <a:r>
              <a:rPr lang="en-US" dirty="0" smtClean="0"/>
              <a:t>: 1.00387 ± 0.00012 (standard dev. = 0.00508)</a:t>
            </a:r>
          </a:p>
          <a:p>
            <a:r>
              <a:rPr lang="en-US" b="1" dirty="0" smtClean="0"/>
              <a:t>Adjustment</a:t>
            </a:r>
            <a:r>
              <a:rPr lang="en-US" dirty="0"/>
              <a:t>: 17% of </a:t>
            </a:r>
            <a:r>
              <a:rPr lang="en-US" dirty="0" smtClean="0"/>
              <a:t>uncertainties</a:t>
            </a:r>
          </a:p>
          <a:p>
            <a:r>
              <a:rPr lang="en-US" b="1" dirty="0" smtClean="0"/>
              <a:t>Adjusted C/E</a:t>
            </a:r>
            <a:r>
              <a:rPr lang="en-US" dirty="0" smtClean="0"/>
              <a:t>: 1.00003 ± 0.00012 (standard dev. = 0.00519)</a:t>
            </a:r>
            <a:endParaRPr lang="en-US" b="1" dirty="0" smtClean="0"/>
          </a:p>
        </p:txBody>
      </p:sp>
      <p:pic>
        <p:nvPicPr>
          <p:cNvPr id="7" name="Content Placeholder 6" descr="benchmarks_140609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1526845"/>
            <a:ext cx="9144000" cy="4143555"/>
          </a:xfrm>
        </p:spPr>
      </p:pic>
    </p:spTree>
    <p:extLst>
      <p:ext uri="{BB962C8B-B14F-4D97-AF65-F5344CB8AC3E}">
        <p14:creationId xmlns:p14="http://schemas.microsoft.com/office/powerpoint/2010/main" val="11025116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Results: </a:t>
            </a:r>
            <a:r>
              <a:rPr lang="en-US" smtClean="0"/>
              <a:t>ENDF/B-VII.1 vary all 7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1866289"/>
              </p:ext>
            </p:extLst>
          </p:nvPr>
        </p:nvGraphicFramePr>
        <p:xfrm>
          <a:off x="628650" y="1825625"/>
          <a:ext cx="7886704" cy="3360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1093"/>
                <a:gridCol w="855677"/>
                <a:gridCol w="847288"/>
                <a:gridCol w="871500"/>
                <a:gridCol w="856632"/>
                <a:gridCol w="1090569"/>
                <a:gridCol w="931178"/>
                <a:gridCol w="1342767"/>
              </a:tblGrid>
              <a:tr h="370840">
                <a:tc>
                  <a:txBody>
                    <a:bodyPr/>
                    <a:lstStyle/>
                    <a:p>
                      <a:pPr marL="0" marR="0"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latin typeface="arial"/>
                        </a:rPr>
                        <a:t>Quantity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latin typeface="arial"/>
                        </a:rPr>
                        <a:t>Original Value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latin typeface="arial"/>
                        </a:rPr>
                        <a:t>Uncertainty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latin typeface="arial"/>
                        </a:rPr>
                        <a:t>Final Value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latin typeface="arial"/>
                        </a:rPr>
                        <a:t>Difference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latin typeface="arial"/>
                        </a:rPr>
                        <a:t>Difference (1/uncertainty)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latin typeface="arial"/>
                        </a:rPr>
                        <a:t>Difference in average k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latin typeface="arial"/>
                        </a:rPr>
                        <a:t>Change to get k=1 (1/uncertainty)</a:t>
                      </a:r>
                    </a:p>
                  </a:txBody>
                  <a:tcPr marL="28575" marR="28575" marT="19050" marB="19050" anchor="b"/>
                </a:tc>
              </a:tr>
              <a:tr h="370840">
                <a:tc>
                  <a:txBody>
                    <a:bodyPr/>
                    <a:lstStyle/>
                    <a:p>
                      <a:pPr marL="0" marR="0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</a:rPr>
                        <a:t>0.3 eV capture width (eV)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arial"/>
                        </a:rPr>
                        <a:t>0.03930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</a:rPr>
                        <a:t>0.00130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</a:rPr>
                        <a:t>0.03952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</a:rPr>
                        <a:t>0.00022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</a:rPr>
                        <a:t>0.17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arial"/>
                        </a:rPr>
                        <a:t>-0.00098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</a:rPr>
                        <a:t>0.65</a:t>
                      </a:r>
                    </a:p>
                  </a:txBody>
                  <a:tcPr marL="28575" marR="28575" marT="19050" marB="19050" anchor="b"/>
                </a:tc>
              </a:tr>
              <a:tr h="370840">
                <a:tc>
                  <a:txBody>
                    <a:bodyPr/>
                    <a:lstStyle/>
                    <a:p>
                      <a:pPr marL="0" marR="0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</a:rPr>
                        <a:t>0.3 eV fission width (eV)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</a:rPr>
                        <a:t>0.05738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</a:rPr>
                        <a:t>0.00095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</a:rPr>
                        <a:t>0.05722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</a:rPr>
                        <a:t>-0.00016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</a:rPr>
                        <a:t>-0.17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</a:rPr>
                        <a:t>-0.00061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</a:rPr>
                        <a:t>-1.05</a:t>
                      </a:r>
                    </a:p>
                  </a:txBody>
                  <a:tcPr marL="28575" marR="28575" marT="19050" marB="19050" anchor="b"/>
                </a:tc>
              </a:tr>
              <a:tr h="370840">
                <a:tc>
                  <a:txBody>
                    <a:bodyPr/>
                    <a:lstStyle/>
                    <a:p>
                      <a:pPr marL="0" marR="0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</a:rPr>
                        <a:t>7.8 eV capture width (eV)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</a:rPr>
                        <a:t>0.03775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</a:rPr>
                        <a:t>0.00210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</a:rPr>
                        <a:t>0.03811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</a:rPr>
                        <a:t>0.00036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</a:rPr>
                        <a:t>0.17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</a:rPr>
                        <a:t>0.00000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</a:rPr>
                        <a:t>151.80</a:t>
                      </a:r>
                    </a:p>
                  </a:txBody>
                  <a:tcPr marL="28575" marR="28575" marT="19050" marB="19050" anchor="b"/>
                </a:tc>
              </a:tr>
              <a:tr h="370840">
                <a:tc>
                  <a:txBody>
                    <a:bodyPr/>
                    <a:lstStyle/>
                    <a:p>
                      <a:pPr marL="0" marR="0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</a:rPr>
                        <a:t>7.8 eV fission width (eV)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</a:rPr>
                        <a:t>-0.04475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</a:rPr>
                        <a:t>0.00185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</a:rPr>
                        <a:t>-0.04506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</a:rPr>
                        <a:t>-0.00031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</a:rPr>
                        <a:t>-0.17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</a:rPr>
                        <a:t>-0.00011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</a:rPr>
                        <a:t>-6.00</a:t>
                      </a:r>
                    </a:p>
                  </a:txBody>
                  <a:tcPr marL="28575" marR="28575" marT="19050" marB="19050" anchor="b"/>
                </a:tc>
              </a:tr>
              <a:tr h="370840">
                <a:tc>
                  <a:txBody>
                    <a:bodyPr/>
                    <a:lstStyle/>
                    <a:p>
                      <a:pPr marL="0" marR="0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arial"/>
                        </a:rPr>
                        <a:t>Negative energy </a:t>
                      </a:r>
                      <a:r>
                        <a:rPr lang="en-US" sz="1100" dirty="0" smtClean="0">
                          <a:latin typeface="arial"/>
                        </a:rPr>
                        <a:t>resonances</a:t>
                      </a:r>
                      <a:endParaRPr lang="en-US" sz="1100" dirty="0">
                        <a:latin typeface="arial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</a:rPr>
                        <a:t/>
                      </a:r>
                      <a:br>
                        <a:rPr lang="en-US" sz="1100">
                          <a:latin typeface="arial"/>
                        </a:rPr>
                      </a:br>
                      <a:endParaRPr lang="en-US" sz="1100">
                        <a:latin typeface="arial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</a:rPr>
                        <a:t/>
                      </a:r>
                      <a:br>
                        <a:rPr lang="en-US" sz="1100">
                          <a:latin typeface="arial"/>
                        </a:rPr>
                      </a:br>
                      <a:endParaRPr lang="en-US" sz="1100">
                        <a:latin typeface="arial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</a:rPr>
                        <a:t/>
                      </a:r>
                      <a:br>
                        <a:rPr lang="en-US" sz="1100">
                          <a:latin typeface="arial"/>
                        </a:rPr>
                      </a:br>
                      <a:endParaRPr lang="en-US" sz="1100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</a:rPr>
                        <a:t/>
                      </a:r>
                      <a:br>
                        <a:rPr lang="en-US" sz="1100">
                          <a:latin typeface="arial"/>
                        </a:rPr>
                      </a:br>
                      <a:endParaRPr lang="en-US" sz="1100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</a:rPr>
                        <a:t/>
                      </a:r>
                      <a:br>
                        <a:rPr lang="en-US" sz="1100">
                          <a:latin typeface="arial"/>
                        </a:rPr>
                      </a:br>
                      <a:endParaRPr lang="en-US" sz="1100">
                        <a:latin typeface="arial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arial"/>
                        </a:rPr>
                        <a:t>-0.00121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arial"/>
                        </a:rPr>
                        <a:t/>
                      </a:r>
                      <a:br>
                        <a:rPr lang="en-US" sz="1100" dirty="0">
                          <a:latin typeface="arial"/>
                        </a:rPr>
                      </a:br>
                      <a:endParaRPr lang="en-US" sz="1100" dirty="0">
                        <a:latin typeface="arial"/>
                      </a:endParaRPr>
                    </a:p>
                  </a:txBody>
                  <a:tcPr marL="28575" marR="28575" marT="19050" marB="19050" anchor="b"/>
                </a:tc>
              </a:tr>
              <a:tr h="370840">
                <a:tc>
                  <a:txBody>
                    <a:bodyPr/>
                    <a:lstStyle/>
                    <a:p>
                      <a:pPr marL="0" marR="0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</a:rPr>
                        <a:t>Neutrons per fission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</a:rPr>
                        <a:t/>
                      </a:r>
                      <a:br>
                        <a:rPr lang="en-US" sz="1100">
                          <a:latin typeface="arial"/>
                        </a:rPr>
                      </a:br>
                      <a:endParaRPr lang="en-US" sz="1100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</a:rPr>
                        <a:t/>
                      </a:r>
                      <a:br>
                        <a:rPr lang="en-US" sz="1100">
                          <a:latin typeface="arial"/>
                        </a:rPr>
                      </a:br>
                      <a:endParaRPr lang="en-US" sz="1100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</a:rPr>
                        <a:t/>
                      </a:r>
                      <a:br>
                        <a:rPr lang="en-US" sz="1100">
                          <a:latin typeface="arial"/>
                        </a:rPr>
                      </a:br>
                      <a:endParaRPr lang="en-US" sz="1100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</a:rPr>
                        <a:t/>
                      </a:r>
                      <a:br>
                        <a:rPr lang="en-US" sz="1100">
                          <a:latin typeface="arial"/>
                        </a:rPr>
                      </a:br>
                      <a:endParaRPr lang="en-US" sz="1100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</a:rPr>
                        <a:t/>
                      </a:r>
                      <a:br>
                        <a:rPr lang="en-US" sz="1100">
                          <a:latin typeface="arial"/>
                        </a:rPr>
                      </a:br>
                      <a:endParaRPr lang="en-US" sz="1100">
                        <a:latin typeface="arial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</a:rPr>
                        <a:t>0.00006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</a:rPr>
                        <a:t/>
                      </a:r>
                      <a:br>
                        <a:rPr lang="en-US" sz="1100">
                          <a:latin typeface="arial"/>
                        </a:rPr>
                      </a:br>
                      <a:endParaRPr lang="en-US" sz="1100">
                        <a:latin typeface="arial"/>
                      </a:endParaRPr>
                    </a:p>
                  </a:txBody>
                  <a:tcPr marL="28575" marR="28575" marT="19050" marB="19050" anchor="b"/>
                </a:tc>
              </a:tr>
              <a:tr h="370840">
                <a:tc>
                  <a:txBody>
                    <a:bodyPr/>
                    <a:lstStyle/>
                    <a:p>
                      <a:pPr marL="0" marR="0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</a:rPr>
                        <a:t>PFNS average energy (eV)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</a:rPr>
                        <a:t>2.1112E+06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</a:rPr>
                        <a:t>3.00E+04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</a:rPr>
                        <a:t>2.1163E+06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</a:rPr>
                        <a:t>5.0761E+03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</a:rPr>
                        <a:t>0.17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</a:rPr>
                        <a:t>-0.00034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</a:rPr>
                        <a:t>1.89</a:t>
                      </a:r>
                    </a:p>
                  </a:txBody>
                  <a:tcPr marL="28575" marR="28575" marT="19050" marB="19050" anchor="b"/>
                </a:tc>
              </a:tr>
              <a:tr h="370840">
                <a:tc>
                  <a:txBody>
                    <a:bodyPr/>
                    <a:lstStyle/>
                    <a:p>
                      <a:pPr marL="0" marR="0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latin typeface="arial"/>
                        </a:rPr>
                        <a:t>Original average k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 algn="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</a:rPr>
                        <a:t>1.00378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marL="0" marR="0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arial"/>
                        </a:rPr>
                        <a:t/>
                      </a:r>
                      <a:br>
                        <a:rPr lang="en-US" sz="1100" dirty="0">
                          <a:latin typeface="arial"/>
                        </a:rPr>
                      </a:br>
                      <a:endParaRPr lang="en-US" sz="1100" dirty="0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smtClean="0">
                          <a:latin typeface="arial"/>
                        </a:rPr>
                        <a:t>Adjusted</a:t>
                      </a:r>
                      <a:r>
                        <a:rPr lang="en-US" sz="1100" b="1">
                          <a:latin typeface="arial"/>
                        </a:rPr>
                        <a:t/>
                      </a:r>
                      <a:br>
                        <a:rPr lang="en-US" sz="1100" b="1">
                          <a:latin typeface="arial"/>
                        </a:rPr>
                      </a:br>
                      <a:r>
                        <a:rPr lang="en-US" sz="1100" b="1" smtClean="0">
                          <a:latin typeface="arial"/>
                        </a:rPr>
                        <a:t>average k</a:t>
                      </a:r>
                      <a:endParaRPr lang="en-US" sz="1100" b="1" dirty="0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</a:rPr>
                        <a:t/>
                      </a:r>
                      <a:br>
                        <a:rPr lang="en-US" sz="1100">
                          <a:latin typeface="arial"/>
                        </a:rPr>
                      </a:br>
                      <a:r>
                        <a:rPr lang="en-US" sz="1100" b="1" smtClean="0">
                          <a:latin typeface="arial"/>
                        </a:rPr>
                        <a:t>1.00003</a:t>
                      </a:r>
                      <a:endParaRPr lang="en-US" sz="1100" b="1" dirty="0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</a:rPr>
                        <a:t/>
                      </a:r>
                      <a:br>
                        <a:rPr lang="en-US" sz="1100">
                          <a:latin typeface="arial"/>
                        </a:rPr>
                      </a:br>
                      <a:endParaRPr lang="en-US" sz="1100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arial"/>
                        </a:rPr>
                        <a:t/>
                      </a:r>
                      <a:br>
                        <a:rPr lang="en-US" sz="1100">
                          <a:latin typeface="arial"/>
                        </a:rPr>
                      </a:br>
                      <a:endParaRPr lang="en-US" sz="1100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arial"/>
                        </a:rPr>
                        <a:t/>
                      </a:r>
                      <a:br>
                        <a:rPr lang="en-US" sz="1100" dirty="0">
                          <a:latin typeface="arial"/>
                        </a:rPr>
                      </a:br>
                      <a:endParaRPr lang="en-US" sz="1100" dirty="0">
                        <a:latin typeface="arial"/>
                      </a:endParaRPr>
                    </a:p>
                  </a:txBody>
                  <a:tcPr marL="28575" marR="28575" marT="19050" marB="19050" anchor="b"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224" y="353551"/>
            <a:ext cx="7886700" cy="1325563"/>
          </a:xfrm>
        </p:spPr>
        <p:txBody>
          <a:bodyPr>
            <a:normAutofit/>
          </a:bodyPr>
          <a:lstStyle/>
          <a:p>
            <a:r>
              <a:rPr lang="en-US" sz="4000"/>
              <a:t>Results: ENDF/B-VII.1 </a:t>
            </a:r>
            <a:r>
              <a:rPr lang="en-US" sz="4000" smtClean="0"/>
              <a:t>vary only PFNS</a:t>
            </a:r>
            <a:endParaRPr lang="en-US" sz="4000"/>
          </a:p>
        </p:txBody>
      </p:sp>
      <p:pic>
        <p:nvPicPr>
          <p:cNvPr id="5" name="Content Placeholder 4" descr="benchmarks-pfns-only-145%_140612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1543622"/>
            <a:ext cx="9144000" cy="4143555"/>
          </a:xfrm>
        </p:spPr>
      </p:pic>
      <p:sp>
        <p:nvSpPr>
          <p:cNvPr id="4" name="TextBox 3"/>
          <p:cNvSpPr txBox="1"/>
          <p:nvPr/>
        </p:nvSpPr>
        <p:spPr>
          <a:xfrm>
            <a:off x="548004" y="5709219"/>
            <a:ext cx="6418853" cy="92333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b="1" dirty="0" smtClean="0"/>
              <a:t>Original C/E</a:t>
            </a:r>
            <a:r>
              <a:rPr lang="en-US" dirty="0" smtClean="0"/>
              <a:t>: 1.00387 ± 0.00012 (standard dev. = 0.00508)</a:t>
            </a:r>
          </a:p>
          <a:p>
            <a:r>
              <a:rPr lang="en-US" b="1" dirty="0" smtClean="0"/>
              <a:t>Adjustment</a:t>
            </a:r>
            <a:r>
              <a:rPr lang="en-US" dirty="0"/>
              <a:t>: 145% of PFNS average energy </a:t>
            </a:r>
            <a:r>
              <a:rPr lang="en-US" dirty="0" smtClean="0"/>
              <a:t>uncertainty</a:t>
            </a:r>
          </a:p>
          <a:p>
            <a:r>
              <a:rPr lang="en-US" b="1" dirty="0" smtClean="0"/>
              <a:t>Adjusted C/E</a:t>
            </a:r>
            <a:r>
              <a:rPr lang="en-US" dirty="0" smtClean="0"/>
              <a:t>: 0.99997 ± 0.00006 (standard dev. = 0.00557)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889811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Results: SG34 vary all 7</a:t>
            </a:r>
          </a:p>
        </p:txBody>
      </p:sp>
      <p:pic>
        <p:nvPicPr>
          <p:cNvPr id="4" name="Content Placeholder 3" descr="sg34_all_5.3pc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1586801"/>
            <a:ext cx="9144000" cy="4141088"/>
          </a:xfrm>
        </p:spPr>
      </p:pic>
      <p:sp>
        <p:nvSpPr>
          <p:cNvPr id="5" name="TextBox 4"/>
          <p:cNvSpPr txBox="1"/>
          <p:nvPr/>
        </p:nvSpPr>
        <p:spPr>
          <a:xfrm>
            <a:off x="638462" y="5731560"/>
            <a:ext cx="6386452" cy="92333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b="1" dirty="0" smtClean="0"/>
              <a:t>Original C/E</a:t>
            </a:r>
            <a:r>
              <a:rPr lang="en-US" dirty="0" smtClean="0"/>
              <a:t>: 1.00081 ± 0.00005 (standard dev. = 0.00449)</a:t>
            </a:r>
            <a:endParaRPr lang="en-US" b="1" dirty="0" smtClean="0"/>
          </a:p>
          <a:p>
            <a:r>
              <a:rPr lang="en-US" b="1" dirty="0" smtClean="0"/>
              <a:t>Adjustment</a:t>
            </a:r>
            <a:r>
              <a:rPr lang="en-US" dirty="0"/>
              <a:t>: 5.3% of </a:t>
            </a:r>
            <a:r>
              <a:rPr lang="en-US" dirty="0" smtClean="0"/>
              <a:t>uncertainties</a:t>
            </a:r>
          </a:p>
          <a:p>
            <a:r>
              <a:rPr lang="en-US" b="1" dirty="0" smtClean="0"/>
              <a:t>Adjusted C/E</a:t>
            </a:r>
            <a:r>
              <a:rPr lang="en-US" dirty="0" smtClean="0"/>
              <a:t>: 1.00001 ± 0.00005 (standard dev. = 0.00465)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064341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Results: SG34 </a:t>
            </a:r>
            <a:r>
              <a:rPr lang="en-US" smtClean="0"/>
              <a:t>vary only PFNS</a:t>
            </a:r>
            <a:endParaRPr lang="en-US"/>
          </a:p>
        </p:txBody>
      </p:sp>
      <p:pic>
        <p:nvPicPr>
          <p:cNvPr id="4" name="Content Placeholder 3" descr="sg34_pfns_all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1581341"/>
            <a:ext cx="9144000" cy="4141088"/>
          </a:xfrm>
        </p:spPr>
      </p:pic>
      <p:sp>
        <p:nvSpPr>
          <p:cNvPr id="5" name="TextBox 4"/>
          <p:cNvSpPr txBox="1"/>
          <p:nvPr/>
        </p:nvSpPr>
        <p:spPr>
          <a:xfrm>
            <a:off x="610927" y="5722429"/>
            <a:ext cx="5991209" cy="92333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b="1" dirty="0" smtClean="0"/>
              <a:t>Original C/E</a:t>
            </a:r>
            <a:r>
              <a:rPr lang="en-US" dirty="0" smtClean="0"/>
              <a:t>: 1.00081 ± 0.00005 (standard dev. = 0.00449)</a:t>
            </a:r>
            <a:endParaRPr lang="en-US" b="1" dirty="0" smtClean="0"/>
          </a:p>
          <a:p>
            <a:r>
              <a:rPr lang="en-US" b="1" dirty="0" smtClean="0"/>
              <a:t>Adjustment</a:t>
            </a:r>
            <a:r>
              <a:rPr lang="en-US" dirty="0"/>
              <a:t>: 37.5% of PFNS average energy </a:t>
            </a:r>
            <a:r>
              <a:rPr lang="en-US" dirty="0" smtClean="0"/>
              <a:t>uncertainty</a:t>
            </a:r>
          </a:p>
          <a:p>
            <a:r>
              <a:rPr lang="en-US" b="1" dirty="0" smtClean="0"/>
              <a:t>Adjusted C/E</a:t>
            </a:r>
            <a:r>
              <a:rPr lang="en-US" dirty="0" smtClean="0"/>
              <a:t>: 1.00010 ± 0.00005 (standard dev. = 0.00462)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881633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Targeted </a:t>
            </a:r>
            <a:r>
              <a:rPr lang="en-US" smtClean="0"/>
              <a:t>adjustment can "fix" the bias </a:t>
            </a:r>
            <a:r>
              <a:rPr lang="en-US"/>
              <a:t>in PST average C/E </a:t>
            </a:r>
            <a:r>
              <a:rPr lang="en-US" smtClean="0"/>
              <a:t>by altering 8 thermally-sensitive quantities by a fraction of each one's uncertainty.</a:t>
            </a:r>
            <a:endParaRPr lang="en-US"/>
          </a:p>
          <a:p>
            <a:r>
              <a:rPr lang="en-US"/>
              <a:t>Since SG34 performs better than </a:t>
            </a:r>
            <a:r>
              <a:rPr lang="en-US" smtClean="0"/>
              <a:t>ENDF/B-VII.1, the </a:t>
            </a:r>
            <a:r>
              <a:rPr lang="en-US"/>
              <a:t>adjustments needed are smaller</a:t>
            </a:r>
          </a:p>
          <a:p>
            <a:r>
              <a:rPr lang="en-US" smtClean="0"/>
              <a:t>As changes by CIELO to other </a:t>
            </a:r>
            <a:r>
              <a:rPr lang="en-US"/>
              <a:t>cross </a:t>
            </a:r>
            <a:r>
              <a:rPr lang="en-US" smtClean="0"/>
              <a:t>sections change &lt;Keff&gt;, </a:t>
            </a:r>
            <a:r>
              <a:rPr lang="en-US"/>
              <a:t>e.g. </a:t>
            </a:r>
            <a:r>
              <a:rPr lang="en-US" smtClean="0"/>
              <a:t>O-16, it would be feasible to repeat the TA process, so that at any given stage we have &lt;Keff&gt;=1. But for that we need a really representative set of benchmarks.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333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Purpose... 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Targeted </a:t>
            </a:r>
            <a:r>
              <a:rPr lang="en-US" dirty="0"/>
              <a:t>adjustment </a:t>
            </a:r>
            <a:r>
              <a:rPr lang="en-US" dirty="0" smtClean="0"/>
              <a:t>(TA) of </a:t>
            </a:r>
            <a:r>
              <a:rPr lang="en-US" dirty="0"/>
              <a:t>key quantities to lower </a:t>
            </a:r>
            <a:r>
              <a:rPr lang="en-US" dirty="0" smtClean="0"/>
              <a:t>the average </a:t>
            </a:r>
            <a:r>
              <a:rPr lang="en-US" dirty="0"/>
              <a:t>C/E of PST benchmarks to </a:t>
            </a:r>
            <a:r>
              <a:rPr lang="en-US" dirty="0" smtClean="0"/>
              <a:t>1.0</a:t>
            </a:r>
          </a:p>
          <a:p>
            <a:pPr marL="0" indent="0">
              <a:buNone/>
            </a:pPr>
            <a:r>
              <a:rPr lang="en-US" sz="4400" dirty="0">
                <a:latin typeface="+mj-lt"/>
                <a:ea typeface="+mj-ea"/>
                <a:cs typeface="+mj-cs"/>
              </a:rPr>
              <a:t>and a </a:t>
            </a:r>
            <a:r>
              <a:rPr lang="en-US" sz="4400" dirty="0" smtClean="0">
                <a:latin typeface="+mj-lt"/>
                <a:ea typeface="+mj-ea"/>
                <a:cs typeface="+mj-cs"/>
              </a:rPr>
              <a:t>disclaimer...</a:t>
            </a:r>
            <a:endParaRPr lang="en-US" sz="4400" dirty="0">
              <a:latin typeface="+mj-lt"/>
              <a:ea typeface="+mj-ea"/>
              <a:cs typeface="+mj-cs"/>
            </a:endParaRPr>
          </a:p>
          <a:p>
            <a:r>
              <a:rPr lang="en-US" dirty="0" smtClean="0"/>
              <a:t>It is not an "improvement" to the existing file... Just a </a:t>
            </a:r>
            <a:r>
              <a:rPr lang="en-US" b="1" i="1" dirty="0" smtClean="0"/>
              <a:t>stochastically-equivalent data set</a:t>
            </a:r>
            <a:r>
              <a:rPr lang="en-US" dirty="0" smtClean="0"/>
              <a:t> with &lt;</a:t>
            </a:r>
            <a:r>
              <a:rPr lang="en-US" dirty="0" err="1" smtClean="0"/>
              <a:t>Keff</a:t>
            </a:r>
            <a:r>
              <a:rPr lang="en-US" dirty="0" smtClean="0"/>
              <a:t>&gt;=1 for a particular set of benchmarks. There are an infinite number of such sets.</a:t>
            </a:r>
            <a:endParaRPr lang="en-US" dirty="0"/>
          </a:p>
          <a:p>
            <a:r>
              <a:rPr lang="en-US" dirty="0" smtClean="0"/>
              <a:t>Previous use of the method on </a:t>
            </a:r>
            <a:r>
              <a:rPr lang="en-US" baseline="30000" dirty="0" smtClean="0"/>
              <a:t>235</a:t>
            </a:r>
            <a:r>
              <a:rPr lang="en-US" dirty="0" smtClean="0"/>
              <a:t>U, and to a lesser extent </a:t>
            </a:r>
            <a:r>
              <a:rPr lang="en-US" baseline="30000" dirty="0" smtClean="0"/>
              <a:t>238</a:t>
            </a:r>
            <a:r>
              <a:rPr lang="en-US" dirty="0" smtClean="0"/>
              <a:t>U, has proven to be satisfactory.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1879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324092"/>
            <a:ext cx="7886700" cy="574104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4400" smtClean="0">
                <a:latin typeface="+mj-lt"/>
                <a:ea typeface="+mj-ea"/>
                <a:cs typeface="+mj-cs"/>
              </a:rPr>
              <a:t>The Rationale for TA... </a:t>
            </a:r>
          </a:p>
          <a:p>
            <a:pPr marL="0" indent="0">
              <a:buNone/>
            </a:pPr>
            <a:endParaRPr lang="en-US" sz="800">
              <a:latin typeface="+mj-lt"/>
              <a:ea typeface="+mj-ea"/>
              <a:cs typeface="+mj-cs"/>
            </a:endParaRPr>
          </a:p>
          <a:p>
            <a:r>
              <a:rPr lang="en-US" smtClean="0"/>
              <a:t>If we knew what was wrong we would fix it.</a:t>
            </a:r>
          </a:p>
          <a:p>
            <a:r>
              <a:rPr lang="en-US" smtClean="0"/>
              <a:t>But we don't, and at least part of the reason is that there is no smoking gun.</a:t>
            </a:r>
          </a:p>
          <a:p>
            <a:r>
              <a:rPr lang="en-US" smtClean="0"/>
              <a:t>If the &lt;Keff&gt; "error" is due to the cumulative effect of several small errors, it is not unreasonable to fix it the same way.</a:t>
            </a:r>
          </a:p>
          <a:p>
            <a:r>
              <a:rPr lang="en-US" smtClean="0"/>
              <a:t>Forcing the changes to all be the same fraction of their uncertainties </a:t>
            </a:r>
            <a:r>
              <a:rPr lang="en-US" b="1" i="1"/>
              <a:t>minimizes</a:t>
            </a:r>
            <a:r>
              <a:rPr lang="en-US" smtClean="0"/>
              <a:t> the </a:t>
            </a:r>
            <a:r>
              <a:rPr lang="en-US" b="1" i="1"/>
              <a:t>maximum</a:t>
            </a:r>
            <a:r>
              <a:rPr lang="en-US" smtClean="0"/>
              <a:t> change to each of the adjusted quantities.</a:t>
            </a:r>
          </a:p>
          <a:p>
            <a:r>
              <a:rPr lang="en-US" smtClean="0"/>
              <a:t>There are an infinite number of ways to do it, and they are </a:t>
            </a:r>
            <a:r>
              <a:rPr lang="en-US" b="1" i="1" smtClean="0"/>
              <a:t>stochastically-indistinguishable</a:t>
            </a:r>
            <a:r>
              <a:rPr lang="en-US" smtClean="0"/>
              <a:t>.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266618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Quantities targeted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/>
              <a:t>0.3 eV resonance radiation/fission widths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7.8 eV resonance radiation/fission widths</a:t>
            </a:r>
          </a:p>
          <a:p>
            <a:pPr marL="457200" indent="-457200">
              <a:buFont typeface="+mj-lt"/>
              <a:buAutoNum type="arabicPeriod"/>
            </a:pPr>
            <a:r>
              <a:rPr lang="en-US"/>
              <a:t>2200 m/s fission and capture cross sections</a:t>
            </a:r>
          </a:p>
          <a:p>
            <a:pPr lvl="1"/>
            <a:r>
              <a:rPr lang="en-US"/>
              <a:t>Adjusted via negative energy resonances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2200 m/s nubar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Average energy of PFNS</a:t>
            </a:r>
          </a:p>
        </p:txBody>
      </p:sp>
    </p:spTree>
    <p:extLst>
      <p:ext uri="{BB962C8B-B14F-4D97-AF65-F5344CB8AC3E}">
        <p14:creationId xmlns:p14="http://schemas.microsoft.com/office/powerpoint/2010/main" val="801089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Mechanics of adjustments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Determine a value</a:t>
            </a:r>
            <a:r>
              <a:rPr lang="en-US"/>
              <a:t>, </a:t>
            </a:r>
            <a:r>
              <a:rPr lang="en-US" i="1"/>
              <a:t>x</a:t>
            </a:r>
            <a:r>
              <a:rPr lang="en-US"/>
              <a:t>, </a:t>
            </a:r>
            <a:r>
              <a:rPr lang="en-US" smtClean="0"/>
              <a:t>by which </a:t>
            </a:r>
            <a:r>
              <a:rPr lang="en-US"/>
              <a:t>all quantities </a:t>
            </a:r>
            <a:r>
              <a:rPr lang="en-US" smtClean="0"/>
              <a:t>are modified. The size of the change is </a:t>
            </a:r>
            <a:r>
              <a:rPr lang="en-US" sz="2800" smtClean="0"/>
              <a:t>x times the uncertainty </a:t>
            </a:r>
            <a:r>
              <a:rPr lang="en-US" sz="2800"/>
              <a:t>of </a:t>
            </a:r>
            <a:r>
              <a:rPr lang="en-US" sz="2800" smtClean="0"/>
              <a:t>the quantity.</a:t>
            </a:r>
            <a:endParaRPr lang="en-US" sz="2800"/>
          </a:p>
          <a:p>
            <a:r>
              <a:rPr lang="en-US">
                <a:latin typeface="Calibri" charset="0"/>
              </a:rPr>
              <a:t>Fudge code used to make changes to ENDF </a:t>
            </a:r>
            <a:r>
              <a:rPr lang="en-US" smtClean="0">
                <a:latin typeface="Calibri" charset="0"/>
              </a:rPr>
              <a:t>file for successive "iterations" on x. Each iteration requires a benchmark calculation to determine &lt;Keff&gt; for that value of x. Close to &lt;Keff&gt;=1 it's quite "linear".</a:t>
            </a:r>
            <a:endParaRPr 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6277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0.3/7.8 eV resonance widths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  <a:latin typeface="Calibri"/>
              </a:rPr>
              <a:t>Uncertainties from Gilles </a:t>
            </a:r>
            <a:r>
              <a:rPr lang="en-US" dirty="0" err="1">
                <a:solidFill>
                  <a:srgbClr val="000000"/>
                </a:solidFill>
                <a:latin typeface="Calibri"/>
              </a:rPr>
              <a:t>Noguerre</a:t>
            </a:r>
            <a:endParaRPr lang="en-US" dirty="0">
              <a:solidFill>
                <a:srgbClr val="000000"/>
              </a:solidFill>
              <a:latin typeface="Calibri"/>
            </a:endParaRPr>
          </a:p>
          <a:p>
            <a:pPr lvl="1"/>
            <a:r>
              <a:rPr lang="en-US" dirty="0">
                <a:solidFill>
                  <a:srgbClr val="000000"/>
                </a:solidFill>
                <a:latin typeface="Calibri"/>
              </a:rPr>
              <a:t>E=0.296 </a:t>
            </a:r>
            <a:r>
              <a:rPr lang="en-US" dirty="0" err="1">
                <a:solidFill>
                  <a:srgbClr val="000000"/>
                </a:solidFill>
                <a:latin typeface="Calibri"/>
              </a:rPr>
              <a:t>eV</a:t>
            </a:r>
            <a:endParaRPr lang="en-US" dirty="0">
              <a:solidFill>
                <a:srgbClr val="000000"/>
              </a:solidFill>
              <a:latin typeface="Calibri"/>
            </a:endParaRPr>
          </a:p>
          <a:p>
            <a:pPr lvl="2"/>
            <a:r>
              <a:rPr lang="el-GR" dirty="0" smtClean="0">
                <a:solidFill>
                  <a:srgbClr val="000000"/>
                </a:solidFill>
                <a:cs typeface="Times New Roman" charset="0"/>
              </a:rPr>
              <a:t>Γ </a:t>
            </a:r>
            <a:r>
              <a:rPr lang="en-US" baseline="-25000" dirty="0" smtClean="0">
                <a:solidFill>
                  <a:srgbClr val="000000"/>
                </a:solidFill>
                <a:latin typeface="Calibri"/>
                <a:cs typeface="Times New Roman" charset="0"/>
              </a:rPr>
              <a:t>g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Times New Roman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Calibri"/>
                <a:cs typeface="Times New Roman" charset="0"/>
              </a:rPr>
              <a:t>= 39.82 </a:t>
            </a:r>
            <a:r>
              <a:rPr lang="nn-NO" dirty="0">
                <a:solidFill>
                  <a:srgbClr val="000000"/>
                </a:solidFill>
                <a:latin typeface="Calibri"/>
                <a:cs typeface="Times New Roman" charset="0"/>
              </a:rPr>
              <a:t>+/-</a:t>
            </a:r>
            <a:r>
              <a:rPr lang="en-US" dirty="0">
                <a:solidFill>
                  <a:srgbClr val="000000"/>
                </a:solidFill>
                <a:latin typeface="Calibri"/>
                <a:cs typeface="Times New Roman" charset="0"/>
              </a:rPr>
              <a:t> 1.26 </a:t>
            </a:r>
            <a:r>
              <a:rPr lang="nn-NO" dirty="0">
                <a:solidFill>
                  <a:srgbClr val="000000"/>
                </a:solidFill>
                <a:latin typeface="Calibri"/>
                <a:cs typeface="Times New Roman" charset="0"/>
              </a:rPr>
              <a:t>meV (3.4%)</a:t>
            </a:r>
            <a:endParaRPr lang="en-US" dirty="0">
              <a:solidFill>
                <a:srgbClr val="000000"/>
              </a:solidFill>
              <a:latin typeface="Calibri"/>
              <a:cs typeface="Times New Roman" charset="0"/>
            </a:endParaRPr>
          </a:p>
          <a:p>
            <a:pPr lvl="2"/>
            <a:r>
              <a:rPr lang="el-GR" dirty="0" smtClean="0">
                <a:solidFill>
                  <a:srgbClr val="000000"/>
                </a:solidFill>
                <a:cs typeface="Times New Roman" charset="0"/>
              </a:rPr>
              <a:t>Γ </a:t>
            </a:r>
            <a:r>
              <a:rPr lang="en-US" baseline="-25000" dirty="0" smtClean="0">
                <a:solidFill>
                  <a:srgbClr val="000000"/>
                </a:solidFill>
                <a:latin typeface="Calibri"/>
                <a:cs typeface="Times New Roman" charset="0"/>
              </a:rPr>
              <a:t>n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Times New Roman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Calibri"/>
                <a:cs typeface="Times New Roman" charset="0"/>
              </a:rPr>
              <a:t>= </a:t>
            </a:r>
            <a:r>
              <a:rPr lang="nn-NO" dirty="0">
                <a:solidFill>
                  <a:srgbClr val="000000"/>
                </a:solidFill>
                <a:latin typeface="Calibri"/>
                <a:cs typeface="Times New Roman" charset="0"/>
              </a:rPr>
              <a:t>79.47 +/- 1.62 </a:t>
            </a:r>
            <a:r>
              <a:rPr lang="el-GR" dirty="0">
                <a:solidFill>
                  <a:srgbClr val="252525"/>
                </a:solidFill>
                <a:latin typeface="Calibri"/>
                <a:cs typeface="Times New Roman" charset="0"/>
              </a:rPr>
              <a:t>μ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Times New Roman" charset="0"/>
              </a:rPr>
              <a:t>eV</a:t>
            </a:r>
            <a:r>
              <a:rPr lang="en-US" dirty="0">
                <a:solidFill>
                  <a:srgbClr val="000000"/>
                </a:solidFill>
                <a:latin typeface="Calibri"/>
                <a:cs typeface="Times New Roman" charset="0"/>
              </a:rPr>
              <a:t> </a:t>
            </a:r>
            <a:r>
              <a:rPr lang="nn-NO" dirty="0">
                <a:solidFill>
                  <a:srgbClr val="000000"/>
                </a:solidFill>
                <a:latin typeface="Calibri"/>
                <a:cs typeface="Times New Roman" charset="0"/>
              </a:rPr>
              <a:t>(2%)</a:t>
            </a:r>
            <a:endParaRPr lang="en-US" dirty="0">
              <a:solidFill>
                <a:srgbClr val="000000"/>
              </a:solidFill>
              <a:latin typeface="Calibri"/>
              <a:cs typeface="Times New Roman" charset="0"/>
            </a:endParaRPr>
          </a:p>
          <a:p>
            <a:pPr lvl="2"/>
            <a:r>
              <a:rPr lang="el-GR" dirty="0" smtClean="0">
                <a:solidFill>
                  <a:srgbClr val="000000"/>
                </a:solidFill>
                <a:cs typeface="Times New Roman" charset="0"/>
              </a:rPr>
              <a:t>Γ </a:t>
            </a:r>
            <a:r>
              <a:rPr lang="en-US" baseline="-25000" dirty="0" smtClean="0">
                <a:solidFill>
                  <a:srgbClr val="000000"/>
                </a:solidFill>
                <a:cs typeface="Times New Roman" charset="0"/>
              </a:rPr>
              <a:t>f</a:t>
            </a:r>
            <a:r>
              <a:rPr lang="nn-NO" baseline="-25000" dirty="0" smtClean="0">
                <a:solidFill>
                  <a:srgbClr val="000000"/>
                </a:solidFill>
                <a:latin typeface="Calibri"/>
                <a:cs typeface="Times New Roman" charset="0"/>
              </a:rPr>
              <a:t>a</a:t>
            </a:r>
            <a:r>
              <a:rPr lang="nn-NO" dirty="0" smtClean="0">
                <a:solidFill>
                  <a:srgbClr val="000000"/>
                </a:solidFill>
                <a:latin typeface="Calibri"/>
                <a:cs typeface="Times New Roman" charset="0"/>
              </a:rPr>
              <a:t> </a:t>
            </a:r>
            <a:r>
              <a:rPr lang="nn-NO" dirty="0">
                <a:solidFill>
                  <a:srgbClr val="000000"/>
                </a:solidFill>
                <a:latin typeface="Calibri"/>
                <a:cs typeface="Times New Roman" charset="0"/>
              </a:rPr>
              <a:t>= 56.20 +/- 0.95 meV</a:t>
            </a:r>
          </a:p>
          <a:p>
            <a:pPr lvl="1"/>
            <a:r>
              <a:rPr lang="en-US" dirty="0">
                <a:solidFill>
                  <a:srgbClr val="000000"/>
                </a:solidFill>
                <a:latin typeface="Calibri"/>
                <a:cs typeface="Times New Roman" charset="0"/>
              </a:rPr>
              <a:t>E=7.816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Times New Roman" charset="0"/>
              </a:rPr>
              <a:t>eV</a:t>
            </a:r>
            <a:endParaRPr lang="nn-NO" dirty="0">
              <a:solidFill>
                <a:srgbClr val="000000"/>
              </a:solidFill>
              <a:latin typeface="Calibri"/>
              <a:cs typeface="Times New Roman" charset="0"/>
            </a:endParaRPr>
          </a:p>
          <a:p>
            <a:pPr lvl="2"/>
            <a:r>
              <a:rPr lang="el-GR" dirty="0" smtClean="0">
                <a:solidFill>
                  <a:srgbClr val="000000"/>
                </a:solidFill>
                <a:cs typeface="Times New Roman" charset="0"/>
              </a:rPr>
              <a:t>Γ </a:t>
            </a:r>
            <a:r>
              <a:rPr lang="en-US" baseline="-25000" dirty="0" smtClean="0">
                <a:solidFill>
                  <a:srgbClr val="000000"/>
                </a:solidFill>
                <a:latin typeface="Calibri"/>
                <a:cs typeface="Times New Roman" charset="0"/>
              </a:rPr>
              <a:t>g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Times New Roman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Calibri"/>
                <a:cs typeface="Times New Roman" charset="0"/>
              </a:rPr>
              <a:t>= </a:t>
            </a:r>
            <a:r>
              <a:rPr lang="nn-NO" dirty="0">
                <a:solidFill>
                  <a:srgbClr val="000000"/>
                </a:solidFill>
                <a:latin typeface="Calibri"/>
                <a:cs typeface="Times New Roman" charset="0"/>
              </a:rPr>
              <a:t>38.60 +/- 2.10 meV (5.4%)</a:t>
            </a:r>
            <a:endParaRPr lang="en-US" dirty="0">
              <a:solidFill>
                <a:srgbClr val="000000"/>
              </a:solidFill>
              <a:latin typeface="Calibri"/>
              <a:cs typeface="Times New Roman" charset="0"/>
            </a:endParaRPr>
          </a:p>
          <a:p>
            <a:pPr lvl="2"/>
            <a:r>
              <a:rPr lang="el-GR" dirty="0" smtClean="0">
                <a:solidFill>
                  <a:srgbClr val="000000"/>
                </a:solidFill>
                <a:cs typeface="Times New Roman" charset="0"/>
              </a:rPr>
              <a:t>Γ </a:t>
            </a:r>
            <a:r>
              <a:rPr lang="nn-NO" baseline="-25000" dirty="0" smtClean="0">
                <a:solidFill>
                  <a:srgbClr val="000000"/>
                </a:solidFill>
                <a:latin typeface="Calibri"/>
                <a:cs typeface="Times New Roman" charset="0"/>
              </a:rPr>
              <a:t>n</a:t>
            </a:r>
            <a:r>
              <a:rPr lang="nn-NO" dirty="0" smtClean="0">
                <a:solidFill>
                  <a:srgbClr val="000000"/>
                </a:solidFill>
                <a:latin typeface="Calibri"/>
                <a:cs typeface="Times New Roman" charset="0"/>
              </a:rPr>
              <a:t> </a:t>
            </a:r>
            <a:r>
              <a:rPr lang="nn-NO" dirty="0">
                <a:solidFill>
                  <a:srgbClr val="000000"/>
                </a:solidFill>
                <a:latin typeface="Calibri"/>
                <a:cs typeface="Times New Roman" charset="0"/>
              </a:rPr>
              <a:t>= 0.806 +/- 0.035 meV (4.3%)</a:t>
            </a:r>
            <a:endParaRPr lang="en-US" dirty="0">
              <a:solidFill>
                <a:srgbClr val="000000"/>
              </a:solidFill>
              <a:latin typeface="Calibri"/>
              <a:cs typeface="Times New Roman" charset="0"/>
            </a:endParaRPr>
          </a:p>
          <a:p>
            <a:pPr lvl="2"/>
            <a:r>
              <a:rPr lang="el-GR" dirty="0" smtClean="0">
                <a:solidFill>
                  <a:srgbClr val="000000"/>
                </a:solidFill>
                <a:cs typeface="Times New Roman" charset="0"/>
              </a:rPr>
              <a:t>Γ </a:t>
            </a:r>
            <a:r>
              <a:rPr lang="nn-NO" baseline="-25000" dirty="0" smtClean="0">
                <a:solidFill>
                  <a:srgbClr val="000000"/>
                </a:solidFill>
                <a:latin typeface="Calibri"/>
                <a:cs typeface="Times New Roman" charset="0"/>
              </a:rPr>
              <a:t>fa</a:t>
            </a:r>
            <a:r>
              <a:rPr lang="nn-NO" dirty="0" smtClean="0">
                <a:solidFill>
                  <a:srgbClr val="000000"/>
                </a:solidFill>
                <a:latin typeface="Calibri"/>
                <a:cs typeface="Times New Roman" charset="0"/>
              </a:rPr>
              <a:t> </a:t>
            </a:r>
            <a:r>
              <a:rPr lang="nn-NO" dirty="0">
                <a:solidFill>
                  <a:srgbClr val="000000"/>
                </a:solidFill>
                <a:latin typeface="Calibri"/>
                <a:cs typeface="Times New Roman" charset="0"/>
              </a:rPr>
              <a:t>= -44.74 +/-</a:t>
            </a:r>
            <a:r>
              <a:rPr lang="en-US" dirty="0">
                <a:solidFill>
                  <a:srgbClr val="000000"/>
                </a:solidFill>
                <a:latin typeface="Calibri"/>
                <a:cs typeface="Times New Roman" charset="0"/>
              </a:rPr>
              <a:t>1.85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Times New Roman" charset="0"/>
              </a:rPr>
              <a:t>meV</a:t>
            </a:r>
            <a:r>
              <a:rPr lang="en-US" dirty="0">
                <a:solidFill>
                  <a:srgbClr val="000000"/>
                </a:solidFill>
                <a:latin typeface="Calibri"/>
                <a:cs typeface="Times New Roman" charset="0"/>
              </a:rPr>
              <a:t> (4.1%)</a:t>
            </a:r>
          </a:p>
          <a:p>
            <a:r>
              <a:rPr lang="en-US" dirty="0">
                <a:solidFill>
                  <a:srgbClr val="000000"/>
                </a:solidFill>
                <a:latin typeface="Calibri"/>
                <a:cs typeface="Times New Roman" charset="0"/>
              </a:rPr>
              <a:t>Directly modify resonance parameters using uncertainties </a:t>
            </a:r>
            <a:r>
              <a:rPr lang="en-US">
                <a:solidFill>
                  <a:srgbClr val="000000"/>
                </a:solidFill>
                <a:latin typeface="Calibri"/>
                <a:cs typeface="Times New Roman" charset="0"/>
              </a:rPr>
              <a:t>(</a:t>
            </a:r>
            <a:r>
              <a:rPr lang="en-US" smtClean="0">
                <a:solidFill>
                  <a:srgbClr val="000000"/>
                </a:solidFill>
                <a:latin typeface="Calibri"/>
                <a:cs typeface="Times New Roman" charset="0"/>
              </a:rPr>
              <a:t>no "inner" </a:t>
            </a:r>
            <a:r>
              <a:rPr lang="en-US">
                <a:solidFill>
                  <a:srgbClr val="000000"/>
                </a:solidFill>
                <a:latin typeface="Calibri"/>
                <a:cs typeface="Times New Roman" charset="0"/>
              </a:rPr>
              <a:t>iteration </a:t>
            </a:r>
            <a:r>
              <a:rPr lang="en-US" smtClean="0">
                <a:solidFill>
                  <a:srgbClr val="000000"/>
                </a:solidFill>
                <a:latin typeface="Calibri"/>
                <a:cs typeface="Times New Roman" charset="0"/>
              </a:rPr>
              <a:t>required )</a:t>
            </a:r>
            <a:endParaRPr lang="en-US" dirty="0">
              <a:solidFill>
                <a:srgbClr val="000000"/>
              </a:solidFill>
              <a:latin typeface="Calibri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15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37805"/>
            <a:ext cx="7886700" cy="1093284"/>
          </a:xfrm>
        </p:spPr>
        <p:txBody>
          <a:bodyPr/>
          <a:lstStyle/>
          <a:p>
            <a:r>
              <a:rPr lang="en-US"/>
              <a:t>2200 m/s cross sections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28650" y="1478385"/>
                <a:ext cx="7886700" cy="4351338"/>
              </a:xfrm>
            </p:spPr>
            <p:txBody>
              <a:bodyPr/>
              <a:lstStyle/>
              <a:p>
                <a:r>
                  <a:rPr lang="en-US" dirty="0" smtClean="0"/>
                  <a:t>Uncertainty from ENDF/B-VII.1 covariance file</a:t>
                </a:r>
              </a:p>
              <a:p>
                <a:pPr lvl="1"/>
                <a:r>
                  <a:rPr lang="en-US" dirty="0"/>
                  <a:t>0.0253 </a:t>
                </a:r>
                <a:r>
                  <a:rPr lang="en-US" dirty="0" err="1"/>
                  <a:t>eV</a:t>
                </a:r>
                <a:r>
                  <a:rPr lang="en-US" dirty="0"/>
                  <a:t> capture uncertainty = 4.77 b (1.76%)</a:t>
                </a:r>
              </a:p>
              <a:p>
                <a:pPr lvl="1"/>
                <a:r>
                  <a:rPr lang="en-US" dirty="0"/>
                  <a:t>0.0253 </a:t>
                </a:r>
                <a:r>
                  <a:rPr lang="en-US" dirty="0" err="1"/>
                  <a:t>eV</a:t>
                </a:r>
                <a:r>
                  <a:rPr lang="en-US" dirty="0"/>
                  <a:t> fission uncertainty = 8.42 b (1.13%)</a:t>
                </a:r>
              </a:p>
              <a:p>
                <a:r>
                  <a:rPr lang="en-US" dirty="0"/>
                  <a:t>Adjust radiation/fission widths of negative energy resonances iteratively using secant method (initial guess = 20% of uncertainty)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𝑦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𝜎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𝑦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−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1+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𝑦</m:t>
                          </m:r>
                        </m:e>
                      </m:d>
                      <m:sSub>
                        <m:sSub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dirty="0" smtClean="0"/>
              </a:p>
              <a:p>
                <a:r>
                  <a:rPr lang="en-US" smtClean="0"/>
                  <a:t>This "inner" iteration on the widths is converged to yield the desired value of x in the cross sections. An "outer" iteration on "x" makes &lt;Keff&gt;=1.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8650" y="1478385"/>
                <a:ext cx="7886700" cy="4351338"/>
              </a:xfrm>
              <a:blipFill rotWithShape="1">
                <a:blip r:embed="rId3" cstate="print"/>
                <a:stretch>
                  <a:fillRect l="-1314" t="-2244" r="-1932" b="-7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0042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2200 m/s nubar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Uncertainty from </a:t>
            </a:r>
            <a:r>
              <a:rPr lang="en-US" dirty="0" smtClean="0"/>
              <a:t>ENDF/B-VII.1 </a:t>
            </a:r>
            <a:r>
              <a:rPr lang="en-US" dirty="0"/>
              <a:t>covariance file = 0.005 (0.0053%)</a:t>
            </a:r>
          </a:p>
          <a:p>
            <a:r>
              <a:rPr lang="en-US" dirty="0">
                <a:latin typeface=""/>
              </a:rPr>
              <a:t>Use </a:t>
            </a:r>
            <a:r>
              <a:rPr lang="en-US" dirty="0" smtClean="0">
                <a:latin typeface=""/>
              </a:rPr>
              <a:t>simple </a:t>
            </a:r>
            <a:r>
              <a:rPr lang="en-US" dirty="0">
                <a:latin typeface=""/>
              </a:rPr>
              <a:t>exponential to modify low-energy behavior</a:t>
            </a:r>
          </a:p>
          <a:p>
            <a:pPr lvl="1"/>
            <a:endParaRPr lang="en-US" dirty="0" smtClean="0">
              <a:latin typeface="Calibri" charset="0"/>
            </a:endParaRPr>
          </a:p>
          <a:p>
            <a:pPr lvl="1"/>
            <a:r>
              <a:rPr lang="en-US" dirty="0" smtClean="0">
                <a:latin typeface="Calibri" charset="0"/>
              </a:rPr>
              <a:t>Constants </a:t>
            </a:r>
            <a:r>
              <a:rPr lang="en-US" dirty="0">
                <a:latin typeface="Calibri" charset="0"/>
              </a:rPr>
              <a:t>A and B determined by requiring bracketed term is 1.0 at 0.0253 </a:t>
            </a:r>
            <a:r>
              <a:rPr lang="en-US" dirty="0" err="1">
                <a:latin typeface="Calibri" charset="0"/>
              </a:rPr>
              <a:t>eV</a:t>
            </a:r>
            <a:r>
              <a:rPr lang="en-US" dirty="0">
                <a:latin typeface="Calibri" charset="0"/>
              </a:rPr>
              <a:t> and 0.01 at 2 </a:t>
            </a:r>
            <a:r>
              <a:rPr lang="en-US" dirty="0" err="1">
                <a:latin typeface="Calibri" charset="0"/>
              </a:rPr>
              <a:t>eV</a:t>
            </a:r>
            <a:r>
              <a:rPr lang="en-US" dirty="0">
                <a:latin typeface="Calibri" charset="0"/>
              </a:rPr>
              <a:t>.</a:t>
            </a:r>
          </a:p>
          <a:p>
            <a:pPr lvl="1"/>
            <a:r>
              <a:rPr lang="en-US" dirty="0">
                <a:latin typeface="Calibri" charset="0"/>
              </a:rPr>
              <a:t>At E=0, the change is 6</a:t>
            </a:r>
            <a:r>
              <a:rPr lang="en-US" dirty="0" smtClean="0">
                <a:latin typeface="Calibri" charset="0"/>
              </a:rPr>
              <a:t>%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  <a:cs typeface="Times New Roman" charset="0"/>
              </a:rPr>
              <a:t>No </a:t>
            </a:r>
            <a:r>
              <a:rPr lang="en-US" dirty="0">
                <a:solidFill>
                  <a:srgbClr val="000000"/>
                </a:solidFill>
                <a:cs typeface="Times New Roman" charset="0"/>
              </a:rPr>
              <a:t>"inner" iteration </a:t>
            </a:r>
            <a:r>
              <a:rPr lang="en-US" dirty="0" smtClean="0">
                <a:solidFill>
                  <a:srgbClr val="000000"/>
                </a:solidFill>
                <a:cs typeface="Times New Roman" charset="0"/>
              </a:rPr>
              <a:t>required.</a:t>
            </a:r>
            <a:endParaRPr lang="en-US" dirty="0">
              <a:solidFill>
                <a:srgbClr val="000000"/>
              </a:solidFill>
              <a:cs typeface="Times New Roman" charset="0"/>
            </a:endParaRPr>
          </a:p>
          <a:p>
            <a:pPr lvl="1"/>
            <a:endParaRPr lang="en-US" dirty="0">
              <a:latin typeface="Calibri" charset="0"/>
            </a:endParaRP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7190" y="3556932"/>
            <a:ext cx="4076212" cy="3607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290772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046985"/>
          </a:xfrm>
        </p:spPr>
        <p:txBody>
          <a:bodyPr/>
          <a:lstStyle/>
          <a:p>
            <a:r>
              <a:rPr lang="en-US"/>
              <a:t>Average energy of PFNS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28650" y="1557430"/>
                <a:ext cx="7886700" cy="4646600"/>
              </a:xfrm>
            </p:spPr>
            <p:txBody>
              <a:bodyPr/>
              <a:lstStyle/>
              <a:p>
                <a:r>
                  <a:rPr lang="en-US" dirty="0" smtClean="0"/>
                  <a:t>Uncertainty from Roberto Capote = 30 </a:t>
                </a:r>
                <a:r>
                  <a:rPr lang="en-US" dirty="0" err="1"/>
                  <a:t>keV</a:t>
                </a:r>
                <a:endParaRPr lang="en-US" dirty="0"/>
              </a:p>
              <a:p>
                <a:r>
                  <a:rPr lang="en-US" dirty="0"/>
                  <a:t>Fit </a:t>
                </a:r>
                <a:r>
                  <a:rPr lang="en-US"/>
                  <a:t>original </a:t>
                </a:r>
                <a:r>
                  <a:rPr lang="en-US" smtClean="0"/>
                  <a:t>spectrum, </a:t>
                </a:r>
                <a:r>
                  <a:rPr lang="en-US" i="1" smtClean="0"/>
                  <a:t>p(E)</a:t>
                </a:r>
                <a:r>
                  <a:rPr lang="en-US" smtClean="0"/>
                  <a:t> , </a:t>
                </a:r>
                <a:r>
                  <a:rPr lang="en-US"/>
                  <a:t>to </a:t>
                </a:r>
                <a:r>
                  <a:rPr lang="en-US" smtClean="0"/>
                  <a:t>a Watt spectrum </a:t>
                </a:r>
                <a:r>
                  <a:rPr lang="en-US" dirty="0"/>
                  <a:t>to get parameters </a:t>
                </a:r>
                <a:r>
                  <a:rPr lang="en-US" i="1" dirty="0"/>
                  <a:t>a</a:t>
                </a:r>
                <a:r>
                  <a:rPr lang="en-US" dirty="0"/>
                  <a:t> and </a:t>
                </a:r>
                <a:r>
                  <a:rPr lang="en-US" i="1" dirty="0"/>
                  <a:t>b</a:t>
                </a:r>
              </a:p>
              <a:p>
                <a:r>
                  <a:rPr lang="en-US" dirty="0"/>
                  <a:t>Modify PFNS using ratio </a:t>
                </a:r>
                <a:r>
                  <a:rPr lang="en-US"/>
                  <a:t>of </a:t>
                </a:r>
                <a:r>
                  <a:rPr lang="en-US" smtClean="0"/>
                  <a:t>two Watt spectra, one slightly harder than the other:  </a:t>
                </a:r>
              </a:p>
              <a:p>
                <a:endParaRPr lang="en-US" sz="80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𝑝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𝐸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𝑝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𝐸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𝑊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{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1+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𝑦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𝑏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}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𝑊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𝑏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pPr lvl="1"/>
                <a:endParaRPr lang="en-US" sz="800" smtClean="0"/>
              </a:p>
              <a:p>
                <a:pPr lvl="1"/>
                <a:r>
                  <a:rPr lang="en-US" smtClean="0"/>
                  <a:t>"Inner" iteration on y is based </a:t>
                </a:r>
                <a:r>
                  <a:rPr lang="en-US" dirty="0"/>
                  <a:t>on observed </a:t>
                </a:r>
                <a:r>
                  <a:rPr lang="en-US" dirty="0" smtClean="0"/>
                  <a:t>change in </a:t>
                </a:r>
                <a:r>
                  <a:rPr lang="en-US" smtClean="0"/>
                  <a:t>average E. Repeated in the outer iteration on x.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8650" y="1557430"/>
                <a:ext cx="7886700" cy="4646600"/>
              </a:xfrm>
              <a:blipFill rotWithShape="1">
                <a:blip r:embed="rId3" cstate="print"/>
                <a:stretch>
                  <a:fillRect l="-1314" t="-20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6374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372</TotalTime>
  <Words>1069</Words>
  <Application>Microsoft Office PowerPoint</Application>
  <PresentationFormat>On-screen Show (4:3)</PresentationFormat>
  <Paragraphs>173</Paragraphs>
  <Slides>16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Targeted adjustment of 239Pu cross sections</vt:lpstr>
      <vt:lpstr>Purpose... </vt:lpstr>
      <vt:lpstr>PowerPoint Presentation</vt:lpstr>
      <vt:lpstr>Quantities targeted</vt:lpstr>
      <vt:lpstr>Mechanics of adjustments </vt:lpstr>
      <vt:lpstr>0.3/7.8 eV resonance widths</vt:lpstr>
      <vt:lpstr>2200 m/s cross sections</vt:lpstr>
      <vt:lpstr>2200 m/s nubar</vt:lpstr>
      <vt:lpstr>Average energy of PFNS</vt:lpstr>
      <vt:lpstr>Mechanics of benchmarking</vt:lpstr>
      <vt:lpstr>Results: ENDF/B-VII.1 vary all 7</vt:lpstr>
      <vt:lpstr>Results: ENDF/B-VII.1 vary all 7</vt:lpstr>
      <vt:lpstr>Results: ENDF/B-VII.1 vary only PFNS</vt:lpstr>
      <vt:lpstr>Results: SG34 vary all 7</vt:lpstr>
      <vt:lpstr>Results: SG34 vary only PFNS</vt:lpstr>
      <vt:lpstr>Conclusions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Romano, Paul K (Contractor)</dc:creator>
  <cp:lastModifiedBy>Cece</cp:lastModifiedBy>
  <cp:revision>48</cp:revision>
  <dcterms:created xsi:type="dcterms:W3CDTF">2013-07-15T20:26:40Z</dcterms:created>
  <dcterms:modified xsi:type="dcterms:W3CDTF">2014-11-03T04:38:03Z</dcterms:modified>
</cp:coreProperties>
</file>