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Default Extension="emf" ContentType="image/x-emf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notesSlides/notesSlide1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13" r:id="rId1"/>
  </p:sldMasterIdLst>
  <p:notesMasterIdLst>
    <p:notesMasterId r:id="rId24"/>
  </p:notesMasterIdLst>
  <p:handoutMasterIdLst>
    <p:handoutMasterId r:id="rId25"/>
  </p:handoutMasterIdLst>
  <p:sldIdLst>
    <p:sldId id="256" r:id="rId2"/>
    <p:sldId id="257" r:id="rId3"/>
    <p:sldId id="280" r:id="rId4"/>
    <p:sldId id="262" r:id="rId5"/>
    <p:sldId id="277" r:id="rId6"/>
    <p:sldId id="263" r:id="rId7"/>
    <p:sldId id="258" r:id="rId8"/>
    <p:sldId id="261" r:id="rId9"/>
    <p:sldId id="271" r:id="rId10"/>
    <p:sldId id="264" r:id="rId11"/>
    <p:sldId id="265" r:id="rId12"/>
    <p:sldId id="266" r:id="rId13"/>
    <p:sldId id="268" r:id="rId14"/>
    <p:sldId id="267" r:id="rId15"/>
    <p:sldId id="269" r:id="rId16"/>
    <p:sldId id="270" r:id="rId17"/>
    <p:sldId id="272" r:id="rId18"/>
    <p:sldId id="273" r:id="rId19"/>
    <p:sldId id="274" r:id="rId20"/>
    <p:sldId id="278" r:id="rId21"/>
    <p:sldId id="279" r:id="rId22"/>
    <p:sldId id="276" r:id="rId2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EFC1"/>
  </p:clrMru>
</p:presentationPr>
</file>

<file path=ppt/tableStyles.xml><?xml version="1.0" encoding="utf-8"?>
<a:tblStyleLst xmlns:a="http://schemas.openxmlformats.org/drawingml/2006/main" def="{5C22544A-7EE6-4342-B048-85BDC9FD1C3A}"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7237" autoAdjust="0"/>
  </p:normalViewPr>
  <p:slideViewPr>
    <p:cSldViewPr>
      <p:cViewPr varScale="1">
        <p:scale>
          <a:sx n="100" d="100"/>
          <a:sy n="100" d="100"/>
        </p:scale>
        <p:origin x="-186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F1511E9-777F-43CF-BE11-7E04A59BAAE4}" type="datetimeFigureOut">
              <a:rPr lang="en-US" smtClean="0"/>
              <a:pPr/>
              <a:t>10/29/2014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F929844-AFFF-4C1F-A181-CB788D320216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2BDD34-D11E-4ED4-8F57-4300AD61B1B6}" type="datetimeFigureOut">
              <a:rPr lang="en-US" smtClean="0"/>
              <a:pPr/>
              <a:t>10/29/2014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45A4ED6-E42A-480D-8835-731EB99162C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5A4ED6-E42A-480D-8835-731EB99162C7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Only the three water-reflected fast spectrum benchmarks (HMF_004_01, HMF_004_01(1d), and PMF_011) show a statistically significant effect (</a:t>
            </a:r>
            <a:r>
              <a:rPr lang="en-US" dirty="0" smtClean="0">
                <a:cs typeface="Times New Roman"/>
              </a:rPr>
              <a:t>30 – 55 </a:t>
            </a:r>
            <a:r>
              <a:rPr lang="en-US" dirty="0" err="1" smtClean="0">
                <a:cs typeface="Times New Roman"/>
              </a:rPr>
              <a:t>pcm</a:t>
            </a:r>
            <a:r>
              <a:rPr lang="en-US" dirty="0" smtClean="0">
                <a:cs typeface="Times New Roman"/>
              </a:rPr>
              <a:t>) </a:t>
            </a:r>
            <a:r>
              <a:rPr lang="en-US" dirty="0" smtClean="0"/>
              <a:t>from changes in the </a:t>
            </a:r>
            <a:r>
              <a:rPr lang="en-US" baseline="30000" dirty="0" smtClean="0"/>
              <a:t>16</a:t>
            </a:r>
            <a:r>
              <a:rPr lang="en-US" dirty="0" smtClean="0"/>
              <a:t>O cross section.</a:t>
            </a:r>
          </a:p>
          <a:p>
            <a: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 smtClean="0"/>
          </a:p>
          <a:p>
            <a: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C/E</a:t>
            </a:r>
            <a:r>
              <a:rPr lang="en-US" baseline="0" dirty="0" smtClean="0"/>
              <a:t>’s improve for the HMF_004 models, but not for PMF_011.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5A4ED6-E42A-480D-8835-731EB99162C7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The </a:t>
            </a:r>
            <a:r>
              <a:rPr lang="en-US" baseline="30000" dirty="0" smtClean="0"/>
              <a:t>233</a:t>
            </a:r>
            <a:r>
              <a:rPr lang="en-US" dirty="0" smtClean="0"/>
              <a:t>U solution model shows the most sensitivity to changes in </a:t>
            </a:r>
            <a:r>
              <a:rPr lang="en-US" baseline="30000" dirty="0" smtClean="0"/>
              <a:t>16</a:t>
            </a:r>
            <a:r>
              <a:rPr lang="en-US" dirty="0" smtClean="0"/>
              <a:t>O cross section, with the Hale evaluation leading to an  </a:t>
            </a:r>
            <a:r>
              <a:rPr lang="en-US" sz="1000" kern="1200" dirty="0" smtClean="0">
                <a:solidFill>
                  <a:schemeClr val="tx1"/>
                </a:solidFill>
                <a:latin typeface="+mn-lt"/>
                <a:ea typeface="+mn-ea"/>
                <a:cs typeface="Times New Roman"/>
              </a:rPr>
              <a:t>~55 </a:t>
            </a:r>
            <a:r>
              <a:rPr lang="en-US" sz="1000" kern="1200" dirty="0" err="1" smtClean="0">
                <a:solidFill>
                  <a:schemeClr val="tx1"/>
                </a:solidFill>
                <a:latin typeface="+mn-lt"/>
                <a:ea typeface="+mn-ea"/>
                <a:cs typeface="Times New Roman"/>
              </a:rPr>
              <a:t>pcm</a:t>
            </a:r>
            <a:r>
              <a:rPr lang="en-US" sz="1000" kern="1200" dirty="0" smtClean="0">
                <a:solidFill>
                  <a:schemeClr val="tx1"/>
                </a:solidFill>
                <a:latin typeface="+mn-lt"/>
                <a:ea typeface="+mn-ea"/>
                <a:cs typeface="Times New Roman"/>
              </a:rPr>
              <a:t> loss in reactivity,</a:t>
            </a:r>
            <a:r>
              <a:rPr lang="en-US" sz="1000" kern="1200" baseline="0" dirty="0" smtClean="0">
                <a:solidFill>
                  <a:schemeClr val="tx1"/>
                </a:solidFill>
                <a:latin typeface="+mn-lt"/>
                <a:ea typeface="+mn-ea"/>
                <a:cs typeface="Times New Roman"/>
              </a:rPr>
              <a:t> which drives the C/E for this model further from 1.0.</a:t>
            </a:r>
            <a:endParaRPr lang="en-US" sz="10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5A4ED6-E42A-480D-8835-731EB99162C7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The HST models show significant effects as a result of changes in the </a:t>
            </a:r>
            <a:r>
              <a:rPr lang="en-US" baseline="30000" dirty="0" smtClean="0"/>
              <a:t>16</a:t>
            </a:r>
            <a:r>
              <a:rPr lang="en-US" dirty="0" smtClean="0"/>
              <a:t>O cross section</a:t>
            </a:r>
            <a:r>
              <a:rPr lang="en-US" sz="1000" kern="1200" dirty="0" smtClean="0">
                <a:solidFill>
                  <a:schemeClr val="tx1"/>
                </a:solidFill>
                <a:latin typeface="+mn-lt"/>
                <a:ea typeface="+mn-ea"/>
                <a:cs typeface="Times New Roman"/>
              </a:rPr>
              <a:t>.</a:t>
            </a:r>
          </a:p>
          <a:p>
            <a:r>
              <a:rPr lang="en-US" sz="1000" kern="1200" dirty="0" smtClean="0">
                <a:solidFill>
                  <a:schemeClr val="tx1"/>
                </a:solidFill>
                <a:latin typeface="+mn-lt"/>
                <a:ea typeface="+mn-ea"/>
                <a:cs typeface="Times New Roman"/>
              </a:rPr>
              <a:t>Models with higher leakage tend to show greater effects</a:t>
            </a:r>
            <a:r>
              <a:rPr lang="en-US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:</a:t>
            </a:r>
            <a:r>
              <a:rPr lang="en-US" sz="1000" kern="1200" dirty="0" smtClean="0">
                <a:solidFill>
                  <a:schemeClr val="tx1"/>
                </a:solidFill>
                <a:latin typeface="+mn-lt"/>
                <a:ea typeface="+mn-ea"/>
                <a:cs typeface="Times New Roman"/>
              </a:rPr>
              <a:t> 50 – 100 </a:t>
            </a:r>
            <a:r>
              <a:rPr lang="en-US" sz="1000" kern="1200" dirty="0" err="1" smtClean="0">
                <a:solidFill>
                  <a:schemeClr val="tx1"/>
                </a:solidFill>
                <a:latin typeface="+mn-lt"/>
                <a:ea typeface="+mn-ea"/>
                <a:cs typeface="Times New Roman"/>
              </a:rPr>
              <a:t>pcm</a:t>
            </a:r>
            <a:r>
              <a:rPr lang="en-US" sz="1000" kern="1200" dirty="0" smtClean="0">
                <a:solidFill>
                  <a:schemeClr val="tx1"/>
                </a:solidFill>
                <a:latin typeface="+mn-lt"/>
                <a:ea typeface="+mn-ea"/>
                <a:cs typeface="Times New Roman"/>
              </a:rPr>
              <a:t> (Leal) and 100 – 200 </a:t>
            </a:r>
            <a:r>
              <a:rPr lang="en-US" sz="1000" kern="1200" dirty="0" err="1" smtClean="0">
                <a:solidFill>
                  <a:schemeClr val="tx1"/>
                </a:solidFill>
                <a:latin typeface="+mn-lt"/>
                <a:ea typeface="+mn-ea"/>
                <a:cs typeface="Times New Roman"/>
              </a:rPr>
              <a:t>pcm</a:t>
            </a:r>
            <a:r>
              <a:rPr lang="en-US" sz="1000" kern="1200" dirty="0" smtClean="0">
                <a:solidFill>
                  <a:schemeClr val="tx1"/>
                </a:solidFill>
                <a:latin typeface="+mn-lt"/>
                <a:ea typeface="+mn-ea"/>
                <a:cs typeface="Times New Roman"/>
              </a:rPr>
              <a:t> (Hale).</a:t>
            </a:r>
          </a:p>
          <a:p>
            <a: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aseline="0" dirty="0" smtClean="0"/>
          </a:p>
          <a:p>
            <a: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Average C/E for this family of models gets worse using the Leal evaluation (55 </a:t>
            </a:r>
            <a:r>
              <a:rPr lang="en-US" baseline="0" dirty="0" err="1" smtClean="0"/>
              <a:t>pcm</a:t>
            </a:r>
            <a:r>
              <a:rPr lang="en-US" baseline="0" dirty="0" smtClean="0"/>
              <a:t>) or Hale’s (120 </a:t>
            </a:r>
            <a:r>
              <a:rPr lang="en-US" baseline="0" dirty="0" err="1" smtClean="0"/>
              <a:t>pcm</a:t>
            </a:r>
            <a:r>
              <a:rPr lang="en-US" baseline="0" dirty="0" smtClean="0"/>
              <a:t>).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5A4ED6-E42A-480D-8835-731EB99162C7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(Read the slide</a:t>
            </a:r>
            <a:r>
              <a:rPr lang="en-US" baseline="0" dirty="0" smtClean="0"/>
              <a:t> bullets for the two cases)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5A4ED6-E42A-480D-8835-731EB99162C7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In general, the LST models also show significant effects as a result of changes in the </a:t>
            </a:r>
            <a:r>
              <a:rPr lang="en-US" baseline="30000" dirty="0" smtClean="0"/>
              <a:t>16</a:t>
            </a:r>
            <a:r>
              <a:rPr lang="en-US" dirty="0" smtClean="0"/>
              <a:t>O cross section</a:t>
            </a:r>
            <a:r>
              <a:rPr lang="en-US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:</a:t>
            </a:r>
            <a:r>
              <a:rPr lang="en-US" sz="1000" kern="1200" dirty="0" smtClean="0">
                <a:solidFill>
                  <a:schemeClr val="tx1"/>
                </a:solidFill>
                <a:latin typeface="+mn-lt"/>
                <a:ea typeface="+mn-ea"/>
                <a:cs typeface="Times New Roman"/>
              </a:rPr>
              <a:t> about 50 </a:t>
            </a:r>
            <a:r>
              <a:rPr lang="en-US" sz="1000" kern="1200" dirty="0" err="1" smtClean="0">
                <a:solidFill>
                  <a:schemeClr val="tx1"/>
                </a:solidFill>
                <a:latin typeface="+mn-lt"/>
                <a:ea typeface="+mn-ea"/>
                <a:cs typeface="Times New Roman"/>
              </a:rPr>
              <a:t>pcm</a:t>
            </a:r>
            <a:r>
              <a:rPr lang="en-US" sz="1000" kern="1200" dirty="0" smtClean="0">
                <a:solidFill>
                  <a:schemeClr val="tx1"/>
                </a:solidFill>
                <a:latin typeface="+mn-lt"/>
                <a:ea typeface="+mn-ea"/>
                <a:cs typeface="Times New Roman"/>
              </a:rPr>
              <a:t> (Leal) and 100 </a:t>
            </a:r>
            <a:r>
              <a:rPr lang="en-US" sz="1000" kern="1200" dirty="0" err="1" smtClean="0">
                <a:solidFill>
                  <a:schemeClr val="tx1"/>
                </a:solidFill>
                <a:latin typeface="+mn-lt"/>
                <a:ea typeface="+mn-ea"/>
                <a:cs typeface="Times New Roman"/>
              </a:rPr>
              <a:t>pcm</a:t>
            </a:r>
            <a:r>
              <a:rPr lang="en-US" sz="1000" kern="1200" dirty="0" smtClean="0">
                <a:solidFill>
                  <a:schemeClr val="tx1"/>
                </a:solidFill>
                <a:latin typeface="+mn-lt"/>
                <a:ea typeface="+mn-ea"/>
                <a:cs typeface="Times New Roman"/>
              </a:rPr>
              <a:t> (Hale).  Leal’s evaluation performs better on average.</a:t>
            </a:r>
          </a:p>
          <a:p>
            <a: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5A4ED6-E42A-480D-8835-731EB99162C7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The LCT models show similar effects as with the LST models with changes in the </a:t>
            </a:r>
            <a:r>
              <a:rPr lang="en-US" baseline="30000" dirty="0" smtClean="0"/>
              <a:t>16</a:t>
            </a:r>
            <a:r>
              <a:rPr lang="en-US" dirty="0" smtClean="0"/>
              <a:t>O cross section</a:t>
            </a:r>
            <a:r>
              <a:rPr lang="en-US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:</a:t>
            </a:r>
            <a:r>
              <a:rPr lang="en-US" sz="1000" kern="1200" dirty="0" smtClean="0">
                <a:solidFill>
                  <a:schemeClr val="tx1"/>
                </a:solidFill>
                <a:latin typeface="+mn-lt"/>
                <a:ea typeface="+mn-ea"/>
                <a:cs typeface="Times New Roman"/>
              </a:rPr>
              <a:t> about 25-100 </a:t>
            </a:r>
            <a:r>
              <a:rPr lang="en-US" sz="1000" kern="1200" dirty="0" err="1" smtClean="0">
                <a:solidFill>
                  <a:schemeClr val="tx1"/>
                </a:solidFill>
                <a:latin typeface="+mn-lt"/>
                <a:ea typeface="+mn-ea"/>
                <a:cs typeface="Times New Roman"/>
              </a:rPr>
              <a:t>pcm</a:t>
            </a:r>
            <a:r>
              <a:rPr lang="en-US" sz="1000" kern="1200" dirty="0" smtClean="0">
                <a:solidFill>
                  <a:schemeClr val="tx1"/>
                </a:solidFill>
                <a:latin typeface="+mn-lt"/>
                <a:ea typeface="+mn-ea"/>
                <a:cs typeface="Times New Roman"/>
              </a:rPr>
              <a:t> (Leal) and 50-150 </a:t>
            </a:r>
            <a:r>
              <a:rPr lang="en-US" sz="1000" kern="1200" dirty="0" err="1" smtClean="0">
                <a:solidFill>
                  <a:schemeClr val="tx1"/>
                </a:solidFill>
                <a:latin typeface="+mn-lt"/>
                <a:ea typeface="+mn-ea"/>
                <a:cs typeface="Times New Roman"/>
              </a:rPr>
              <a:t>pcm</a:t>
            </a:r>
            <a:r>
              <a:rPr lang="en-US" sz="1000" kern="1200" dirty="0" smtClean="0">
                <a:solidFill>
                  <a:schemeClr val="tx1"/>
                </a:solidFill>
                <a:latin typeface="+mn-lt"/>
                <a:ea typeface="+mn-ea"/>
                <a:cs typeface="Times New Roman"/>
              </a:rPr>
              <a:t> (Hale).</a:t>
            </a:r>
          </a:p>
          <a:p>
            <a: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aseline="0" dirty="0" smtClean="0"/>
          </a:p>
          <a:p>
            <a: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There is no improvement in using the CIELO candidate evaluations.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5A4ED6-E42A-480D-8835-731EB99162C7}" type="slidenum">
              <a:rPr lang="en-US" smtClean="0"/>
              <a:pPr/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228600" indent="-228600">
              <a:buFont typeface="Arial" pitchFamily="34" charset="0"/>
              <a:buChar char="•"/>
            </a:pPr>
            <a:r>
              <a:rPr lang="en-US" sz="1000" kern="1200" dirty="0" smtClean="0">
                <a:solidFill>
                  <a:schemeClr val="tx1"/>
                </a:solidFill>
                <a:latin typeface="+mn-lt"/>
                <a:ea typeface="+mn-ea"/>
                <a:cs typeface="Times New Roman"/>
              </a:rPr>
              <a:t>Similar to the HST models, there is increased leakage and </a:t>
            </a:r>
            <a:r>
              <a:rPr lang="en-US" sz="1000" kern="1200" baseline="30000" dirty="0" smtClean="0">
                <a:solidFill>
                  <a:schemeClr val="tx1"/>
                </a:solidFill>
                <a:latin typeface="+mn-lt"/>
                <a:ea typeface="+mn-ea"/>
                <a:cs typeface="Times New Roman"/>
              </a:rPr>
              <a:t>16</a:t>
            </a:r>
            <a:r>
              <a:rPr lang="en-US" sz="1000" kern="1200" dirty="0" smtClean="0">
                <a:solidFill>
                  <a:schemeClr val="tx1"/>
                </a:solidFill>
                <a:latin typeface="+mn-lt"/>
                <a:ea typeface="+mn-ea"/>
                <a:cs typeface="Times New Roman"/>
              </a:rPr>
              <a:t>O absorptions causing a reduction in </a:t>
            </a:r>
            <a:r>
              <a:rPr lang="en-US" sz="1000" kern="1200" baseline="30000" dirty="0" smtClean="0">
                <a:solidFill>
                  <a:schemeClr val="tx1"/>
                </a:solidFill>
                <a:latin typeface="+mn-lt"/>
                <a:ea typeface="+mn-ea"/>
                <a:cs typeface="Times New Roman"/>
              </a:rPr>
              <a:t>235</a:t>
            </a:r>
            <a:r>
              <a:rPr lang="en-US" sz="1000" kern="1200" dirty="0" smtClean="0">
                <a:solidFill>
                  <a:schemeClr val="tx1"/>
                </a:solidFill>
                <a:latin typeface="+mn-lt"/>
                <a:ea typeface="+mn-ea"/>
                <a:cs typeface="Times New Roman"/>
              </a:rPr>
              <a:t>U absorptions.</a:t>
            </a:r>
          </a:p>
          <a:p>
            <a:pPr marL="228600" indent="-228600">
              <a:buFont typeface="Arial" pitchFamily="34" charset="0"/>
              <a:buChar char="•"/>
            </a:pPr>
            <a:r>
              <a:rPr lang="en-US" sz="1000" kern="1200" baseline="30000" dirty="0" smtClean="0">
                <a:solidFill>
                  <a:schemeClr val="tx1"/>
                </a:solidFill>
                <a:latin typeface="+mn-lt"/>
                <a:ea typeface="+mn-ea"/>
                <a:cs typeface="Times New Roman"/>
              </a:rPr>
              <a:t>16</a:t>
            </a:r>
            <a:r>
              <a:rPr lang="en-US" sz="1000" kern="1200" dirty="0" smtClean="0">
                <a:solidFill>
                  <a:schemeClr val="tx1"/>
                </a:solidFill>
                <a:latin typeface="+mn-lt"/>
                <a:ea typeface="+mn-ea"/>
                <a:cs typeface="Times New Roman"/>
              </a:rPr>
              <a:t>O absorptions are notably higher with  the Hale evaluation.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5A4ED6-E42A-480D-8835-731EB99162C7}" type="slidenum">
              <a:rPr lang="en-US" smtClean="0"/>
              <a:pPr/>
              <a:t>16</a:t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CIELO candidate evaluations</a:t>
            </a:r>
            <a:r>
              <a:rPr lang="en-US" baseline="0" dirty="0" smtClean="0"/>
              <a:t> result in s</a:t>
            </a:r>
            <a:r>
              <a:rPr lang="en-US" dirty="0" smtClean="0"/>
              <a:t>light increases in negative trend of C/E with</a:t>
            </a:r>
            <a:r>
              <a:rPr lang="en-US" baseline="0" dirty="0" smtClean="0"/>
              <a:t> ATLF for HST+LST models.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5A4ED6-E42A-480D-8835-731EB99162C7}" type="slidenum">
              <a:rPr lang="en-US" smtClean="0"/>
              <a:pPr/>
              <a:t>17</a:t>
            </a:fld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CIELO candidate evaluations</a:t>
            </a:r>
            <a:r>
              <a:rPr lang="en-US" baseline="0" dirty="0" smtClean="0"/>
              <a:t> introduce s</a:t>
            </a:r>
            <a:r>
              <a:rPr lang="en-US" dirty="0" smtClean="0"/>
              <a:t>light negative trends of C/E with</a:t>
            </a:r>
            <a:r>
              <a:rPr lang="en-US" baseline="0" dirty="0" smtClean="0"/>
              <a:t> ATFF for HST, LST, LCT models.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aseline="0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Also, a slight reduction intercept is noted with the CIELO candidate evaluations.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5A4ED6-E42A-480D-8835-731EB99162C7}" type="slidenum">
              <a:rPr lang="en-US" smtClean="0"/>
              <a:pPr/>
              <a:t>18</a:t>
            </a:fld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Generally the same positive trend of C/E with O16</a:t>
            </a:r>
            <a:r>
              <a:rPr lang="en-US" baseline="0" dirty="0" smtClean="0"/>
              <a:t> absorption, but CIELO candidates push curves to the right (higher absorption fractions)</a:t>
            </a:r>
          </a:p>
          <a:p>
            <a:endParaRPr lang="en-US" baseline="0" dirty="0" smtClean="0"/>
          </a:p>
          <a:p>
            <a:r>
              <a:rPr lang="en-US" baseline="0" dirty="0" smtClean="0"/>
              <a:t>This leads to the overall reduction in intercept for the CIELO candidate evaluations.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5A4ED6-E42A-480D-8835-731EB99162C7}" type="slidenum">
              <a:rPr lang="en-US" smtClean="0"/>
              <a:pPr/>
              <a:t>19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285750" indent="-285750">
              <a:buNone/>
            </a:pPr>
            <a:r>
              <a:rPr lang="en-US" baseline="0" dirty="0" smtClean="0"/>
              <a:t>(read slide)</a:t>
            </a:r>
          </a:p>
          <a:p>
            <a:pPr marL="285750" indent="-285750">
              <a:buNone/>
            </a:pPr>
            <a:endParaRPr lang="en-US" baseline="0" dirty="0" smtClean="0"/>
          </a:p>
          <a:p>
            <a:pPr marL="228600" indent="-228600">
              <a:buNone/>
            </a:pPr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5A4ED6-E42A-480D-8835-731EB99162C7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An interesting</a:t>
            </a:r>
            <a:r>
              <a:rPr lang="en-US" baseline="0" dirty="0" smtClean="0"/>
              <a:t> result of the candidate evaluations was the effect on the PST model bias.</a:t>
            </a:r>
          </a:p>
          <a:p>
            <a:endParaRPr lang="en-US" baseline="0" dirty="0" smtClean="0"/>
          </a:p>
          <a:p>
            <a:r>
              <a:rPr lang="en-US" baseline="0" dirty="0" smtClean="0"/>
              <a:t>Both candidates, but Hale’s in particular, significantly move the PST benchmark C/E values closer to 1.0.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5A4ED6-E42A-480D-8835-731EB99162C7}" type="slidenum">
              <a:rPr lang="en-US" smtClean="0"/>
              <a:pPr/>
              <a:t>20</a:t>
            </a:fld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Combination of Hale </a:t>
            </a:r>
            <a:r>
              <a:rPr lang="en-US" baseline="30000" dirty="0" smtClean="0"/>
              <a:t>16</a:t>
            </a:r>
            <a:r>
              <a:rPr lang="en-US" dirty="0" smtClean="0"/>
              <a:t>O and SG34 </a:t>
            </a:r>
            <a:r>
              <a:rPr lang="en-US" baseline="30000" dirty="0" smtClean="0"/>
              <a:t>239</a:t>
            </a:r>
            <a:r>
              <a:rPr lang="en-US" dirty="0" smtClean="0"/>
              <a:t>Pu may reduce PST bias to &lt; 100 </a:t>
            </a:r>
            <a:r>
              <a:rPr lang="en-US" dirty="0" err="1" smtClean="0"/>
              <a:t>pcm</a:t>
            </a:r>
            <a:r>
              <a:rPr lang="en-US" dirty="0" smtClean="0"/>
              <a:t>. New </a:t>
            </a:r>
            <a:r>
              <a:rPr lang="en-US" baseline="30000" dirty="0" smtClean="0"/>
              <a:t>16</a:t>
            </a:r>
            <a:r>
              <a:rPr lang="en-US" dirty="0" smtClean="0"/>
              <a:t>O evaluations need to be considered for ongoing Big3 work.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5A4ED6-E42A-480D-8835-731EB99162C7}" type="slidenum">
              <a:rPr lang="en-US" smtClean="0"/>
              <a:pPr/>
              <a:t>21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Note that both </a:t>
            </a:r>
            <a:r>
              <a:rPr lang="en-US" dirty="0" err="1" smtClean="0"/>
              <a:t>eval’s</a:t>
            </a:r>
            <a:r>
              <a:rPr lang="en-US" dirty="0" smtClean="0"/>
              <a:t> were down</a:t>
            </a:r>
            <a:r>
              <a:rPr lang="en-US" baseline="0" dirty="0" smtClean="0"/>
              <a:t> loaded from the NNDC </a:t>
            </a:r>
            <a:r>
              <a:rPr lang="en-US" baseline="0" dirty="0" err="1" smtClean="0"/>
              <a:t>Gforge</a:t>
            </a:r>
            <a:r>
              <a:rPr lang="en-US" baseline="0" dirty="0" smtClean="0"/>
              <a:t> server CIELO branch.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5A4ED6-E42A-480D-8835-731EB99162C7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Low energy elastic scattering cross sections see a reduction of</a:t>
            </a:r>
            <a:r>
              <a:rPr lang="en-US" baseline="0" dirty="0" smtClean="0"/>
              <a:t> 1.8 to 1.2% in the CIELO candidates, relative to ENDF?B-VII.1</a:t>
            </a:r>
          </a:p>
          <a:p>
            <a:endParaRPr lang="en-US" dirty="0" smtClean="0"/>
          </a:p>
          <a:p>
            <a:r>
              <a:rPr lang="en-US" dirty="0" smtClean="0"/>
              <a:t>Cross</a:t>
            </a:r>
            <a:r>
              <a:rPr lang="en-US" baseline="0" dirty="0" smtClean="0"/>
              <a:t> sections above 6.2 </a:t>
            </a:r>
            <a:r>
              <a:rPr lang="en-US" baseline="0" dirty="0" err="1" smtClean="0"/>
              <a:t>MeV</a:t>
            </a:r>
            <a:r>
              <a:rPr lang="en-US" baseline="0" dirty="0" smtClean="0"/>
              <a:t> are carried to 20.0 </a:t>
            </a:r>
            <a:r>
              <a:rPr lang="en-US" baseline="0" dirty="0" err="1" smtClean="0"/>
              <a:t>MeV</a:t>
            </a:r>
            <a:r>
              <a:rPr lang="en-US" baseline="0" dirty="0" smtClean="0"/>
              <a:t> as constant in Hale’s file.</a:t>
            </a:r>
          </a:p>
          <a:p>
            <a:endParaRPr lang="en-US" dirty="0" smtClean="0"/>
          </a:p>
          <a:p>
            <a:r>
              <a:rPr lang="en-US" dirty="0" smtClean="0"/>
              <a:t>Larger numbers of differences in the fast region. Interesting</a:t>
            </a:r>
            <a:r>
              <a:rPr lang="en-US" baseline="0" dirty="0" smtClean="0"/>
              <a:t> RI values for Hale’s MT=107 values…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5A4ED6-E42A-480D-8835-731EB99162C7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Differences in fast elastic scattering angular distributions</a:t>
            </a:r>
            <a:r>
              <a:rPr lang="en-US" baseline="0" dirty="0" smtClean="0"/>
              <a:t> are shown above (thermal region differences are negligible).  </a:t>
            </a:r>
          </a:p>
          <a:p>
            <a:endParaRPr lang="en-US" baseline="0" dirty="0" smtClean="0"/>
          </a:p>
          <a:p>
            <a:r>
              <a:rPr lang="en-US" baseline="0" dirty="0" smtClean="0"/>
              <a:t>Leal evaluation looks slightly more forward-peaked, on average.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5A4ED6-E42A-480D-8835-731EB99162C7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Here are the comparison of the (</a:t>
            </a:r>
            <a:r>
              <a:rPr lang="en-US" dirty="0" err="1" smtClean="0"/>
              <a:t>n,alpha</a:t>
            </a:r>
            <a:r>
              <a:rPr lang="en-US" dirty="0" smtClean="0"/>
              <a:t>)</a:t>
            </a:r>
            <a:r>
              <a:rPr lang="en-US" baseline="0" dirty="0" smtClean="0"/>
              <a:t> cross sections.</a:t>
            </a:r>
          </a:p>
          <a:p>
            <a:endParaRPr lang="en-US" baseline="0" dirty="0" smtClean="0"/>
          </a:p>
          <a:p>
            <a:r>
              <a:rPr lang="en-US" baseline="0" dirty="0" smtClean="0"/>
              <a:t>Can see Hale’s value running higher, for the most part, as expected.  Leal’s values are also generally higher than ENDF/B-VII.1.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5A4ED6-E42A-480D-8835-731EB99162C7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285750" indent="-285750">
              <a:buAutoNum type="romanUcPeriod"/>
            </a:pPr>
            <a:r>
              <a:rPr lang="en-US" dirty="0" smtClean="0"/>
              <a:t>The table on the left shows the</a:t>
            </a:r>
            <a:r>
              <a:rPr lang="en-US" baseline="0" dirty="0" smtClean="0"/>
              <a:t> list of 135 benchmark models included in the KAPL validation testing that have appreciable amounts of O-16:</a:t>
            </a:r>
          </a:p>
          <a:p>
            <a:pPr marL="742950" lvl="1" indent="-285750">
              <a:buAutoNum type="romanUcPeriod"/>
            </a:pPr>
            <a:r>
              <a:rPr lang="en-US" baseline="0" dirty="0" smtClean="0"/>
              <a:t>The majority of the models are uranium fueled, with a selection of 8 </a:t>
            </a:r>
            <a:r>
              <a:rPr lang="en-US" baseline="0" dirty="0" err="1" smtClean="0"/>
              <a:t>Pu</a:t>
            </a:r>
            <a:r>
              <a:rPr lang="en-US" baseline="0" dirty="0" smtClean="0"/>
              <a:t> and 6 U233 fueled systems added to the mix.</a:t>
            </a:r>
          </a:p>
          <a:p>
            <a:pPr marL="742950" lvl="1" indent="-285750">
              <a:buAutoNum type="romanUcPeriod"/>
            </a:pPr>
            <a:r>
              <a:rPr lang="en-US" baseline="0" dirty="0" smtClean="0"/>
              <a:t>Greater than half of the models have thermal neutron spectra.  However, a sampling of fast and intermediate spectra are also included, as shown in the table on the right.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5A4ED6-E42A-480D-8835-731EB99162C7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No obvious improvements in ensemble C/E using the CIELO candidates.</a:t>
            </a:r>
          </a:p>
          <a:p>
            <a: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aseline="0" dirty="0" smtClean="0"/>
          </a:p>
          <a:p>
            <a: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On average, Leal is lower than ENDF/B-VII.1, Hale is lower than Leal.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5A4ED6-E42A-480D-8835-731EB99162C7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Here are the effects of using the ESADs from the resonance parameters (NJOY2012.32x) vs. the ESADs tabulated in the ORNL evaluation file 4.  They are substantial.</a:t>
            </a:r>
          </a:p>
          <a:p>
            <a: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aseline="0" dirty="0" smtClean="0"/>
          </a:p>
          <a:p>
            <a: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Here we need to be extremely careful how we proceed with this approach to generating ESADs.  Clear guidance must be provided in the ENDF-102 manual on how to specify that the RPs should be used in lieu of the tabulated data.  A “flag” in the file 4 data indicating that the evaluator expects the processing code to generate the data from the LRF=7 resonance parameters is needed.  Even better would be to have the evaluator supply the tabulated File 4 without having to rely on NJOY (or other processing codes).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5A4ED6-E42A-480D-8835-731EB99162C7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November 3-5, 2014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Trumbull &amp; Romano - Benchmark Testing of CIELO O-16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B3F9D-FB3C-46F1-946F-47C4628A09F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November 3-5, 2014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Trumbull &amp; Romano - Benchmark Testing of CIELO O-16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B3F9D-FB3C-46F1-946F-47C4628A09F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November 3-5, 2014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Trumbull &amp; Romano - Benchmark Testing of CIELO O-16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B3F9D-FB3C-46F1-946F-47C4628A09F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aseline="0">
                <a:solidFill>
                  <a:srgbClr val="990000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676400" y="6356350"/>
            <a:ext cx="5410200" cy="365125"/>
          </a:xfrm>
        </p:spPr>
        <p:txBody>
          <a:bodyPr/>
          <a:lstStyle/>
          <a:p>
            <a:r>
              <a:rPr lang="en-US" smtClean="0"/>
              <a:t>Trumbull &amp; Romano - Benchmark Testing of CIELO O-16</a:t>
            </a:r>
            <a:endParaRPr lang="en-US" i="1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86600" y="6356350"/>
            <a:ext cx="1600200" cy="365125"/>
          </a:xfrm>
        </p:spPr>
        <p:txBody>
          <a:bodyPr/>
          <a:lstStyle/>
          <a:p>
            <a:fld id="{1D3B3F9D-FB3C-46F1-946F-47C4628A09FE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6" descr="kapl_logo_sub_alone.jpg"/>
          <p:cNvPicPr>
            <a:picLocks noChangeAspect="1"/>
          </p:cNvPicPr>
          <p:nvPr userDrawn="1"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81000" y="6172200"/>
            <a:ext cx="931234" cy="55245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November 3-5, 2014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Trumbull &amp; Romano - Benchmark Testing of CIELO O-16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B3F9D-FB3C-46F1-946F-47C4628A09F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November 3-5, 2014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Trumbull &amp; Romano - Benchmark Testing of CIELO O-16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B3F9D-FB3C-46F1-946F-47C4628A09F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November 3-5, 2014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Trumbull &amp; Romano - Benchmark Testing of CIELO O-16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B3F9D-FB3C-46F1-946F-47C4628A09F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November 3-5, 2014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Trumbull &amp; Romano - Benchmark Testing of CIELO O-16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B3F9D-FB3C-46F1-946F-47C4628A09F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November 3-5, 2014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Trumbull &amp; Romano - Benchmark Testing of CIELO O-16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B3F9D-FB3C-46F1-946F-47C4628A09F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November 3-5, 2014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Trumbull &amp; Romano - Benchmark Testing of CIELO O-16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B3F9D-FB3C-46F1-946F-47C4628A09F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November 3-5, 2014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Trumbull &amp; Romano - Benchmark Testing of CIELO O-16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B3F9D-FB3C-46F1-946F-47C4628A09F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November 3-5, 2014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Trumbull &amp; Romano - Benchmark Testing of CIELO O-16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3B3F9D-FB3C-46F1-946F-47C4628A09F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</p:sldLayoutIdLst>
  <p:hf hd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e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em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em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emf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emf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emf"/><Relationship Id="rId4" Type="http://schemas.openxmlformats.org/officeDocument/2006/relationships/image" Target="../media/image5.w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w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3.emf"/><Relationship Id="rId4" Type="http://schemas.openxmlformats.org/officeDocument/2006/relationships/oleObject" Target="../embeddings/oleObject1.bin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i="1" dirty="0" smtClean="0"/>
              <a:t>Benchmark Testing of CIELO </a:t>
            </a:r>
            <a:r>
              <a:rPr lang="en-US" i="1" baseline="30000" dirty="0" smtClean="0"/>
              <a:t>16</a:t>
            </a:r>
            <a:r>
              <a:rPr lang="en-US" i="1" dirty="0" smtClean="0"/>
              <a:t>O Evaluations</a:t>
            </a:r>
            <a:endParaRPr lang="en-US" dirty="0"/>
          </a:p>
        </p:txBody>
      </p:sp>
      <p:grpSp>
        <p:nvGrpSpPr>
          <p:cNvPr id="5" name="Group 68"/>
          <p:cNvGrpSpPr>
            <a:grpSpLocks/>
          </p:cNvGrpSpPr>
          <p:nvPr/>
        </p:nvGrpSpPr>
        <p:grpSpPr bwMode="auto">
          <a:xfrm>
            <a:off x="152400" y="138112"/>
            <a:ext cx="2833688" cy="1385888"/>
            <a:chOff x="1147" y="576"/>
            <a:chExt cx="4464" cy="2182"/>
          </a:xfrm>
        </p:grpSpPr>
        <p:sp>
          <p:nvSpPr>
            <p:cNvPr id="6" name="Text Box 69"/>
            <p:cNvSpPr txBox="1">
              <a:spLocks noChangeArrowheads="1"/>
            </p:cNvSpPr>
            <p:nvPr/>
          </p:nvSpPr>
          <p:spPr bwMode="auto">
            <a:xfrm>
              <a:off x="1147" y="1851"/>
              <a:ext cx="4464" cy="9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r>
                <a:rPr lang="en-US" sz="1100" b="1" noProof="1"/>
                <a:t>Bechtel Marine Propulsion Corporation</a:t>
              </a:r>
            </a:p>
            <a:p>
              <a:r>
                <a:rPr lang="en-US" sz="1000" b="1" i="1" noProof="1"/>
                <a:t>Knolls Atomic Power Laboratory</a:t>
              </a:r>
            </a:p>
            <a:p>
              <a:r>
                <a:rPr lang="en-US" sz="800" b="1" i="1" noProof="1"/>
                <a:t>P. O. Box 1072</a:t>
              </a:r>
            </a:p>
            <a:p>
              <a:r>
                <a:rPr lang="en-US" sz="800" b="1" i="1" noProof="1"/>
                <a:t>Schenectady, NY  12301-1072</a:t>
              </a:r>
              <a:endParaRPr lang="en-US" dirty="0"/>
            </a:p>
          </p:txBody>
        </p:sp>
        <p:pic>
          <p:nvPicPr>
            <p:cNvPr id="7" name="Picture 0" descr="bechtel for letterhead.jpg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152" y="576"/>
              <a:ext cx="1200" cy="10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8" name="Picture 7" descr="hires_color_kapl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760464" y="5497"/>
            <a:ext cx="2381596" cy="1172095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657600"/>
            <a:ext cx="6400800" cy="1981200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</a:pPr>
            <a:endParaRPr lang="en-US" sz="1800" dirty="0"/>
          </a:p>
          <a:p>
            <a:pPr>
              <a:lnSpc>
                <a:spcPct val="80000"/>
              </a:lnSpc>
            </a:pPr>
            <a:r>
              <a:rPr lang="en-US" sz="1800" dirty="0"/>
              <a:t>TH </a:t>
            </a:r>
            <a:r>
              <a:rPr lang="en-US" sz="1800" dirty="0" smtClean="0"/>
              <a:t>Trumbull &amp; PK Romano</a:t>
            </a:r>
          </a:p>
          <a:p>
            <a:pPr>
              <a:lnSpc>
                <a:spcPct val="80000"/>
              </a:lnSpc>
            </a:pPr>
            <a:r>
              <a:rPr lang="en-US" sz="1800" dirty="0" smtClean="0"/>
              <a:t>Knolls Atomic Power Laboratory</a:t>
            </a:r>
            <a:endParaRPr lang="en-US" sz="1800" dirty="0"/>
          </a:p>
          <a:p>
            <a:pPr>
              <a:lnSpc>
                <a:spcPct val="80000"/>
              </a:lnSpc>
            </a:pPr>
            <a:endParaRPr lang="en-US" sz="1800" dirty="0"/>
          </a:p>
          <a:p>
            <a:pPr>
              <a:lnSpc>
                <a:spcPct val="80000"/>
              </a:lnSpc>
            </a:pPr>
            <a:r>
              <a:rPr lang="en-US" sz="1600" dirty="0" smtClean="0"/>
              <a:t>CIELO/CSEWG Meeting</a:t>
            </a:r>
          </a:p>
          <a:p>
            <a:pPr>
              <a:lnSpc>
                <a:spcPct val="80000"/>
              </a:lnSpc>
            </a:pPr>
            <a:r>
              <a:rPr lang="en-US" sz="1600" dirty="0" smtClean="0"/>
              <a:t>Brookhaven National Laboratory </a:t>
            </a:r>
          </a:p>
          <a:p>
            <a:pPr>
              <a:lnSpc>
                <a:spcPct val="80000"/>
              </a:lnSpc>
            </a:pPr>
            <a:r>
              <a:rPr lang="en-US" sz="1600" dirty="0" smtClean="0"/>
              <a:t>Nov. 3 – 5, 2014</a:t>
            </a:r>
            <a:endParaRPr lang="en-US" sz="1600" dirty="0"/>
          </a:p>
          <a:p>
            <a:pPr>
              <a:lnSpc>
                <a:spcPct val="80000"/>
              </a:lnSpc>
            </a:pPr>
            <a:endParaRPr lang="en-US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3562"/>
          </a:xfrm>
        </p:spPr>
        <p:txBody>
          <a:bodyPr>
            <a:normAutofit fontScale="90000"/>
          </a:bodyPr>
          <a:lstStyle/>
          <a:p>
            <a:r>
              <a:rPr lang="en-US" sz="3600" dirty="0" smtClean="0"/>
              <a:t>Reactivity Effects – Fast Spectrum Models</a:t>
            </a:r>
            <a:endParaRPr lang="en-US" sz="3600" dirty="0"/>
          </a:p>
        </p:txBody>
      </p:sp>
      <p:sp>
        <p:nvSpPr>
          <p:cNvPr id="5" name="TextBox 4"/>
          <p:cNvSpPr txBox="1"/>
          <p:nvPr/>
        </p:nvSpPr>
        <p:spPr>
          <a:xfrm>
            <a:off x="457200" y="4419600"/>
            <a:ext cx="8305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Only the three water-reflected fast spectrum benchmarks (HMF_004_01, HMF_004_01(1d), and PMF_011) show a statistically significant effect (</a:t>
            </a:r>
            <a:r>
              <a:rPr lang="en-US" dirty="0" smtClean="0">
                <a:cs typeface="Times New Roman"/>
              </a:rPr>
              <a:t>30 – 55 </a:t>
            </a:r>
            <a:r>
              <a:rPr lang="en-US" dirty="0" err="1" smtClean="0">
                <a:cs typeface="Times New Roman"/>
              </a:rPr>
              <a:t>pcm</a:t>
            </a:r>
            <a:r>
              <a:rPr lang="en-US" dirty="0" smtClean="0">
                <a:cs typeface="Times New Roman"/>
              </a:rPr>
              <a:t>) </a:t>
            </a:r>
            <a:r>
              <a:rPr lang="en-US" dirty="0" smtClean="0"/>
              <a:t>from changes in the </a:t>
            </a:r>
            <a:r>
              <a:rPr lang="en-US" baseline="30000" dirty="0" smtClean="0"/>
              <a:t>16</a:t>
            </a:r>
            <a:r>
              <a:rPr lang="en-US" dirty="0" smtClean="0"/>
              <a:t>O cross section. </a:t>
            </a:r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B3F9D-FB3C-46F1-946F-47C4628A09FE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Trumbull &amp; Romano - Benchmark Testing of CIELO O-16</a:t>
            </a:r>
            <a:endParaRPr lang="en-US" dirty="0"/>
          </a:p>
        </p:txBody>
      </p:sp>
      <p:pic>
        <p:nvPicPr>
          <p:cNvPr id="24580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838200"/>
            <a:ext cx="4572000" cy="33250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4582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0" y="838200"/>
            <a:ext cx="4572000" cy="33250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274638"/>
            <a:ext cx="8534400" cy="563562"/>
          </a:xfrm>
        </p:spPr>
        <p:txBody>
          <a:bodyPr>
            <a:normAutofit fontScale="90000"/>
          </a:bodyPr>
          <a:lstStyle/>
          <a:p>
            <a:r>
              <a:rPr lang="en-US" sz="3600" dirty="0" smtClean="0"/>
              <a:t>Reactivity Effects – Intermediate Spectrum Models</a:t>
            </a:r>
            <a:endParaRPr lang="en-US" sz="3600" dirty="0"/>
          </a:p>
        </p:txBody>
      </p:sp>
      <p:sp>
        <p:nvSpPr>
          <p:cNvPr id="5" name="TextBox 4"/>
          <p:cNvSpPr txBox="1"/>
          <p:nvPr/>
        </p:nvSpPr>
        <p:spPr>
          <a:xfrm>
            <a:off x="457200" y="4419600"/>
            <a:ext cx="8305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The </a:t>
            </a:r>
            <a:r>
              <a:rPr lang="en-US" baseline="30000" dirty="0" smtClean="0"/>
              <a:t>233</a:t>
            </a:r>
            <a:r>
              <a:rPr lang="en-US" dirty="0" smtClean="0"/>
              <a:t>U solution model shows the most sensitivity to changes in </a:t>
            </a:r>
            <a:r>
              <a:rPr lang="en-US" baseline="30000" dirty="0" smtClean="0"/>
              <a:t>16</a:t>
            </a:r>
            <a:r>
              <a:rPr lang="en-US" dirty="0" smtClean="0"/>
              <a:t>O cross section, with the Hale evaluation leading to an  </a:t>
            </a:r>
            <a:r>
              <a:rPr lang="en-US" dirty="0" smtClean="0">
                <a:latin typeface="+mj-lt"/>
                <a:cs typeface="Times New Roman"/>
              </a:rPr>
              <a:t>~55 </a:t>
            </a:r>
            <a:r>
              <a:rPr lang="en-US" dirty="0" err="1" smtClean="0">
                <a:latin typeface="+mj-lt"/>
                <a:cs typeface="Times New Roman"/>
              </a:rPr>
              <a:t>pcm</a:t>
            </a:r>
            <a:r>
              <a:rPr lang="en-US" dirty="0" smtClean="0">
                <a:latin typeface="+mj-lt"/>
                <a:cs typeface="Times New Roman"/>
              </a:rPr>
              <a:t> loss in reactivity.</a:t>
            </a:r>
            <a:endParaRPr lang="en-US" dirty="0">
              <a:latin typeface="+mj-lt"/>
            </a:endParaRPr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B3F9D-FB3C-46F1-946F-47C4628A09FE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Trumbull &amp; Romano - Benchmark Testing of CIELO O-16</a:t>
            </a:r>
            <a:endParaRPr lang="en-US" dirty="0"/>
          </a:p>
        </p:txBody>
      </p:sp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838200"/>
            <a:ext cx="4572000" cy="33250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5603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0" y="838200"/>
            <a:ext cx="4572000" cy="33250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274638"/>
            <a:ext cx="8534400" cy="563562"/>
          </a:xfrm>
        </p:spPr>
        <p:txBody>
          <a:bodyPr>
            <a:normAutofit fontScale="90000"/>
          </a:bodyPr>
          <a:lstStyle/>
          <a:p>
            <a:r>
              <a:rPr lang="en-US" sz="3600" dirty="0" smtClean="0"/>
              <a:t>Reactivity Effects – HST Models</a:t>
            </a:r>
            <a:endParaRPr lang="en-US" sz="3600" dirty="0"/>
          </a:p>
        </p:txBody>
      </p:sp>
      <p:sp>
        <p:nvSpPr>
          <p:cNvPr id="5" name="TextBox 4"/>
          <p:cNvSpPr txBox="1"/>
          <p:nvPr/>
        </p:nvSpPr>
        <p:spPr>
          <a:xfrm>
            <a:off x="457200" y="4191000"/>
            <a:ext cx="8305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The HST models show significant effects as a result of changes in the </a:t>
            </a:r>
            <a:r>
              <a:rPr lang="en-US" baseline="30000" dirty="0" smtClean="0"/>
              <a:t>16</a:t>
            </a:r>
            <a:r>
              <a:rPr lang="en-US" dirty="0" smtClean="0"/>
              <a:t>O cross section</a:t>
            </a:r>
            <a:r>
              <a:rPr lang="en-US" dirty="0" smtClean="0">
                <a:latin typeface="+mj-lt"/>
                <a:cs typeface="Times New Roman"/>
              </a:rPr>
              <a:t>.</a:t>
            </a:r>
          </a:p>
          <a:p>
            <a:r>
              <a:rPr lang="en-US" dirty="0" smtClean="0">
                <a:latin typeface="+mj-lt"/>
                <a:cs typeface="Times New Roman"/>
              </a:rPr>
              <a:t>Models with higher leakage tend to show greater effects</a:t>
            </a:r>
            <a:r>
              <a:rPr lang="en-US" dirty="0" smtClean="0">
                <a:latin typeface="+mj-lt"/>
              </a:rPr>
              <a:t>:</a:t>
            </a:r>
            <a:r>
              <a:rPr lang="en-US" dirty="0" smtClean="0">
                <a:latin typeface="+mj-lt"/>
                <a:cs typeface="Times New Roman"/>
              </a:rPr>
              <a:t> 50 – 100 </a:t>
            </a:r>
            <a:r>
              <a:rPr lang="en-US" dirty="0" err="1" smtClean="0">
                <a:latin typeface="+mj-lt"/>
                <a:cs typeface="Times New Roman"/>
              </a:rPr>
              <a:t>pcm</a:t>
            </a:r>
            <a:r>
              <a:rPr lang="en-US" dirty="0" smtClean="0">
                <a:latin typeface="+mj-lt"/>
                <a:cs typeface="Times New Roman"/>
              </a:rPr>
              <a:t> (Leal) and 100 – 200 </a:t>
            </a:r>
            <a:r>
              <a:rPr lang="en-US" dirty="0" err="1" smtClean="0">
                <a:latin typeface="+mj-lt"/>
                <a:cs typeface="Times New Roman"/>
              </a:rPr>
              <a:t>pcm</a:t>
            </a:r>
            <a:r>
              <a:rPr lang="en-US" dirty="0" smtClean="0">
                <a:latin typeface="+mj-lt"/>
                <a:cs typeface="Times New Roman"/>
              </a:rPr>
              <a:t> (Hale).</a:t>
            </a:r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B3F9D-FB3C-46F1-946F-47C4628A09FE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Trumbull &amp; Romano - Benchmark Testing of CIELO O-16</a:t>
            </a:r>
            <a:endParaRPr lang="en-US" dirty="0"/>
          </a:p>
        </p:txBody>
      </p:sp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838200"/>
            <a:ext cx="4572000" cy="33200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662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0" y="838200"/>
            <a:ext cx="4572000" cy="33250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aphicFrame>
        <p:nvGraphicFramePr>
          <p:cNvPr id="10" name="Table 9"/>
          <p:cNvGraphicFramePr>
            <a:graphicFrameLocks noGrp="1"/>
          </p:cNvGraphicFramePr>
          <p:nvPr/>
        </p:nvGraphicFramePr>
        <p:xfrm>
          <a:off x="2667000" y="4876800"/>
          <a:ext cx="4064000" cy="148336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032000"/>
                <a:gridCol w="20320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Source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Avg. (C/E-1)</a:t>
                      </a:r>
                      <a:endParaRPr lang="en-US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ENDF/B-VII.1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-0.00074</a:t>
                      </a:r>
                      <a:endParaRPr lang="en-US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Leal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-0.00129</a:t>
                      </a:r>
                      <a:endParaRPr lang="en-US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Hale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-0.00193</a:t>
                      </a:r>
                      <a:endParaRPr lang="en-US" sz="16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>
            <a:normAutofit/>
          </a:bodyPr>
          <a:lstStyle/>
          <a:p>
            <a:r>
              <a:rPr lang="en-US" sz="3200" dirty="0" smtClean="0"/>
              <a:t>Neutron Balance for HST Models</a:t>
            </a:r>
            <a:endParaRPr lang="en-US" sz="32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Trumbull &amp; Romano - Benchmark Testing of CIELO O-16</a:t>
            </a:r>
            <a:endParaRPr lang="en-US" i="1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B3F9D-FB3C-46F1-946F-47C4628A09FE}" type="slidenum">
              <a:rPr lang="en-US" smtClean="0"/>
              <a:pPr/>
              <a:t>13</a:t>
            </a:fld>
            <a:endParaRPr lang="en-US" dirty="0"/>
          </a:p>
        </p:txBody>
      </p:sp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990600"/>
            <a:ext cx="4572000" cy="33250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765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0" y="990600"/>
            <a:ext cx="4572000" cy="33250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TextBox 8"/>
          <p:cNvSpPr txBox="1"/>
          <p:nvPr/>
        </p:nvSpPr>
        <p:spPr>
          <a:xfrm>
            <a:off x="0" y="4343400"/>
            <a:ext cx="457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accent2">
                    <a:lumMod val="75000"/>
                  </a:schemeClr>
                </a:solidFill>
              </a:rPr>
              <a:t>Higher Leakage HST (39% Leakage)</a:t>
            </a:r>
            <a:endParaRPr lang="en-US" dirty="0" smtClean="0">
              <a:solidFill>
                <a:schemeClr val="accent2">
                  <a:lumMod val="75000"/>
                </a:schemeClr>
              </a:solidFill>
              <a:latin typeface="+mj-lt"/>
              <a:cs typeface="Times New Roman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572000" y="4343400"/>
            <a:ext cx="457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accent2">
                    <a:lumMod val="75000"/>
                  </a:schemeClr>
                </a:solidFill>
              </a:rPr>
              <a:t>Lower Leakage HST (5%) </a:t>
            </a:r>
            <a:endParaRPr lang="en-US" dirty="0" smtClean="0">
              <a:solidFill>
                <a:schemeClr val="accent2">
                  <a:lumMod val="75000"/>
                </a:schemeClr>
              </a:solidFill>
              <a:latin typeface="+mj-lt"/>
              <a:cs typeface="Times New Roman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52400" y="4648200"/>
            <a:ext cx="41910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indent="-228600">
              <a:buFont typeface="Arial" pitchFamily="34" charset="0"/>
              <a:buChar char="•"/>
            </a:pPr>
            <a:r>
              <a:rPr lang="en-US" dirty="0" smtClean="0">
                <a:latin typeface="+mj-lt"/>
                <a:cs typeface="Times New Roman"/>
              </a:rPr>
              <a:t>More leakage and higher </a:t>
            </a:r>
            <a:r>
              <a:rPr lang="en-US" baseline="30000" dirty="0" smtClean="0">
                <a:latin typeface="+mj-lt"/>
                <a:cs typeface="Times New Roman"/>
              </a:rPr>
              <a:t>16</a:t>
            </a:r>
            <a:r>
              <a:rPr lang="en-US" dirty="0" smtClean="0">
                <a:latin typeface="+mj-lt"/>
                <a:cs typeface="Times New Roman"/>
              </a:rPr>
              <a:t>O absorptions occur, causing a reduction in the </a:t>
            </a:r>
            <a:r>
              <a:rPr lang="en-US" baseline="30000" dirty="0" smtClean="0">
                <a:latin typeface="+mj-lt"/>
                <a:cs typeface="Times New Roman"/>
              </a:rPr>
              <a:t>235</a:t>
            </a:r>
            <a:r>
              <a:rPr lang="en-US" dirty="0" smtClean="0">
                <a:latin typeface="+mj-lt"/>
                <a:cs typeface="Times New Roman"/>
              </a:rPr>
              <a:t>U and H-H</a:t>
            </a:r>
            <a:r>
              <a:rPr lang="en-US" baseline="-25000" dirty="0" smtClean="0">
                <a:latin typeface="+mj-lt"/>
                <a:cs typeface="Times New Roman"/>
              </a:rPr>
              <a:t>2</a:t>
            </a:r>
            <a:r>
              <a:rPr lang="en-US" dirty="0" smtClean="0">
                <a:latin typeface="+mj-lt"/>
                <a:cs typeface="Times New Roman"/>
              </a:rPr>
              <a:t>O absorptions.</a:t>
            </a:r>
          </a:p>
          <a:p>
            <a:pPr marL="228600" indent="-228600">
              <a:buFont typeface="Arial" pitchFamily="34" charset="0"/>
              <a:buChar char="•"/>
            </a:pPr>
            <a:r>
              <a:rPr lang="en-US" baseline="30000" dirty="0" smtClean="0">
                <a:cs typeface="Times New Roman"/>
              </a:rPr>
              <a:t>16</a:t>
            </a:r>
            <a:r>
              <a:rPr lang="en-US" dirty="0" smtClean="0">
                <a:cs typeface="Times New Roman"/>
              </a:rPr>
              <a:t>O absorptions are notably higher with the Hale evaluation.</a:t>
            </a:r>
            <a:endParaRPr lang="en-US" dirty="0" smtClean="0">
              <a:latin typeface="+mj-lt"/>
              <a:cs typeface="Times New Roman"/>
            </a:endParaRPr>
          </a:p>
          <a:p>
            <a:endParaRPr lang="en-US" dirty="0" smtClean="0">
              <a:latin typeface="+mj-lt"/>
              <a:cs typeface="Times New Roman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648200" y="4648200"/>
            <a:ext cx="41910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indent="-228600">
              <a:buFont typeface="Arial" pitchFamily="34" charset="0"/>
              <a:buChar char="•"/>
            </a:pPr>
            <a:r>
              <a:rPr lang="en-US" dirty="0" smtClean="0">
                <a:latin typeface="+mj-lt"/>
                <a:cs typeface="Times New Roman"/>
              </a:rPr>
              <a:t>Leakage differences are greatly reduced, but higher </a:t>
            </a:r>
            <a:r>
              <a:rPr lang="en-US" baseline="30000" dirty="0" smtClean="0">
                <a:latin typeface="+mj-lt"/>
                <a:cs typeface="Times New Roman"/>
              </a:rPr>
              <a:t>16</a:t>
            </a:r>
            <a:r>
              <a:rPr lang="en-US" dirty="0" smtClean="0">
                <a:latin typeface="+mj-lt"/>
                <a:cs typeface="Times New Roman"/>
              </a:rPr>
              <a:t>O absorptions occur, causing a reduction in the </a:t>
            </a:r>
            <a:r>
              <a:rPr lang="en-US" baseline="30000" dirty="0" smtClean="0">
                <a:latin typeface="+mj-lt"/>
                <a:cs typeface="Times New Roman"/>
              </a:rPr>
              <a:t>235</a:t>
            </a:r>
            <a:r>
              <a:rPr lang="en-US" dirty="0" smtClean="0">
                <a:latin typeface="+mj-lt"/>
                <a:cs typeface="Times New Roman"/>
              </a:rPr>
              <a:t>U and H-H</a:t>
            </a:r>
            <a:r>
              <a:rPr lang="en-US" baseline="-25000" dirty="0" smtClean="0">
                <a:latin typeface="+mj-lt"/>
                <a:cs typeface="Times New Roman"/>
              </a:rPr>
              <a:t>2</a:t>
            </a:r>
            <a:r>
              <a:rPr lang="en-US" dirty="0" smtClean="0">
                <a:latin typeface="+mj-lt"/>
                <a:cs typeface="Times New Roman"/>
              </a:rPr>
              <a:t>O absorptions.</a:t>
            </a:r>
          </a:p>
          <a:p>
            <a:pPr marL="228600" indent="-228600">
              <a:buFont typeface="Arial" pitchFamily="34" charset="0"/>
              <a:buChar char="•"/>
            </a:pPr>
            <a:r>
              <a:rPr lang="en-US" baseline="30000" dirty="0" smtClean="0">
                <a:cs typeface="Times New Roman"/>
              </a:rPr>
              <a:t>16</a:t>
            </a:r>
            <a:r>
              <a:rPr lang="en-US" dirty="0" smtClean="0">
                <a:cs typeface="Times New Roman"/>
              </a:rPr>
              <a:t>O absorptions are notably higher with the Hale evaluation.</a:t>
            </a:r>
            <a:endParaRPr lang="en-US" dirty="0" smtClean="0">
              <a:latin typeface="+mj-lt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274638"/>
            <a:ext cx="8534400" cy="563562"/>
          </a:xfrm>
        </p:spPr>
        <p:txBody>
          <a:bodyPr>
            <a:normAutofit fontScale="90000"/>
          </a:bodyPr>
          <a:lstStyle/>
          <a:p>
            <a:r>
              <a:rPr lang="en-US" sz="3600" dirty="0" smtClean="0"/>
              <a:t>Reactivity Effects – LST Models</a:t>
            </a:r>
            <a:endParaRPr lang="en-US" sz="3600" dirty="0"/>
          </a:p>
        </p:txBody>
      </p:sp>
      <p:sp>
        <p:nvSpPr>
          <p:cNvPr id="5" name="TextBox 4"/>
          <p:cNvSpPr txBox="1"/>
          <p:nvPr/>
        </p:nvSpPr>
        <p:spPr>
          <a:xfrm>
            <a:off x="457200" y="4191000"/>
            <a:ext cx="8305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In general, the LST models also show significant effects as a result of changes in the </a:t>
            </a:r>
            <a:r>
              <a:rPr lang="en-US" baseline="30000" dirty="0" smtClean="0"/>
              <a:t>16</a:t>
            </a:r>
            <a:r>
              <a:rPr lang="en-US" dirty="0" smtClean="0"/>
              <a:t>O cross section</a:t>
            </a:r>
            <a:r>
              <a:rPr lang="en-US" dirty="0" smtClean="0">
                <a:latin typeface="+mj-lt"/>
              </a:rPr>
              <a:t>:</a:t>
            </a:r>
            <a:r>
              <a:rPr lang="en-US" dirty="0" smtClean="0">
                <a:latin typeface="+mj-lt"/>
                <a:cs typeface="Times New Roman"/>
              </a:rPr>
              <a:t> about 50 </a:t>
            </a:r>
            <a:r>
              <a:rPr lang="en-US" dirty="0" err="1" smtClean="0">
                <a:latin typeface="+mj-lt"/>
                <a:cs typeface="Times New Roman"/>
              </a:rPr>
              <a:t>pcm</a:t>
            </a:r>
            <a:r>
              <a:rPr lang="en-US" dirty="0" smtClean="0">
                <a:latin typeface="+mj-lt"/>
                <a:cs typeface="Times New Roman"/>
              </a:rPr>
              <a:t> (Leal) and 100 </a:t>
            </a:r>
            <a:r>
              <a:rPr lang="en-US" dirty="0" err="1" smtClean="0">
                <a:latin typeface="+mj-lt"/>
                <a:cs typeface="Times New Roman"/>
              </a:rPr>
              <a:t>pcm</a:t>
            </a:r>
            <a:r>
              <a:rPr lang="en-US" dirty="0" smtClean="0">
                <a:latin typeface="+mj-lt"/>
                <a:cs typeface="Times New Roman"/>
              </a:rPr>
              <a:t> (Hale).  Leal’s evaluation performs better on average.</a:t>
            </a:r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B3F9D-FB3C-46F1-946F-47C4628A09FE}" type="slidenum">
              <a:rPr lang="en-US" smtClean="0"/>
              <a:pPr/>
              <a:t>14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Trumbull &amp; Romano - Benchmark Testing of CIELO O-16</a:t>
            </a:r>
            <a:endParaRPr lang="en-US" dirty="0"/>
          </a:p>
        </p:txBody>
      </p:sp>
      <p:graphicFrame>
        <p:nvGraphicFramePr>
          <p:cNvPr id="10" name="Table 9"/>
          <p:cNvGraphicFramePr>
            <a:graphicFrameLocks noGrp="1"/>
          </p:cNvGraphicFramePr>
          <p:nvPr/>
        </p:nvGraphicFramePr>
        <p:xfrm>
          <a:off x="2667000" y="4876800"/>
          <a:ext cx="4064000" cy="148336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032000"/>
                <a:gridCol w="20320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Source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Avg. (C/E-1)</a:t>
                      </a:r>
                      <a:endParaRPr lang="en-US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ENDF/B-VII.1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0.00026</a:t>
                      </a:r>
                      <a:endParaRPr lang="en-US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Leal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-0.00009</a:t>
                      </a:r>
                      <a:endParaRPr lang="en-US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Hale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-0.00076</a:t>
                      </a:r>
                      <a:endParaRPr lang="en-US" sz="1600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838200"/>
            <a:ext cx="4572000" cy="33250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8676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0" y="838200"/>
            <a:ext cx="4572000" cy="33250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274638"/>
            <a:ext cx="8534400" cy="563562"/>
          </a:xfrm>
        </p:spPr>
        <p:txBody>
          <a:bodyPr>
            <a:normAutofit fontScale="90000"/>
          </a:bodyPr>
          <a:lstStyle/>
          <a:p>
            <a:r>
              <a:rPr lang="en-US" sz="3600" dirty="0" smtClean="0"/>
              <a:t>Reactivity Effects – LCT Models</a:t>
            </a:r>
            <a:endParaRPr lang="en-US" sz="3600" dirty="0"/>
          </a:p>
        </p:txBody>
      </p:sp>
      <p:sp>
        <p:nvSpPr>
          <p:cNvPr id="5" name="TextBox 4"/>
          <p:cNvSpPr txBox="1"/>
          <p:nvPr/>
        </p:nvSpPr>
        <p:spPr>
          <a:xfrm>
            <a:off x="457200" y="4191000"/>
            <a:ext cx="8305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The LCT models show similar effects as with the LST models with changes in the </a:t>
            </a:r>
            <a:r>
              <a:rPr lang="en-US" baseline="30000" dirty="0" smtClean="0"/>
              <a:t>16</a:t>
            </a:r>
            <a:r>
              <a:rPr lang="en-US" dirty="0" smtClean="0"/>
              <a:t>O cross section</a:t>
            </a:r>
            <a:r>
              <a:rPr lang="en-US" dirty="0" smtClean="0">
                <a:latin typeface="+mj-lt"/>
              </a:rPr>
              <a:t>:</a:t>
            </a:r>
            <a:r>
              <a:rPr lang="en-US" dirty="0" smtClean="0">
                <a:latin typeface="+mj-lt"/>
                <a:cs typeface="Times New Roman"/>
              </a:rPr>
              <a:t> about 25-100 </a:t>
            </a:r>
            <a:r>
              <a:rPr lang="en-US" dirty="0" err="1" smtClean="0">
                <a:latin typeface="+mj-lt"/>
                <a:cs typeface="Times New Roman"/>
              </a:rPr>
              <a:t>pcm</a:t>
            </a:r>
            <a:r>
              <a:rPr lang="en-US" dirty="0" smtClean="0">
                <a:latin typeface="+mj-lt"/>
                <a:cs typeface="Times New Roman"/>
              </a:rPr>
              <a:t> (Leal) and 50-150 </a:t>
            </a:r>
            <a:r>
              <a:rPr lang="en-US" dirty="0" err="1" smtClean="0">
                <a:latin typeface="+mj-lt"/>
                <a:cs typeface="Times New Roman"/>
              </a:rPr>
              <a:t>pcm</a:t>
            </a:r>
            <a:r>
              <a:rPr lang="en-US" dirty="0" smtClean="0">
                <a:latin typeface="+mj-lt"/>
                <a:cs typeface="Times New Roman"/>
              </a:rPr>
              <a:t> (Hale).</a:t>
            </a:r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B3F9D-FB3C-46F1-946F-47C4628A09FE}" type="slidenum">
              <a:rPr lang="en-US" smtClean="0"/>
              <a:pPr/>
              <a:t>15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Trumbull &amp; Romano - Benchmark Testing of CIELO O-16</a:t>
            </a:r>
            <a:endParaRPr lang="en-US" dirty="0"/>
          </a:p>
        </p:txBody>
      </p:sp>
      <p:graphicFrame>
        <p:nvGraphicFramePr>
          <p:cNvPr id="10" name="Table 9"/>
          <p:cNvGraphicFramePr>
            <a:graphicFrameLocks noGrp="1"/>
          </p:cNvGraphicFramePr>
          <p:nvPr/>
        </p:nvGraphicFramePr>
        <p:xfrm>
          <a:off x="2667000" y="4876800"/>
          <a:ext cx="4064000" cy="148336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032000"/>
                <a:gridCol w="20320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Source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Avg. (C/E-1)</a:t>
                      </a:r>
                      <a:endParaRPr lang="en-US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ENDF/B-VII.1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0.00026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Leal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-0.00033</a:t>
                      </a:r>
                      <a:endParaRPr lang="en-US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Hale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-0.00079</a:t>
                      </a:r>
                      <a:endParaRPr lang="en-US" sz="1600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838200"/>
            <a:ext cx="4572000" cy="33250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9699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0" y="838200"/>
            <a:ext cx="4572000" cy="33250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>
            <a:normAutofit/>
          </a:bodyPr>
          <a:lstStyle/>
          <a:p>
            <a:r>
              <a:rPr lang="en-US" sz="3200" dirty="0" smtClean="0"/>
              <a:t>Neutron Balance for LST &amp; LCT Models</a:t>
            </a:r>
            <a:endParaRPr lang="en-US" sz="32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Trumbull &amp; Romano - Benchmark Testing of CIELO O-16</a:t>
            </a:r>
            <a:endParaRPr lang="en-US" i="1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B3F9D-FB3C-46F1-946F-47C4628A09FE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38200" y="4267200"/>
            <a:ext cx="7620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indent="-228600">
              <a:buFont typeface="Arial" pitchFamily="34" charset="0"/>
              <a:buChar char="•"/>
            </a:pPr>
            <a:r>
              <a:rPr lang="en-US" dirty="0" smtClean="0">
                <a:latin typeface="+mj-lt"/>
                <a:cs typeface="Times New Roman"/>
              </a:rPr>
              <a:t>Similar to the HST models, there is increased leakage and </a:t>
            </a:r>
            <a:r>
              <a:rPr lang="en-US" baseline="30000" dirty="0" smtClean="0">
                <a:latin typeface="+mj-lt"/>
                <a:cs typeface="Times New Roman"/>
              </a:rPr>
              <a:t>16</a:t>
            </a:r>
            <a:r>
              <a:rPr lang="en-US" dirty="0" smtClean="0">
                <a:latin typeface="+mj-lt"/>
                <a:cs typeface="Times New Roman"/>
              </a:rPr>
              <a:t>O absorptions causing a reduction in </a:t>
            </a:r>
            <a:r>
              <a:rPr lang="en-US" baseline="30000" dirty="0" smtClean="0">
                <a:latin typeface="+mj-lt"/>
                <a:cs typeface="Times New Roman"/>
              </a:rPr>
              <a:t>235</a:t>
            </a:r>
            <a:r>
              <a:rPr lang="en-US" dirty="0" smtClean="0">
                <a:latin typeface="+mj-lt"/>
                <a:cs typeface="Times New Roman"/>
              </a:rPr>
              <a:t>U absorptions.</a:t>
            </a:r>
          </a:p>
          <a:p>
            <a:pPr marL="228600" indent="-228600">
              <a:buFont typeface="Arial" pitchFamily="34" charset="0"/>
              <a:buChar char="•"/>
            </a:pPr>
            <a:r>
              <a:rPr lang="en-US" baseline="30000" dirty="0" smtClean="0">
                <a:latin typeface="+mj-lt"/>
                <a:cs typeface="Times New Roman"/>
              </a:rPr>
              <a:t>16</a:t>
            </a:r>
            <a:r>
              <a:rPr lang="en-US" dirty="0" smtClean="0">
                <a:latin typeface="+mj-lt"/>
                <a:cs typeface="Times New Roman"/>
              </a:rPr>
              <a:t>O absorptions are notably higher with  the Hale evaluation.</a:t>
            </a:r>
          </a:p>
        </p:txBody>
      </p:sp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914400"/>
            <a:ext cx="4572000" cy="33250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23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0" y="914400"/>
            <a:ext cx="4572000" cy="33250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87362"/>
          </a:xfrm>
        </p:spPr>
        <p:txBody>
          <a:bodyPr>
            <a:normAutofit fontScale="90000"/>
          </a:bodyPr>
          <a:lstStyle/>
          <a:p>
            <a:r>
              <a:rPr lang="en-US" sz="3200" dirty="0" smtClean="0"/>
              <a:t>HST+LST Above Thermal Leakage Trend Analysis</a:t>
            </a:r>
            <a:endParaRPr lang="en-US" sz="32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Trumbull &amp; Romano - Benchmark Testing of CIELO O-16</a:t>
            </a:r>
            <a:endParaRPr lang="en-US" i="1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B3F9D-FB3C-46F1-946F-47C4628A09FE}" type="slidenum">
              <a:rPr lang="en-US" smtClean="0"/>
              <a:pPr/>
              <a:t>17</a:t>
            </a:fld>
            <a:endParaRPr lang="en-US" dirty="0"/>
          </a:p>
        </p:txBody>
      </p:sp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14400" y="762000"/>
            <a:ext cx="7315200" cy="53201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87362"/>
          </a:xfrm>
        </p:spPr>
        <p:txBody>
          <a:bodyPr>
            <a:normAutofit fontScale="90000"/>
          </a:bodyPr>
          <a:lstStyle/>
          <a:p>
            <a:r>
              <a:rPr lang="en-US" sz="3200" dirty="0" smtClean="0"/>
              <a:t>HST, LST, LCT Above Thermal Fission Trend Analysis</a:t>
            </a:r>
            <a:endParaRPr lang="en-US" sz="32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Trumbull &amp; Romano - Benchmark Testing of CIELO O-16</a:t>
            </a:r>
            <a:endParaRPr lang="en-US" i="1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B3F9D-FB3C-46F1-946F-47C4628A09FE}" type="slidenum">
              <a:rPr lang="en-US" smtClean="0"/>
              <a:pPr/>
              <a:t>18</a:t>
            </a:fld>
            <a:endParaRPr lang="en-US" dirty="0"/>
          </a:p>
        </p:txBody>
      </p:sp>
      <p:pic>
        <p:nvPicPr>
          <p:cNvPr id="3379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90600" y="914400"/>
            <a:ext cx="7315200" cy="53201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87362"/>
          </a:xfrm>
        </p:spPr>
        <p:txBody>
          <a:bodyPr>
            <a:normAutofit fontScale="90000"/>
          </a:bodyPr>
          <a:lstStyle/>
          <a:p>
            <a:r>
              <a:rPr lang="en-US" sz="3200" dirty="0" smtClean="0"/>
              <a:t>HST, LST, LCT </a:t>
            </a:r>
            <a:r>
              <a:rPr lang="en-US" sz="3200" baseline="30000" dirty="0" smtClean="0"/>
              <a:t>16</a:t>
            </a:r>
            <a:r>
              <a:rPr lang="en-US" sz="3200" dirty="0" smtClean="0"/>
              <a:t>O Absorption Trend Analysis</a:t>
            </a:r>
            <a:endParaRPr lang="en-US" sz="32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Trumbull &amp; Romano - Benchmark Testing of CIELO O-16</a:t>
            </a:r>
            <a:endParaRPr lang="en-US" i="1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B3F9D-FB3C-46F1-946F-47C4628A09FE}" type="slidenum">
              <a:rPr lang="en-US" smtClean="0"/>
              <a:pPr/>
              <a:t>19</a:t>
            </a:fld>
            <a:endParaRPr lang="en-US" dirty="0"/>
          </a:p>
        </p:txBody>
      </p:sp>
      <p:pic>
        <p:nvPicPr>
          <p:cNvPr id="3481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14400" y="762000"/>
            <a:ext cx="7315200" cy="53201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aseline="30000" dirty="0" smtClean="0"/>
              <a:t>16</a:t>
            </a:r>
            <a:r>
              <a:rPr lang="en-US" dirty="0" smtClean="0"/>
              <a:t>O Validation Testing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754563"/>
          </a:xfrm>
        </p:spPr>
        <p:txBody>
          <a:bodyPr>
            <a:normAutofit fontScale="70000" lnSpcReduction="20000"/>
          </a:bodyPr>
          <a:lstStyle/>
          <a:p>
            <a:r>
              <a:rPr lang="en-US" dirty="0" smtClean="0"/>
              <a:t>Suite of 135 ICSBEP Models run using ENDF/B-VII.1 as the base case for cross section libraries.</a:t>
            </a:r>
          </a:p>
          <a:p>
            <a:r>
              <a:rPr lang="en-US" dirty="0" smtClean="0"/>
              <a:t>Separate runs made substituting </a:t>
            </a:r>
            <a:r>
              <a:rPr lang="en-US" baseline="30000" dirty="0" smtClean="0"/>
              <a:t>16</a:t>
            </a:r>
            <a:r>
              <a:rPr lang="en-US" dirty="0" smtClean="0"/>
              <a:t>O evaluations from ORNL (Leal) and LANL (Hale).  Results compared back to ENDF/B-VII.1: </a:t>
            </a:r>
          </a:p>
          <a:p>
            <a:pPr lvl="1"/>
            <a:r>
              <a:rPr lang="en-US" dirty="0" smtClean="0"/>
              <a:t>Population-average eigenvalue </a:t>
            </a:r>
            <a:r>
              <a:rPr lang="en-US" i="1" dirty="0" smtClean="0"/>
              <a:t>C</a:t>
            </a:r>
            <a:r>
              <a:rPr lang="en-US" dirty="0" smtClean="0"/>
              <a:t>/</a:t>
            </a:r>
            <a:r>
              <a:rPr lang="en-US" i="1" dirty="0" smtClean="0"/>
              <a:t>E</a:t>
            </a:r>
            <a:r>
              <a:rPr lang="en-US" dirty="0" smtClean="0"/>
              <a:t> and standard deviation, Goodness-of-Fit parameters,</a:t>
            </a:r>
          </a:p>
          <a:p>
            <a:pPr lvl="1"/>
            <a:r>
              <a:rPr lang="en-US" dirty="0" smtClean="0"/>
              <a:t>Changes in </a:t>
            </a:r>
            <a:r>
              <a:rPr lang="en-US" i="1" dirty="0" smtClean="0"/>
              <a:t>C</a:t>
            </a:r>
            <a:r>
              <a:rPr lang="en-US" dirty="0" smtClean="0"/>
              <a:t>/</a:t>
            </a:r>
            <a:r>
              <a:rPr lang="en-US" i="1" dirty="0" smtClean="0"/>
              <a:t>E</a:t>
            </a:r>
            <a:r>
              <a:rPr lang="en-US" dirty="0" smtClean="0"/>
              <a:t> examined for fast, intermediate, and thermal spectrum models.</a:t>
            </a:r>
          </a:p>
          <a:p>
            <a:pPr lvl="1"/>
            <a:r>
              <a:rPr lang="en-US" dirty="0" smtClean="0"/>
              <a:t>Eigenvalue </a:t>
            </a:r>
            <a:r>
              <a:rPr lang="en-US" i="1" dirty="0" smtClean="0"/>
              <a:t>C</a:t>
            </a:r>
            <a:r>
              <a:rPr lang="en-US" dirty="0" smtClean="0"/>
              <a:t>/</a:t>
            </a:r>
            <a:r>
              <a:rPr lang="en-US" i="1" dirty="0" smtClean="0"/>
              <a:t>E</a:t>
            </a:r>
            <a:r>
              <a:rPr lang="en-US" dirty="0" smtClean="0"/>
              <a:t> Trend analysis using ATLF &amp; ATFF spectral indices, and </a:t>
            </a:r>
            <a:r>
              <a:rPr lang="en-US" baseline="30000" dirty="0" smtClean="0"/>
              <a:t>16</a:t>
            </a:r>
            <a:r>
              <a:rPr lang="en-US" dirty="0" smtClean="0"/>
              <a:t>O absorption fractions.</a:t>
            </a:r>
          </a:p>
          <a:p>
            <a:r>
              <a:rPr lang="en-US" dirty="0" smtClean="0"/>
              <a:t>Most calculations performed with the MC21 Monte Carlo code.</a:t>
            </a:r>
          </a:p>
          <a:p>
            <a:pPr lvl="1"/>
            <a:r>
              <a:rPr lang="en-US" dirty="0" smtClean="0"/>
              <a:t>ENDF files processed locally using NJOY and NDEX to create MC21 data libraries.</a:t>
            </a:r>
          </a:p>
          <a:p>
            <a:pPr lvl="1"/>
            <a:r>
              <a:rPr lang="en-US" dirty="0" smtClean="0"/>
              <a:t>NJOY2012.32x used to produce ESADs from resonance parameters in Leal’s evaluation.</a:t>
            </a:r>
          </a:p>
          <a:p>
            <a:r>
              <a:rPr lang="en-US" dirty="0" smtClean="0"/>
              <a:t>Calculations for PST benchmarks performed with OpenMC</a:t>
            </a:r>
          </a:p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B3F9D-FB3C-46F1-946F-47C4628A09FE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Trumbull &amp; Romano - Benchmark Testing of CIELO O-16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Reactivity Effects – PST Models</a:t>
            </a:r>
            <a:endParaRPr lang="en-US" dirty="0"/>
          </a:p>
        </p:txBody>
      </p:sp>
      <p:pic>
        <p:nvPicPr>
          <p:cNvPr id="6" name="Content Placeholder 5" descr="o16_keff_pu.png"/>
          <p:cNvPicPr>
            <a:picLocks noGrp="1" noChangeAspect="1"/>
          </p:cNvPicPr>
          <p:nvPr>
            <p:ph idx="1"/>
          </p:nvPr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1" y="1752600"/>
            <a:ext cx="9160407" cy="3124200"/>
          </a:xfr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Trumbull &amp; Romano - Benchmark Testing of CIELO O-16</a:t>
            </a:r>
            <a:endParaRPr lang="en-US" i="1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B3F9D-FB3C-46F1-946F-47C4628A09FE}" type="slidenum">
              <a:rPr lang="en-US" smtClean="0"/>
              <a:pPr/>
              <a:t>20</a:t>
            </a:fld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381000" y="4800600"/>
            <a:ext cx="8305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PST models show significant effects as a result of changes in the </a:t>
            </a:r>
            <a:r>
              <a:rPr lang="en-US" baseline="30000" dirty="0" smtClean="0"/>
              <a:t>16</a:t>
            </a:r>
            <a:r>
              <a:rPr lang="en-US" dirty="0" smtClean="0"/>
              <a:t>O cross section</a:t>
            </a:r>
            <a:r>
              <a:rPr lang="en-US" dirty="0" smtClean="0">
                <a:latin typeface="+mj-lt"/>
              </a:rPr>
              <a:t>:</a:t>
            </a:r>
            <a:r>
              <a:rPr lang="en-US" dirty="0" smtClean="0">
                <a:latin typeface="+mj-lt"/>
                <a:cs typeface="Times New Roman"/>
              </a:rPr>
              <a:t> about 0-100 </a:t>
            </a:r>
            <a:r>
              <a:rPr lang="en-US" dirty="0" err="1" smtClean="0">
                <a:latin typeface="+mj-lt"/>
                <a:cs typeface="Times New Roman"/>
              </a:rPr>
              <a:t>pcm</a:t>
            </a:r>
            <a:r>
              <a:rPr lang="en-US" dirty="0" smtClean="0">
                <a:latin typeface="+mj-lt"/>
                <a:cs typeface="Times New Roman"/>
              </a:rPr>
              <a:t> (Leal) and 150-300 </a:t>
            </a:r>
            <a:r>
              <a:rPr lang="en-US" dirty="0" err="1" smtClean="0">
                <a:latin typeface="+mj-lt"/>
                <a:cs typeface="Times New Roman"/>
              </a:rPr>
              <a:t>pcm</a:t>
            </a:r>
            <a:r>
              <a:rPr lang="en-US" dirty="0" smtClean="0">
                <a:latin typeface="+mj-lt"/>
                <a:cs typeface="Times New Roman"/>
              </a:rPr>
              <a:t> (Hale).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Reactivity Effects – PST Models</a:t>
            </a:r>
            <a:endParaRPr lang="en-US" dirty="0"/>
          </a:p>
        </p:txBody>
      </p:sp>
      <p:pic>
        <p:nvPicPr>
          <p:cNvPr id="6" name="Content Placeholder 5" descr="o16_keff_pu_diff.png"/>
          <p:cNvPicPr>
            <a:picLocks noGrp="1" noChangeAspect="1"/>
          </p:cNvPicPr>
          <p:nvPr>
            <p:ph idx="1"/>
          </p:nvPr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1752600"/>
            <a:ext cx="9144001" cy="3246613"/>
          </a:xfr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Trumbull &amp; Romano - Benchmark Testing of CIELO O-16</a:t>
            </a:r>
            <a:endParaRPr lang="en-US" i="1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B3F9D-FB3C-46F1-946F-47C4628A09FE}" type="slidenum">
              <a:rPr lang="en-US" smtClean="0"/>
              <a:pPr/>
              <a:t>21</a:t>
            </a:fld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381001" y="5105400"/>
            <a:ext cx="8001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Combination of Hale </a:t>
            </a:r>
            <a:r>
              <a:rPr lang="en-US" baseline="30000" dirty="0" smtClean="0"/>
              <a:t>16</a:t>
            </a:r>
            <a:r>
              <a:rPr lang="en-US" dirty="0" smtClean="0"/>
              <a:t>O and SG34 </a:t>
            </a:r>
            <a:r>
              <a:rPr lang="en-US" baseline="30000" dirty="0" smtClean="0"/>
              <a:t>239</a:t>
            </a:r>
            <a:r>
              <a:rPr lang="en-US" dirty="0" smtClean="0"/>
              <a:t>Pu may reduce PST bias to &lt; 100 </a:t>
            </a:r>
            <a:r>
              <a:rPr lang="en-US" dirty="0" err="1" smtClean="0"/>
              <a:t>pcm</a:t>
            </a:r>
            <a:r>
              <a:rPr lang="en-US" dirty="0" smtClean="0"/>
              <a:t>. New </a:t>
            </a:r>
            <a:r>
              <a:rPr lang="en-US" baseline="30000" dirty="0" smtClean="0"/>
              <a:t>16</a:t>
            </a:r>
            <a:r>
              <a:rPr lang="en-US" dirty="0" smtClean="0"/>
              <a:t>O evaluations need to be considered for ongoing Big3 work.</a:t>
            </a:r>
            <a:endParaRPr lang="en-US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 smtClean="0"/>
              <a:t>Based on the collection of benchmarks used in this study:</a:t>
            </a:r>
          </a:p>
          <a:p>
            <a:pPr lvl="1"/>
            <a:r>
              <a:rPr lang="en-US" dirty="0" smtClean="0"/>
              <a:t>Both the Leal and Hale evaluations generally cause increased </a:t>
            </a:r>
            <a:r>
              <a:rPr lang="en-US" baseline="30000" dirty="0" smtClean="0"/>
              <a:t>16</a:t>
            </a:r>
            <a:r>
              <a:rPr lang="en-US" dirty="0" smtClean="0"/>
              <a:t>O absorption and leakage.</a:t>
            </a:r>
          </a:p>
          <a:p>
            <a:pPr lvl="2"/>
            <a:r>
              <a:rPr lang="en-US" dirty="0" smtClean="0"/>
              <a:t>These increases are larger for the Hale evaluation.</a:t>
            </a:r>
          </a:p>
          <a:p>
            <a:pPr lvl="1"/>
            <a:r>
              <a:rPr lang="en-US" dirty="0" smtClean="0"/>
              <a:t>Relative to ENDF/B-VII.1, both Leal and Hale introduce slightly negative </a:t>
            </a:r>
            <a:r>
              <a:rPr lang="en-US" i="1" dirty="0" smtClean="0"/>
              <a:t>C</a:t>
            </a:r>
            <a:r>
              <a:rPr lang="en-US" dirty="0" smtClean="0"/>
              <a:t>/</a:t>
            </a:r>
            <a:r>
              <a:rPr lang="en-US" i="1" dirty="0" smtClean="0"/>
              <a:t>E</a:t>
            </a:r>
            <a:r>
              <a:rPr lang="en-US" dirty="0" smtClean="0"/>
              <a:t> trends with </a:t>
            </a:r>
            <a:r>
              <a:rPr lang="en-US" i="1" dirty="0" smtClean="0"/>
              <a:t>ATLF</a:t>
            </a:r>
            <a:r>
              <a:rPr lang="en-US" dirty="0" smtClean="0"/>
              <a:t> &amp; </a:t>
            </a:r>
            <a:r>
              <a:rPr lang="en-US" i="1" dirty="0" smtClean="0"/>
              <a:t>ATFF</a:t>
            </a:r>
            <a:r>
              <a:rPr lang="en-US" dirty="0" smtClean="0"/>
              <a:t>.</a:t>
            </a:r>
          </a:p>
          <a:p>
            <a:pPr lvl="2"/>
            <a:r>
              <a:rPr lang="en-US" dirty="0" smtClean="0"/>
              <a:t>There is also a consistent positive trend of C/E with </a:t>
            </a:r>
            <a:r>
              <a:rPr lang="en-US" baseline="30000" dirty="0" smtClean="0"/>
              <a:t>16</a:t>
            </a:r>
            <a:r>
              <a:rPr lang="en-US" dirty="0" smtClean="0"/>
              <a:t>O absorptions that should be considered.</a:t>
            </a:r>
          </a:p>
          <a:p>
            <a:pPr lvl="1"/>
            <a:r>
              <a:rPr lang="en-US" dirty="0" smtClean="0"/>
              <a:t>Excluding the PST </a:t>
            </a:r>
            <a:r>
              <a:rPr lang="en-US" dirty="0" smtClean="0"/>
              <a:t>benchmarks</a:t>
            </a:r>
            <a:r>
              <a:rPr lang="en-US" dirty="0" smtClean="0"/>
              <a:t>, there are no notable improvements in average </a:t>
            </a:r>
            <a:r>
              <a:rPr lang="en-US" i="1" dirty="0" smtClean="0"/>
              <a:t>C</a:t>
            </a:r>
            <a:r>
              <a:rPr lang="en-US" dirty="0" smtClean="0"/>
              <a:t>/</a:t>
            </a:r>
            <a:r>
              <a:rPr lang="en-US" i="1" dirty="0" smtClean="0"/>
              <a:t>E </a:t>
            </a:r>
            <a:r>
              <a:rPr lang="en-US" dirty="0" smtClean="0"/>
              <a:t>using either Leal’s or Hale’s evaluation.</a:t>
            </a:r>
          </a:p>
          <a:p>
            <a:r>
              <a:rPr lang="en-US" dirty="0" smtClean="0"/>
              <a:t>Results from this study do not support adopting either evaluation in lieu of the current ENDF/B-VII.1 evaluation:</a:t>
            </a:r>
          </a:p>
          <a:p>
            <a:pPr lvl="1"/>
            <a:r>
              <a:rPr lang="en-US" dirty="0" smtClean="0"/>
              <a:t>Although the improvement in C/E for the PST models with Hale’s evaluation needs further investigation.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Trumbull &amp; Romano - Benchmark Testing of CIELO O-16</a:t>
            </a:r>
            <a:endParaRPr lang="en-US" i="1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B3F9D-FB3C-46F1-946F-47C4628A09FE}" type="slidenum">
              <a:rPr lang="en-US" smtClean="0"/>
              <a:pPr/>
              <a:t>22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976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Evaluations Tested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Trumbull &amp; Romano - Benchmark Testing of CIELO O-16</a:t>
            </a:r>
            <a:endParaRPr lang="en-US" i="1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B3F9D-FB3C-46F1-946F-47C4628A09FE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152400" y="838200"/>
            <a:ext cx="5105400" cy="4524315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800" dirty="0" smtClean="0">
                <a:latin typeface="Courier New" pitchFamily="49" charset="0"/>
                <a:cs typeface="Courier New" pitchFamily="49" charset="0"/>
              </a:rPr>
              <a:t>Retrieved by E4-Web: 2012/11/15,11:20:09                             1 0  0    0</a:t>
            </a:r>
          </a:p>
          <a:p>
            <a:r>
              <a:rPr lang="en-US" sz="800" dirty="0" smtClean="0">
                <a:latin typeface="Courier New" pitchFamily="49" charset="0"/>
                <a:cs typeface="Courier New" pitchFamily="49" charset="0"/>
              </a:rPr>
              <a:t> 8.016000+3 1.585751+1          1          0          0          4 825 1451    1</a:t>
            </a:r>
          </a:p>
          <a:p>
            <a:r>
              <a:rPr lang="en-US" sz="800" dirty="0" smtClean="0">
                <a:latin typeface="Courier New" pitchFamily="49" charset="0"/>
                <a:cs typeface="Courier New" pitchFamily="49" charset="0"/>
              </a:rPr>
              <a:t> 0.000000+0 0.000000+0          0          0          0          6 825 1451    2</a:t>
            </a:r>
          </a:p>
          <a:p>
            <a:r>
              <a:rPr lang="en-US" sz="800" dirty="0" smtClean="0">
                <a:latin typeface="Courier New" pitchFamily="49" charset="0"/>
                <a:cs typeface="Courier New" pitchFamily="49" charset="0"/>
              </a:rPr>
              <a:t> 1.000000+0 1.500000+8          1          0         10          7 825 1451    3</a:t>
            </a:r>
          </a:p>
          <a:p>
            <a:r>
              <a:rPr lang="en-US" sz="800" dirty="0" smtClean="0">
                <a:latin typeface="Courier New" pitchFamily="49" charset="0"/>
                <a:cs typeface="Courier New" pitchFamily="49" charset="0"/>
              </a:rPr>
              <a:t> 0.000000+0 0.000000+0          0          0        953        192 825 1451    4</a:t>
            </a:r>
          </a:p>
          <a:p>
            <a:r>
              <a:rPr lang="en-US" sz="800" dirty="0" smtClean="0">
                <a:latin typeface="Courier New" pitchFamily="49" charset="0"/>
                <a:cs typeface="Courier New" pitchFamily="49" charset="0"/>
              </a:rPr>
              <a:t>  8-O - 16 LANL       EVAL-DEC05 </a:t>
            </a:r>
            <a:r>
              <a:rPr lang="en-US" sz="800" dirty="0" err="1" smtClean="0">
                <a:latin typeface="Courier New" pitchFamily="49" charset="0"/>
                <a:cs typeface="Courier New" pitchFamily="49" charset="0"/>
              </a:rPr>
              <a:t>Hale,Young,Chadwick,Caro,Lubitz</a:t>
            </a:r>
            <a:r>
              <a:rPr lang="en-US" sz="800" dirty="0" smtClean="0">
                <a:latin typeface="Courier New" pitchFamily="49" charset="0"/>
                <a:cs typeface="Courier New" pitchFamily="49" charset="0"/>
              </a:rPr>
              <a:t>   825 1451    5</a:t>
            </a:r>
          </a:p>
          <a:p>
            <a:r>
              <a:rPr lang="en-US" sz="800" dirty="0" smtClean="0">
                <a:latin typeface="Courier New" pitchFamily="49" charset="0"/>
                <a:cs typeface="Courier New" pitchFamily="49" charset="0"/>
              </a:rPr>
              <a:t>CH96AB,CA98,Ch99,Yo01 DIST-DEC06                       20111222    825 1451    6</a:t>
            </a:r>
          </a:p>
          <a:p>
            <a:r>
              <a:rPr lang="en-US" sz="800" dirty="0" smtClean="0">
                <a:latin typeface="Courier New" pitchFamily="49" charset="0"/>
                <a:cs typeface="Courier New" pitchFamily="49" charset="0"/>
              </a:rPr>
              <a:t>----ENDF/B-VII.1      MATERIAL  825                                825 1451    7</a:t>
            </a:r>
          </a:p>
          <a:p>
            <a:r>
              <a:rPr lang="en-US" sz="800" dirty="0" smtClean="0">
                <a:latin typeface="Courier New" pitchFamily="49" charset="0"/>
                <a:cs typeface="Courier New" pitchFamily="49" charset="0"/>
              </a:rPr>
              <a:t>-----INCIDENT NEUTRON DATA                                         825 1451    8</a:t>
            </a:r>
          </a:p>
          <a:p>
            <a:r>
              <a:rPr lang="en-US" sz="800" dirty="0" smtClean="0">
                <a:latin typeface="Courier New" pitchFamily="49" charset="0"/>
                <a:cs typeface="Courier New" pitchFamily="49" charset="0"/>
              </a:rPr>
              <a:t>------ENDF-6 FORMAT                                                825 1451    9</a:t>
            </a:r>
          </a:p>
          <a:p>
            <a:r>
              <a:rPr lang="en-US" sz="800" dirty="0" smtClean="0">
                <a:latin typeface="Courier New" pitchFamily="49" charset="0"/>
                <a:cs typeface="Courier New" pitchFamily="49" charset="0"/>
              </a:rPr>
              <a:t>                                                                   825 1451   10</a:t>
            </a:r>
          </a:p>
          <a:p>
            <a:r>
              <a:rPr lang="en-US" sz="800" dirty="0" smtClean="0">
                <a:latin typeface="Courier New" pitchFamily="49" charset="0"/>
                <a:cs typeface="Courier New" pitchFamily="49" charset="0"/>
              </a:rPr>
              <a:t>_________________________________________________________________  825 1451   11</a:t>
            </a:r>
          </a:p>
          <a:p>
            <a:r>
              <a:rPr lang="en-US" sz="800" dirty="0" smtClean="0">
                <a:latin typeface="Courier New" pitchFamily="49" charset="0"/>
                <a:cs typeface="Courier New" pitchFamily="49" charset="0"/>
              </a:rPr>
              <a:t>  8-O - 16 CIELO for testing                                       825 1451   12</a:t>
            </a:r>
          </a:p>
          <a:p>
            <a:r>
              <a:rPr lang="en-US" sz="800" dirty="0" smtClean="0">
                <a:latin typeface="Courier New" pitchFamily="49" charset="0"/>
                <a:cs typeface="Courier New" pitchFamily="49" charset="0"/>
              </a:rPr>
              <a:t>           DIST - JULY2014                                         825 1451   13</a:t>
            </a:r>
          </a:p>
          <a:p>
            <a:r>
              <a:rPr lang="en-US" sz="800" dirty="0" smtClean="0">
                <a:latin typeface="Courier New" pitchFamily="49" charset="0"/>
                <a:cs typeface="Courier New" pitchFamily="49" charset="0"/>
              </a:rPr>
              <a:t>                                                                   825 1451   14</a:t>
            </a:r>
          </a:p>
          <a:p>
            <a:r>
              <a:rPr lang="en-US" sz="800" dirty="0" smtClean="0">
                <a:latin typeface="Courier New" pitchFamily="49" charset="0"/>
                <a:cs typeface="Courier New" pitchFamily="49" charset="0"/>
              </a:rPr>
              <a:t> This O-16 evaluation was created for testing benchmark results in 825 1451   15</a:t>
            </a:r>
          </a:p>
          <a:p>
            <a:r>
              <a:rPr lang="en-US" sz="800" dirty="0" smtClean="0">
                <a:latin typeface="Courier New" pitchFamily="49" charset="0"/>
                <a:cs typeface="Courier New" pitchFamily="49" charset="0"/>
              </a:rPr>
              <a:t>criticality, shielding, etc calculations. It uses ENDF/B-VII.1 as  825 1451   16</a:t>
            </a:r>
          </a:p>
          <a:p>
            <a:r>
              <a:rPr lang="en-US" sz="800" dirty="0" smtClean="0">
                <a:latin typeface="Courier New" pitchFamily="49" charset="0"/>
                <a:cs typeface="Courier New" pitchFamily="49" charset="0"/>
              </a:rPr>
              <a:t>the template. A resonance re-evaluation was performed at ORNL      825 1451   17</a:t>
            </a:r>
          </a:p>
          <a:p>
            <a:r>
              <a:rPr lang="en-US" sz="800" dirty="0" smtClean="0">
                <a:latin typeface="Courier New" pitchFamily="49" charset="0"/>
                <a:cs typeface="Courier New" pitchFamily="49" charset="0"/>
              </a:rPr>
              <a:t>from 1e-5 </a:t>
            </a:r>
            <a:r>
              <a:rPr lang="en-US" sz="800" dirty="0" err="1" smtClean="0">
                <a:latin typeface="Courier New" pitchFamily="49" charset="0"/>
                <a:cs typeface="Courier New" pitchFamily="49" charset="0"/>
              </a:rPr>
              <a:t>eV</a:t>
            </a:r>
            <a:r>
              <a:rPr lang="en-US" sz="800" dirty="0" smtClean="0">
                <a:latin typeface="Courier New" pitchFamily="49" charset="0"/>
                <a:cs typeface="Courier New" pitchFamily="49" charset="0"/>
              </a:rPr>
              <a:t> to 6.12 </a:t>
            </a:r>
            <a:r>
              <a:rPr lang="en-US" sz="800" dirty="0" err="1" smtClean="0">
                <a:latin typeface="Courier New" pitchFamily="49" charset="0"/>
                <a:cs typeface="Courier New" pitchFamily="49" charset="0"/>
              </a:rPr>
              <a:t>MeV</a:t>
            </a:r>
            <a:r>
              <a:rPr lang="en-US" sz="800" dirty="0" smtClean="0">
                <a:latin typeface="Courier New" pitchFamily="49" charset="0"/>
                <a:cs typeface="Courier New" pitchFamily="49" charset="0"/>
              </a:rPr>
              <a:t>. The evaluation uses the resonance        825 1451   18</a:t>
            </a:r>
          </a:p>
          <a:p>
            <a:r>
              <a:rPr lang="en-US" sz="800" dirty="0" smtClean="0">
                <a:latin typeface="Courier New" pitchFamily="49" charset="0"/>
                <a:cs typeface="Courier New" pitchFamily="49" charset="0"/>
              </a:rPr>
              <a:t>parameters derived by Royce </a:t>
            </a:r>
            <a:r>
              <a:rPr lang="en-US" sz="800" dirty="0" err="1" smtClean="0">
                <a:latin typeface="Courier New" pitchFamily="49" charset="0"/>
                <a:cs typeface="Courier New" pitchFamily="49" charset="0"/>
              </a:rPr>
              <a:t>Sayer</a:t>
            </a:r>
            <a:r>
              <a:rPr lang="en-US" sz="800" dirty="0" smtClean="0">
                <a:latin typeface="Courier New" pitchFamily="49" charset="0"/>
                <a:cs typeface="Courier New" pitchFamily="49" charset="0"/>
              </a:rPr>
              <a:t> as the </a:t>
            </a:r>
            <a:r>
              <a:rPr lang="en-US" sz="800" dirty="0" err="1" smtClean="0">
                <a:latin typeface="Courier New" pitchFamily="49" charset="0"/>
                <a:cs typeface="Courier New" pitchFamily="49" charset="0"/>
              </a:rPr>
              <a:t>inital</a:t>
            </a:r>
            <a:r>
              <a:rPr lang="en-US" sz="800" dirty="0" smtClean="0">
                <a:latin typeface="Courier New" pitchFamily="49" charset="0"/>
                <a:cs typeface="Courier New" pitchFamily="49" charset="0"/>
              </a:rPr>
              <a:t> input for SAMMY.   825 1451   19</a:t>
            </a:r>
          </a:p>
          <a:p>
            <a:r>
              <a:rPr lang="en-US" sz="800" dirty="0" smtClean="0">
                <a:latin typeface="Courier New" pitchFamily="49" charset="0"/>
                <a:cs typeface="Courier New" pitchFamily="49" charset="0"/>
              </a:rPr>
              <a:t> The evaluation uses the LRF=7 ENDF representation. The (</a:t>
            </a:r>
            <a:r>
              <a:rPr lang="en-US" sz="800" dirty="0" err="1" smtClean="0">
                <a:latin typeface="Courier New" pitchFamily="49" charset="0"/>
                <a:cs typeface="Courier New" pitchFamily="49" charset="0"/>
              </a:rPr>
              <a:t>n,alpha</a:t>
            </a:r>
            <a:r>
              <a:rPr lang="en-US" sz="800" dirty="0" smtClean="0">
                <a:latin typeface="Courier New" pitchFamily="49" charset="0"/>
                <a:cs typeface="Courier New" pitchFamily="49" charset="0"/>
              </a:rPr>
              <a:t>)  825 1451   20</a:t>
            </a:r>
          </a:p>
          <a:p>
            <a:r>
              <a:rPr lang="en-US" sz="800" dirty="0" smtClean="0">
                <a:latin typeface="Courier New" pitchFamily="49" charset="0"/>
                <a:cs typeface="Courier New" pitchFamily="49" charset="0"/>
              </a:rPr>
              <a:t>channel, angular data for (</a:t>
            </a:r>
            <a:r>
              <a:rPr lang="en-US" sz="800" dirty="0" err="1" smtClean="0">
                <a:latin typeface="Courier New" pitchFamily="49" charset="0"/>
                <a:cs typeface="Courier New" pitchFamily="49" charset="0"/>
              </a:rPr>
              <a:t>n,n</a:t>
            </a:r>
            <a:r>
              <a:rPr lang="en-US" sz="800" dirty="0" smtClean="0">
                <a:latin typeface="Courier New" pitchFamily="49" charset="0"/>
                <a:cs typeface="Courier New" pitchFamily="49" charset="0"/>
              </a:rPr>
              <a:t>) and (</a:t>
            </a:r>
            <a:r>
              <a:rPr lang="en-US" sz="800" dirty="0" err="1" smtClean="0">
                <a:latin typeface="Courier New" pitchFamily="49" charset="0"/>
                <a:cs typeface="Courier New" pitchFamily="49" charset="0"/>
              </a:rPr>
              <a:t>n,alapha</a:t>
            </a:r>
            <a:r>
              <a:rPr lang="en-US" sz="800" dirty="0" smtClean="0">
                <a:latin typeface="Courier New" pitchFamily="49" charset="0"/>
                <a:cs typeface="Courier New" pitchFamily="49" charset="0"/>
              </a:rPr>
              <a:t>) are generated from  825 1451   21</a:t>
            </a:r>
          </a:p>
          <a:p>
            <a:r>
              <a:rPr lang="en-US" sz="800" dirty="0" smtClean="0">
                <a:latin typeface="Courier New" pitchFamily="49" charset="0"/>
                <a:cs typeface="Courier New" pitchFamily="49" charset="0"/>
              </a:rPr>
              <a:t>the resonance parameters (the latest NJOY version may be needed in 825 1451   22</a:t>
            </a:r>
          </a:p>
          <a:p>
            <a:r>
              <a:rPr lang="en-US" sz="800" dirty="0" smtClean="0">
                <a:latin typeface="Courier New" pitchFamily="49" charset="0"/>
                <a:cs typeface="Courier New" pitchFamily="49" charset="0"/>
              </a:rPr>
              <a:t>order to process the evaluation).                                  825 1451   23</a:t>
            </a:r>
          </a:p>
          <a:p>
            <a:r>
              <a:rPr lang="en-US" sz="800" dirty="0" smtClean="0">
                <a:latin typeface="Courier New" pitchFamily="49" charset="0"/>
                <a:cs typeface="Courier New" pitchFamily="49" charset="0"/>
              </a:rPr>
              <a:t> Coherent scattering length was derived from the resonance         825 1451   24</a:t>
            </a:r>
          </a:p>
          <a:p>
            <a:r>
              <a:rPr lang="en-US" sz="800" dirty="0" smtClean="0">
                <a:latin typeface="Courier New" pitchFamily="49" charset="0"/>
                <a:cs typeface="Courier New" pitchFamily="49" charset="0"/>
              </a:rPr>
              <a:t>parameters together with the effective radius R'.                  825 1451   25</a:t>
            </a:r>
          </a:p>
          <a:p>
            <a:r>
              <a:rPr lang="en-US" sz="800" dirty="0" smtClean="0">
                <a:latin typeface="Courier New" pitchFamily="49" charset="0"/>
                <a:cs typeface="Courier New" pitchFamily="49" charset="0"/>
              </a:rPr>
              <a:t>                                                                   825 1451   26</a:t>
            </a:r>
          </a:p>
          <a:p>
            <a:r>
              <a:rPr lang="en-US" sz="800" dirty="0" smtClean="0">
                <a:latin typeface="Courier New" pitchFamily="49" charset="0"/>
                <a:cs typeface="Courier New" pitchFamily="49" charset="0"/>
              </a:rPr>
              <a:t>                                                                   825 1451   27</a:t>
            </a:r>
          </a:p>
          <a:p>
            <a:r>
              <a:rPr lang="en-US" sz="800" dirty="0" smtClean="0">
                <a:latin typeface="Courier New" pitchFamily="49" charset="0"/>
                <a:cs typeface="Courier New" pitchFamily="49" charset="0"/>
              </a:rPr>
              <a:t> The evaluation combines differential and integral data using the  825 1451   28</a:t>
            </a:r>
          </a:p>
          <a:p>
            <a:r>
              <a:rPr lang="en-US" sz="800" dirty="0" smtClean="0">
                <a:latin typeface="Courier New" pitchFamily="49" charset="0"/>
                <a:cs typeface="Courier New" pitchFamily="49" charset="0"/>
              </a:rPr>
              <a:t>codes SAMMY and SAMINT.                                            825 1451   29</a:t>
            </a:r>
          </a:p>
          <a:p>
            <a:r>
              <a:rPr lang="en-US" sz="800" dirty="0" smtClean="0">
                <a:latin typeface="Courier New" pitchFamily="49" charset="0"/>
                <a:cs typeface="Courier New" pitchFamily="49" charset="0"/>
              </a:rPr>
              <a:t>                                                                   825 1451   30</a:t>
            </a:r>
          </a:p>
          <a:p>
            <a:r>
              <a:rPr lang="en-US" sz="800" dirty="0" smtClean="0">
                <a:latin typeface="Courier New" pitchFamily="49" charset="0"/>
                <a:cs typeface="Courier New" pitchFamily="49" charset="0"/>
              </a:rPr>
              <a:t> The library is for testing purpose for the WPEC/CIELO effort.     825 1451   31</a:t>
            </a:r>
          </a:p>
          <a:p>
            <a:r>
              <a:rPr lang="en-US" sz="800" dirty="0" smtClean="0">
                <a:latin typeface="Courier New" pitchFamily="49" charset="0"/>
                <a:cs typeface="Courier New" pitchFamily="49" charset="0"/>
              </a:rPr>
              <a:t>We will refer to this library as ORNL1.                            825 1451   32</a:t>
            </a:r>
          </a:p>
          <a:p>
            <a:r>
              <a:rPr lang="en-US" sz="800" dirty="0" smtClean="0">
                <a:latin typeface="Courier New" pitchFamily="49" charset="0"/>
                <a:cs typeface="Courier New" pitchFamily="49" charset="0"/>
              </a:rPr>
              <a:t>                                                                   825 1451   33</a:t>
            </a:r>
          </a:p>
          <a:p>
            <a:r>
              <a:rPr lang="en-US" sz="800" dirty="0" smtClean="0">
                <a:latin typeface="Courier New" pitchFamily="49" charset="0"/>
                <a:cs typeface="Courier New" pitchFamily="49" charset="0"/>
              </a:rPr>
              <a:t>   L. C. Leal                                                      825 1451   34</a:t>
            </a:r>
          </a:p>
          <a:p>
            <a:endParaRPr lang="en-US" sz="800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038600" y="1905000"/>
            <a:ext cx="5105400" cy="4647426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800" dirty="0" smtClean="0">
                <a:latin typeface="Courier New" pitchFamily="49" charset="0"/>
                <a:cs typeface="Courier New" pitchFamily="49" charset="0"/>
              </a:rPr>
              <a:t> 				        1 0  0    0</a:t>
            </a:r>
          </a:p>
          <a:p>
            <a:r>
              <a:rPr lang="en-US" sz="800" dirty="0" smtClean="0">
                <a:latin typeface="Courier New" pitchFamily="49" charset="0"/>
                <a:cs typeface="Courier New" pitchFamily="49" charset="0"/>
              </a:rPr>
              <a:t> 8.016000+3 1.585751+1          0          0          0          3 825 1451    1</a:t>
            </a:r>
          </a:p>
          <a:p>
            <a:r>
              <a:rPr lang="en-US" sz="800" dirty="0" smtClean="0">
                <a:latin typeface="Courier New" pitchFamily="49" charset="0"/>
                <a:cs typeface="Courier New" pitchFamily="49" charset="0"/>
              </a:rPr>
              <a:t> 0.000000+0 0.000000+0          0          0          0          6 825 1451    2</a:t>
            </a:r>
          </a:p>
          <a:p>
            <a:r>
              <a:rPr lang="en-US" sz="800" dirty="0" smtClean="0">
                <a:latin typeface="Courier New" pitchFamily="49" charset="0"/>
                <a:cs typeface="Courier New" pitchFamily="49" charset="0"/>
              </a:rPr>
              <a:t> 1.000000+0 6.200000+6          8          0         10          7 825 1451    3</a:t>
            </a:r>
          </a:p>
          <a:p>
            <a:r>
              <a:rPr lang="en-US" sz="800" dirty="0" smtClean="0">
                <a:latin typeface="Courier New" pitchFamily="49" charset="0"/>
                <a:cs typeface="Courier New" pitchFamily="49" charset="0"/>
              </a:rPr>
              <a:t> 0.000000+0 0.000000+0          0          0         34          7 825 1451    4</a:t>
            </a:r>
          </a:p>
          <a:p>
            <a:r>
              <a:rPr lang="en-US" sz="800" dirty="0" smtClean="0">
                <a:latin typeface="Courier New" pitchFamily="49" charset="0"/>
                <a:cs typeface="Courier New" pitchFamily="49" charset="0"/>
              </a:rPr>
              <a:t>  8-O - 16 LANL       EVAL-JUN14 </a:t>
            </a:r>
            <a:r>
              <a:rPr lang="en-US" sz="800" dirty="0" err="1" smtClean="0">
                <a:latin typeface="Courier New" pitchFamily="49" charset="0"/>
                <a:cs typeface="Courier New" pitchFamily="49" charset="0"/>
              </a:rPr>
              <a:t>Hale,Paris</a:t>
            </a:r>
            <a:r>
              <a:rPr lang="en-US" sz="800" dirty="0" smtClean="0">
                <a:latin typeface="Courier New" pitchFamily="49" charset="0"/>
                <a:cs typeface="Courier New" pitchFamily="49" charset="0"/>
              </a:rPr>
              <a:t>                        825 1451    5</a:t>
            </a:r>
          </a:p>
          <a:p>
            <a:r>
              <a:rPr lang="en-US" sz="800" dirty="0" smtClean="0">
                <a:latin typeface="Courier New" pitchFamily="49" charset="0"/>
                <a:cs typeface="Courier New" pitchFamily="49" charset="0"/>
              </a:rPr>
              <a:t>CH96AB,CA98,Ch99,Yo01 DIST-JUL14                                   825 1451    6</a:t>
            </a:r>
          </a:p>
          <a:p>
            <a:r>
              <a:rPr lang="en-US" sz="800" dirty="0" smtClean="0">
                <a:latin typeface="Courier New" pitchFamily="49" charset="0"/>
                <a:cs typeface="Courier New" pitchFamily="49" charset="0"/>
              </a:rPr>
              <a:t>----ENDF/B-VII        MATERIAL  825                                825 1451    7</a:t>
            </a:r>
          </a:p>
          <a:p>
            <a:r>
              <a:rPr lang="en-US" sz="800" dirty="0" smtClean="0">
                <a:latin typeface="Courier New" pitchFamily="49" charset="0"/>
                <a:cs typeface="Courier New" pitchFamily="49" charset="0"/>
              </a:rPr>
              <a:t>-----INCIDENT NEUTRON DATA                                         825 1451    8</a:t>
            </a:r>
          </a:p>
          <a:p>
            <a:r>
              <a:rPr lang="en-US" sz="800" dirty="0" smtClean="0">
                <a:latin typeface="Courier New" pitchFamily="49" charset="0"/>
                <a:cs typeface="Courier New" pitchFamily="49" charset="0"/>
              </a:rPr>
              <a:t>------ENDF-6 FORMAT                                                825 1451    9</a:t>
            </a:r>
          </a:p>
          <a:p>
            <a:r>
              <a:rPr lang="en-US" sz="800" dirty="0" smtClean="0">
                <a:latin typeface="Courier New" pitchFamily="49" charset="0"/>
                <a:cs typeface="Courier New" pitchFamily="49" charset="0"/>
              </a:rPr>
              <a:t>                                                                   825 1451   10</a:t>
            </a:r>
          </a:p>
          <a:p>
            <a:r>
              <a:rPr lang="en-US" sz="800" dirty="0" smtClean="0">
                <a:latin typeface="Courier New" pitchFamily="49" charset="0"/>
                <a:cs typeface="Courier New" pitchFamily="49" charset="0"/>
              </a:rPr>
              <a:t>****************************************************************** 825 1451   11</a:t>
            </a:r>
          </a:p>
          <a:p>
            <a:r>
              <a:rPr lang="en-US" sz="800" dirty="0" smtClean="0">
                <a:latin typeface="Courier New" pitchFamily="49" charset="0"/>
                <a:cs typeface="Courier New" pitchFamily="49" charset="0"/>
              </a:rPr>
              <a:t>   Preliminary CIELO evaluation for 16O taken entirely from an R-  825 1451   12</a:t>
            </a:r>
          </a:p>
          <a:p>
            <a:r>
              <a:rPr lang="en-US" sz="800" dirty="0" smtClean="0">
                <a:latin typeface="Courier New" pitchFamily="49" charset="0"/>
                <a:cs typeface="Courier New" pitchFamily="49" charset="0"/>
              </a:rPr>
              <a:t>matrix analysis of the 17O system that included data up to 7 </a:t>
            </a:r>
            <a:r>
              <a:rPr lang="en-US" sz="800" dirty="0" err="1" smtClean="0">
                <a:latin typeface="Courier New" pitchFamily="49" charset="0"/>
                <a:cs typeface="Courier New" pitchFamily="49" charset="0"/>
              </a:rPr>
              <a:t>MeV</a:t>
            </a:r>
            <a:r>
              <a:rPr lang="en-US" sz="800" dirty="0" smtClean="0">
                <a:latin typeface="Courier New" pitchFamily="49" charset="0"/>
                <a:cs typeface="Courier New" pitchFamily="49" charset="0"/>
              </a:rPr>
              <a:t>.  825 1451   13</a:t>
            </a:r>
          </a:p>
          <a:p>
            <a:r>
              <a:rPr lang="en-US" sz="800" dirty="0" smtClean="0">
                <a:latin typeface="Courier New" pitchFamily="49" charset="0"/>
                <a:cs typeface="Courier New" pitchFamily="49" charset="0"/>
              </a:rPr>
              <a:t>Experimental neutron total cross sections included over this range 825 1451   14</a:t>
            </a:r>
          </a:p>
          <a:p>
            <a:r>
              <a:rPr lang="en-US" sz="800" dirty="0" smtClean="0">
                <a:latin typeface="Courier New" pitchFamily="49" charset="0"/>
                <a:cs typeface="Courier New" pitchFamily="49" charset="0"/>
              </a:rPr>
              <a:t>were those of </a:t>
            </a:r>
            <a:r>
              <a:rPr lang="en-US" sz="800" dirty="0" err="1" smtClean="0">
                <a:latin typeface="Courier New" pitchFamily="49" charset="0"/>
                <a:cs typeface="Courier New" pitchFamily="49" charset="0"/>
              </a:rPr>
              <a:t>Dilg</a:t>
            </a:r>
            <a:r>
              <a:rPr lang="en-US" sz="800" dirty="0" smtClean="0">
                <a:latin typeface="Courier New" pitchFamily="49" charset="0"/>
                <a:cs typeface="Courier New" pitchFamily="49" charset="0"/>
              </a:rPr>
              <a:t>, Koester, Block, Ohkubo (corrected for 1H con-  825 1451   15</a:t>
            </a:r>
          </a:p>
          <a:p>
            <a:r>
              <a:rPr lang="en-US" sz="800" dirty="0" smtClean="0">
                <a:latin typeface="Courier New" pitchFamily="49" charset="0"/>
                <a:cs typeface="Courier New" pitchFamily="49" charset="0"/>
              </a:rPr>
              <a:t>tent), Johnson, Fowler, </a:t>
            </a:r>
            <a:r>
              <a:rPr lang="en-US" sz="800" dirty="0" err="1" smtClean="0">
                <a:latin typeface="Courier New" pitchFamily="49" charset="0"/>
                <a:cs typeface="Courier New" pitchFamily="49" charset="0"/>
              </a:rPr>
              <a:t>Cierjacks</a:t>
            </a:r>
            <a:r>
              <a:rPr lang="en-US" sz="800" dirty="0" smtClean="0">
                <a:latin typeface="Courier New" pitchFamily="49" charset="0"/>
                <a:cs typeface="Courier New" pitchFamily="49" charset="0"/>
              </a:rPr>
              <a:t>, and </a:t>
            </a:r>
            <a:r>
              <a:rPr lang="en-US" sz="800" dirty="0" err="1" smtClean="0">
                <a:latin typeface="Courier New" pitchFamily="49" charset="0"/>
                <a:cs typeface="Courier New" pitchFamily="49" charset="0"/>
              </a:rPr>
              <a:t>Schrack</a:t>
            </a:r>
            <a:r>
              <a:rPr lang="en-US" sz="800" dirty="0" smtClean="0">
                <a:latin typeface="Courier New" pitchFamily="49" charset="0"/>
                <a:cs typeface="Courier New" pitchFamily="49" charset="0"/>
              </a:rPr>
              <a:t>.  The latter 5 mea- 825 1451   16</a:t>
            </a:r>
          </a:p>
          <a:p>
            <a:r>
              <a:rPr lang="en-US" sz="800" dirty="0" err="1" smtClean="0">
                <a:latin typeface="Courier New" pitchFamily="49" charset="0"/>
                <a:cs typeface="Courier New" pitchFamily="49" charset="0"/>
              </a:rPr>
              <a:t>surements</a:t>
            </a:r>
            <a:r>
              <a:rPr lang="en-US" sz="800" dirty="0" smtClean="0">
                <a:latin typeface="Courier New" pitchFamily="49" charset="0"/>
                <a:cs typeface="Courier New" pitchFamily="49" charset="0"/>
              </a:rPr>
              <a:t> were allowed to re-normalize, the largest being for Cier-825 1451   17</a:t>
            </a:r>
          </a:p>
          <a:p>
            <a:r>
              <a:rPr lang="en-US" sz="800" dirty="0" smtClean="0">
                <a:latin typeface="Courier New" pitchFamily="49" charset="0"/>
                <a:cs typeface="Courier New" pitchFamily="49" charset="0"/>
              </a:rPr>
              <a:t>jacks' data, upward by about 4%.  n+16O differential elastic scatt-825 1451   18</a:t>
            </a:r>
          </a:p>
          <a:p>
            <a:r>
              <a:rPr lang="en-US" sz="800" dirty="0" err="1" smtClean="0">
                <a:latin typeface="Courier New" pitchFamily="49" charset="0"/>
                <a:cs typeface="Courier New" pitchFamily="49" charset="0"/>
              </a:rPr>
              <a:t>ering</a:t>
            </a:r>
            <a:r>
              <a:rPr lang="en-US" sz="800" dirty="0" smtClean="0">
                <a:latin typeface="Courier New" pitchFamily="49" charset="0"/>
                <a:cs typeface="Courier New" pitchFamily="49" charset="0"/>
              </a:rPr>
              <a:t> cross sections from several sources were included in the fit,825 1451   19</a:t>
            </a:r>
          </a:p>
          <a:p>
            <a:r>
              <a:rPr lang="en-US" sz="800" dirty="0" smtClean="0">
                <a:latin typeface="Courier New" pitchFamily="49" charset="0"/>
                <a:cs typeface="Courier New" pitchFamily="49" charset="0"/>
              </a:rPr>
              <a:t>as were a few polarization measurements.  For the 13C(</a:t>
            </a:r>
            <a:r>
              <a:rPr lang="en-US" sz="800" dirty="0" err="1" smtClean="0">
                <a:latin typeface="Courier New" pitchFamily="49" charset="0"/>
                <a:cs typeface="Courier New" pitchFamily="49" charset="0"/>
              </a:rPr>
              <a:t>alpha,n</a:t>
            </a:r>
            <a:r>
              <a:rPr lang="en-US" sz="800" dirty="0" smtClean="0">
                <a:latin typeface="Courier New" pitchFamily="49" charset="0"/>
                <a:cs typeface="Courier New" pitchFamily="49" charset="0"/>
              </a:rPr>
              <a:t>)     825 1451   20</a:t>
            </a:r>
          </a:p>
          <a:p>
            <a:r>
              <a:rPr lang="en-US" sz="800" dirty="0" smtClean="0">
                <a:latin typeface="Courier New" pitchFamily="49" charset="0"/>
                <a:cs typeface="Courier New" pitchFamily="49" charset="0"/>
              </a:rPr>
              <a:t>reaction, we included angular distributions measured by Walton,    825 1451   21</a:t>
            </a:r>
          </a:p>
          <a:p>
            <a:r>
              <a:rPr lang="en-US" sz="800" dirty="0" smtClean="0">
                <a:latin typeface="Courier New" pitchFamily="49" charset="0"/>
                <a:cs typeface="Courier New" pitchFamily="49" charset="0"/>
              </a:rPr>
              <a:t>and the integrated cross sections of Bair and Haas, which were re- 825 1451   22</a:t>
            </a:r>
          </a:p>
          <a:p>
            <a:r>
              <a:rPr lang="en-US" sz="800" dirty="0" smtClean="0">
                <a:latin typeface="Courier New" pitchFamily="49" charset="0"/>
                <a:cs typeface="Courier New" pitchFamily="49" charset="0"/>
              </a:rPr>
              <a:t>normalized downward only slightly by the fit.  The (</a:t>
            </a:r>
            <a:r>
              <a:rPr lang="en-US" sz="800" dirty="0" err="1" smtClean="0">
                <a:latin typeface="Courier New" pitchFamily="49" charset="0"/>
                <a:cs typeface="Courier New" pitchFamily="49" charset="0"/>
              </a:rPr>
              <a:t>alpha,n</a:t>
            </a:r>
            <a:r>
              <a:rPr lang="en-US" sz="800" dirty="0" smtClean="0">
                <a:latin typeface="Courier New" pitchFamily="49" charset="0"/>
                <a:cs typeface="Courier New" pitchFamily="49" charset="0"/>
              </a:rPr>
              <a:t>) data  825 1451   23</a:t>
            </a:r>
          </a:p>
          <a:p>
            <a:r>
              <a:rPr lang="en-US" sz="800" dirty="0" smtClean="0">
                <a:latin typeface="Courier New" pitchFamily="49" charset="0"/>
                <a:cs typeface="Courier New" pitchFamily="49" charset="0"/>
              </a:rPr>
              <a:t>of </a:t>
            </a:r>
            <a:r>
              <a:rPr lang="en-US" sz="800" dirty="0" err="1" smtClean="0">
                <a:latin typeface="Courier New" pitchFamily="49" charset="0"/>
                <a:cs typeface="Courier New" pitchFamily="49" charset="0"/>
              </a:rPr>
              <a:t>Drotleff</a:t>
            </a:r>
            <a:r>
              <a:rPr lang="en-US" sz="800" dirty="0" smtClean="0">
                <a:latin typeface="Courier New" pitchFamily="49" charset="0"/>
                <a:cs typeface="Courier New" pitchFamily="49" charset="0"/>
              </a:rPr>
              <a:t>, </a:t>
            </a:r>
            <a:r>
              <a:rPr lang="en-US" sz="800" dirty="0" err="1" smtClean="0">
                <a:latin typeface="Courier New" pitchFamily="49" charset="0"/>
                <a:cs typeface="Courier New" pitchFamily="49" charset="0"/>
              </a:rPr>
              <a:t>Heil</a:t>
            </a:r>
            <a:r>
              <a:rPr lang="en-US" sz="800" dirty="0" smtClean="0">
                <a:latin typeface="Courier New" pitchFamily="49" charset="0"/>
                <a:cs typeface="Courier New" pitchFamily="49" charset="0"/>
              </a:rPr>
              <a:t>, and Kellogg were included at lower energies.    825 1451   24</a:t>
            </a:r>
          </a:p>
          <a:p>
            <a:r>
              <a:rPr lang="en-US" sz="800" dirty="0" smtClean="0">
                <a:latin typeface="Courier New" pitchFamily="49" charset="0"/>
                <a:cs typeface="Courier New" pitchFamily="49" charset="0"/>
              </a:rPr>
              <a:t>   alpha+13C elastic scattering differential cross sections        825 1451   25</a:t>
            </a:r>
          </a:p>
          <a:p>
            <a:r>
              <a:rPr lang="en-US" sz="800" dirty="0" smtClean="0">
                <a:latin typeface="Courier New" pitchFamily="49" charset="0"/>
                <a:cs typeface="Courier New" pitchFamily="49" charset="0"/>
              </a:rPr>
              <a:t>measured by Barnes, Kerr, and </a:t>
            </a:r>
            <a:r>
              <a:rPr lang="en-US" sz="800" dirty="0" err="1" smtClean="0">
                <a:latin typeface="Courier New" pitchFamily="49" charset="0"/>
                <a:cs typeface="Courier New" pitchFamily="49" charset="0"/>
              </a:rPr>
              <a:t>Heil</a:t>
            </a:r>
            <a:r>
              <a:rPr lang="en-US" sz="800" dirty="0" smtClean="0">
                <a:latin typeface="Courier New" pitchFamily="49" charset="0"/>
                <a:cs typeface="Courier New" pitchFamily="49" charset="0"/>
              </a:rPr>
              <a:t> were also included in the fit.  825 1451   26</a:t>
            </a:r>
          </a:p>
          <a:p>
            <a:r>
              <a:rPr lang="en-US" sz="800" dirty="0" smtClean="0">
                <a:latin typeface="Courier New" pitchFamily="49" charset="0"/>
                <a:cs typeface="Courier New" pitchFamily="49" charset="0"/>
              </a:rPr>
              <a:t>Overall, the fitted R-matrix parameters gave a reasonable </a:t>
            </a:r>
            <a:r>
              <a:rPr lang="en-US" sz="800" dirty="0" err="1" smtClean="0">
                <a:latin typeface="Courier New" pitchFamily="49" charset="0"/>
                <a:cs typeface="Courier New" pitchFamily="49" charset="0"/>
              </a:rPr>
              <a:t>descrip</a:t>
            </a:r>
            <a:r>
              <a:rPr lang="en-US" sz="800" dirty="0" smtClean="0">
                <a:latin typeface="Courier New" pitchFamily="49" charset="0"/>
                <a:cs typeface="Courier New" pitchFamily="49" charset="0"/>
              </a:rPr>
              <a:t>- 825 1451   27</a:t>
            </a:r>
          </a:p>
          <a:p>
            <a:r>
              <a:rPr lang="en-US" sz="800" dirty="0" err="1" smtClean="0">
                <a:latin typeface="Courier New" pitchFamily="49" charset="0"/>
                <a:cs typeface="Courier New" pitchFamily="49" charset="0"/>
              </a:rPr>
              <a:t>tion</a:t>
            </a:r>
            <a:r>
              <a:rPr lang="en-US" sz="800" dirty="0" smtClean="0">
                <a:latin typeface="Courier New" pitchFamily="49" charset="0"/>
                <a:cs typeface="Courier New" pitchFamily="49" charset="0"/>
              </a:rPr>
              <a:t> of all the data included.  The fit is considered preliminary  825 1451   28</a:t>
            </a:r>
          </a:p>
          <a:p>
            <a:r>
              <a:rPr lang="en-US" sz="800" dirty="0" smtClean="0">
                <a:latin typeface="Courier New" pitchFamily="49" charset="0"/>
                <a:cs typeface="Courier New" pitchFamily="49" charset="0"/>
              </a:rPr>
              <a:t>because  we wish to add new measurements of the (</a:t>
            </a:r>
            <a:r>
              <a:rPr lang="en-US" sz="800" dirty="0" err="1" smtClean="0">
                <a:latin typeface="Courier New" pitchFamily="49" charset="0"/>
                <a:cs typeface="Courier New" pitchFamily="49" charset="0"/>
              </a:rPr>
              <a:t>n,alpha</a:t>
            </a:r>
            <a:r>
              <a:rPr lang="en-US" sz="800" dirty="0" smtClean="0">
                <a:latin typeface="Courier New" pitchFamily="49" charset="0"/>
                <a:cs typeface="Courier New" pitchFamily="49" charset="0"/>
              </a:rPr>
              <a:t>) </a:t>
            </a:r>
            <a:r>
              <a:rPr lang="en-US" sz="800" dirty="0" err="1" smtClean="0">
                <a:latin typeface="Courier New" pitchFamily="49" charset="0"/>
                <a:cs typeface="Courier New" pitchFamily="49" charset="0"/>
              </a:rPr>
              <a:t>inte</a:t>
            </a:r>
            <a:r>
              <a:rPr lang="en-US" sz="800" dirty="0" smtClean="0">
                <a:latin typeface="Courier New" pitchFamily="49" charset="0"/>
                <a:cs typeface="Courier New" pitchFamily="49" charset="0"/>
              </a:rPr>
              <a:t>-    825 1451   29</a:t>
            </a:r>
          </a:p>
          <a:p>
            <a:r>
              <a:rPr lang="en-US" sz="800" dirty="0" smtClean="0">
                <a:latin typeface="Courier New" pitchFamily="49" charset="0"/>
                <a:cs typeface="Courier New" pitchFamily="49" charset="0"/>
              </a:rPr>
              <a:t>grated cross section at the IRMM in </a:t>
            </a:r>
            <a:r>
              <a:rPr lang="en-US" sz="800" dirty="0" err="1" smtClean="0">
                <a:latin typeface="Courier New" pitchFamily="49" charset="0"/>
                <a:cs typeface="Courier New" pitchFamily="49" charset="0"/>
              </a:rPr>
              <a:t>Geel</a:t>
            </a:r>
            <a:r>
              <a:rPr lang="en-US" sz="800" dirty="0" smtClean="0">
                <a:latin typeface="Courier New" pitchFamily="49" charset="0"/>
                <a:cs typeface="Courier New" pitchFamily="49" charset="0"/>
              </a:rPr>
              <a:t> and at the IPPE in        825 1451   30</a:t>
            </a:r>
          </a:p>
          <a:p>
            <a:r>
              <a:rPr lang="en-US" sz="800" dirty="0" err="1" smtClean="0">
                <a:latin typeface="Courier New" pitchFamily="49" charset="0"/>
                <a:cs typeface="Courier New" pitchFamily="49" charset="0"/>
              </a:rPr>
              <a:t>Obninsk</a:t>
            </a:r>
            <a:r>
              <a:rPr lang="en-US" sz="800" dirty="0" smtClean="0">
                <a:latin typeface="Courier New" pitchFamily="49" charset="0"/>
                <a:cs typeface="Courier New" pitchFamily="49" charset="0"/>
              </a:rPr>
              <a:t>, and possibly other corrected data as well.                825 1451   31</a:t>
            </a:r>
          </a:p>
          <a:p>
            <a:r>
              <a:rPr lang="en-US" sz="800" dirty="0" smtClean="0">
                <a:latin typeface="Courier New" pitchFamily="49" charset="0"/>
                <a:cs typeface="Courier New" pitchFamily="49" charset="0"/>
              </a:rPr>
              <a:t>   R-matrix calculations are given for the total (MT=1), elastic   825 1451   32</a:t>
            </a:r>
          </a:p>
          <a:p>
            <a:r>
              <a:rPr lang="en-US" sz="800" dirty="0" smtClean="0">
                <a:latin typeface="Courier New" pitchFamily="49" charset="0"/>
                <a:cs typeface="Courier New" pitchFamily="49" charset="0"/>
              </a:rPr>
              <a:t>(MT=2), and (</a:t>
            </a:r>
            <a:r>
              <a:rPr lang="en-US" sz="800" dirty="0" err="1" smtClean="0">
                <a:latin typeface="Courier New" pitchFamily="49" charset="0"/>
                <a:cs typeface="Courier New" pitchFamily="49" charset="0"/>
              </a:rPr>
              <a:t>n,alpha</a:t>
            </a:r>
            <a:r>
              <a:rPr lang="en-US" sz="800" dirty="0" smtClean="0">
                <a:latin typeface="Courier New" pitchFamily="49" charset="0"/>
                <a:cs typeface="Courier New" pitchFamily="49" charset="0"/>
              </a:rPr>
              <a:t>) (MT=800) cross sections at energies up to    825 1451   33</a:t>
            </a:r>
          </a:p>
          <a:p>
            <a:r>
              <a:rPr lang="en-US" sz="800" dirty="0" smtClean="0">
                <a:latin typeface="Courier New" pitchFamily="49" charset="0"/>
                <a:cs typeface="Courier New" pitchFamily="49" charset="0"/>
              </a:rPr>
              <a:t>6.2 </a:t>
            </a:r>
            <a:r>
              <a:rPr lang="en-US" sz="800" dirty="0" err="1" smtClean="0">
                <a:latin typeface="Courier New" pitchFamily="49" charset="0"/>
                <a:cs typeface="Courier New" pitchFamily="49" charset="0"/>
              </a:rPr>
              <a:t>MeV</a:t>
            </a:r>
            <a:r>
              <a:rPr lang="en-US" sz="800" dirty="0" smtClean="0">
                <a:latin typeface="Courier New" pitchFamily="49" charset="0"/>
                <a:cs typeface="Courier New" pitchFamily="49" charset="0"/>
              </a:rPr>
              <a:t>.  Legendre coefficients for the angular distributions are  825 1451   34</a:t>
            </a:r>
          </a:p>
          <a:p>
            <a:r>
              <a:rPr lang="en-US" sz="800" dirty="0" smtClean="0">
                <a:latin typeface="Courier New" pitchFamily="49" charset="0"/>
                <a:cs typeface="Courier New" pitchFamily="49" charset="0"/>
              </a:rPr>
              <a:t>given in file 4 for MT=2 and MT=800 at energies up to 6.2 </a:t>
            </a:r>
            <a:r>
              <a:rPr lang="en-US" sz="800" dirty="0" err="1" smtClean="0">
                <a:latin typeface="Courier New" pitchFamily="49" charset="0"/>
                <a:cs typeface="Courier New" pitchFamily="49" charset="0"/>
              </a:rPr>
              <a:t>MeV</a:t>
            </a:r>
            <a:r>
              <a:rPr lang="en-US" sz="800" dirty="0" smtClean="0">
                <a:latin typeface="Courier New" pitchFamily="49" charset="0"/>
                <a:cs typeface="Courier New" pitchFamily="49" charset="0"/>
              </a:rPr>
              <a:t>.     825 1451   35</a:t>
            </a:r>
            <a:endParaRPr lang="en-US" sz="800" dirty="0">
              <a:latin typeface="Courier New" pitchFamily="49" charset="0"/>
              <a:cs typeface="Courier New" pitchFamily="49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8736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Cross Section Comparisons - I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Trumbull &amp; Romano - Benchmark Testing of CIELO O-16</a:t>
            </a:r>
            <a:endParaRPr lang="en-US" i="1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B3F9D-FB3C-46F1-946F-47C4628A09FE}" type="slidenum">
              <a:rPr lang="en-US" smtClean="0"/>
              <a:pPr/>
              <a:t>4</a:t>
            </a:fld>
            <a:endParaRPr lang="en-US" dirty="0"/>
          </a:p>
        </p:txBody>
      </p:sp>
      <p:pic>
        <p:nvPicPr>
          <p:cNvPr id="6" name="Picture 5" descr="mt2_thermal_compare.wm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762000"/>
            <a:ext cx="4572000" cy="4064400"/>
          </a:xfrm>
          <a:prstGeom prst="rect">
            <a:avLst/>
          </a:prstGeom>
        </p:spPr>
      </p:pic>
      <p:pic>
        <p:nvPicPr>
          <p:cNvPr id="7" name="Picture 6" descr="mt2_fast_compare.wm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572000" y="762000"/>
            <a:ext cx="4572000" cy="4064400"/>
          </a:xfrm>
          <a:prstGeom prst="rect">
            <a:avLst/>
          </a:prstGeom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143000" y="4953000"/>
            <a:ext cx="6743700" cy="100012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</p:pic>
      <p:sp>
        <p:nvSpPr>
          <p:cNvPr id="8" name="TextBox 7"/>
          <p:cNvSpPr txBox="1"/>
          <p:nvPr/>
        </p:nvSpPr>
        <p:spPr>
          <a:xfrm>
            <a:off x="2514600" y="6019800"/>
            <a:ext cx="3962400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All cross sections broadened to 293.6 K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8736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Cross Section Comparisons - II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Trumbull &amp; Romano - Benchmark Testing of CIELO O-16</a:t>
            </a:r>
            <a:endParaRPr lang="en-US" i="1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B3F9D-FB3C-46F1-946F-47C4628A09FE}" type="slidenum">
              <a:rPr lang="en-US" smtClean="0"/>
              <a:pPr/>
              <a:t>5</a:t>
            </a:fld>
            <a:endParaRPr lang="en-US" dirty="0"/>
          </a:p>
        </p:txBody>
      </p:sp>
      <p:pic>
        <p:nvPicPr>
          <p:cNvPr id="7" name="Picture 6" descr="average_mu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295400" y="914400"/>
            <a:ext cx="6705600" cy="521035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8736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Cross Section Comparisons - III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Trumbull &amp; Romano - Benchmark Testing of CIELO O-16</a:t>
            </a:r>
            <a:endParaRPr lang="en-US" i="1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B3F9D-FB3C-46F1-946F-47C4628A09FE}" type="slidenum">
              <a:rPr lang="en-US" smtClean="0"/>
              <a:pPr/>
              <a:t>6</a:t>
            </a:fld>
            <a:endParaRPr lang="en-US" dirty="0"/>
          </a:p>
        </p:txBody>
      </p:sp>
      <p:pic>
        <p:nvPicPr>
          <p:cNvPr id="8" name="Picture 7" descr="mt107_fast_compare.wm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990600"/>
            <a:ext cx="4572000" cy="4064400"/>
          </a:xfrm>
          <a:prstGeom prst="rect">
            <a:avLst/>
          </a:prstGeom>
        </p:spPr>
      </p:pic>
      <p:pic>
        <p:nvPicPr>
          <p:cNvPr id="9" name="Picture 8" descr="mt107_diffs.wm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572000" y="990600"/>
            <a:ext cx="4572000" cy="4064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43400" y="0"/>
            <a:ext cx="4648200" cy="1143000"/>
          </a:xfrm>
        </p:spPr>
        <p:txBody>
          <a:bodyPr>
            <a:normAutofit/>
          </a:bodyPr>
          <a:lstStyle/>
          <a:p>
            <a:r>
              <a:rPr lang="en-US" sz="3200" dirty="0" smtClean="0"/>
              <a:t>ICSBEP Suite Models</a:t>
            </a:r>
            <a:endParaRPr lang="en-US" sz="3200" dirty="0"/>
          </a:p>
        </p:txBody>
      </p:sp>
      <p:sp>
        <p:nvSpPr>
          <p:cNvPr id="8" name="TextBox 7"/>
          <p:cNvSpPr txBox="1"/>
          <p:nvPr/>
        </p:nvSpPr>
        <p:spPr>
          <a:xfrm>
            <a:off x="4648200" y="1219200"/>
            <a:ext cx="4114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ISCBEP Suite focused on thermal spectrum,  LEU/HEU fuel systems with a handful of PU, Mixed, and </a:t>
            </a:r>
            <a:r>
              <a:rPr lang="en-US" baseline="30000" dirty="0" smtClean="0"/>
              <a:t>233</a:t>
            </a:r>
            <a:r>
              <a:rPr lang="en-US" dirty="0" smtClean="0"/>
              <a:t>U benchmarks:</a:t>
            </a:r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B3F9D-FB3C-46F1-946F-47C4628A09FE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Trumbull &amp; Romano - Benchmark Testing of CIELO O-16</a:t>
            </a:r>
            <a:endParaRPr lang="en-US" dirty="0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53000" y="2438400"/>
            <a:ext cx="3124200" cy="2136401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304799"/>
            <a:ext cx="4572000" cy="526758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>
            <a:normAutofit fontScale="90000"/>
          </a:bodyPr>
          <a:lstStyle/>
          <a:p>
            <a:r>
              <a:rPr lang="en-US" sz="3600" dirty="0" smtClean="0"/>
              <a:t>Population </a:t>
            </a:r>
            <a:r>
              <a:rPr lang="en-US" sz="3600" i="1" dirty="0" smtClean="0"/>
              <a:t>C</a:t>
            </a:r>
            <a:r>
              <a:rPr lang="en-US" sz="3600" dirty="0" smtClean="0"/>
              <a:t>/</a:t>
            </a:r>
            <a:r>
              <a:rPr lang="en-US" sz="3600" i="1" dirty="0" smtClean="0"/>
              <a:t>E</a:t>
            </a:r>
            <a:r>
              <a:rPr lang="en-US" sz="3600" dirty="0" smtClean="0"/>
              <a:t>: ENDF/B-VII.1 vs. Leal and Hale</a:t>
            </a:r>
            <a:endParaRPr lang="en-US" sz="3600" dirty="0"/>
          </a:p>
        </p:txBody>
      </p:sp>
      <p:sp>
        <p:nvSpPr>
          <p:cNvPr id="5" name="TextBox 4"/>
          <p:cNvSpPr txBox="1"/>
          <p:nvPr/>
        </p:nvSpPr>
        <p:spPr>
          <a:xfrm>
            <a:off x="0" y="5181600"/>
            <a:ext cx="5486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NOTE:  Error bars are removed for clarity.  The 95% Confidence Intervals on calculated eigenvalues are ~10-20 </a:t>
            </a:r>
            <a:r>
              <a:rPr lang="en-US" sz="1200" dirty="0" err="1" smtClean="0"/>
              <a:t>pcm</a:t>
            </a:r>
            <a:r>
              <a:rPr lang="en-US" sz="1200" dirty="0" smtClean="0"/>
              <a:t> (Experimental uncertainties are typically several times that).</a:t>
            </a:r>
            <a:endParaRPr lang="en-US" sz="1200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5562600" y="2590800"/>
          <a:ext cx="3429000" cy="1604901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920564"/>
                <a:gridCol w="726700"/>
                <a:gridCol w="874059"/>
                <a:gridCol w="907677"/>
              </a:tblGrid>
              <a:tr h="349963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Library</a:t>
                      </a:r>
                      <a:endParaRPr lang="en-US" sz="1200" dirty="0"/>
                    </a:p>
                  </a:txBody>
                  <a:tcPr marL="84965" marR="84965" marT="42483" marB="4248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Average</a:t>
                      </a:r>
                      <a:endParaRPr lang="en-US" sz="1200" dirty="0"/>
                    </a:p>
                  </a:txBody>
                  <a:tcPr marL="84965" marR="84965" marT="42483" marB="4248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Std. Dev.</a:t>
                      </a:r>
                      <a:endParaRPr lang="en-US" sz="1200" dirty="0"/>
                    </a:p>
                  </a:txBody>
                  <a:tcPr marL="84965" marR="84965" marT="42483" marB="4248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aseline="0" dirty="0" smtClean="0">
                          <a:latin typeface="Times New Roman" pitchFamily="18" charset="0"/>
                        </a:rPr>
                        <a:t>χ</a:t>
                      </a:r>
                      <a:r>
                        <a:rPr lang="en-US" sz="1200" baseline="30000" dirty="0" smtClean="0"/>
                        <a:t>2</a:t>
                      </a:r>
                      <a:endParaRPr lang="en-US" sz="1200" baseline="30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4965" marR="84965" marT="42483" marB="42483"/>
                </a:tc>
              </a:tr>
              <a:tr h="446024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ENDF/B-VII.1</a:t>
                      </a:r>
                      <a:endParaRPr lang="en-US" sz="1200" dirty="0"/>
                    </a:p>
                  </a:txBody>
                  <a:tcPr marL="84965" marR="84965" marT="42483" marB="4248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0.99961</a:t>
                      </a:r>
                      <a:endParaRPr lang="en-US" sz="1200" dirty="0"/>
                    </a:p>
                  </a:txBody>
                  <a:tcPr marL="84965" marR="84965" marT="42483" marB="4248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0.00507</a:t>
                      </a:r>
                      <a:endParaRPr lang="en-US" sz="1200" dirty="0"/>
                    </a:p>
                  </a:txBody>
                  <a:tcPr marL="84965" marR="84965" marT="42483" marB="4248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0.0051</a:t>
                      </a:r>
                      <a:endParaRPr lang="en-US" sz="1200" dirty="0"/>
                    </a:p>
                  </a:txBody>
                  <a:tcPr marL="84965" marR="84965" marT="42483" marB="42483"/>
                </a:tc>
              </a:tr>
              <a:tr h="40210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/>
                        <a:t>Leal</a:t>
                      </a:r>
                      <a:endParaRPr lang="en-US" sz="1200" dirty="0"/>
                    </a:p>
                  </a:txBody>
                  <a:tcPr marL="84965" marR="84965" marT="42483" marB="4248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0.99894</a:t>
                      </a:r>
                      <a:endParaRPr lang="en-US" sz="1200" dirty="0"/>
                    </a:p>
                  </a:txBody>
                  <a:tcPr marL="84965" marR="84965" marT="42483" marB="4248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0.00528</a:t>
                      </a:r>
                      <a:endParaRPr lang="en-US" sz="1200" dirty="0"/>
                    </a:p>
                  </a:txBody>
                  <a:tcPr marL="84965" marR="84965" marT="42483" marB="4248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0.0051</a:t>
                      </a:r>
                      <a:endParaRPr lang="en-US" sz="1200" dirty="0"/>
                    </a:p>
                  </a:txBody>
                  <a:tcPr marL="84965" marR="84965" marT="42483" marB="42483"/>
                </a:tc>
              </a:tr>
              <a:tr h="40210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/>
                        <a:t>Hale</a:t>
                      </a:r>
                      <a:endParaRPr lang="en-US" sz="1200" dirty="0"/>
                    </a:p>
                  </a:txBody>
                  <a:tcPr marL="84965" marR="84965" marT="42483" marB="4248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0.99849</a:t>
                      </a:r>
                      <a:endParaRPr lang="en-US" sz="1200" dirty="0"/>
                    </a:p>
                  </a:txBody>
                  <a:tcPr marL="84965" marR="84965" marT="42483" marB="4248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0.00527</a:t>
                      </a:r>
                      <a:endParaRPr lang="en-US" sz="1200" dirty="0"/>
                    </a:p>
                  </a:txBody>
                  <a:tcPr marL="84965" marR="84965" marT="42483" marB="4248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0.0053</a:t>
                      </a:r>
                      <a:endParaRPr lang="en-US" sz="1200" dirty="0"/>
                    </a:p>
                  </a:txBody>
                  <a:tcPr marL="84965" marR="84965" marT="42483" marB="42483"/>
                </a:tc>
              </a:tr>
            </a:tbl>
          </a:graphicData>
        </a:graphic>
      </p:graphicFrame>
      <p:graphicFrame>
        <p:nvGraphicFramePr>
          <p:cNvPr id="3075" name="Object 3"/>
          <p:cNvGraphicFramePr>
            <a:graphicFrameLocks noChangeAspect="1"/>
          </p:cNvGraphicFramePr>
          <p:nvPr/>
        </p:nvGraphicFramePr>
        <p:xfrm>
          <a:off x="5715000" y="4648200"/>
          <a:ext cx="1676400" cy="724234"/>
        </p:xfrm>
        <a:graphic>
          <a:graphicData uri="http://schemas.openxmlformats.org/presentationml/2006/ole">
            <p:oleObj spid="_x0000_s3075" name="Equation" r:id="rId4" imgW="1498320" imgH="647640" progId="Equation.DSMT4">
              <p:embed/>
            </p:oleObj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5638800" y="4343400"/>
            <a:ext cx="3276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Goodness-of-fit calculated using:</a:t>
            </a:r>
            <a:endParaRPr lang="en-US" sz="1400" dirty="0"/>
          </a:p>
        </p:txBody>
      </p:sp>
      <p:sp>
        <p:nvSpPr>
          <p:cNvPr id="9" name="TextBox 8"/>
          <p:cNvSpPr txBox="1"/>
          <p:nvPr/>
        </p:nvSpPr>
        <p:spPr>
          <a:xfrm>
            <a:off x="5562600" y="1143000"/>
            <a:ext cx="32766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/>
              <a:t>Considering the entire population</a:t>
            </a:r>
            <a:r>
              <a:rPr lang="en-US" sz="1600" dirty="0" smtClean="0"/>
              <a:t>:</a:t>
            </a:r>
          </a:p>
          <a:p>
            <a:r>
              <a:rPr lang="en-US" sz="1600" dirty="0" smtClean="0"/>
              <a:t>Leal average C/E is </a:t>
            </a:r>
            <a:r>
              <a:rPr lang="en-US" sz="1600" i="1" u="sng" dirty="0" smtClean="0"/>
              <a:t>68 </a:t>
            </a:r>
            <a:r>
              <a:rPr lang="en-US" sz="1600" i="1" u="sng" dirty="0" err="1" smtClean="0"/>
              <a:t>pcm</a:t>
            </a:r>
            <a:r>
              <a:rPr lang="en-US" sz="1600" i="1" u="sng" dirty="0" smtClean="0"/>
              <a:t> lower</a:t>
            </a:r>
            <a:r>
              <a:rPr lang="en-US" sz="1600" dirty="0" smtClean="0"/>
              <a:t>,</a:t>
            </a:r>
          </a:p>
          <a:p>
            <a:r>
              <a:rPr lang="en-US" sz="1600" dirty="0" smtClean="0"/>
              <a:t>Hale average C/E is </a:t>
            </a:r>
            <a:r>
              <a:rPr lang="en-US" sz="1600" i="1" u="sng" dirty="0" smtClean="0"/>
              <a:t>113 </a:t>
            </a:r>
            <a:r>
              <a:rPr lang="en-US" sz="1600" i="1" u="sng" dirty="0" err="1" smtClean="0"/>
              <a:t>pcm</a:t>
            </a:r>
            <a:r>
              <a:rPr lang="en-US" sz="1600" i="1" u="sng" dirty="0" smtClean="0"/>
              <a:t> lower</a:t>
            </a:r>
            <a:r>
              <a:rPr lang="en-US" sz="1600" dirty="0" smtClean="0"/>
              <a:t>.</a:t>
            </a:r>
          </a:p>
          <a:p>
            <a:r>
              <a:rPr lang="en-US" sz="1600" dirty="0" smtClean="0"/>
              <a:t>Std. dev. and </a:t>
            </a:r>
            <a:r>
              <a:rPr lang="en-US" sz="1600" dirty="0" smtClean="0">
                <a:latin typeface="Symbol" pitchFamily="18" charset="2"/>
              </a:rPr>
              <a:t>c</a:t>
            </a:r>
            <a:r>
              <a:rPr lang="en-US" sz="1600" baseline="30000" dirty="0" smtClean="0">
                <a:latin typeface="Symbol" pitchFamily="18" charset="2"/>
              </a:rPr>
              <a:t>2</a:t>
            </a:r>
            <a:r>
              <a:rPr lang="en-US" sz="1600" dirty="0" smtClean="0">
                <a:latin typeface="Symbol" pitchFamily="18" charset="2"/>
              </a:rPr>
              <a:t> </a:t>
            </a:r>
            <a:r>
              <a:rPr lang="en-US" sz="1600" dirty="0" smtClean="0"/>
              <a:t>are very similar.</a:t>
            </a:r>
            <a:endParaRPr lang="en-US" sz="1600" baseline="30000" dirty="0" smtClean="0">
              <a:latin typeface="Symbol" pitchFamily="18" charset="2"/>
            </a:endParaRPr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B3F9D-FB3C-46F1-946F-47C4628A09FE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Trumbull &amp; Romano - Benchmark Testing of CIELO O-16</a:t>
            </a:r>
            <a:endParaRPr lang="en-US" dirty="0"/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914400"/>
            <a:ext cx="5553076" cy="403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>
            <a:normAutofit/>
          </a:bodyPr>
          <a:lstStyle/>
          <a:p>
            <a:r>
              <a:rPr lang="en-US" sz="3600" dirty="0" smtClean="0"/>
              <a:t>Effect of Using RP Generated ESADs (Leal)</a:t>
            </a:r>
            <a:endParaRPr lang="en-US" sz="3600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B3F9D-FB3C-46F1-946F-47C4628A09FE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Trumbull &amp; Romano - Benchmark Testing of CIELO O-16</a:t>
            </a:r>
            <a:endParaRPr lang="en-US" dirty="0"/>
          </a:p>
        </p:txBody>
      </p:sp>
      <p:pic>
        <p:nvPicPr>
          <p:cNvPr id="3174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2000" y="990600"/>
            <a:ext cx="7086600" cy="51538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7829</TotalTime>
  <Words>2268</Words>
  <Application>Microsoft Office PowerPoint</Application>
  <PresentationFormat>On-screen Show (4:3)</PresentationFormat>
  <Paragraphs>296</Paragraphs>
  <Slides>22</Slides>
  <Notes>21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4" baseType="lpstr">
      <vt:lpstr>Office Theme</vt:lpstr>
      <vt:lpstr>Equation</vt:lpstr>
      <vt:lpstr>Benchmark Testing of CIELO 16O Evaluations</vt:lpstr>
      <vt:lpstr>16O Validation Testing</vt:lpstr>
      <vt:lpstr>Evaluations Tested</vt:lpstr>
      <vt:lpstr>Cross Section Comparisons - I</vt:lpstr>
      <vt:lpstr>Cross Section Comparisons - II</vt:lpstr>
      <vt:lpstr>Cross Section Comparisons - III</vt:lpstr>
      <vt:lpstr>ICSBEP Suite Models</vt:lpstr>
      <vt:lpstr>Population C/E: ENDF/B-VII.1 vs. Leal and Hale</vt:lpstr>
      <vt:lpstr>Effect of Using RP Generated ESADs (Leal)</vt:lpstr>
      <vt:lpstr>Reactivity Effects – Fast Spectrum Models</vt:lpstr>
      <vt:lpstr>Reactivity Effects – Intermediate Spectrum Models</vt:lpstr>
      <vt:lpstr>Reactivity Effects – HST Models</vt:lpstr>
      <vt:lpstr>Neutron Balance for HST Models</vt:lpstr>
      <vt:lpstr>Reactivity Effects – LST Models</vt:lpstr>
      <vt:lpstr>Reactivity Effects – LCT Models</vt:lpstr>
      <vt:lpstr>Neutron Balance for LST &amp; LCT Models</vt:lpstr>
      <vt:lpstr>HST+LST Above Thermal Leakage Trend Analysis</vt:lpstr>
      <vt:lpstr>HST, LST, LCT Above Thermal Fission Trend Analysis</vt:lpstr>
      <vt:lpstr>HST, LST, LCT 16O Absorption Trend Analysis</vt:lpstr>
      <vt:lpstr>Reactivity Effects – PST Models</vt:lpstr>
      <vt:lpstr>Reactivity Effects – PST Models</vt:lpstr>
      <vt:lpstr>Conclusions</vt:lpstr>
    </vt:vector>
  </TitlesOfParts>
  <Company>NR Inc.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Benchmark Testing of the ENDF/B-VII.1 Nuclear Data Library</dc:title>
  <dc:creator>trumbul</dc:creator>
  <cp:lastModifiedBy>trumbul</cp:lastModifiedBy>
  <cp:revision>364</cp:revision>
  <dcterms:created xsi:type="dcterms:W3CDTF">2012-06-05T14:28:05Z</dcterms:created>
  <dcterms:modified xsi:type="dcterms:W3CDTF">2014-10-29T13:51:57Z</dcterms:modified>
</cp:coreProperties>
</file>