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76" r:id="rId1"/>
  </p:sldMasterIdLst>
  <p:notesMasterIdLst>
    <p:notesMasterId r:id="rId37"/>
  </p:notesMasterIdLst>
  <p:handoutMasterIdLst>
    <p:handoutMasterId r:id="rId38"/>
  </p:handoutMasterIdLst>
  <p:sldIdLst>
    <p:sldId id="365" r:id="rId2"/>
    <p:sldId id="430" r:id="rId3"/>
    <p:sldId id="442" r:id="rId4"/>
    <p:sldId id="448" r:id="rId5"/>
    <p:sldId id="449" r:id="rId6"/>
    <p:sldId id="453" r:id="rId7"/>
    <p:sldId id="447" r:id="rId8"/>
    <p:sldId id="445" r:id="rId9"/>
    <p:sldId id="446" r:id="rId10"/>
    <p:sldId id="454" r:id="rId11"/>
    <p:sldId id="451" r:id="rId12"/>
    <p:sldId id="456" r:id="rId13"/>
    <p:sldId id="455" r:id="rId14"/>
    <p:sldId id="426" r:id="rId15"/>
    <p:sldId id="427" r:id="rId16"/>
    <p:sldId id="436" r:id="rId17"/>
    <p:sldId id="428" r:id="rId18"/>
    <p:sldId id="437" r:id="rId19"/>
    <p:sldId id="433" r:id="rId20"/>
    <p:sldId id="439" r:id="rId21"/>
    <p:sldId id="441" r:id="rId22"/>
    <p:sldId id="404" r:id="rId23"/>
    <p:sldId id="406" r:id="rId24"/>
    <p:sldId id="405" r:id="rId25"/>
    <p:sldId id="403" r:id="rId26"/>
    <p:sldId id="401" r:id="rId27"/>
    <p:sldId id="407" r:id="rId28"/>
    <p:sldId id="408" r:id="rId29"/>
    <p:sldId id="409" r:id="rId30"/>
    <p:sldId id="417" r:id="rId31"/>
    <p:sldId id="410" r:id="rId32"/>
    <p:sldId id="411" r:id="rId33"/>
    <p:sldId id="374" r:id="rId34"/>
    <p:sldId id="419" r:id="rId35"/>
    <p:sldId id="395" r:id="rId3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9B8"/>
    <a:srgbClr val="0000FF"/>
    <a:srgbClr val="008000"/>
    <a:srgbClr val="800000"/>
    <a:srgbClr val="FFC000"/>
    <a:srgbClr val="FFFF00"/>
    <a:srgbClr val="042B7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91000" autoAdjust="0"/>
  </p:normalViewPr>
  <p:slideViewPr>
    <p:cSldViewPr>
      <p:cViewPr>
        <p:scale>
          <a:sx n="69" d="100"/>
          <a:sy n="69" d="100"/>
        </p:scale>
        <p:origin x="-1188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fld id="{1154E38C-A77C-40AD-9865-57E5DA9B19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18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fld id="{6CBE9D29-5C9F-4B5C-B05B-E727A1184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388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300" smtClean="0"/>
              <a:t>Go to ”Insert (View) | Header and Footer" to add your organization, sponsor, meeting name here; then, click "Apply to All"</a:t>
            </a:r>
          </a:p>
        </p:txBody>
      </p:sp>
      <p:sp>
        <p:nvSpPr>
          <p:cNvPr id="4813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E7FDD21-7884-42EC-A34E-421A65CF26DB}" type="slidenum">
              <a:rPr lang="en-US" altLang="en-US" sz="1300" smtClean="0"/>
              <a:pPr>
                <a:spcBef>
                  <a:spcPct val="0"/>
                </a:spcBef>
              </a:pPr>
              <a:t>1</a:t>
            </a:fld>
            <a:endParaRPr lang="en-US" altLang="en-US" sz="13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4203F3F-C12E-4E36-A9C8-09A69D53F856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1D95FE2-35EF-4BC2-8A35-5DA5ABA18FA7}" type="slidenum">
              <a:rPr lang="en-US" altLang="en-US" smtClean="0"/>
              <a:pPr>
                <a:spcBef>
                  <a:spcPct val="0"/>
                </a:spcBef>
              </a:pPr>
              <a:t>30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NLppt_BG_Title_NewDOElogo_OffSci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EEF959AA-FAC2-4C1A-B9C4-D7F6FE7F7BD7}" type="datetimeFigureOut">
              <a:rPr lang="en-US"/>
              <a:pPr>
                <a:defRPr/>
              </a:pPr>
              <a:t>11/5/2014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42D5E156-7552-4F32-ADE6-A9FAFCC49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120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65AF6451-DCB3-48D1-882A-3149C9EEBE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84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DDC75C66-2309-4CD2-A3CC-F2F6613BAB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16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119CF80D-CE4B-4B48-99CA-4F0072B4D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61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778AC0EA-064D-4C51-B5A1-8C89F0E88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033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D6BB7D4D-3B1E-4DFB-8832-3ED7098AB1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603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CE08F509-DA07-4C1D-96A2-0A8A046E2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20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0AD1C941-FF35-4CE8-8826-1CCCCD1DF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98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A5F919BC-9759-49AE-888F-2D87D9F97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62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8201A8E7-72FB-4F91-833E-D88DB0DE74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11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D3B339D3-81D1-48A9-BEBE-F46642409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75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prstClr val="black">
                    <a:tint val="75000"/>
                  </a:prstClr>
                </a:solidFill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prstClr val="black">
                    <a:tint val="75000"/>
                  </a:prstClr>
                </a:solidFill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prstClr val="black">
                    <a:tint val="75000"/>
                  </a:prstClr>
                </a:solidFill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0FABD5C0-0E4A-4392-A82C-C05862CB9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5" name="Picture 18" descr="REVBG_Slide4_Blu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20" r:id="rId1"/>
    <p:sldLayoutId id="2147484521" r:id="rId2"/>
    <p:sldLayoutId id="2147484522" r:id="rId3"/>
    <p:sldLayoutId id="2147484523" r:id="rId4"/>
    <p:sldLayoutId id="2147484524" r:id="rId5"/>
    <p:sldLayoutId id="2147484525" r:id="rId6"/>
    <p:sldLayoutId id="2147484526" r:id="rId7"/>
    <p:sldLayoutId id="2147484527" r:id="rId8"/>
    <p:sldLayoutId id="2147484528" r:id="rId9"/>
    <p:sldLayoutId id="2147484529" r:id="rId10"/>
    <p:sldLayoutId id="214748453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daya+bay&amp;source=images&amp;cd=&amp;cad=rja&amp;docid=pr31cWNgep1LMM&amp;tbnid=iaDs6oqbmDZ25M:&amp;ved=0CAUQjRw&amp;url=http://www.asianscientist.com/in-the-lab/davos-nuclear-power-station-neutrino-theta-one-three-antimatter-universe/&amp;ei=h31QUeL4JarP0wGZmoDoAQ&amp;bvm=bv.44158598,d.dmg&amp;psig=AFQjCNFnrFIRjXoyogf8F34TU18dqu0mbQ&amp;ust=1364315882098884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6"/>
          <p:cNvSpPr>
            <a:spLocks noGrp="1"/>
          </p:cNvSpPr>
          <p:nvPr>
            <p:ph type="ctrTitle"/>
          </p:nvPr>
        </p:nvSpPr>
        <p:spPr>
          <a:xfrm>
            <a:off x="-39688" y="762000"/>
            <a:ext cx="9259888" cy="863600"/>
          </a:xfrm>
        </p:spPr>
        <p:txBody>
          <a:bodyPr/>
          <a:lstStyle/>
          <a:p>
            <a:pPr algn="ctr" eaLnBrk="1" hangingPunct="1"/>
            <a:r>
              <a:rPr lang="en-US" altLang="en-US" dirty="0" smtClean="0">
                <a:solidFill>
                  <a:schemeClr val="bg1"/>
                </a:solidFill>
                <a:latin typeface="Calibri" pitchFamily="34" charset="0"/>
              </a:rPr>
              <a:t>Nuclear Structure Insights on Reactor Antineutrino Spectra</a:t>
            </a:r>
            <a:endParaRPr lang="en-US" altLang="en-US" sz="36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838200" y="2362200"/>
            <a:ext cx="73564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en-US" sz="2400" i="1" dirty="0" smtClean="0">
                <a:solidFill>
                  <a:schemeClr val="bg1"/>
                </a:solidFill>
                <a:latin typeface="+mn-lt"/>
                <a:ea typeface="Batang" pitchFamily="18" charset="-127"/>
                <a:cs typeface="Times New Roman" pitchFamily="18" charset="0"/>
              </a:rPr>
              <a:t> A.A. </a:t>
            </a:r>
            <a:r>
              <a:rPr lang="en-US" sz="2400" i="1" dirty="0" err="1" smtClean="0">
                <a:solidFill>
                  <a:schemeClr val="bg1"/>
                </a:solidFill>
                <a:latin typeface="+mn-lt"/>
                <a:ea typeface="Batang" pitchFamily="18" charset="-127"/>
                <a:cs typeface="Times New Roman" pitchFamily="18" charset="0"/>
              </a:rPr>
              <a:t>Sonzogni</a:t>
            </a:r>
            <a:r>
              <a:rPr lang="en-US" sz="2400" i="1" dirty="0" smtClean="0">
                <a:solidFill>
                  <a:schemeClr val="bg1"/>
                </a:solidFill>
                <a:latin typeface="+mn-lt"/>
                <a:ea typeface="Batang" pitchFamily="18" charset="-127"/>
                <a:cs typeface="Times New Roman" pitchFamily="18" charset="0"/>
              </a:rPr>
              <a:t>, E.A. </a:t>
            </a:r>
            <a:r>
              <a:rPr lang="en-US" sz="2400" i="1" dirty="0" err="1" smtClean="0">
                <a:solidFill>
                  <a:schemeClr val="bg1"/>
                </a:solidFill>
                <a:latin typeface="+mn-lt"/>
                <a:ea typeface="Batang" pitchFamily="18" charset="-127"/>
                <a:cs typeface="Times New Roman" pitchFamily="18" charset="0"/>
              </a:rPr>
              <a:t>McCutchan</a:t>
            </a:r>
            <a:r>
              <a:rPr lang="en-US" sz="2400" i="1" dirty="0" smtClean="0">
                <a:solidFill>
                  <a:schemeClr val="bg1"/>
                </a:solidFill>
                <a:latin typeface="+mn-lt"/>
                <a:ea typeface="Batang" pitchFamily="18" charset="-127"/>
                <a:cs typeface="Times New Roman" pitchFamily="18" charset="0"/>
              </a:rPr>
              <a:t>, T.D. Johnson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i="1" dirty="0" smtClean="0">
                <a:solidFill>
                  <a:schemeClr val="bg1"/>
                </a:solidFill>
                <a:latin typeface="+mn-lt"/>
                <a:ea typeface="Batang" pitchFamily="18" charset="-127"/>
                <a:cs typeface="Times New Roman" pitchFamily="18" charset="0"/>
              </a:rPr>
              <a:t>National Nuclear Data Center</a:t>
            </a:r>
          </a:p>
          <a:p>
            <a:pPr algn="ctr">
              <a:lnSpc>
                <a:spcPct val="150000"/>
              </a:lnSpc>
              <a:defRPr/>
            </a:pPr>
            <a:endParaRPr lang="en-US" sz="2400" i="1" dirty="0" smtClean="0">
              <a:solidFill>
                <a:schemeClr val="bg1"/>
              </a:solidFill>
              <a:latin typeface="+mn-lt"/>
              <a:ea typeface="Batang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chemeClr val="tx2"/>
                </a:solidFill>
                <a:latin typeface="+mn-lt"/>
              </a:rPr>
              <a:t>New measurements on the horizon</a:t>
            </a:r>
            <a:endParaRPr lang="en-US" sz="440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55575" y="685800"/>
            <a:ext cx="79978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51" b="4019"/>
          <a:stretch/>
        </p:blipFill>
        <p:spPr bwMode="auto">
          <a:xfrm>
            <a:off x="1219200" y="2103035"/>
            <a:ext cx="2285943" cy="1213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13" y="914400"/>
            <a:ext cx="1691773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8000" y="934253"/>
            <a:ext cx="59687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TAGS: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ORNL and Valencia/Jyvaskyla</a:t>
            </a:r>
            <a:endParaRPr lang="en-US" dirty="0">
              <a:latin typeface="+mj-lt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37" y="3316690"/>
            <a:ext cx="3426625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659" y="4616203"/>
            <a:ext cx="2985655" cy="205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661607" y="2723718"/>
            <a:ext cx="53551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Beta-Spectrum + discrete </a:t>
            </a:r>
            <a:r>
              <a:rPr lang="en-US" dirty="0" smtClean="0">
                <a:latin typeface="+mj-lt"/>
                <a:sym typeface="Symbol"/>
              </a:rPr>
              <a:t>’s</a:t>
            </a:r>
            <a:endParaRPr lang="en-US" dirty="0" smtClean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LLNL – BNL led collaboration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Proposal on </a:t>
            </a:r>
            <a:r>
              <a:rPr lang="en-US" baseline="30000" dirty="0" smtClean="0">
                <a:latin typeface="+mj-lt"/>
              </a:rPr>
              <a:t>92</a:t>
            </a:r>
            <a:r>
              <a:rPr lang="en-US" dirty="0" smtClean="0">
                <a:latin typeface="+mj-lt"/>
              </a:rPr>
              <a:t>Rb and </a:t>
            </a:r>
            <a:r>
              <a:rPr lang="en-US" baseline="30000" dirty="0" smtClean="0">
                <a:latin typeface="+mj-lt"/>
              </a:rPr>
              <a:t>96</a:t>
            </a:r>
            <a:r>
              <a:rPr lang="en-US" dirty="0" smtClean="0">
                <a:latin typeface="+mj-lt"/>
              </a:rPr>
              <a:t>Y accepted at last ANL PAC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27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" y="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chemeClr val="tx2"/>
                </a:solidFill>
                <a:latin typeface="+mn-lt"/>
              </a:rPr>
              <a:t>Systematics of all </a:t>
            </a:r>
            <a:r>
              <a:rPr lang="en-US" sz="4400" dirty="0" err="1" smtClean="0">
                <a:solidFill>
                  <a:schemeClr val="tx2"/>
                </a:solidFill>
                <a:latin typeface="+mn-lt"/>
              </a:rPr>
              <a:t>fissioning</a:t>
            </a:r>
            <a:r>
              <a:rPr lang="en-US" sz="4400" dirty="0" smtClean="0">
                <a:solidFill>
                  <a:schemeClr val="tx2"/>
                </a:solidFill>
                <a:latin typeface="+mn-lt"/>
              </a:rPr>
              <a:t> systems</a:t>
            </a:r>
            <a:endParaRPr lang="en-US" sz="440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5575" y="685800"/>
            <a:ext cx="79978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3011"/>
            <a:ext cx="4269292" cy="603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200" y="9144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Important quantity is integral of </a:t>
            </a:r>
            <a:r>
              <a:rPr lang="en-US" sz="2400" dirty="0" err="1" smtClean="0">
                <a:latin typeface="+mj-lt"/>
              </a:rPr>
              <a:t>Daya</a:t>
            </a:r>
            <a:r>
              <a:rPr lang="en-US" sz="2400" dirty="0" smtClean="0">
                <a:latin typeface="+mj-lt"/>
              </a:rPr>
              <a:t> Bay signal</a:t>
            </a:r>
            <a:endParaRPr lang="en-US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663" y="4274403"/>
            <a:ext cx="4046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Link to delayed neutron yield commonly parameterized by</a:t>
            </a:r>
            <a:endParaRPr lang="en-US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13669" y="5373469"/>
            <a:ext cx="132953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+mj-lt"/>
              </a:rPr>
              <a:t>3Z-A</a:t>
            </a:r>
            <a:endParaRPr lang="en-US" sz="3600" dirty="0">
              <a:latin typeface="+mj-lt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33" y="1766178"/>
            <a:ext cx="2848496" cy="234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00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chemeClr val="tx2"/>
                </a:solidFill>
                <a:latin typeface="+mn-lt"/>
              </a:rPr>
              <a:t>A continually evolving topic</a:t>
            </a:r>
            <a:endParaRPr lang="en-US" sz="440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55575" y="762000"/>
            <a:ext cx="63976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5575" y="1143000"/>
            <a:ext cx="8302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November 2013 – Workshop on Reactor Antineutrinos at INT, Seattle. Co-organized by A.A. </a:t>
            </a:r>
            <a:r>
              <a:rPr lang="en-US" dirty="0" err="1" smtClean="0">
                <a:latin typeface="+mj-lt"/>
              </a:rPr>
              <a:t>Sonzogni</a:t>
            </a:r>
            <a:endParaRPr lang="en-US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576" y="2667000"/>
            <a:ext cx="8759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January 2015 – Follow up Workshop in Nantes, France</a:t>
            </a:r>
            <a:endParaRPr lang="en-US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3699164"/>
            <a:ext cx="5715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Methods to compute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Nuclear physics inputs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New measurements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Theoretical developments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Surprising findings from </a:t>
            </a:r>
            <a:r>
              <a:rPr lang="en-US" dirty="0" err="1" smtClean="0">
                <a:latin typeface="+mj-lt"/>
              </a:rPr>
              <a:t>Daya</a:t>
            </a:r>
            <a:r>
              <a:rPr lang="en-US" dirty="0" smtClean="0">
                <a:latin typeface="+mj-lt"/>
              </a:rPr>
              <a:t> Bay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018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9400" y="2590800"/>
            <a:ext cx="335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+mj-lt"/>
              </a:rPr>
              <a:t>BACKUPS</a:t>
            </a: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969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07" y="1905000"/>
            <a:ext cx="8224386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9424" y="5618884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G. Mention </a:t>
            </a:r>
            <a:r>
              <a:rPr lang="en-US" sz="2000" i="1" dirty="0" smtClean="0">
                <a:latin typeface="+mj-lt"/>
              </a:rPr>
              <a:t>et al., </a:t>
            </a:r>
            <a:r>
              <a:rPr lang="en-US" sz="2000" dirty="0" smtClean="0">
                <a:latin typeface="+mj-lt"/>
              </a:rPr>
              <a:t>Phys. Rev. D </a:t>
            </a:r>
            <a:r>
              <a:rPr lang="en-US" sz="2000" b="1" dirty="0" smtClean="0">
                <a:latin typeface="+mj-lt"/>
              </a:rPr>
              <a:t>83</a:t>
            </a:r>
            <a:r>
              <a:rPr lang="en-US" sz="2000" dirty="0" smtClean="0">
                <a:latin typeface="+mj-lt"/>
              </a:rPr>
              <a:t>, 073006 (2011). </a:t>
            </a:r>
            <a:endParaRPr lang="en-US" sz="20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53975"/>
            <a:ext cx="89154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chemeClr val="tx2"/>
                </a:solidFill>
                <a:latin typeface="+mj-lt"/>
              </a:rPr>
              <a:t>What is the “Reactor Anomaly”?</a:t>
            </a:r>
            <a:endParaRPr lang="en-US" sz="360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55575" y="685800"/>
            <a:ext cx="6169025" cy="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5575" y="757535"/>
            <a:ext cx="898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Survey of 19 short baseline (&lt;100 m) reactor antineutrino experiments</a:t>
            </a:r>
            <a:endParaRPr lang="en-US" sz="2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1230" y="1143000"/>
            <a:ext cx="7377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chemeClr val="tx2"/>
                </a:solidFill>
                <a:latin typeface="+mj-lt"/>
              </a:rPr>
              <a:t>Number of Observed/Predicted = 0.943 </a:t>
            </a:r>
            <a:r>
              <a:rPr lang="en-US" b="1" dirty="0" smtClean="0">
                <a:solidFill>
                  <a:schemeClr val="tx2"/>
                </a:solidFill>
                <a:latin typeface="+mj-lt"/>
                <a:sym typeface="Symbol"/>
              </a:rPr>
              <a:t> 0.023</a:t>
            </a:r>
            <a:endParaRPr lang="en-US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4600" y="1600200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+mj-lt"/>
              </a:rPr>
              <a:t>(Deviation from 1.0 at 98.6 % C.L.)</a:t>
            </a:r>
            <a:endParaRPr lang="en-US" sz="2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6027003"/>
            <a:ext cx="89154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Result confirmed (1.4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j-lt"/>
                <a:sym typeface="Symbol"/>
              </a:rPr>
              <a:t>  from 1.0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) </a:t>
            </a:r>
          </a:p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in C. Zhang </a:t>
            </a: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et al.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Phys. Rev. D 87, 073018 (2013). 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564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53975"/>
            <a:ext cx="89154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chemeClr val="tx2"/>
                </a:solidFill>
                <a:latin typeface="+mj-lt"/>
              </a:rPr>
              <a:t>How to determine “predicted”? </a:t>
            </a:r>
            <a:endParaRPr lang="en-US" sz="360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55575" y="685801"/>
            <a:ext cx="5940425" cy="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6575" y="685800"/>
            <a:ext cx="3425825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Conversion method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05000"/>
            <a:ext cx="269978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1143000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j-lt"/>
              </a:rPr>
              <a:t>Total </a:t>
            </a:r>
            <a:r>
              <a:rPr lang="en-US" sz="2000" dirty="0" smtClean="0">
                <a:latin typeface="+mj-lt"/>
                <a:sym typeface="Symbol"/>
              </a:rPr>
              <a:t> spectrum measured in 1980’s</a:t>
            </a:r>
          </a:p>
          <a:p>
            <a:pPr algn="ctr"/>
            <a:r>
              <a:rPr lang="en-US" sz="2000" dirty="0" smtClean="0">
                <a:latin typeface="+mj-lt"/>
                <a:sym typeface="Symbol"/>
              </a:rPr>
              <a:t> at ILL for </a:t>
            </a:r>
            <a:r>
              <a:rPr lang="en-US" sz="2000" baseline="30000" dirty="0" smtClean="0">
                <a:latin typeface="+mj-lt"/>
                <a:sym typeface="Symbol"/>
              </a:rPr>
              <a:t>235</a:t>
            </a:r>
            <a:r>
              <a:rPr lang="en-US" sz="2000" dirty="0" smtClean="0">
                <a:latin typeface="+mj-lt"/>
                <a:sym typeface="Symbol"/>
              </a:rPr>
              <a:t>U, </a:t>
            </a:r>
            <a:r>
              <a:rPr lang="en-US" sz="2000" baseline="30000" dirty="0" smtClean="0">
                <a:latin typeface="+mj-lt"/>
                <a:sym typeface="Symbol"/>
              </a:rPr>
              <a:t>239</a:t>
            </a:r>
            <a:r>
              <a:rPr lang="en-US" sz="2000" dirty="0" smtClean="0">
                <a:latin typeface="+mj-lt"/>
                <a:sym typeface="Symbol"/>
              </a:rPr>
              <a:t>Pu, </a:t>
            </a:r>
            <a:r>
              <a:rPr lang="en-US" sz="2000" baseline="30000" dirty="0" smtClean="0">
                <a:latin typeface="+mj-lt"/>
                <a:sym typeface="Symbol"/>
              </a:rPr>
              <a:t>241</a:t>
            </a:r>
            <a:r>
              <a:rPr lang="en-US" sz="2000" dirty="0" smtClean="0">
                <a:latin typeface="+mj-lt"/>
                <a:sym typeface="Symbol"/>
              </a:rPr>
              <a:t>Pu</a:t>
            </a:r>
            <a:endParaRPr lang="en-US" sz="2000" dirty="0">
              <a:latin typeface="+mj-lt"/>
            </a:endParaRPr>
          </a:p>
        </p:txBody>
      </p:sp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438400"/>
            <a:ext cx="8839200" cy="2101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Box 48"/>
          <p:cNvSpPr txBox="1"/>
          <p:nvPr/>
        </p:nvSpPr>
        <p:spPr>
          <a:xfrm>
            <a:off x="4114800" y="1600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Fit using ~30 “virtual” branches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695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53975"/>
            <a:ext cx="89154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chemeClr val="tx2"/>
                </a:solidFill>
                <a:latin typeface="+mj-lt"/>
              </a:rPr>
              <a:t>What are the implications?</a:t>
            </a:r>
            <a:endParaRPr lang="en-US" sz="360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55575" y="685801"/>
            <a:ext cx="5026025" cy="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09600" y="99060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</a:rPr>
              <a:t>Many possible explanations</a:t>
            </a:r>
            <a:endParaRPr lang="en-US" sz="3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17526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Predicted Antineutrino spectrum is incorrect</a:t>
            </a:r>
            <a:endParaRPr lang="en-US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252478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Experimental bias in all 19 experiments</a:t>
            </a:r>
            <a:endParaRPr lang="en-US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32766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New physics at short baselines</a:t>
            </a:r>
            <a:endParaRPr lang="en-US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40386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Existence of a 4</a:t>
            </a:r>
            <a:r>
              <a:rPr lang="en-US" baseline="30000" dirty="0" smtClean="0">
                <a:solidFill>
                  <a:srgbClr val="002060"/>
                </a:solidFill>
                <a:latin typeface="+mj-lt"/>
              </a:rPr>
              <a:t>th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 sterile neutrino</a:t>
            </a:r>
            <a:endParaRPr lang="en-US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6400" y="4717895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+mj-lt"/>
              </a:rPr>
              <a:t>Would impact </a:t>
            </a:r>
            <a:r>
              <a:rPr lang="en-US" dirty="0" smtClean="0">
                <a:solidFill>
                  <a:srgbClr val="002060"/>
                </a:solidFill>
                <a:latin typeface="+mj-lt"/>
                <a:sym typeface="Symbol"/>
              </a:rPr>
              <a:t></a:t>
            </a:r>
            <a:r>
              <a:rPr lang="en-US" baseline="-25000" dirty="0" smtClean="0">
                <a:solidFill>
                  <a:srgbClr val="002060"/>
                </a:solidFill>
                <a:latin typeface="+mj-lt"/>
                <a:sym typeface="Symbol"/>
              </a:rPr>
              <a:t>13</a:t>
            </a:r>
            <a:r>
              <a:rPr lang="en-US" dirty="0" smtClean="0">
                <a:solidFill>
                  <a:srgbClr val="002060"/>
                </a:solidFill>
                <a:latin typeface="+mj-lt"/>
                <a:sym typeface="Symbol"/>
              </a:rPr>
              <a:t> results</a:t>
            </a:r>
            <a:endParaRPr lang="en-US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19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53975"/>
            <a:ext cx="89154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chemeClr val="tx2"/>
                </a:solidFill>
                <a:latin typeface="+mj-lt"/>
              </a:rPr>
              <a:t>Efforts by the Neutrino Community</a:t>
            </a:r>
            <a:endParaRPr lang="en-US" sz="360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55575" y="685801"/>
            <a:ext cx="6550025" cy="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85800" y="838200"/>
            <a:ext cx="716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+mj-lt"/>
              </a:rPr>
              <a:t>Numerous Very Short Baseline Experiments ranging from operating to planning stages</a:t>
            </a:r>
            <a:endParaRPr lang="en-US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05000"/>
            <a:ext cx="2625785" cy="201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38963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+mj-lt"/>
              </a:rPr>
              <a:t>Nucifer</a:t>
            </a:r>
            <a:r>
              <a:rPr lang="en-US" dirty="0" smtClean="0">
                <a:latin typeface="+mj-lt"/>
              </a:rPr>
              <a:t>, France</a:t>
            </a:r>
            <a:endParaRPr lang="en-US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4324290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Operational, D=7m</a:t>
            </a:r>
            <a:endParaRPr lang="en-US" sz="2000" dirty="0">
              <a:latin typeface="+mj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5"/>
          <a:stretch/>
        </p:blipFill>
        <p:spPr bwMode="auto">
          <a:xfrm>
            <a:off x="3276600" y="2009648"/>
            <a:ext cx="2018749" cy="190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667000" y="4324290"/>
            <a:ext cx="3341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Nearly Operational, D=6-13m</a:t>
            </a:r>
            <a:endParaRPr lang="en-US" sz="20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500" y="3886200"/>
            <a:ext cx="2933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Neutrino-4, Russia</a:t>
            </a:r>
            <a:endParaRPr lang="en-US" dirty="0">
              <a:latin typeface="+mj-lt"/>
            </a:endParaRPr>
          </a:p>
        </p:txBody>
      </p:sp>
      <p:pic>
        <p:nvPicPr>
          <p:cNvPr id="2053" name="Picture 5" descr="http://www.researchgate.net/publication/257201262_PROSPECT_-_A_Precision_Reactor_Neutrino_and_Oscillation_Spectrum_Experiment_at_Very_Short_Baselines/fulltexts/5356a1440cf2512f4af50642.pdf/images/4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7" t="6348" r="16190" b="64693"/>
          <a:stretch/>
        </p:blipFill>
        <p:spPr bwMode="auto">
          <a:xfrm>
            <a:off x="5875004" y="2089078"/>
            <a:ext cx="2964196" cy="164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172200" y="389638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PROSPECT, USA</a:t>
            </a:r>
            <a:endParaRPr lang="en-US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4384" y="4324290"/>
            <a:ext cx="1445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Conceptual</a:t>
            </a:r>
            <a:endParaRPr lang="en-US" sz="20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509" y="5529590"/>
            <a:ext cx="75632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CORMORAD – Italy, PANDA – Japan, </a:t>
            </a:r>
            <a:r>
              <a:rPr lang="en-US" dirty="0" err="1" smtClean="0">
                <a:latin typeface="+mj-lt"/>
              </a:rPr>
              <a:t>SOLiD</a:t>
            </a:r>
            <a:r>
              <a:rPr lang="en-US" dirty="0" smtClean="0">
                <a:latin typeface="+mj-lt"/>
              </a:rPr>
              <a:t> - France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99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362200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Eras Medium ITC" panose="020B0602030504020804" pitchFamily="34" charset="0"/>
                <a:cs typeface="Aharoni" panose="02010803020104030203" pitchFamily="2" charset="-79"/>
              </a:rPr>
              <a:t>What can our community contribute ?</a:t>
            </a:r>
            <a:endParaRPr lang="en-US" sz="4000" dirty="0">
              <a:solidFill>
                <a:srgbClr val="002060"/>
              </a:solidFill>
              <a:latin typeface="Eras Medium ITC" panose="020B06020305040208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9838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838420"/>
              </p:ext>
            </p:extLst>
          </p:nvPr>
        </p:nvGraphicFramePr>
        <p:xfrm>
          <a:off x="106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235U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41-Nb–100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 –135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38-Sr-95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738419"/>
              </p:ext>
            </p:extLst>
          </p:nvPr>
        </p:nvGraphicFramePr>
        <p:xfrm>
          <a:off x="30480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239Pu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37-Rb–92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38-Sr-95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39-Y- 98m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723625"/>
              </p:ext>
            </p:extLst>
          </p:nvPr>
        </p:nvGraphicFramePr>
        <p:xfrm>
          <a:off x="487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241Pu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52-Te- 135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55-Cs- 140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53-I- 137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39-Y-99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840530"/>
              </p:ext>
            </p:extLst>
          </p:nvPr>
        </p:nvGraphicFramePr>
        <p:xfrm>
          <a:off x="67056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238U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 –100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39-Y-99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53-I-138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15240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 Main Contributors at </a:t>
            </a:r>
            <a:r>
              <a:rPr lang="en-US" sz="4400" dirty="0" smtClean="0">
                <a:solidFill>
                  <a:schemeClr val="tx2"/>
                </a:solidFill>
                <a:latin typeface="+mn-lt"/>
              </a:rPr>
              <a:t>4.5 </a:t>
            </a:r>
            <a:r>
              <a:rPr lang="en-US" sz="4400" dirty="0">
                <a:solidFill>
                  <a:schemeClr val="tx2"/>
                </a:solidFill>
                <a:latin typeface="+mn-lt"/>
              </a:rPr>
              <a:t>MeV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55575" y="838200"/>
            <a:ext cx="71596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914400" y="1981200"/>
            <a:ext cx="7048500" cy="2133600"/>
            <a:chOff x="914400" y="1981200"/>
            <a:chExt cx="7048500" cy="2133600"/>
          </a:xfrm>
        </p:grpSpPr>
        <p:sp>
          <p:nvSpPr>
            <p:cNvPr id="9" name="Oval 8"/>
            <p:cNvSpPr/>
            <p:nvPr/>
          </p:nvSpPr>
          <p:spPr>
            <a:xfrm>
              <a:off x="914400" y="19812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990600" y="24384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990600" y="28194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087687" y="19812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087687" y="24384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087687" y="28194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724400" y="19812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4800600" y="2448791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4800600" y="37338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667500" y="1988128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667500" y="2466109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667500" y="2829791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33400" y="5638800"/>
            <a:ext cx="8397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+mj-lt"/>
              </a:rPr>
              <a:t>These top 8 contribute 30%-40% to the overall spectrum</a:t>
            </a:r>
            <a:endParaRPr lang="en-US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90600" y="2829791"/>
            <a:ext cx="6972300" cy="1319645"/>
            <a:chOff x="990600" y="2829791"/>
            <a:chExt cx="6972300" cy="1319645"/>
          </a:xfrm>
        </p:grpSpPr>
        <p:sp>
          <p:nvSpPr>
            <p:cNvPr id="22" name="Oval 21"/>
            <p:cNvSpPr/>
            <p:nvPr/>
          </p:nvSpPr>
          <p:spPr bwMode="auto">
            <a:xfrm>
              <a:off x="990600" y="3276600"/>
              <a:ext cx="1296987" cy="457200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2971800" y="3692236"/>
              <a:ext cx="1296987" cy="457200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4835236" y="2829791"/>
              <a:ext cx="1296987" cy="457200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6665913" y="3276600"/>
              <a:ext cx="1296987" cy="457200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519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6"/>
          <p:cNvSpPr>
            <a:spLocks noChangeArrowheads="1"/>
          </p:cNvSpPr>
          <p:nvPr/>
        </p:nvSpPr>
        <p:spPr bwMode="auto">
          <a:xfrm>
            <a:off x="111125" y="-98425"/>
            <a:ext cx="7550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4400" dirty="0" smtClean="0">
                <a:solidFill>
                  <a:srgbClr val="1F497D"/>
                </a:solidFill>
                <a:latin typeface="Calibri" pitchFamily="34" charset="0"/>
              </a:rPr>
              <a:t>Antineutrinos </a:t>
            </a:r>
            <a:r>
              <a:rPr lang="en-US" altLang="en-US" sz="4400" dirty="0">
                <a:solidFill>
                  <a:srgbClr val="1F497D"/>
                </a:solidFill>
                <a:latin typeface="Calibri" pitchFamily="34" charset="0"/>
              </a:rPr>
              <a:t>from reactors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07963" y="609600"/>
            <a:ext cx="6497637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21818" y="609600"/>
            <a:ext cx="6899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A “hot” topic …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5620" y="1496291"/>
            <a:ext cx="2891811" cy="4604174"/>
            <a:chOff x="65620" y="1496291"/>
            <a:chExt cx="2891811" cy="4604174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53"/>
            <a:stretch/>
          </p:blipFill>
          <p:spPr bwMode="auto">
            <a:xfrm>
              <a:off x="65620" y="2551650"/>
              <a:ext cx="2822611" cy="293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457200" y="1496291"/>
              <a:ext cx="2082456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/>
                <a:t>Daya</a:t>
              </a:r>
              <a:r>
                <a:rPr lang="en-US" sz="3200" dirty="0" smtClean="0"/>
                <a:t> Bay</a:t>
              </a:r>
              <a:endParaRPr lang="en-US" sz="3200" dirty="0"/>
            </a:p>
          </p:txBody>
        </p:sp>
        <p:pic>
          <p:nvPicPr>
            <p:cNvPr id="18" name="Picture 2" descr="http://www.asianscientist.com/wp-content/uploads/2011/08/davos-nuclear-power-station-neutrino-sm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2289" y="2332969"/>
              <a:ext cx="1371600" cy="995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52400" y="5638800"/>
              <a:ext cx="2805031" cy="461665"/>
            </a:xfrm>
            <a:prstGeom prst="rect">
              <a:avLst/>
            </a:prstGeom>
            <a:solidFill>
              <a:srgbClr val="E6B9B8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New results for </a:t>
              </a:r>
              <a:r>
                <a:rPr lang="en-US" sz="2400" dirty="0" smtClean="0">
                  <a:sym typeface="Symbol"/>
                </a:rPr>
                <a:t></a:t>
              </a:r>
              <a:r>
                <a:rPr lang="en-US" sz="2400" baseline="-25000" dirty="0" smtClean="0">
                  <a:sym typeface="Symbol"/>
                </a:rPr>
                <a:t>13</a:t>
              </a:r>
              <a:endParaRPr lang="en-US" sz="2400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819400" y="1299074"/>
            <a:ext cx="3768437" cy="5440280"/>
            <a:chOff x="2819400" y="1299074"/>
            <a:chExt cx="3768437" cy="5440280"/>
          </a:xfrm>
        </p:grpSpPr>
        <p:grpSp>
          <p:nvGrpSpPr>
            <p:cNvPr id="14" name="Group 13"/>
            <p:cNvGrpSpPr/>
            <p:nvPr/>
          </p:nvGrpSpPr>
          <p:grpSpPr>
            <a:xfrm>
              <a:off x="3048000" y="1299074"/>
              <a:ext cx="3124200" cy="5082855"/>
              <a:chOff x="2895600" y="1299074"/>
              <a:chExt cx="3124200" cy="5082855"/>
            </a:xfrm>
          </p:grpSpPr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5600" y="2667000"/>
                <a:ext cx="2971800" cy="2118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3581400" y="1299074"/>
                <a:ext cx="1981200" cy="107721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smtClean="0"/>
                  <a:t>Reactor Anomaly</a:t>
                </a:r>
                <a:endParaRPr lang="en-US" sz="3200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044464" y="5181600"/>
                <a:ext cx="2975336" cy="1200329"/>
              </a:xfrm>
              <a:prstGeom prst="rect">
                <a:avLst/>
              </a:prstGeom>
              <a:solidFill>
                <a:srgbClr val="E6B9B8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Physics beyond the standard model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4</a:t>
                </a:r>
                <a:r>
                  <a:rPr lang="en-US" sz="2400" baseline="30000" dirty="0" smtClean="0"/>
                  <a:t>th</a:t>
                </a:r>
                <a:r>
                  <a:rPr lang="en-US" sz="2400" dirty="0" smtClean="0"/>
                  <a:t> sterile neutrino</a:t>
                </a:r>
                <a:endParaRPr lang="en-US" sz="2400" dirty="0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819400" y="6400800"/>
              <a:ext cx="37684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+mj-lt"/>
                </a:rPr>
                <a:t>G. Mention </a:t>
              </a:r>
              <a:r>
                <a:rPr lang="en-US" sz="1600" i="1" dirty="0" smtClean="0">
                  <a:latin typeface="+mj-lt"/>
                </a:rPr>
                <a:t>et al., </a:t>
              </a:r>
              <a:r>
                <a:rPr lang="en-US" sz="1600" dirty="0" smtClean="0">
                  <a:latin typeface="+mj-lt"/>
                </a:rPr>
                <a:t>PRD </a:t>
              </a:r>
              <a:r>
                <a:rPr lang="en-US" sz="1600" b="1" dirty="0" smtClean="0">
                  <a:latin typeface="+mj-lt"/>
                </a:rPr>
                <a:t>83</a:t>
              </a:r>
              <a:r>
                <a:rPr lang="en-US" sz="1600" dirty="0" smtClean="0">
                  <a:latin typeface="+mj-lt"/>
                </a:rPr>
                <a:t>, 073006 (2011). </a:t>
              </a:r>
              <a:endParaRPr lang="en-US" sz="1600" dirty="0">
                <a:latin typeface="+mj-lt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-76200" y="6128174"/>
            <a:ext cx="3456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j-lt"/>
              </a:rPr>
              <a:t>F.P. Ann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i="1" dirty="0" smtClean="0">
                <a:latin typeface="+mj-lt"/>
              </a:rPr>
              <a:t>et al., </a:t>
            </a:r>
            <a:r>
              <a:rPr lang="en-US" sz="1600" dirty="0" smtClean="0">
                <a:latin typeface="+mj-lt"/>
              </a:rPr>
              <a:t>PRL </a:t>
            </a:r>
            <a:r>
              <a:rPr lang="en-US" sz="1600" b="1" dirty="0" smtClean="0">
                <a:latin typeface="+mj-lt"/>
              </a:rPr>
              <a:t>108</a:t>
            </a:r>
            <a:r>
              <a:rPr lang="en-US" sz="1600" dirty="0" smtClean="0">
                <a:latin typeface="+mj-lt"/>
              </a:rPr>
              <a:t>, 171803 </a:t>
            </a:r>
            <a:r>
              <a:rPr lang="en-US" sz="1600" dirty="0" smtClean="0">
                <a:latin typeface="+mj-lt"/>
              </a:rPr>
              <a:t>(</a:t>
            </a:r>
            <a:r>
              <a:rPr lang="en-US" sz="1600" dirty="0" smtClean="0">
                <a:latin typeface="+mj-lt"/>
              </a:rPr>
              <a:t>2012)</a:t>
            </a:r>
            <a:endParaRPr lang="en-US" sz="1600" dirty="0">
              <a:latin typeface="+mj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867400" y="1548825"/>
            <a:ext cx="3248377" cy="5079325"/>
            <a:chOff x="5867400" y="1548825"/>
            <a:chExt cx="3248377" cy="5079325"/>
          </a:xfrm>
        </p:grpSpPr>
        <p:grpSp>
          <p:nvGrpSpPr>
            <p:cNvPr id="15" name="Group 14"/>
            <p:cNvGrpSpPr/>
            <p:nvPr/>
          </p:nvGrpSpPr>
          <p:grpSpPr>
            <a:xfrm>
              <a:off x="5867400" y="1548825"/>
              <a:ext cx="3248377" cy="4463771"/>
              <a:chOff x="5867400" y="1548825"/>
              <a:chExt cx="3248377" cy="4463771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6393873" y="1548825"/>
                <a:ext cx="2445327" cy="58477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smtClean="0"/>
                  <a:t>Applications</a:t>
                </a:r>
                <a:endParaRPr lang="en-US" sz="3200" dirty="0"/>
              </a:p>
            </p:txBody>
          </p:sp>
          <p:pic>
            <p:nvPicPr>
              <p:cNvPr id="12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67400" y="3216671"/>
                <a:ext cx="3220138" cy="1964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6310746" y="5550931"/>
                <a:ext cx="2805031" cy="461665"/>
              </a:xfrm>
              <a:prstGeom prst="rect">
                <a:avLst/>
              </a:prstGeom>
              <a:solidFill>
                <a:srgbClr val="E6B9B8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Non-proliferation</a:t>
                </a:r>
                <a:endParaRPr lang="en-US" sz="2400" dirty="0"/>
              </a:p>
            </p:txBody>
          </p:sp>
          <p:pic>
            <p:nvPicPr>
              <p:cNvPr id="29" name="Picture 3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035"/>
              <a:stretch/>
            </p:blipFill>
            <p:spPr bwMode="auto">
              <a:xfrm>
                <a:off x="6393873" y="2534196"/>
                <a:ext cx="1444971" cy="13649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6629400" y="6043375"/>
              <a:ext cx="2209800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+mj-lt"/>
                </a:rPr>
                <a:t>E. Christensen </a:t>
              </a:r>
              <a:r>
                <a:rPr lang="en-US" sz="1600" i="1" dirty="0" smtClean="0">
                  <a:latin typeface="+mj-lt"/>
                </a:rPr>
                <a:t>et al., </a:t>
              </a:r>
              <a:endParaRPr lang="en-US" sz="1600" i="1" dirty="0" smtClean="0">
                <a:latin typeface="+mj-lt"/>
              </a:endParaRPr>
            </a:p>
            <a:p>
              <a:r>
                <a:rPr lang="en-US" sz="1600" dirty="0" smtClean="0">
                  <a:latin typeface="+mj-lt"/>
                </a:rPr>
                <a:t>PRL </a:t>
              </a:r>
              <a:r>
                <a:rPr lang="en-US" sz="1600" b="1" dirty="0" smtClean="0">
                  <a:latin typeface="+mj-lt"/>
                </a:rPr>
                <a:t>113</a:t>
              </a:r>
              <a:r>
                <a:rPr lang="en-US" sz="1600" dirty="0" smtClean="0">
                  <a:latin typeface="+mj-lt"/>
                </a:rPr>
                <a:t>, 042503 </a:t>
              </a:r>
              <a:r>
                <a:rPr lang="en-US" sz="1600" dirty="0" smtClean="0">
                  <a:latin typeface="+mj-lt"/>
                </a:rPr>
                <a:t>(</a:t>
              </a:r>
              <a:r>
                <a:rPr lang="en-US" sz="1600" dirty="0" smtClean="0">
                  <a:latin typeface="+mj-lt"/>
                </a:rPr>
                <a:t>2014)</a:t>
              </a:r>
              <a:endParaRPr lang="en-US" sz="16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05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9" y="838200"/>
            <a:ext cx="5638800" cy="3665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450342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A.C. Hayes et al., arXiv:1309.4146v3</a:t>
            </a:r>
            <a:endParaRPr lang="en-US" sz="24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0"/>
            <a:ext cx="906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/>
                </a:solidFill>
                <a:latin typeface="+mn-lt"/>
              </a:rPr>
              <a:t>Allowed versus Forbidden Transitions</a:t>
            </a:r>
            <a:endParaRPr lang="en-US" sz="400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5575" y="707886"/>
            <a:ext cx="79216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63089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5237018"/>
            <a:ext cx="80772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+mj-lt"/>
                <a:sym typeface="Symbol"/>
              </a:rPr>
              <a:t>Again, see talk by Nick </a:t>
            </a:r>
            <a:r>
              <a:rPr lang="en-US" dirty="0" err="1" smtClean="0">
                <a:solidFill>
                  <a:srgbClr val="C00000"/>
                </a:solidFill>
                <a:latin typeface="+mj-lt"/>
                <a:sym typeface="Symbol"/>
              </a:rPr>
              <a:t>Scielzo</a:t>
            </a:r>
            <a:r>
              <a:rPr lang="en-US" dirty="0" smtClean="0">
                <a:solidFill>
                  <a:srgbClr val="C00000"/>
                </a:solidFill>
                <a:latin typeface="+mj-lt"/>
                <a:sym typeface="Symbol"/>
              </a:rPr>
              <a:t> in next session</a:t>
            </a:r>
          </a:p>
        </p:txBody>
      </p:sp>
    </p:spTree>
    <p:extLst>
      <p:ext uri="{BB962C8B-B14F-4D97-AF65-F5344CB8AC3E}">
        <p14:creationId xmlns:p14="http://schemas.microsoft.com/office/powerpoint/2010/main" val="410269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76200"/>
            <a:ext cx="236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/>
                </a:solidFill>
                <a:latin typeface="+mn-lt"/>
              </a:rPr>
              <a:t>Summary</a:t>
            </a:r>
            <a:endParaRPr lang="en-US" sz="400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55575" y="707886"/>
            <a:ext cx="24352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64127" y="135305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Reactor anomaly provides nice link between neutrino physics and nuclear structure physics</a:t>
            </a:r>
            <a:endParaRPr lang="en-US" sz="2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2510135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Neutrino community investing significant time and effort  but they need our help to sort out all the pieces</a:t>
            </a:r>
            <a:endParaRPr lang="en-US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127" y="37338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CARIBU is well suited both in beams and detector systems to address the main issues</a:t>
            </a:r>
            <a:endParaRPr lang="en-US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127" y="510540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Problem is difficult but not impossible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67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6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235U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35-Br – 86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239Pu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87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241Pu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53-I-138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7056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238U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51-Sb- 135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50-Sn-133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15240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 Main Contributors at 6 MeV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55575" y="914400"/>
            <a:ext cx="71596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81000" y="1752600"/>
            <a:ext cx="8321675" cy="1676400"/>
          </a:xfrm>
          <a:prstGeom prst="ellipse">
            <a:avLst/>
          </a:prstGeom>
          <a:solidFill>
            <a:srgbClr val="E6B9B8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Why these?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55575" y="914400"/>
            <a:ext cx="28924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1000" y="1130300"/>
            <a:ext cx="8229600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Large Q value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Large cumulative fission yield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</a:rPr>
              <a:t>Large beta-feeding to low-lying states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77888" y="2743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235U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35-Br – 86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362200" y="2743200"/>
          <a:ext cx="15240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&lt;beta&gt; (MeV)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3.887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3.205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2.924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2.155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2.530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2.020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1.944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2.996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191000" y="2743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FY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0.048 (0.048)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0.047 (0.060)</a:t>
                      </a:r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0.029</a:t>
                      </a:r>
                      <a:r>
                        <a:rPr lang="en-US" sz="1800" baseline="0" dirty="0" smtClean="0"/>
                        <a:t> (0.027)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0.035 (0.036)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0.019 (0.011)</a:t>
                      </a:r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0.015 (0.016)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0.019 (0.016)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0.011 (0.019)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943600" y="2743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FY * &lt;beta&gt;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0.19 (0.19)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0.15 (0.19)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0.085</a:t>
                      </a:r>
                      <a:r>
                        <a:rPr lang="en-US" sz="1800" baseline="0" dirty="0" smtClean="0"/>
                        <a:t> (0.079)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0.075 (0.078)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0.048 (0.028)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0.030 (0.032)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0.037 (0.031)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0.033 (0.057)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my documents\ensdf\neutrino\tengblad\92rb-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79"/>
          <a:stretch>
            <a:fillRect/>
          </a:stretch>
        </p:blipFill>
        <p:spPr bwMode="auto">
          <a:xfrm>
            <a:off x="2955925" y="1598613"/>
            <a:ext cx="6208713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11"/>
          <p:cNvSpPr txBox="1">
            <a:spLocks noChangeArrowheads="1"/>
          </p:cNvSpPr>
          <p:nvPr/>
        </p:nvSpPr>
        <p:spPr bwMode="auto">
          <a:xfrm>
            <a:off x="0" y="0"/>
            <a:ext cx="861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dirty="0" smtClean="0">
                <a:solidFill>
                  <a:srgbClr val="042B7F"/>
                </a:solidFill>
                <a:latin typeface="+mj-lt"/>
              </a:rPr>
              <a:t>Conflicting Results on </a:t>
            </a:r>
            <a:r>
              <a:rPr lang="en-US" altLang="en-US" sz="4000" baseline="30000" dirty="0" smtClean="0">
                <a:solidFill>
                  <a:srgbClr val="042B7F"/>
                </a:solidFill>
                <a:latin typeface="+mj-lt"/>
              </a:rPr>
              <a:t>92</a:t>
            </a:r>
            <a:r>
              <a:rPr lang="en-US" altLang="en-US" sz="4000" dirty="0" smtClean="0">
                <a:solidFill>
                  <a:srgbClr val="042B7F"/>
                </a:solidFill>
                <a:latin typeface="+mj-lt"/>
              </a:rPr>
              <a:t>Rb decay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76200" y="685800"/>
            <a:ext cx="6781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5" name="Picture 4" descr="C:\Users\mccutchan\Documents\Conferences\INT_Nov2013\92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1031875"/>
            <a:ext cx="2859087" cy="511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790950" y="2159000"/>
            <a:ext cx="1028700" cy="5238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cs typeface="+mn-cs"/>
              </a:rPr>
              <a:t>50%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162800" y="2708275"/>
            <a:ext cx="1028700" cy="5238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charset="0"/>
              </a:rPr>
              <a:t>95%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18787" b="1694"/>
          <a:stretch>
            <a:fillRect/>
          </a:stretch>
        </p:blipFill>
        <p:spPr bwMode="auto">
          <a:xfrm>
            <a:off x="3255963" y="1787525"/>
            <a:ext cx="5453062" cy="419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25413" y="1441450"/>
            <a:ext cx="7064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831850" y="1441450"/>
            <a:ext cx="525463" cy="18002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357313" y="3255963"/>
            <a:ext cx="7064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93788" y="1854200"/>
            <a:ext cx="19399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+mj-lt"/>
              </a:rPr>
              <a:t>51(18) 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3788" y="1179513"/>
            <a:ext cx="231933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a) 2000 ENSDF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58750" y="4530725"/>
            <a:ext cx="7064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93763" y="4516438"/>
            <a:ext cx="527050" cy="18018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357313" y="6318250"/>
            <a:ext cx="7064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6188" y="5156200"/>
            <a:ext cx="193992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+mj-lt"/>
              </a:rPr>
              <a:t>95(5) 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375" y="3862388"/>
            <a:ext cx="2446338" cy="9540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b) Update with </a:t>
            </a:r>
          </a:p>
          <a:p>
            <a:pPr algn="ctr">
              <a:defRPr/>
            </a:pPr>
            <a:r>
              <a:rPr lang="en-US" dirty="0">
                <a:latin typeface="+mj-lt"/>
              </a:rPr>
              <a:t>new 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63750" y="2938463"/>
            <a:ext cx="8461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 err="1">
                <a:latin typeface="+mj-lt"/>
              </a:rPr>
              <a:t>g.s</a:t>
            </a:r>
            <a:r>
              <a:rPr lang="en-US" dirty="0">
                <a:latin typeface="+mj-lt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60588" y="6000750"/>
            <a:ext cx="8461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 err="1">
                <a:latin typeface="+mj-lt"/>
              </a:rPr>
              <a:t>g.s</a:t>
            </a:r>
            <a:r>
              <a:rPr lang="en-US" dirty="0">
                <a:latin typeface="+mj-lt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0" y="-26988"/>
            <a:ext cx="8550275" cy="7683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One small nucleus, one big effect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958850"/>
            <a:ext cx="10810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aseline="30000" dirty="0">
                <a:latin typeface="+mj-lt"/>
              </a:rPr>
              <a:t>92</a:t>
            </a:r>
            <a:r>
              <a:rPr lang="en-US" dirty="0">
                <a:latin typeface="+mj-lt"/>
              </a:rPr>
              <a:t>Rb</a:t>
            </a:r>
            <a:endParaRPr lang="en-US" baseline="30000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988" y="4038600"/>
            <a:ext cx="1081087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aseline="30000" dirty="0">
                <a:latin typeface="+mj-lt"/>
              </a:rPr>
              <a:t>92</a:t>
            </a:r>
            <a:r>
              <a:rPr lang="en-US" dirty="0">
                <a:latin typeface="+mj-lt"/>
              </a:rPr>
              <a:t>Rb</a:t>
            </a:r>
            <a:endParaRPr lang="en-US" baseline="30000" dirty="0">
              <a:latin typeface="+mj-lt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55575" y="765175"/>
            <a:ext cx="751046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C:\Users\mccutchan\Documents\Conferences\INT_Nov2013\142cs-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99"/>
          <a:stretch>
            <a:fillRect/>
          </a:stretch>
        </p:blipFill>
        <p:spPr bwMode="auto">
          <a:xfrm>
            <a:off x="-6350" y="1687513"/>
            <a:ext cx="4959350" cy="318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0" y="0"/>
            <a:ext cx="8610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3600" dirty="0" smtClean="0">
                <a:solidFill>
                  <a:srgbClr val="042B7F"/>
                </a:solidFill>
                <a:latin typeface="+mj-lt"/>
              </a:rPr>
              <a:t> </a:t>
            </a:r>
            <a:r>
              <a:rPr lang="en-US" altLang="en-US" sz="4400" baseline="30000" dirty="0" smtClean="0">
                <a:solidFill>
                  <a:srgbClr val="042B7F"/>
                </a:solidFill>
                <a:latin typeface="+mj-lt"/>
              </a:rPr>
              <a:t>142</a:t>
            </a:r>
            <a:r>
              <a:rPr lang="en-US" altLang="en-US" sz="4400" dirty="0" smtClean="0">
                <a:solidFill>
                  <a:srgbClr val="042B7F"/>
                </a:solidFill>
                <a:latin typeface="+mj-lt"/>
              </a:rPr>
              <a:t>Cs decay: Case closed</a:t>
            </a:r>
            <a:endParaRPr lang="en-US" altLang="en-US" sz="3600" dirty="0" smtClean="0">
              <a:solidFill>
                <a:srgbClr val="042B7F"/>
              </a:solidFill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685800"/>
            <a:ext cx="54864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63525" y="746125"/>
            <a:ext cx="44196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latin typeface="+mj-lt"/>
                <a:cs typeface="+mn-cs"/>
              </a:rPr>
              <a:t>Reasonable agreement between discrete line data and </a:t>
            </a:r>
            <a:r>
              <a:rPr lang="en-US" sz="2400" dirty="0" err="1">
                <a:latin typeface="+mj-lt"/>
                <a:cs typeface="+mn-cs"/>
              </a:rPr>
              <a:t>Rudstam</a:t>
            </a:r>
            <a:endParaRPr lang="en-US" sz="2400" dirty="0">
              <a:latin typeface="+mj-lt"/>
              <a:cs typeface="+mn-cs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973638" y="787400"/>
            <a:ext cx="4094162" cy="6070600"/>
            <a:chOff x="4973637" y="786778"/>
            <a:chExt cx="4094163" cy="6070542"/>
          </a:xfrm>
        </p:grpSpPr>
        <p:pic>
          <p:nvPicPr>
            <p:cNvPr id="2765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" r="9834"/>
            <a:stretch>
              <a:fillRect/>
            </a:stretch>
          </p:blipFill>
          <p:spPr bwMode="auto">
            <a:xfrm>
              <a:off x="4973637" y="786778"/>
              <a:ext cx="4017963" cy="553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181599" y="6333450"/>
              <a:ext cx="3886201" cy="52387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j-lt"/>
                  <a:cs typeface="+mn-cs"/>
                </a:rPr>
                <a:t>Courtesy of S. Zhu -ANL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63525" y="5181600"/>
            <a:ext cx="4537075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  <a:cs typeface="+mn-cs"/>
              </a:rPr>
              <a:t>20 Levels</a:t>
            </a:r>
          </a:p>
          <a:p>
            <a:pPr algn="ctr">
              <a:defRPr/>
            </a:pPr>
            <a:r>
              <a:rPr lang="en-US" dirty="0">
                <a:latin typeface="+mj-lt"/>
                <a:cs typeface="+mn-cs"/>
              </a:rPr>
              <a:t>~30 placed gamma’s</a:t>
            </a:r>
          </a:p>
          <a:p>
            <a:pPr algn="ctr">
              <a:defRPr/>
            </a:pPr>
            <a:r>
              <a:rPr lang="en-US" dirty="0">
                <a:latin typeface="+mj-lt"/>
                <a:cs typeface="+mn-cs"/>
              </a:rPr>
              <a:t>~80 unplaced gamma’s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56163" y="1981200"/>
            <a:ext cx="4537075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  <a:cs typeface="+mn-cs"/>
              </a:rPr>
              <a:t>71 Levels</a:t>
            </a:r>
          </a:p>
          <a:p>
            <a:pPr algn="ctr">
              <a:defRPr/>
            </a:pPr>
            <a:r>
              <a:rPr lang="en-US" dirty="0">
                <a:latin typeface="+mj-lt"/>
                <a:cs typeface="+mn-cs"/>
              </a:rPr>
              <a:t>217 placed gamma’s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6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235U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35-Br – 86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239Pu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87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241Pu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53-I-138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7056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238U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51-Sb- 135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50-Sn-133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15240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Main Contributors at 6 MeV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55575" y="914400"/>
            <a:ext cx="71596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800600" y="3176588"/>
            <a:ext cx="1447800" cy="533400"/>
          </a:xfrm>
          <a:prstGeom prst="ellipse">
            <a:avLst/>
          </a:prstGeom>
          <a:solidFill>
            <a:srgbClr val="E6B9B8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11488" y="4038600"/>
            <a:ext cx="1447800" cy="533400"/>
          </a:xfrm>
          <a:prstGeom prst="ellipse">
            <a:avLst/>
          </a:prstGeom>
          <a:solidFill>
            <a:srgbClr val="E6B9B8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46413" y="4451350"/>
            <a:ext cx="1447800" cy="533400"/>
          </a:xfrm>
          <a:prstGeom prst="ellipse">
            <a:avLst/>
          </a:prstGeom>
          <a:solidFill>
            <a:srgbClr val="E6B9B8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876800" y="4495800"/>
            <a:ext cx="1447800" cy="533400"/>
          </a:xfrm>
          <a:prstGeom prst="ellipse">
            <a:avLst/>
          </a:prstGeom>
          <a:solidFill>
            <a:srgbClr val="E6B9B8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Closer look at </a:t>
            </a:r>
            <a:r>
              <a:rPr lang="en-US" sz="4400" baseline="30000" dirty="0">
                <a:solidFill>
                  <a:schemeClr val="tx2"/>
                </a:solidFill>
                <a:latin typeface="+mn-lt"/>
              </a:rPr>
              <a:t>104,104m</a:t>
            </a:r>
            <a:r>
              <a:rPr lang="en-US" sz="4400" dirty="0">
                <a:solidFill>
                  <a:schemeClr val="tx2"/>
                </a:solidFill>
                <a:latin typeface="+mn-lt"/>
              </a:rPr>
              <a:t>Nb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55575" y="914400"/>
            <a:ext cx="55594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33400" y="1295400"/>
            <a:ext cx="67818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2"/>
                </a:solidFill>
                <a:latin typeface="+mj-lt"/>
              </a:rPr>
              <a:t>No </a:t>
            </a:r>
            <a:r>
              <a:rPr lang="en-US" sz="3200" dirty="0" err="1">
                <a:solidFill>
                  <a:schemeClr val="tx2"/>
                </a:solidFill>
                <a:latin typeface="+mj-lt"/>
              </a:rPr>
              <a:t>Rudstam</a:t>
            </a:r>
            <a:r>
              <a:rPr lang="en-US" sz="3200" dirty="0">
                <a:solidFill>
                  <a:schemeClr val="tx2"/>
                </a:solidFill>
                <a:latin typeface="+mj-lt"/>
              </a:rPr>
              <a:t>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879600"/>
            <a:ext cx="67818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2"/>
                </a:solidFill>
                <a:latin typeface="+mj-lt"/>
              </a:rPr>
              <a:t>No TAGS 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2478088"/>
            <a:ext cx="8458200" cy="12017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srgbClr val="800000"/>
                </a:solidFill>
                <a:latin typeface="+mj-lt"/>
              </a:rPr>
              <a:t>No discrete line data !!!</a:t>
            </a:r>
          </a:p>
          <a:p>
            <a:pPr>
              <a:defRPr/>
            </a:pPr>
            <a:r>
              <a:rPr lang="en-US" sz="3600" dirty="0">
                <a:solidFill>
                  <a:srgbClr val="800000"/>
                </a:solidFill>
                <a:latin typeface="+mj-lt"/>
              </a:rPr>
              <a:t>      </a:t>
            </a:r>
            <a:r>
              <a:rPr lang="en-US" sz="3600" dirty="0">
                <a:latin typeface="+mj-lt"/>
              </a:rPr>
              <a:t>(</a:t>
            </a:r>
            <a:r>
              <a:rPr lang="en-US" sz="2400" dirty="0">
                <a:latin typeface="+mj-lt"/>
                <a:sym typeface="Symbol"/>
              </a:rPr>
              <a:t>’s from mixed source, no  feedings could be determined</a:t>
            </a:r>
            <a:r>
              <a:rPr lang="en-US" sz="3600" dirty="0">
                <a:latin typeface="+mj-lt"/>
                <a:sym typeface="Symbol"/>
              </a:rPr>
              <a:t>)</a:t>
            </a:r>
            <a:endParaRPr lang="en-US" sz="36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038600"/>
            <a:ext cx="76962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2"/>
                </a:solidFill>
                <a:latin typeface="+mj-lt"/>
              </a:rPr>
              <a:t>Beta-spectra are from CGM calculation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6" t="22443" r="28703" b="22253"/>
          <a:stretch>
            <a:fillRect/>
          </a:stretch>
        </p:blipFill>
        <p:spPr bwMode="auto">
          <a:xfrm>
            <a:off x="1066800" y="1143000"/>
            <a:ext cx="7010400" cy="40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7" t="48769" r="25562" b="35323"/>
          <a:stretch>
            <a:fillRect/>
          </a:stretch>
        </p:blipFill>
        <p:spPr bwMode="auto">
          <a:xfrm>
            <a:off x="5776913" y="1530350"/>
            <a:ext cx="2224087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8" t="51990" r="36157" b="36079"/>
          <a:stretch>
            <a:fillRect/>
          </a:stretch>
        </p:blipFill>
        <p:spPr bwMode="auto">
          <a:xfrm>
            <a:off x="3581400" y="1676400"/>
            <a:ext cx="2189163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9" t="50000" r="49200" b="39299"/>
          <a:stretch>
            <a:fillRect/>
          </a:stretch>
        </p:blipFill>
        <p:spPr bwMode="auto">
          <a:xfrm>
            <a:off x="1274763" y="1550988"/>
            <a:ext cx="230663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Box 1"/>
          <p:cNvSpPr txBox="1">
            <a:spLocks noChangeArrowheads="1"/>
          </p:cNvSpPr>
          <p:nvPr/>
        </p:nvSpPr>
        <p:spPr bwMode="auto">
          <a:xfrm>
            <a:off x="6019800" y="5334000"/>
            <a:ext cx="2743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dirty="0" smtClean="0">
                <a:latin typeface="+mj-lt"/>
                <a:cs typeface="+mn-cs"/>
              </a:rPr>
              <a:t>Q=8100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+mj-lt"/>
                <a:cs typeface="+mn-cs"/>
              </a:rPr>
              <a:t>CFY=0.0036</a:t>
            </a:r>
          </a:p>
        </p:txBody>
      </p:sp>
      <p:sp>
        <p:nvSpPr>
          <p:cNvPr id="30727" name="TextBox 7"/>
          <p:cNvSpPr txBox="1">
            <a:spLocks noChangeArrowheads="1"/>
          </p:cNvSpPr>
          <p:nvPr/>
        </p:nvSpPr>
        <p:spPr bwMode="auto">
          <a:xfrm>
            <a:off x="3733800" y="5334000"/>
            <a:ext cx="2743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dirty="0" smtClean="0">
                <a:latin typeface="+mj-lt"/>
                <a:cs typeface="+mn-cs"/>
              </a:rPr>
              <a:t>Q=7210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+mj-lt"/>
                <a:cs typeface="+mn-cs"/>
              </a:rPr>
              <a:t>CFY=0.028</a:t>
            </a:r>
          </a:p>
        </p:txBody>
      </p:sp>
      <p:sp>
        <p:nvSpPr>
          <p:cNvPr id="30728" name="TextBox 8"/>
          <p:cNvSpPr txBox="1">
            <a:spLocks noChangeArrowheads="1"/>
          </p:cNvSpPr>
          <p:nvPr/>
        </p:nvSpPr>
        <p:spPr bwMode="auto">
          <a:xfrm>
            <a:off x="1524000" y="5334000"/>
            <a:ext cx="2743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dirty="0" smtClean="0">
                <a:latin typeface="+mj-lt"/>
                <a:cs typeface="+mn-cs"/>
              </a:rPr>
              <a:t>Q=6384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+mj-lt"/>
                <a:cs typeface="+mn-cs"/>
              </a:rPr>
              <a:t>CFY=0.057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" y="68263"/>
            <a:ext cx="617220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Neutron-rich </a:t>
            </a:r>
            <a:r>
              <a:rPr lang="en-US" sz="4400" dirty="0" err="1">
                <a:solidFill>
                  <a:schemeClr val="tx2"/>
                </a:solidFill>
                <a:latin typeface="+mn-lt"/>
              </a:rPr>
              <a:t>Nb’s</a:t>
            </a:r>
            <a:endParaRPr lang="en-US" sz="440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5575" y="762000"/>
            <a:ext cx="42640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112713" y="5715000"/>
            <a:ext cx="1162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baseline="30000" dirty="0" smtClean="0">
                <a:latin typeface="+mj-lt"/>
                <a:cs typeface="+mn-cs"/>
              </a:rPr>
              <a:t>239</a:t>
            </a:r>
            <a:r>
              <a:rPr lang="en-US" altLang="en-US" dirty="0" smtClean="0">
                <a:latin typeface="+mj-lt"/>
                <a:cs typeface="+mn-cs"/>
              </a:rPr>
              <a:t>Pu: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186" y="685800"/>
            <a:ext cx="5486400" cy="4953000"/>
            <a:chOff x="4191000" y="685800"/>
            <a:chExt cx="5486400" cy="4953000"/>
          </a:xfrm>
        </p:grpSpPr>
        <p:sp>
          <p:nvSpPr>
            <p:cNvPr id="4" name="TextBox 3"/>
            <p:cNvSpPr txBox="1"/>
            <p:nvPr/>
          </p:nvSpPr>
          <p:spPr>
            <a:xfrm>
              <a:off x="4953001" y="685800"/>
              <a:ext cx="3200400" cy="533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Summation method</a:t>
              </a:r>
              <a:endParaRPr lang="en-US" b="1" dirty="0">
                <a:solidFill>
                  <a:schemeClr val="accent2">
                    <a:lumMod val="75000"/>
                  </a:schemeClr>
                </a:solidFill>
                <a:latin typeface="+mj-lt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900717" y="1558472"/>
              <a:ext cx="3245757" cy="2784928"/>
              <a:chOff x="3006999" y="653506"/>
              <a:chExt cx="5821816" cy="5246454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06999" y="653506"/>
                <a:ext cx="5821816" cy="5246454"/>
              </a:xfrm>
              <a:prstGeom prst="rect">
                <a:avLst/>
              </a:prstGeom>
              <a:noFill/>
              <a:ln w="9525">
                <a:solidFill>
                  <a:srgbClr val="000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4143950" y="3276740"/>
                <a:ext cx="3135085" cy="18149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2642" y="2436305"/>
              <a:ext cx="1401906" cy="1449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5029200" y="1066800"/>
              <a:ext cx="342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(or ab-initio method)</a:t>
              </a:r>
              <a:endParaRPr lang="en-US" sz="2400" b="1" dirty="0">
                <a:solidFill>
                  <a:schemeClr val="accent2">
                    <a:lumMod val="75000"/>
                  </a:schemeClr>
                </a:solidFill>
                <a:latin typeface="+mj-lt"/>
              </a:endParaRPr>
            </a:p>
          </p:txBody>
        </p:sp>
        <p:pic>
          <p:nvPicPr>
            <p:cNvPr id="8" name="Picture 1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717" y="4743995"/>
              <a:ext cx="2982683" cy="894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4191000" y="4419600"/>
              <a:ext cx="54864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+mj-lt"/>
                </a:rPr>
                <a:t>Single nucleus – sum </a:t>
              </a:r>
              <a:r>
                <a:rPr lang="en-US" sz="2200" dirty="0" smtClean="0">
                  <a:latin typeface="+mj-lt"/>
                  <a:sym typeface="Symbol"/>
                </a:rPr>
                <a:t> branches*intensity</a:t>
              </a:r>
              <a:endParaRPr lang="en-US" sz="2200" dirty="0">
                <a:latin typeface="+mj-lt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6200" y="5410200"/>
            <a:ext cx="4537364" cy="1374005"/>
            <a:chOff x="4530436" y="5481935"/>
            <a:chExt cx="4537364" cy="1374005"/>
          </a:xfrm>
        </p:grpSpPr>
        <p:sp>
          <p:nvSpPr>
            <p:cNvPr id="22" name="TextBox 21"/>
            <p:cNvSpPr txBox="1"/>
            <p:nvPr/>
          </p:nvSpPr>
          <p:spPr>
            <a:xfrm>
              <a:off x="4530436" y="5481935"/>
              <a:ext cx="45373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+mj-lt"/>
                </a:rPr>
                <a:t>Total  – sum </a:t>
              </a:r>
              <a:r>
                <a:rPr lang="en-US" sz="2200" dirty="0" smtClean="0">
                  <a:latin typeface="+mj-lt"/>
                  <a:sym typeface="Symbol"/>
                </a:rPr>
                <a:t> spectrum*fission yield</a:t>
              </a:r>
              <a:r>
                <a:rPr lang="en-US" sz="2400" dirty="0" smtClean="0">
                  <a:latin typeface="+mj-lt"/>
                </a:rPr>
                <a:t> </a:t>
              </a:r>
              <a:endParaRPr lang="en-US" sz="2400" dirty="0">
                <a:latin typeface="+mj-lt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5021932" y="5867400"/>
                  <a:ext cx="3969668" cy="98854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𝑆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𝑒</m:t>
                                </m:r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2400" b="0" i="1" smtClean="0">
                                <a:latin typeface="Cambria Math"/>
                              </a:rPr>
                              <m:t>𝑖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𝐹𝑌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1932" y="5867400"/>
                  <a:ext cx="3969668" cy="98854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TextBox 23"/>
          <p:cNvSpPr txBox="1"/>
          <p:nvPr/>
        </p:nvSpPr>
        <p:spPr>
          <a:xfrm>
            <a:off x="76200" y="-22086"/>
            <a:ext cx="89154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2"/>
                </a:solidFill>
                <a:latin typeface="+mj-lt"/>
              </a:rPr>
              <a:t>Connection to ENSDF</a:t>
            </a:r>
            <a:endParaRPr lang="en-US" sz="400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155575" y="609600"/>
            <a:ext cx="4457989" cy="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4191000" y="438298"/>
            <a:ext cx="4953000" cy="3905102"/>
            <a:chOff x="4191000" y="438298"/>
            <a:chExt cx="4953000" cy="3905102"/>
          </a:xfrm>
        </p:grpSpPr>
        <p:sp>
          <p:nvSpPr>
            <p:cNvPr id="15" name="TextBox 14"/>
            <p:cNvSpPr txBox="1"/>
            <p:nvPr/>
          </p:nvSpPr>
          <p:spPr>
            <a:xfrm>
              <a:off x="4495800" y="1219200"/>
              <a:ext cx="1943100" cy="646331"/>
            </a:xfrm>
            <a:prstGeom prst="rect">
              <a:avLst/>
            </a:prstGeom>
            <a:solidFill>
              <a:srgbClr val="E6B9B8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+mn-lt"/>
                </a:rPr>
                <a:t>Benefits</a:t>
              </a:r>
              <a:endParaRPr lang="en-US" sz="3600" dirty="0">
                <a:latin typeface="+mn-l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91000" y="2035076"/>
              <a:ext cx="49530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400" dirty="0" smtClean="0">
                  <a:latin typeface="+mj-lt"/>
                </a:rPr>
                <a:t>Links ENSDF to another basic science community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400" dirty="0" smtClean="0">
                  <a:latin typeface="+mj-lt"/>
                </a:rPr>
                <a:t>Provides integral measurements (check on ENSDF)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400" dirty="0" smtClean="0">
                  <a:latin typeface="+mj-lt"/>
                </a:rPr>
                <a:t>Spurs new measurements which will improve ENSDF</a:t>
              </a:r>
              <a:endParaRPr lang="en-US" sz="2400" dirty="0">
                <a:latin typeface="+mj-lt"/>
              </a:endParaRPr>
            </a:p>
          </p:txBody>
        </p:sp>
        <p:pic>
          <p:nvPicPr>
            <p:cNvPr id="2050" name="Picture 2" descr="https://encrypted-tbn3.gstatic.com/images?q=tbn:ANd9GcSZDz2d8th6LsEmARMKlpDa_7xgqUHBYdASg_pKh3iyhYzl2YqDK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0" y="438298"/>
              <a:ext cx="1895807" cy="1257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4482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-7620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Very limited data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55575" y="685800"/>
            <a:ext cx="42640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8" name="Picture 2" descr="C:\Users\mccutchan\Documents\Conferences\INT_Nov2013\100Nbg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62000"/>
            <a:ext cx="3497263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3" descr="C:\Users\mccutchan\Documents\Conferences\INT_Nov2013\100Nb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5613"/>
            <a:ext cx="3395663" cy="233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8" name="Table 47"/>
          <p:cNvGraphicFramePr>
            <a:graphicFrameLocks noGrp="1"/>
          </p:cNvGraphicFramePr>
          <p:nvPr/>
        </p:nvGraphicFramePr>
        <p:xfrm>
          <a:off x="152400" y="5360988"/>
          <a:ext cx="8686799" cy="1108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3966"/>
                <a:gridCol w="1212034"/>
                <a:gridCol w="1371600"/>
                <a:gridCol w="1143000"/>
                <a:gridCol w="1371600"/>
                <a:gridCol w="1273628"/>
                <a:gridCol w="1240971"/>
              </a:tblGrid>
              <a:tr h="371053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EEM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ELP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EEM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ELP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EEM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ELP</a:t>
                      </a:r>
                      <a:endParaRPr lang="en-US" sz="1800" dirty="0"/>
                    </a:p>
                  </a:txBody>
                  <a:tcPr marT="45746" marB="45746"/>
                </a:tc>
              </a:tr>
              <a:tr h="36597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1+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0.79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2.55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2.4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2.4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3.06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2.46</a:t>
                      </a:r>
                      <a:endParaRPr lang="en-US" sz="1800" dirty="0"/>
                    </a:p>
                  </a:txBody>
                  <a:tcPr marT="45746" marB="45746"/>
                </a:tc>
              </a:tr>
              <a:tr h="37105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4+/5+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2.21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2.01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2.1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2.3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3.06</a:t>
                      </a:r>
                      <a:endParaRPr lang="en-US" sz="1800" dirty="0"/>
                    </a:p>
                  </a:txBody>
                  <a:tcPr marT="45746" marB="4574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2.46</a:t>
                      </a:r>
                      <a:endParaRPr lang="en-US" sz="1800" dirty="0"/>
                    </a:p>
                  </a:txBody>
                  <a:tcPr marT="45746" marB="45746"/>
                </a:tc>
              </a:tr>
            </a:tbl>
          </a:graphicData>
        </a:graphic>
      </p:graphicFrame>
      <p:pic>
        <p:nvPicPr>
          <p:cNvPr id="31784" name="Picture 4" descr="C:\Users\mccutchan\Documents\Conferences\INT_Nov2013\102Nbg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788988"/>
            <a:ext cx="3319462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85" name="Picture 5" descr="C:\Users\mccutchan\Documents\Conferences\INT_Nov2013\102Nbm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971800"/>
            <a:ext cx="3294063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86" name="Picture 7" descr="C:\Users\mccutchan\Documents\Conferences\INT_Nov2013\104Nbg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823913"/>
            <a:ext cx="3205162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87" name="Picture 8" descr="C:\Users\mccutchan\Documents\Conferences\INT_Nov2013\104Nbm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2971800"/>
            <a:ext cx="2998787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76600" y="788988"/>
            <a:ext cx="5867400" cy="6069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221413" y="788988"/>
            <a:ext cx="2895600" cy="6069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2" grpId="0" animBg="1"/>
      <p:bldP spid="12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6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235U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35-Br – 86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239Pu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87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241Pu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39-Y-98m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41-Nb- 104m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53-I-138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7056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238U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51-Sb- 135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37-Rb- 94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50-Sn-133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15240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Main Contributors at 6 MeV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55575" y="914400"/>
            <a:ext cx="71596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800600" y="3657600"/>
            <a:ext cx="1447800" cy="533400"/>
          </a:xfrm>
          <a:prstGeom prst="ellipse">
            <a:avLst/>
          </a:prstGeom>
          <a:solidFill>
            <a:srgbClr val="E6B9B8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90600" y="3709988"/>
            <a:ext cx="1447800" cy="533400"/>
          </a:xfrm>
          <a:prstGeom prst="ellipse">
            <a:avLst/>
          </a:prstGeom>
          <a:solidFill>
            <a:srgbClr val="E6B9B8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59100" y="3176588"/>
            <a:ext cx="1447800" cy="533400"/>
          </a:xfrm>
          <a:prstGeom prst="ellipse">
            <a:avLst/>
          </a:prstGeom>
          <a:solidFill>
            <a:srgbClr val="E6B9B8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-7938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Beware of “false positives”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2" t="18661" r="26971" b="53731"/>
          <a:stretch>
            <a:fillRect/>
          </a:stretch>
        </p:blipFill>
        <p:spPr bwMode="auto">
          <a:xfrm>
            <a:off x="152400" y="868363"/>
            <a:ext cx="8763000" cy="58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155575" y="762000"/>
            <a:ext cx="71596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09600" y="5257800"/>
            <a:ext cx="2209800" cy="457200"/>
          </a:xfrm>
          <a:prstGeom prst="ellipse">
            <a:avLst/>
          </a:prstGeom>
          <a:solidFill>
            <a:srgbClr val="FF0000">
              <a:alpha val="63922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74650" y="1600200"/>
          <a:ext cx="2743200" cy="3336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447800"/>
              </a:tblGrid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Nucleus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% at 3 </a:t>
                      </a:r>
                      <a:r>
                        <a:rPr lang="en-US" sz="1800" dirty="0" err="1" smtClean="0"/>
                        <a:t>MeV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54-Xe-137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3.519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55-Cs-139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3.259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- 94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3.120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40-Zr- 99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3.010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41-Nb-100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2.916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41-Nb- 98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2.830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– 92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2.812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41-Nb-101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2.654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00400" y="1600200"/>
          <a:ext cx="2743200" cy="3336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447800"/>
              </a:tblGrid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Nucleus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% at 4 </a:t>
                      </a:r>
                      <a:r>
                        <a:rPr lang="en-US" sz="1800" dirty="0" err="1" smtClean="0"/>
                        <a:t>MeV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41-Nb-100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4.872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37-Rb- 92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3.694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- 96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3.545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52-Te-135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2.994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- 94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2.897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55-Cs-140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2.780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- 95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2.646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54-Xe-139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2.606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19800" y="1600200"/>
          <a:ext cx="2743200" cy="3336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447800"/>
              </a:tblGrid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Nucleus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% at 5 </a:t>
                      </a:r>
                      <a:r>
                        <a:rPr lang="en-US" sz="1800" dirty="0" err="1" smtClean="0"/>
                        <a:t>MeV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37-Rb- 92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9.171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- 96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7.475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41-Nb-100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6.592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55-Cs-142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4.585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55-Cs-140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4.153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52-Te-135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3.636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- 99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3.460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38-Sr- 95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3.435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sp>
        <p:nvSpPr>
          <p:cNvPr id="34914" name="TextBox 4"/>
          <p:cNvSpPr txBox="1">
            <a:spLocks noChangeArrowheads="1"/>
          </p:cNvSpPr>
          <p:nvPr/>
        </p:nvSpPr>
        <p:spPr bwMode="auto">
          <a:xfrm>
            <a:off x="381000" y="838200"/>
            <a:ext cx="8382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baseline="30000">
                <a:solidFill>
                  <a:srgbClr val="042B7F"/>
                </a:solidFill>
                <a:latin typeface="Arial" charset="0"/>
              </a:rPr>
              <a:t>235</a:t>
            </a:r>
            <a:r>
              <a:rPr lang="en-US" altLang="en-US" sz="2800" b="1">
                <a:solidFill>
                  <a:srgbClr val="042B7F"/>
                </a:solidFill>
                <a:latin typeface="Arial" charset="0"/>
              </a:rPr>
              <a:t>U main contributors to anti-neutrino spectra</a:t>
            </a:r>
            <a:endParaRPr lang="en-US" altLang="en-US" sz="2800">
              <a:solidFill>
                <a:srgbClr val="042B7F"/>
              </a:solidFill>
              <a:latin typeface="Arial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0" y="0"/>
            <a:ext cx="8915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4400" dirty="0" smtClean="0">
                <a:solidFill>
                  <a:schemeClr val="tx2"/>
                </a:solidFill>
                <a:latin typeface="+mj-lt"/>
              </a:rPr>
              <a:t>Other energy regions of the spectrum</a:t>
            </a:r>
            <a:endParaRPr lang="en-US" sz="440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77800" y="763588"/>
            <a:ext cx="8432800" cy="635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65113" y="1981200"/>
            <a:ext cx="7964487" cy="3657600"/>
            <a:chOff x="264391" y="1981200"/>
            <a:chExt cx="7965209" cy="3657600"/>
          </a:xfrm>
        </p:grpSpPr>
        <p:sp>
          <p:nvSpPr>
            <p:cNvPr id="12" name="Oval 11"/>
            <p:cNvSpPr/>
            <p:nvPr/>
          </p:nvSpPr>
          <p:spPr>
            <a:xfrm>
              <a:off x="6019600" y="3048000"/>
              <a:ext cx="22100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019600" y="1981200"/>
              <a:ext cx="22100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019600" y="2286000"/>
              <a:ext cx="22100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085634" y="2667000"/>
              <a:ext cx="22100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085634" y="2362200"/>
              <a:ext cx="22100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264391" y="5181600"/>
              <a:ext cx="1220898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599599" y="5176838"/>
              <a:ext cx="2133793" cy="461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dirty="0">
                  <a:latin typeface="+mj-lt"/>
                </a:rPr>
                <a:t>“Top three”</a:t>
              </a:r>
            </a:p>
          </p:txBody>
        </p:sp>
      </p:grpSp>
      <p:grpSp>
        <p:nvGrpSpPr>
          <p:cNvPr id="47" name="Group 46"/>
          <p:cNvGrpSpPr>
            <a:grpSpLocks/>
          </p:cNvGrpSpPr>
          <p:nvPr/>
        </p:nvGrpSpPr>
        <p:grpSpPr bwMode="auto">
          <a:xfrm>
            <a:off x="242888" y="1905000"/>
            <a:ext cx="7986712" cy="4195763"/>
            <a:chOff x="243609" y="1905000"/>
            <a:chExt cx="7985991" cy="4195465"/>
          </a:xfrm>
        </p:grpSpPr>
        <p:sp>
          <p:nvSpPr>
            <p:cNvPr id="9" name="Oval 8"/>
            <p:cNvSpPr/>
            <p:nvPr/>
          </p:nvSpPr>
          <p:spPr>
            <a:xfrm>
              <a:off x="6019999" y="3352697"/>
              <a:ext cx="2209601" cy="457168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019999" y="3733670"/>
              <a:ext cx="2209601" cy="457168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086564" y="4495616"/>
              <a:ext cx="2209601" cy="457168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086564" y="3733670"/>
              <a:ext cx="2209601" cy="457168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43609" y="3047919"/>
              <a:ext cx="2209601" cy="457168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81709" y="1905000"/>
              <a:ext cx="2209601" cy="457168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64244" y="4114643"/>
              <a:ext cx="2209601" cy="457168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94404" y="5714729"/>
              <a:ext cx="1154008" cy="371449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676992" y="5638535"/>
              <a:ext cx="4533491" cy="4619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dirty="0" err="1">
                  <a:latin typeface="+mj-lt"/>
                </a:rPr>
                <a:t>Rudstam</a:t>
              </a:r>
              <a:r>
                <a:rPr lang="en-US" sz="2400" dirty="0">
                  <a:latin typeface="+mj-lt"/>
                </a:rPr>
                <a:t> </a:t>
              </a:r>
              <a:r>
                <a:rPr lang="en-US" sz="2400" dirty="0">
                  <a:latin typeface="+mj-lt"/>
                  <a:sym typeface="Symbol"/>
                </a:rPr>
                <a:t>’s and/or TAGS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3086564" y="3009822"/>
              <a:ext cx="2209601" cy="457168"/>
            </a:xfrm>
            <a:prstGeom prst="ellipse">
              <a:avLst/>
            </a:prstGeom>
            <a:solidFill>
              <a:srgbClr val="008000">
                <a:alpha val="63922"/>
              </a:srgb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307975" y="2347913"/>
            <a:ext cx="8302625" cy="3336925"/>
            <a:chOff x="308263" y="2348346"/>
            <a:chExt cx="8302337" cy="3335876"/>
          </a:xfrm>
        </p:grpSpPr>
        <p:sp>
          <p:nvSpPr>
            <p:cNvPr id="26" name="Oval 25"/>
            <p:cNvSpPr/>
            <p:nvPr/>
          </p:nvSpPr>
          <p:spPr>
            <a:xfrm>
              <a:off x="308263" y="2721291"/>
              <a:ext cx="2165275" cy="369772"/>
            </a:xfrm>
            <a:prstGeom prst="ellipse">
              <a:avLst/>
            </a:prstGeom>
            <a:solidFill>
              <a:srgbClr val="FFC000">
                <a:alpha val="50196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124390" y="3438615"/>
              <a:ext cx="2165275" cy="371358"/>
            </a:xfrm>
            <a:prstGeom prst="ellipse">
              <a:avLst/>
            </a:prstGeom>
            <a:solidFill>
              <a:srgbClr val="FFC000">
                <a:alpha val="50196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3086292" y="4190854"/>
              <a:ext cx="2165275" cy="371358"/>
            </a:xfrm>
            <a:prstGeom prst="ellipse">
              <a:avLst/>
            </a:prstGeom>
            <a:solidFill>
              <a:srgbClr val="FFC000">
                <a:alpha val="50196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332075" y="2348346"/>
              <a:ext cx="2166862" cy="371358"/>
            </a:xfrm>
            <a:prstGeom prst="ellipse">
              <a:avLst/>
            </a:prstGeom>
            <a:solidFill>
              <a:srgbClr val="FFC000">
                <a:alpha val="50196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251567" y="5268428"/>
              <a:ext cx="1252495" cy="369771"/>
            </a:xfrm>
            <a:prstGeom prst="ellipse">
              <a:avLst/>
            </a:prstGeom>
            <a:solidFill>
              <a:srgbClr val="FFC000">
                <a:alpha val="50196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05666" y="5222404"/>
              <a:ext cx="1904934" cy="46181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dirty="0" err="1">
                  <a:latin typeface="+mj-lt"/>
                </a:rPr>
                <a:t>Rudstam</a:t>
              </a:r>
              <a:r>
                <a:rPr lang="en-US" sz="2400" dirty="0">
                  <a:latin typeface="+mj-lt"/>
                </a:rPr>
                <a:t> </a:t>
              </a:r>
              <a:r>
                <a:rPr lang="en-US" sz="2400" dirty="0">
                  <a:latin typeface="+mj-lt"/>
                  <a:sym typeface="Symbol"/>
                </a:rPr>
                <a:t>’s</a:t>
              </a:r>
              <a:endParaRPr lang="en-US" sz="2400" dirty="0">
                <a:latin typeface="+mj-lt"/>
              </a:endParaRPr>
            </a:p>
          </p:txBody>
        </p:sp>
      </p:grpSp>
      <p:grpSp>
        <p:nvGrpSpPr>
          <p:cNvPr id="49" name="Group 48"/>
          <p:cNvGrpSpPr>
            <a:grpSpLocks/>
          </p:cNvGrpSpPr>
          <p:nvPr/>
        </p:nvGrpSpPr>
        <p:grpSpPr bwMode="auto">
          <a:xfrm>
            <a:off x="242888" y="1890713"/>
            <a:ext cx="8520112" cy="4281487"/>
            <a:chOff x="243609" y="1891146"/>
            <a:chExt cx="8519391" cy="4281054"/>
          </a:xfrm>
        </p:grpSpPr>
        <p:sp>
          <p:nvSpPr>
            <p:cNvPr id="35" name="Oval 34"/>
            <p:cNvSpPr/>
            <p:nvPr/>
          </p:nvSpPr>
          <p:spPr>
            <a:xfrm>
              <a:off x="3080231" y="1891146"/>
              <a:ext cx="2209613" cy="457154"/>
            </a:xfrm>
            <a:prstGeom prst="ellipse">
              <a:avLst/>
            </a:prstGeom>
            <a:solidFill>
              <a:srgbClr val="FF0000">
                <a:alpha val="63922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6020032" y="2629258"/>
              <a:ext cx="2209613" cy="457154"/>
            </a:xfrm>
            <a:prstGeom prst="ellipse">
              <a:avLst/>
            </a:prstGeom>
            <a:solidFill>
              <a:srgbClr val="FF0000">
                <a:alpha val="63922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243609" y="3383245"/>
              <a:ext cx="2209613" cy="457154"/>
            </a:xfrm>
            <a:prstGeom prst="ellipse">
              <a:avLst/>
            </a:prstGeom>
            <a:solidFill>
              <a:srgbClr val="FF0000">
                <a:alpha val="63922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322977" y="3799128"/>
              <a:ext cx="2209613" cy="457154"/>
            </a:xfrm>
            <a:prstGeom prst="ellipse">
              <a:avLst/>
            </a:prstGeom>
            <a:solidFill>
              <a:srgbClr val="FF0000">
                <a:alpha val="63922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332501" y="4513431"/>
              <a:ext cx="2209613" cy="457154"/>
            </a:xfrm>
            <a:prstGeom prst="ellipse">
              <a:avLst/>
            </a:prstGeom>
            <a:solidFill>
              <a:srgbClr val="FF0000">
                <a:alpha val="63922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6020032" y="4148343"/>
              <a:ext cx="2209613" cy="457154"/>
            </a:xfrm>
            <a:prstGeom prst="ellipse">
              <a:avLst/>
            </a:prstGeom>
            <a:solidFill>
              <a:srgbClr val="FF0000">
                <a:alpha val="63922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020032" y="4495970"/>
              <a:ext cx="2209613" cy="457154"/>
            </a:xfrm>
            <a:prstGeom prst="ellipse">
              <a:avLst/>
            </a:prstGeom>
            <a:solidFill>
              <a:srgbClr val="FF0000">
                <a:alpha val="63922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5258097" y="5715046"/>
              <a:ext cx="1225446" cy="371437"/>
            </a:xfrm>
            <a:prstGeom prst="ellipse">
              <a:avLst/>
            </a:prstGeom>
            <a:solidFill>
              <a:srgbClr val="FF0000">
                <a:alpha val="63922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629581" y="5710285"/>
              <a:ext cx="2133419" cy="4619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dirty="0">
                  <a:latin typeface="+mj-lt"/>
                </a:rPr>
                <a:t>“High priority”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57200" y="6248400"/>
            <a:ext cx="8229600" cy="4619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latin typeface="+mj-lt"/>
              </a:rPr>
              <a:t>Reminder : There are others that don’t even make the list 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0" y="0"/>
            <a:ext cx="8915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4400" dirty="0" smtClean="0">
                <a:solidFill>
                  <a:schemeClr val="tx2"/>
                </a:solidFill>
                <a:latin typeface="+mj-lt"/>
              </a:rPr>
              <a:t>How to “fit in” with nuclear structure</a:t>
            </a:r>
            <a:endParaRPr lang="en-US" sz="440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52400" y="685800"/>
            <a:ext cx="871061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667125" y="1066800"/>
          <a:ext cx="2743200" cy="3336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447800"/>
              </a:tblGrid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Nucleus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% at 4 </a:t>
                      </a:r>
                      <a:r>
                        <a:rPr lang="en-US" sz="1800" dirty="0" err="1" smtClean="0"/>
                        <a:t>MeV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41-Nb-100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4.872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37-Rb- 92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3.694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- 96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3.545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52-Te-135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2.994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- 94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2.897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55-Cs-140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2.780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- 95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2.646 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54-Xe-139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2.606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45250" y="1066800"/>
          <a:ext cx="2743200" cy="3336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447800"/>
              </a:tblGrid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Nucleus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% at 5 </a:t>
                      </a:r>
                      <a:r>
                        <a:rPr lang="en-US" sz="1800" dirty="0" err="1" smtClean="0"/>
                        <a:t>MeV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37-Rb- 92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9.171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- 96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7.475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41-Nb-100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6.592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55-Cs-142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4.585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55-Cs-140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4.153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52-Te-135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3.636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 - 99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3.460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3707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38-Sr- 95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3.435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sp>
        <p:nvSpPr>
          <p:cNvPr id="8" name="Oval 7"/>
          <p:cNvSpPr/>
          <p:nvPr/>
        </p:nvSpPr>
        <p:spPr>
          <a:xfrm>
            <a:off x="3657600" y="1371600"/>
            <a:ext cx="2209800" cy="457200"/>
          </a:xfrm>
          <a:prstGeom prst="ellipse">
            <a:avLst/>
          </a:prstGeom>
          <a:solidFill>
            <a:srgbClr val="FF0000">
              <a:alpha val="63922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400800" y="2112963"/>
            <a:ext cx="2209800" cy="457200"/>
          </a:xfrm>
          <a:prstGeom prst="ellipse">
            <a:avLst/>
          </a:prstGeom>
          <a:solidFill>
            <a:srgbClr val="FF0000">
              <a:alpha val="63922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641032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4724400"/>
            <a:ext cx="82518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1"/>
          <p:cNvSpPr txBox="1">
            <a:spLocks noChangeArrowheads="1"/>
          </p:cNvSpPr>
          <p:nvPr/>
        </p:nvSpPr>
        <p:spPr bwMode="auto">
          <a:xfrm>
            <a:off x="138113" y="-22225"/>
            <a:ext cx="472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000099"/>
                </a:solidFill>
              </a:rPr>
              <a:t>Rudstam’s data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28600" y="609600"/>
            <a:ext cx="33528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38113" y="6376988"/>
            <a:ext cx="6134100" cy="400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spcBef>
                <a:spcPct val="5000"/>
              </a:spcBef>
              <a:defRPr/>
            </a:pPr>
            <a:r>
              <a:rPr lang="en-US" sz="2000" dirty="0" err="1">
                <a:solidFill>
                  <a:srgbClr val="000000"/>
                </a:solidFill>
                <a:latin typeface="+mj-lt"/>
              </a:rPr>
              <a:t>Rudstam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+mj-lt"/>
              </a:rPr>
              <a:t>et al.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,</a:t>
            </a:r>
            <a:r>
              <a:rPr lang="en-US" sz="2000" dirty="0">
                <a:solidFill>
                  <a:srgbClr val="042B7F"/>
                </a:solidFill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At.Data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Nucl.Data</a:t>
            </a:r>
            <a:r>
              <a:rPr lang="en-US" sz="2000" dirty="0">
                <a:latin typeface="+mj-lt"/>
              </a:rPr>
              <a:t> Tables 45, 239 (1990) 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1752600"/>
            <a:ext cx="4135438" cy="9763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algn="ctr">
              <a:spcBef>
                <a:spcPct val="5000"/>
              </a:spcBef>
              <a:defRPr/>
            </a:pPr>
            <a:r>
              <a:rPr lang="en-US" dirty="0">
                <a:solidFill>
                  <a:srgbClr val="C00000"/>
                </a:solidFill>
              </a:rPr>
              <a:t>Gammas</a:t>
            </a:r>
          </a:p>
          <a:p>
            <a:pPr algn="ctr">
              <a:spcBef>
                <a:spcPct val="5000"/>
              </a:spcBef>
              <a:defRPr/>
            </a:pPr>
            <a:r>
              <a:rPr lang="en-US" dirty="0" err="1">
                <a:solidFill>
                  <a:srgbClr val="C00000"/>
                </a:solidFill>
              </a:rPr>
              <a:t>NaI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err="1">
                <a:solidFill>
                  <a:srgbClr val="C00000"/>
                </a:solidFill>
              </a:rPr>
              <a:t>Tl</a:t>
            </a:r>
            <a:r>
              <a:rPr lang="en-US" dirty="0">
                <a:solidFill>
                  <a:srgbClr val="C00000"/>
                </a:solidFill>
              </a:rPr>
              <a:t>) crystal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609600"/>
            <a:ext cx="81534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latin typeface="+mj-lt"/>
              </a:rPr>
              <a:t>Measured beta and gamma single spectra for the decay of 80+ fission products</a:t>
            </a:r>
          </a:p>
        </p:txBody>
      </p:sp>
      <p:pic>
        <p:nvPicPr>
          <p:cNvPr id="440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2971800"/>
            <a:ext cx="439737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495800" y="1600200"/>
            <a:ext cx="4572000" cy="12985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spcBef>
                <a:spcPct val="5000"/>
              </a:spcBef>
              <a:defRPr/>
            </a:pPr>
            <a:r>
              <a:rPr lang="en-US" dirty="0">
                <a:solidFill>
                  <a:srgbClr val="C00000"/>
                </a:solidFill>
              </a:rPr>
              <a:t>Betas </a:t>
            </a:r>
          </a:p>
          <a:p>
            <a:pPr algn="ctr">
              <a:spcBef>
                <a:spcPct val="5000"/>
              </a:spcBef>
              <a:defRPr/>
            </a:pPr>
            <a:r>
              <a:rPr lang="en-US" sz="2400" dirty="0">
                <a:solidFill>
                  <a:srgbClr val="C00000"/>
                </a:solidFill>
              </a:rPr>
              <a:t>Plastic (</a:t>
            </a:r>
            <a:r>
              <a:rPr lang="en-US" sz="2400" dirty="0">
                <a:solidFill>
                  <a:srgbClr val="C00000"/>
                </a:solidFill>
                <a:latin typeface="Symbol" pitchFamily="18" charset="2"/>
              </a:rPr>
              <a:t>D</a:t>
            </a:r>
            <a:r>
              <a:rPr lang="en-US" sz="2400" dirty="0">
                <a:solidFill>
                  <a:srgbClr val="C00000"/>
                </a:solidFill>
              </a:rPr>
              <a:t>E) + </a:t>
            </a:r>
            <a:r>
              <a:rPr lang="en-US" sz="2400" dirty="0" err="1">
                <a:solidFill>
                  <a:srgbClr val="C00000"/>
                </a:solidFill>
              </a:rPr>
              <a:t>HPGe</a:t>
            </a:r>
            <a:r>
              <a:rPr lang="en-US" sz="2400" dirty="0">
                <a:solidFill>
                  <a:srgbClr val="C00000"/>
                </a:solidFill>
              </a:rPr>
              <a:t>(E), high E</a:t>
            </a:r>
          </a:p>
          <a:p>
            <a:pPr algn="ctr">
              <a:spcBef>
                <a:spcPct val="5000"/>
              </a:spcBef>
              <a:defRPr/>
            </a:pPr>
            <a:r>
              <a:rPr lang="en-US" sz="2400" dirty="0">
                <a:solidFill>
                  <a:srgbClr val="C00000"/>
                </a:solidFill>
              </a:rPr>
              <a:t>Si(Li) with Plastic (veto), low E </a:t>
            </a:r>
          </a:p>
        </p:txBody>
      </p:sp>
      <p:pic>
        <p:nvPicPr>
          <p:cNvPr id="4404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95600"/>
            <a:ext cx="432911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5486400"/>
            <a:ext cx="85344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"/>
              </a:spcBef>
              <a:defRPr/>
            </a:pPr>
            <a:r>
              <a:rPr lang="en-US" dirty="0">
                <a:latin typeface="+mj-lt"/>
              </a:rPr>
              <a:t>The obtained mean energies are very useful                     for decay heat calculations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835956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" y="-22086"/>
            <a:ext cx="89154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chemeClr val="tx2"/>
                </a:solidFill>
                <a:latin typeface="+mj-lt"/>
              </a:rPr>
              <a:t>Summation for </a:t>
            </a:r>
            <a:r>
              <a:rPr lang="en-US" sz="4400" baseline="30000" dirty="0" smtClean="0">
                <a:solidFill>
                  <a:schemeClr val="tx2"/>
                </a:solidFill>
                <a:latin typeface="+mj-lt"/>
              </a:rPr>
              <a:t>235</a:t>
            </a:r>
            <a:r>
              <a:rPr lang="en-US" sz="4400" dirty="0" smtClean="0">
                <a:solidFill>
                  <a:schemeClr val="tx2"/>
                </a:solidFill>
                <a:latin typeface="+mj-lt"/>
              </a:rPr>
              <a:t>U</a:t>
            </a:r>
            <a:endParaRPr lang="en-US" sz="440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55575" y="685800"/>
            <a:ext cx="47212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99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05" y="752475"/>
            <a:ext cx="7711095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" y="-22086"/>
            <a:ext cx="89154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chemeClr val="tx2"/>
                </a:solidFill>
                <a:latin typeface="+mj-lt"/>
              </a:rPr>
              <a:t>Summation for </a:t>
            </a:r>
            <a:r>
              <a:rPr lang="en-US" sz="4400" baseline="30000" dirty="0" smtClean="0">
                <a:solidFill>
                  <a:schemeClr val="tx2"/>
                </a:solidFill>
                <a:latin typeface="+mj-lt"/>
              </a:rPr>
              <a:t>239</a:t>
            </a:r>
            <a:r>
              <a:rPr lang="en-US" sz="4400" dirty="0" smtClean="0">
                <a:solidFill>
                  <a:schemeClr val="tx2"/>
                </a:solidFill>
                <a:latin typeface="+mj-lt"/>
              </a:rPr>
              <a:t>Pu</a:t>
            </a:r>
            <a:endParaRPr lang="en-US" sz="4400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55575" y="685800"/>
            <a:ext cx="49498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79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1"/>
          <p:cNvSpPr txBox="1">
            <a:spLocks noChangeArrowheads="1"/>
          </p:cNvSpPr>
          <p:nvPr/>
        </p:nvSpPr>
        <p:spPr bwMode="auto">
          <a:xfrm>
            <a:off x="-152400" y="191869"/>
            <a:ext cx="9372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en-US" sz="3600" dirty="0" err="1" smtClean="0">
                <a:solidFill>
                  <a:srgbClr val="000099"/>
                </a:solidFill>
                <a:latin typeface="+mj-lt"/>
              </a:rPr>
              <a:t>Daya</a:t>
            </a:r>
            <a:r>
              <a:rPr lang="en-US" sz="3600" dirty="0">
                <a:solidFill>
                  <a:srgbClr val="000099"/>
                </a:solidFill>
                <a:latin typeface="+mj-lt"/>
              </a:rPr>
              <a:t> </a:t>
            </a:r>
            <a:r>
              <a:rPr lang="en-US" sz="3600" dirty="0" smtClean="0">
                <a:solidFill>
                  <a:srgbClr val="000099"/>
                </a:solidFill>
                <a:latin typeface="+mj-lt"/>
              </a:rPr>
              <a:t>Bay </a:t>
            </a:r>
            <a:r>
              <a:rPr lang="en-US" sz="3600" dirty="0">
                <a:solidFill>
                  <a:srgbClr val="000099"/>
                </a:solidFill>
                <a:latin typeface="+mj-lt"/>
              </a:rPr>
              <a:t>signal shape = spectrum </a:t>
            </a:r>
            <a:r>
              <a:rPr lang="en-US" sz="3600" dirty="0" smtClean="0">
                <a:solidFill>
                  <a:srgbClr val="000099"/>
                </a:solidFill>
                <a:latin typeface="+mj-lt"/>
                <a:sym typeface="Symbol"/>
              </a:rPr>
              <a:t></a:t>
            </a:r>
            <a:r>
              <a:rPr lang="en-US" sz="3600" dirty="0" smtClean="0">
                <a:solidFill>
                  <a:srgbClr val="000099"/>
                </a:solidFill>
                <a:latin typeface="+mj-lt"/>
              </a:rPr>
              <a:t> </a:t>
            </a:r>
            <a:r>
              <a:rPr lang="en-US" sz="3600" dirty="0">
                <a:solidFill>
                  <a:srgbClr val="000099"/>
                </a:solidFill>
                <a:latin typeface="+mj-lt"/>
              </a:rPr>
              <a:t>cross section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978714"/>
            <a:ext cx="6391275" cy="526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5867400" y="2406480"/>
            <a:ext cx="2438400" cy="12001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aseline="30000" dirty="0">
                <a:latin typeface="+mj-lt"/>
              </a:rPr>
              <a:t>235</a:t>
            </a:r>
            <a:r>
              <a:rPr lang="en-US" sz="2400" dirty="0">
                <a:latin typeface="+mj-lt"/>
              </a:rPr>
              <a:t>U signal has a shoulder at around 6 MeV</a:t>
            </a:r>
          </a:p>
        </p:txBody>
      </p:sp>
    </p:spTree>
    <p:extLst>
      <p:ext uri="{BB962C8B-B14F-4D97-AF65-F5344CB8AC3E}">
        <p14:creationId xmlns:p14="http://schemas.microsoft.com/office/powerpoint/2010/main" val="141998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106686"/>
              </p:ext>
            </p:extLst>
          </p:nvPr>
        </p:nvGraphicFramePr>
        <p:xfrm>
          <a:off x="106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235U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41-Nb–100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 –135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38-Sr-95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913825"/>
              </p:ext>
            </p:extLst>
          </p:nvPr>
        </p:nvGraphicFramePr>
        <p:xfrm>
          <a:off x="30480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239Pu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37-Rb–92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38-Sr-95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39-Y- 98m</a:t>
                      </a:r>
                      <a:endParaRPr lang="en-US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828602"/>
              </p:ext>
            </p:extLst>
          </p:nvPr>
        </p:nvGraphicFramePr>
        <p:xfrm>
          <a:off x="48768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241Pu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41-Nb-100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 – 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52-Te- 135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55-Cs- 140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53-I- 137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39-Y-99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530489"/>
              </p:ext>
            </p:extLst>
          </p:nvPr>
        </p:nvGraphicFramePr>
        <p:xfrm>
          <a:off x="6705600" y="1600200"/>
          <a:ext cx="1447800" cy="380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</a:tblGrid>
              <a:tr h="42333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238U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39-Y-96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37-Rb-92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41-Nb –100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55-Cs-142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52-Te-135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39-Y-99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55-Cs-143</a:t>
                      </a:r>
                      <a:endParaRPr lang="en-US" sz="1800" dirty="0"/>
                    </a:p>
                  </a:txBody>
                  <a:tcPr marT="45711" marB="45711"/>
                </a:tc>
              </a:tr>
              <a:tr h="42333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53-I-138</a:t>
                      </a:r>
                    </a:p>
                  </a:txBody>
                  <a:tcPr marT="45711" marB="45711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15240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2"/>
                </a:solidFill>
                <a:latin typeface="+mn-lt"/>
              </a:rPr>
              <a:t> Main Contributors at </a:t>
            </a:r>
            <a:r>
              <a:rPr lang="en-US" sz="4400" dirty="0" smtClean="0">
                <a:solidFill>
                  <a:schemeClr val="tx2"/>
                </a:solidFill>
                <a:latin typeface="+mn-lt"/>
              </a:rPr>
              <a:t>~5 </a:t>
            </a:r>
            <a:r>
              <a:rPr lang="en-US" sz="4400" dirty="0">
                <a:solidFill>
                  <a:schemeClr val="tx2"/>
                </a:solidFill>
                <a:latin typeface="+mn-lt"/>
              </a:rPr>
              <a:t>MeV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55575" y="838200"/>
            <a:ext cx="71596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914400" y="1981200"/>
            <a:ext cx="7048500" cy="2133600"/>
            <a:chOff x="914400" y="1981200"/>
            <a:chExt cx="7048500" cy="2133600"/>
          </a:xfrm>
        </p:grpSpPr>
        <p:sp>
          <p:nvSpPr>
            <p:cNvPr id="9" name="Oval 8"/>
            <p:cNvSpPr/>
            <p:nvPr/>
          </p:nvSpPr>
          <p:spPr>
            <a:xfrm>
              <a:off x="914400" y="19812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990600" y="24384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990600" y="28194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087687" y="19812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087687" y="24384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087687" y="28194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724400" y="19812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4800600" y="2448791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4800600" y="3733800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667500" y="1988128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667500" y="2466109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667500" y="2829791"/>
              <a:ext cx="1295400" cy="381000"/>
            </a:xfrm>
            <a:prstGeom prst="ellipse">
              <a:avLst/>
            </a:prstGeom>
            <a:solidFill>
              <a:srgbClr val="E6B9B8">
                <a:alpha val="32941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33400" y="5638800"/>
            <a:ext cx="8397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+mj-lt"/>
              </a:rPr>
              <a:t>These top 8 contribute 30%-40% to the overall spectrum</a:t>
            </a:r>
            <a:endParaRPr lang="en-US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226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 descr="http://www.nndc.bnl.gov/nudat2/temp/96ZRgvlvtvjvfveM2000em0.0r868.png"/>
          <p:cNvPicPr>
            <a:picLocks noChangeAspect="1" noChangeArrowheads="1"/>
          </p:cNvPicPr>
          <p:nvPr/>
        </p:nvPicPr>
        <p:blipFill rotWithShape="1">
          <a:blip r:embed="rId2"/>
          <a:srcRect r="14966"/>
          <a:stretch/>
        </p:blipFill>
        <p:spPr bwMode="auto">
          <a:xfrm>
            <a:off x="4718050" y="990600"/>
            <a:ext cx="3908425" cy="4434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/>
          <a:srcRect r="20805"/>
          <a:stretch/>
        </p:blipFill>
        <p:spPr bwMode="auto">
          <a:xfrm>
            <a:off x="1143000" y="2438400"/>
            <a:ext cx="4084881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1000" y="838200"/>
            <a:ext cx="4191000" cy="1570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dirty="0" smtClean="0">
                <a:solidFill>
                  <a:srgbClr val="042B7F"/>
                </a:solidFill>
                <a:latin typeface="+mj-lt"/>
              </a:rPr>
              <a:t>First forbidden non-unique, ground-state to ground-state transition accounting for 95% of beta intensity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" y="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chemeClr val="tx2"/>
                </a:solidFill>
                <a:latin typeface="+mn-lt"/>
              </a:rPr>
              <a:t>What do these have in common?</a:t>
            </a:r>
            <a:endParaRPr lang="en-US" sz="440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31775" y="762000"/>
            <a:ext cx="751291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447800" y="5867400"/>
            <a:ext cx="62484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Need precise measurements of </a:t>
            </a:r>
            <a:r>
              <a:rPr lang="en-US" dirty="0" err="1" smtClean="0">
                <a:latin typeface="+mj-lt"/>
              </a:rPr>
              <a:t>g.s</a:t>
            </a:r>
            <a:r>
              <a:rPr lang="en-US" dirty="0" smtClean="0">
                <a:latin typeface="+mj-lt"/>
              </a:rPr>
              <a:t>. to </a:t>
            </a:r>
            <a:r>
              <a:rPr lang="en-US" dirty="0" err="1" smtClean="0">
                <a:latin typeface="+mj-lt"/>
              </a:rPr>
              <a:t>g.s</a:t>
            </a:r>
            <a:r>
              <a:rPr lang="en-US" dirty="0" smtClean="0">
                <a:latin typeface="+mj-lt"/>
              </a:rPr>
              <a:t>. (or </a:t>
            </a:r>
            <a:r>
              <a:rPr lang="en-US" dirty="0" err="1" smtClean="0">
                <a:latin typeface="+mj-lt"/>
              </a:rPr>
              <a:t>g.s</a:t>
            </a:r>
            <a:r>
              <a:rPr lang="en-US" dirty="0" smtClean="0">
                <a:latin typeface="+mj-lt"/>
              </a:rPr>
              <a:t>. to low-lying states) </a:t>
            </a:r>
            <a:r>
              <a:rPr lang="en-US" dirty="0" smtClean="0">
                <a:latin typeface="+mj-lt"/>
                <a:sym typeface="Symbol"/>
              </a:rPr>
              <a:t></a:t>
            </a:r>
            <a:r>
              <a:rPr lang="en-US" dirty="0" smtClean="0">
                <a:latin typeface="+mj-lt"/>
              </a:rPr>
              <a:t> intensity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280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0"/>
            <a:ext cx="85502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chemeClr val="tx2"/>
                </a:solidFill>
                <a:latin typeface="+mn-lt"/>
              </a:rPr>
              <a:t>Complete data trumps all </a:t>
            </a:r>
            <a:endParaRPr lang="en-US" sz="440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55575" y="685800"/>
            <a:ext cx="578802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http://link.springer.com/article/10.1007%2F978-3-642-58113-7_156/lookinside/0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6" r="50000" b="70853"/>
          <a:stretch/>
        </p:blipFill>
        <p:spPr bwMode="auto">
          <a:xfrm>
            <a:off x="246669" y="2125648"/>
            <a:ext cx="3514725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" y="769938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+mj-lt"/>
              </a:rPr>
              <a:t>Total Absorption Gamma-ray Spectroscopy (TAGS)</a:t>
            </a:r>
            <a:endParaRPr lang="en-US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96" y="2368550"/>
            <a:ext cx="3230504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09844" y="1673792"/>
            <a:ext cx="35956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"/>
              </a:spcBef>
              <a:defRPr/>
            </a:pPr>
            <a:r>
              <a:rPr lang="en-US" sz="2000" dirty="0" err="1">
                <a:solidFill>
                  <a:srgbClr val="000000"/>
                </a:solidFill>
                <a:latin typeface="+mj-lt"/>
              </a:rPr>
              <a:t>Rudstam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+mj-lt"/>
              </a:rPr>
              <a:t>et al.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,</a:t>
            </a:r>
            <a:r>
              <a:rPr lang="en-US" sz="2000" dirty="0">
                <a:solidFill>
                  <a:srgbClr val="042B7F"/>
                </a:solidFill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At.Data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Nucl.Data</a:t>
            </a:r>
            <a:r>
              <a:rPr lang="en-US" sz="2000" dirty="0">
                <a:latin typeface="+mj-lt"/>
              </a:rPr>
              <a:t> Tables 45, 239 (1990)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733490"/>
            <a:ext cx="4231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Greenwood </a:t>
            </a:r>
            <a:r>
              <a:rPr lang="en-US" sz="2000" i="1" dirty="0" smtClean="0">
                <a:latin typeface="+mj-lt"/>
              </a:rPr>
              <a:t>et al., </a:t>
            </a:r>
            <a:r>
              <a:rPr lang="en-US" sz="2000" dirty="0" smtClean="0">
                <a:latin typeface="+mj-lt"/>
              </a:rPr>
              <a:t>+ few Valencia</a:t>
            </a:r>
            <a:r>
              <a:rPr lang="en-US" sz="2000" i="1" dirty="0" smtClean="0">
                <a:latin typeface="+mj-lt"/>
              </a:rPr>
              <a:t> </a:t>
            </a:r>
            <a:endParaRPr lang="en-US" sz="2000" i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47309" y="787321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+mj-lt"/>
              </a:rPr>
              <a:t>Direct Beta-Spectrum Measurements</a:t>
            </a:r>
            <a:endParaRPr lang="en-US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03518" y="1776767"/>
            <a:ext cx="8940482" cy="4966933"/>
            <a:chOff x="203518" y="1776767"/>
            <a:chExt cx="8940482" cy="4966933"/>
          </a:xfrm>
        </p:grpSpPr>
        <p:pic>
          <p:nvPicPr>
            <p:cNvPr id="2050" name="Picture 2" descr="http://www.nndc.bnl.gov/nudat2/tengblad/95sr-b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18" y="1776767"/>
              <a:ext cx="8940482" cy="4966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4323628" y="3056265"/>
              <a:ext cx="1619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rgbClr val="0000FF"/>
                  </a:solidFill>
                  <a:latin typeface="+mj-lt"/>
                </a:rPr>
                <a:t>Rudstam</a:t>
              </a:r>
              <a:endParaRPr lang="en-US" b="1" dirty="0">
                <a:solidFill>
                  <a:srgbClr val="0000FF"/>
                </a:solidFill>
                <a:latin typeface="+mj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66800" y="205740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+mj-lt"/>
                </a:rPr>
                <a:t>TAGS</a:t>
              </a:r>
              <a:endParaRPr lang="en-US" b="1" dirty="0">
                <a:solidFill>
                  <a:srgbClr val="FF000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512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5118</TotalTime>
  <Words>1492</Words>
  <Application>Microsoft Office PowerPoint</Application>
  <PresentationFormat>On-screen Show (4:3)</PresentationFormat>
  <Paragraphs>491</Paragraphs>
  <Slides>35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Nuclear Structure Insights on Reactor Antineutrino Spectra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Tiffany Gagnon</dc:creator>
  <cp:lastModifiedBy>Elizabeth Ricard-McCutchan</cp:lastModifiedBy>
  <cp:revision>343</cp:revision>
  <cp:lastPrinted>2007-07-02T19:06:14Z</cp:lastPrinted>
  <dcterms:created xsi:type="dcterms:W3CDTF">2007-06-28T20:22:43Z</dcterms:created>
  <dcterms:modified xsi:type="dcterms:W3CDTF">2014-11-05T12:26:00Z</dcterms:modified>
</cp:coreProperties>
</file>