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309" r:id="rId3"/>
    <p:sldId id="358" r:id="rId4"/>
    <p:sldId id="356" r:id="rId5"/>
    <p:sldId id="359" r:id="rId6"/>
    <p:sldId id="352" r:id="rId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042B7F"/>
    <a:srgbClr val="FF6600"/>
    <a:srgbClr val="FF00FF"/>
    <a:srgbClr val="0000FF"/>
    <a:srgbClr val="D2C4F5"/>
    <a:srgbClr val="6600CC"/>
    <a:srgbClr val="594E7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3" autoAdjust="0"/>
    <p:restoredTop sz="91000" autoAdjust="0"/>
  </p:normalViewPr>
  <p:slideViewPr>
    <p:cSldViewPr>
      <p:cViewPr>
        <p:scale>
          <a:sx n="69" d="100"/>
          <a:sy n="69" d="100"/>
        </p:scale>
        <p:origin x="-1194" y="-9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fld id="{31BC9FFF-CF56-487E-B161-620F2C2C53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0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fld id="{A16CDC03-8FCE-49A8-B04D-9D4F9C6CE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414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16F97B5-B7E5-4D4D-8E9E-0F5481105FFE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0" descr="ppt_BG_Title_BNL_blu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" y="457200"/>
            <a:ext cx="6172200" cy="1600200"/>
          </a:xfrm>
        </p:spPr>
        <p:txBody>
          <a:bodyPr anchor="b"/>
          <a:lstStyle>
            <a:lvl1pPr algn="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286000"/>
            <a:ext cx="6172200" cy="990600"/>
          </a:xfrm>
        </p:spPr>
        <p:txBody>
          <a:bodyPr/>
          <a:lstStyle>
            <a:lvl1pPr marL="0" indent="0" algn="r">
              <a:buFont typeface="Wingdings" pitchFamily="48" charset="2"/>
              <a:buNone/>
              <a:defRPr sz="19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8382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98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04800"/>
            <a:ext cx="20955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04800"/>
            <a:ext cx="61341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2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37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2642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828800"/>
            <a:ext cx="3733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733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6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17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38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13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4604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162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REVBG_Slide4_Blu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6927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828800"/>
            <a:ext cx="76200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8" name="Picture 10" descr="barn100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609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04800"/>
            <a:ext cx="83820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2209800" y="6400800"/>
            <a:ext cx="4267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dirty="0" smtClean="0">
                <a:ea typeface="ＭＳ Ｐゴシック" pitchFamily="48" charset="-128"/>
              </a:rPr>
              <a:t>Heavy Uranium#</a:t>
            </a:r>
            <a:fld id="{3FECF2C5-C423-4FB6-97B6-271D3DD003D1}" type="slidenum">
              <a:rPr lang="en-US" sz="1000" smtClean="0">
                <a:ea typeface="ＭＳ Ｐゴシック" pitchFamily="48" charset="-128"/>
              </a:rPr>
              <a:pPr algn="ctr">
                <a:spcBef>
                  <a:spcPct val="50000"/>
                </a:spcBef>
                <a:defRPr/>
              </a:pPr>
              <a:t>‹#›</a:t>
            </a:fld>
            <a:r>
              <a:rPr lang="en-US" sz="1000" dirty="0" smtClean="0">
                <a:ea typeface="ＭＳ Ｐゴシック" pitchFamily="48" charset="-128"/>
              </a:rPr>
              <a:t>  </a:t>
            </a:r>
            <a:r>
              <a:rPr lang="en-US" sz="1000" dirty="0">
                <a:ea typeface="ＭＳ Ｐゴシック" pitchFamily="48" charset="-128"/>
              </a:rPr>
              <a:t>-  </a:t>
            </a:r>
            <a:r>
              <a:rPr lang="en-US" sz="1000" dirty="0" smtClean="0">
                <a:ea typeface="ＭＳ Ｐゴシック" pitchFamily="48" charset="-128"/>
              </a:rPr>
              <a:t>Alejandro </a:t>
            </a:r>
            <a:r>
              <a:rPr lang="en-US" sz="1000" dirty="0" err="1" smtClean="0">
                <a:ea typeface="ＭＳ Ｐゴシック" pitchFamily="48" charset="-128"/>
              </a:rPr>
              <a:t>Sonzogni</a:t>
            </a:r>
            <a:endParaRPr lang="en-US" sz="1000" dirty="0">
              <a:ea typeface="ＭＳ Ｐゴシック" pitchFamily="48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898" r:id="rId2"/>
    <p:sldLayoutId id="2147483897" r:id="rId3"/>
    <p:sldLayoutId id="2147483896" r:id="rId4"/>
    <p:sldLayoutId id="2147483895" r:id="rId5"/>
    <p:sldLayoutId id="2147483894" r:id="rId6"/>
    <p:sldLayoutId id="2147483893" r:id="rId7"/>
    <p:sldLayoutId id="2147483892" r:id="rId8"/>
    <p:sldLayoutId id="2147483891" r:id="rId9"/>
    <p:sldLayoutId id="2147483890" r:id="rId10"/>
    <p:sldLayoutId id="214748388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42B7F"/>
        </a:buClr>
        <a:buSzPct val="11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42B7F"/>
        </a:buClr>
        <a:buSzPct val="90000"/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Heavy Uranium Isotopes in ENSDF</a:t>
            </a:r>
            <a:endParaRPr lang="en-US" alt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A.A. </a:t>
            </a:r>
            <a:r>
              <a:rPr lang="en-US" altLang="en-US" dirty="0" err="1" smtClean="0"/>
              <a:t>Sonzogni</a:t>
            </a:r>
            <a:r>
              <a:rPr lang="en-US" altLang="en-US" dirty="0" smtClean="0"/>
              <a:t>, </a:t>
            </a:r>
            <a:r>
              <a:rPr lang="en-US" altLang="en-US" dirty="0" smtClean="0"/>
              <a:t>T.D. </a:t>
            </a:r>
            <a:r>
              <a:rPr lang="en-US" altLang="en-US" dirty="0" smtClean="0"/>
              <a:t>Johnson, </a:t>
            </a:r>
            <a:r>
              <a:rPr lang="en-US" altLang="en-US" dirty="0" smtClean="0"/>
              <a:t>E.A.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McCutchan</a:t>
            </a:r>
            <a:r>
              <a:rPr lang="en-US" altLang="en-US" dirty="0" smtClean="0"/>
              <a:t>,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National Nuclear Data Center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1"/>
          <p:cNvSpPr txBox="1">
            <a:spLocks noChangeArrowheads="1"/>
          </p:cNvSpPr>
          <p:nvPr/>
        </p:nvSpPr>
        <p:spPr bwMode="auto">
          <a:xfrm>
            <a:off x="228600" y="152400"/>
            <a:ext cx="2743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 smtClean="0">
                <a:solidFill>
                  <a:srgbClr val="042B7F"/>
                </a:solidFill>
              </a:rPr>
              <a:t>Motivation</a:t>
            </a:r>
            <a:endParaRPr lang="en-US" altLang="en-US" sz="3600" b="1" dirty="0">
              <a:solidFill>
                <a:srgbClr val="042B7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1198418"/>
            <a:ext cx="8991600" cy="443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90800"/>
            <a:ext cx="5728458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266700"/>
            <a:ext cx="346631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4769229" y="930349"/>
            <a:ext cx="2743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 smtClean="0">
                <a:solidFill>
                  <a:srgbClr val="042B7F"/>
                </a:solidFill>
              </a:rPr>
              <a:t>Results</a:t>
            </a:r>
            <a:endParaRPr lang="en-US" altLang="en-US" sz="3600" b="1" dirty="0">
              <a:solidFill>
                <a:srgbClr val="042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923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www.nndc.bnl.gov/nudat2/temp/z55n86zl1cqbmn987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://www.nndc.bnl.gov/nudat2/temp/z55n86zl1cqbmn9870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460375" y="421947"/>
            <a:ext cx="3425825" cy="5232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42B7F"/>
                </a:solidFill>
              </a:rPr>
              <a:t>Chart </a:t>
            </a:r>
            <a:r>
              <a:rPr lang="en-US" altLang="en-US" b="1" dirty="0" smtClean="0">
                <a:solidFill>
                  <a:srgbClr val="042B7F"/>
                </a:solidFill>
              </a:rPr>
              <a:t>of nuclides</a:t>
            </a:r>
            <a:endParaRPr lang="en-US" altLang="en-US" b="1" dirty="0">
              <a:solidFill>
                <a:srgbClr val="042B7F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40030" y="1229734"/>
            <a:ext cx="8903970" cy="4713866"/>
            <a:chOff x="240030" y="1610734"/>
            <a:chExt cx="8903970" cy="4713866"/>
          </a:xfrm>
        </p:grpSpPr>
        <p:pic>
          <p:nvPicPr>
            <p:cNvPr id="3074" name="Picture 2" descr="http://development.nndc.bnl.gov/nudat2/temp/z94n153zl3ct125580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80" t="1" r="11251" b="32274"/>
            <a:stretch/>
          </p:blipFill>
          <p:spPr bwMode="auto">
            <a:xfrm>
              <a:off x="240030" y="1610734"/>
              <a:ext cx="8903970" cy="4713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" name="Straight Arrow Connector 2"/>
            <p:cNvCxnSpPr/>
            <p:nvPr/>
          </p:nvCxnSpPr>
          <p:spPr bwMode="auto">
            <a:xfrm flipH="1" flipV="1">
              <a:off x="5486400" y="4495800"/>
              <a:ext cx="1066800" cy="10668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2" name="Rectangle 11"/>
            <p:cNvSpPr/>
            <p:nvPr/>
          </p:nvSpPr>
          <p:spPr bwMode="auto">
            <a:xfrm>
              <a:off x="4191000" y="5562600"/>
              <a:ext cx="4724400" cy="381000"/>
            </a:xfrm>
            <a:prstGeom prst="rect">
              <a:avLst/>
            </a:prstGeom>
            <a:solidFill>
              <a:srgbClr val="CC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pitchFamily="48" charset="-128"/>
                </a:rPr>
                <a:t>244U - 255U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34100" y="4762500"/>
              <a:ext cx="838200" cy="533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Symbol" panose="05050102010706020507" pitchFamily="18" charset="2"/>
                </a:rPr>
                <a:t>b</a:t>
              </a:r>
              <a:r>
                <a:rPr lang="en-US" dirty="0" smtClean="0"/>
                <a:t>-</a:t>
              </a:r>
              <a:endParaRPr lang="en-US" dirty="0"/>
            </a:p>
          </p:txBody>
        </p:sp>
        <p:sp>
          <p:nvSpPr>
            <p:cNvPr id="8" name="Right Arrow 7"/>
            <p:cNvSpPr/>
            <p:nvPr/>
          </p:nvSpPr>
          <p:spPr bwMode="auto">
            <a:xfrm>
              <a:off x="2438400" y="5657850"/>
              <a:ext cx="533400" cy="190500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48" charset="-12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28455" y="513463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n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635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081547"/>
              </p:ext>
            </p:extLst>
          </p:nvPr>
        </p:nvGraphicFramePr>
        <p:xfrm>
          <a:off x="381000" y="609600"/>
          <a:ext cx="830580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1447800"/>
                <a:gridCol w="1295400"/>
                <a:gridCol w="1117600"/>
                <a:gridCol w="19304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Nucleus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Q</a:t>
                      </a:r>
                      <a:r>
                        <a:rPr lang="en-US" dirty="0" err="1" smtClean="0">
                          <a:latin typeface="Symbol" panose="05050102010706020507" pitchFamily="18" charset="2"/>
                        </a:rPr>
                        <a:t>b</a:t>
                      </a:r>
                      <a:r>
                        <a:rPr lang="en-US" dirty="0" smtClean="0"/>
                        <a:t> (MeV)</a:t>
                      </a:r>
                    </a:p>
                    <a:p>
                      <a:pPr algn="ctr"/>
                      <a:r>
                        <a:rPr lang="en-US" dirty="0" smtClean="0"/>
                        <a:t>Moller 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T1/2 (S)</a:t>
                      </a:r>
                    </a:p>
                    <a:p>
                      <a:pPr algn="ctr"/>
                      <a:r>
                        <a:rPr lang="en-US" dirty="0" smtClean="0"/>
                        <a:t>Moller 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Q</a:t>
                      </a:r>
                      <a:r>
                        <a:rPr lang="en-US" dirty="0" err="1" smtClean="0">
                          <a:latin typeface="Symbol" panose="05050102010706020507" pitchFamily="18" charset="2"/>
                        </a:rPr>
                        <a:t>b</a:t>
                      </a:r>
                      <a:endParaRPr lang="en-US" dirty="0" smtClean="0">
                        <a:latin typeface="Symbol" panose="05050102010706020507" pitchFamily="18" charset="2"/>
                      </a:endParaRPr>
                    </a:p>
                    <a:p>
                      <a:pPr algn="ctr"/>
                      <a:r>
                        <a:rPr lang="en-US" dirty="0" smtClean="0"/>
                        <a:t>LDM fit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T1/2 (S)</a:t>
                      </a:r>
                    </a:p>
                    <a:p>
                      <a:pPr algn="ctr"/>
                      <a:r>
                        <a:rPr lang="en-US" dirty="0" err="1" smtClean="0"/>
                        <a:t>Kratz</a:t>
                      </a:r>
                      <a:r>
                        <a:rPr lang="en-US" dirty="0" smtClean="0"/>
                        <a:t>-Hermann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Q</a:t>
                      </a:r>
                      <a:r>
                        <a:rPr lang="en-US" dirty="0" err="1" smtClean="0">
                          <a:latin typeface="Symbol" panose="05050102010706020507" pitchFamily="18" charset="2"/>
                        </a:rPr>
                        <a:t>b</a:t>
                      </a:r>
                      <a:r>
                        <a:rPr lang="en-US" dirty="0" err="1" smtClean="0"/>
                        <a:t>n</a:t>
                      </a:r>
                      <a:r>
                        <a:rPr lang="en-US" dirty="0" smtClean="0"/>
                        <a:t> (MeV)</a:t>
                      </a:r>
                    </a:p>
                    <a:p>
                      <a:pPr algn="ctr"/>
                      <a:r>
                        <a:rPr lang="en-US" dirty="0" smtClean="0"/>
                        <a:t>LDM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244U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1.49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 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-3.16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245U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14.03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-3.51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246U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-2.30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247U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-2.65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248U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9.863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-1.45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249U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-1.81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250U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5.64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-0.624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251U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-9.89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252U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3.81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2.93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0.190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253U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-0.179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254U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0.991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255U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5.64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0.617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019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235527" y="152400"/>
            <a:ext cx="861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>
                <a:solidFill>
                  <a:srgbClr val="042B7F"/>
                </a:solidFill>
              </a:rPr>
              <a:t>Conclusions</a:t>
            </a:r>
            <a:endParaRPr lang="en-US" altLang="en-US" b="1" dirty="0">
              <a:solidFill>
                <a:srgbClr val="042B7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526" y="675620"/>
            <a:ext cx="875607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Should we add 244-255U nuclides in ENSDF?</a:t>
            </a:r>
          </a:p>
          <a:p>
            <a:endParaRPr lang="en-US" dirty="0"/>
          </a:p>
          <a:p>
            <a:r>
              <a:rPr lang="en-US" dirty="0" smtClean="0"/>
              <a:t>The information that they were produced in a test should be included as well as estimates of </a:t>
            </a:r>
            <a:r>
              <a:rPr lang="en-US" dirty="0" err="1" smtClean="0"/>
              <a:t>Qb</a:t>
            </a:r>
            <a:r>
              <a:rPr lang="en-US" dirty="0" smtClean="0"/>
              <a:t> and T1/2.</a:t>
            </a:r>
          </a:p>
          <a:p>
            <a:endParaRPr lang="en-US" dirty="0"/>
          </a:p>
          <a:p>
            <a:r>
              <a:rPr lang="en-US" dirty="0" smtClean="0"/>
              <a:t>All in comments?   How to code the source?  238U(multiple </a:t>
            </a:r>
            <a:r>
              <a:rPr lang="en-US" dirty="0" err="1" smtClean="0"/>
              <a:t>n,G</a:t>
            </a:r>
            <a:r>
              <a:rPr lang="en-US" dirty="0" smtClean="0"/>
              <a:t>)?</a:t>
            </a:r>
          </a:p>
          <a:p>
            <a:endParaRPr lang="en-US" dirty="0"/>
          </a:p>
          <a:p>
            <a:r>
              <a:rPr lang="en-US" dirty="0" smtClean="0"/>
              <a:t>How about the daughters following </a:t>
            </a:r>
            <a:r>
              <a:rPr lang="en-US" dirty="0" smtClean="0">
                <a:latin typeface="Symbol" panose="05050102010706020507" pitchFamily="18" charset="2"/>
              </a:rPr>
              <a:t>b</a:t>
            </a:r>
            <a:r>
              <a:rPr lang="en-US" dirty="0" smtClean="0"/>
              <a:t>- decay?</a:t>
            </a:r>
          </a:p>
          <a:p>
            <a:endParaRPr lang="en-US" dirty="0"/>
          </a:p>
          <a:p>
            <a:r>
              <a:rPr lang="en-US" dirty="0" smtClean="0"/>
              <a:t>Note: Diamond’s article is not in NSR and these nuclides were not included in </a:t>
            </a:r>
            <a:r>
              <a:rPr lang="en-US" dirty="0" err="1" smtClean="0"/>
              <a:t>Thoennessen</a:t>
            </a:r>
            <a:r>
              <a:rPr lang="en-US" dirty="0" smtClean="0"/>
              <a:t> compilation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0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3">
      <a:dk1>
        <a:srgbClr val="322F31"/>
      </a:dk1>
      <a:lt1>
        <a:srgbClr val="FFFFFF"/>
      </a:lt1>
      <a:dk2>
        <a:srgbClr val="322F31"/>
      </a:dk2>
      <a:lt2>
        <a:srgbClr val="322F31"/>
      </a:lt2>
      <a:accent1>
        <a:srgbClr val="8071B4"/>
      </a:accent1>
      <a:accent2>
        <a:srgbClr val="8071B4"/>
      </a:accent2>
      <a:accent3>
        <a:srgbClr val="FFFFFF"/>
      </a:accent3>
      <a:accent4>
        <a:srgbClr val="292728"/>
      </a:accent4>
      <a:accent5>
        <a:srgbClr val="C0BBD6"/>
      </a:accent5>
      <a:accent6>
        <a:srgbClr val="7366A3"/>
      </a:accent6>
      <a:hlink>
        <a:srgbClr val="8071B4"/>
      </a:hlink>
      <a:folHlink>
        <a:srgbClr val="8071B4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322F31"/>
        </a:dk1>
        <a:lt1>
          <a:srgbClr val="FFFFFF"/>
        </a:lt1>
        <a:dk2>
          <a:srgbClr val="322F31"/>
        </a:dk2>
        <a:lt2>
          <a:srgbClr val="322F31"/>
        </a:lt2>
        <a:accent1>
          <a:srgbClr val="8071B4"/>
        </a:accent1>
        <a:accent2>
          <a:srgbClr val="8071B4"/>
        </a:accent2>
        <a:accent3>
          <a:srgbClr val="FFFFFF"/>
        </a:accent3>
        <a:accent4>
          <a:srgbClr val="292728"/>
        </a:accent4>
        <a:accent5>
          <a:srgbClr val="C0BBD6"/>
        </a:accent5>
        <a:accent6>
          <a:srgbClr val="7366A3"/>
        </a:accent6>
        <a:hlink>
          <a:srgbClr val="8071B4"/>
        </a:hlink>
        <a:folHlink>
          <a:srgbClr val="8071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3435</TotalTime>
  <Words>208</Words>
  <Application>Microsoft Office PowerPoint</Application>
  <PresentationFormat>On-screen Show (4:3)</PresentationFormat>
  <Paragraphs>103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Blank Presentation</vt:lpstr>
      <vt:lpstr>Heavy Uranium Isotopes in ENSDF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Tiffany Gagnon</dc:creator>
  <cp:lastModifiedBy>Administrator</cp:lastModifiedBy>
  <cp:revision>259</cp:revision>
  <cp:lastPrinted>2007-07-02T19:06:14Z</cp:lastPrinted>
  <dcterms:created xsi:type="dcterms:W3CDTF">2007-06-28T20:22:43Z</dcterms:created>
  <dcterms:modified xsi:type="dcterms:W3CDTF">2014-11-05T13:36:37Z</dcterms:modified>
</cp:coreProperties>
</file>