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84" r:id="rId2"/>
    <p:sldId id="387" r:id="rId3"/>
    <p:sldId id="431" r:id="rId4"/>
    <p:sldId id="452" r:id="rId5"/>
    <p:sldId id="453" r:id="rId6"/>
    <p:sldId id="454" r:id="rId7"/>
    <p:sldId id="455" r:id="rId8"/>
    <p:sldId id="456" r:id="rId9"/>
    <p:sldId id="457" r:id="rId10"/>
    <p:sldId id="427" r:id="rId11"/>
    <p:sldId id="279" r:id="rId12"/>
  </p:sldIdLst>
  <p:sldSz cx="9144000" cy="6858000" type="screen4x3"/>
  <p:notesSz cx="6797675" cy="9928225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1600" kern="1200" baseline="-250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600" kern="1200" baseline="-250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600" kern="1200" baseline="-250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600" kern="1200" baseline="-250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600" kern="1200" baseline="-250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 baseline="-250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 baseline="-250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 baseline="-250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 baseline="-250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19C3"/>
    <a:srgbClr val="FFFFD9"/>
    <a:srgbClr val="006600"/>
    <a:srgbClr val="CC0099"/>
    <a:srgbClr val="FFFFA3"/>
    <a:srgbClr val="686868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27" autoAdjust="0"/>
    <p:restoredTop sz="96362" autoAdjust="0"/>
  </p:normalViewPr>
  <p:slideViewPr>
    <p:cSldViewPr>
      <p:cViewPr varScale="1">
        <p:scale>
          <a:sx n="85" d="100"/>
          <a:sy n="85" d="100"/>
        </p:scale>
        <p:origin x="-123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8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69" tIns="45785" rIns="91569" bIns="45785" numCol="1" anchor="t" anchorCtr="0" compatLnSpc="1">
            <a:prstTxWarp prst="textNoShape">
              <a:avLst/>
            </a:prstTxWarp>
          </a:bodyPr>
          <a:lstStyle>
            <a:lvl1pPr algn="l">
              <a:defRPr sz="1200" baseline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899" y="0"/>
            <a:ext cx="294618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69" tIns="45785" rIns="91569" bIns="45785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223"/>
            <a:ext cx="294618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69" tIns="45785" rIns="91569" bIns="45785" numCol="1" anchor="b" anchorCtr="0" compatLnSpc="1">
            <a:prstTxWarp prst="textNoShape">
              <a:avLst/>
            </a:prstTxWarp>
          </a:bodyPr>
          <a:lstStyle>
            <a:lvl1pPr algn="l">
              <a:defRPr sz="1200" baseline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899" y="9430223"/>
            <a:ext cx="294618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69" tIns="45785" rIns="91569" bIns="45785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pPr>
              <a:defRPr/>
            </a:pPr>
            <a:fld id="{5F7D9E5C-7692-4A2B-931A-E3C8215C1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702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8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 baseline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899" y="0"/>
            <a:ext cx="294618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aseline="0"/>
            </a:lvl1pPr>
          </a:lstStyle>
          <a:p>
            <a:pPr>
              <a:defRPr/>
            </a:pPr>
            <a:fld id="{9B8F4016-3AB7-4821-BF64-9AB29E0A4EC5}" type="datetimeFigureOut">
              <a:rPr lang="en-GB"/>
              <a:pPr>
                <a:defRPr/>
              </a:pPr>
              <a:t>2014-10-28</a:t>
            </a:fld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0223"/>
            <a:ext cx="294618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 baseline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0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899" y="9430223"/>
            <a:ext cx="294618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aseline="0"/>
            </a:lvl1pPr>
          </a:lstStyle>
          <a:p>
            <a:pPr>
              <a:defRPr/>
            </a:pPr>
            <a:fld id="{9A8BF700-1F03-4A05-9044-AC7924C968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4595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0A263-889C-44EE-9A7C-C5C2836B4E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986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B404F-D4F8-44D6-829B-AC0555DACA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653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15491-21AB-4E11-8DF1-5260D4A8CC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17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4F30B-DB90-4564-B280-389C436A17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2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D7755-60BD-4713-BCD8-F267E043DB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946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8651B-12A4-4359-A47E-67B43D5CBE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35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9DD0A-91E6-42CA-BE7E-09C05D315F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47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F2FB7-D337-44D8-893C-A3836B1FB2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41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C8253-E737-416F-A1D3-20D73FDF26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975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9E4A6-EAD5-4599-8C75-82CE102122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940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F2050-A06A-4DE9-BE40-AFC148FF3A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64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/>
            </a:lvl1pPr>
          </a:lstStyle>
          <a:p>
            <a:pPr>
              <a:defRPr/>
            </a:pPr>
            <a:fld id="{515C45A6-7DBC-4A33-8641-A7402ECB7D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557338"/>
            <a:ext cx="9144000" cy="1757362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Translation ENDF-6 data to GND </a:t>
            </a:r>
            <a:b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under ENDF Web retrieval system: </a:t>
            </a:r>
            <a:b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implementation and problems</a:t>
            </a: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900113" y="3573463"/>
            <a:ext cx="76755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2400" b="1" baseline="0">
                <a:solidFill>
                  <a:srgbClr val="0000FF"/>
                </a:solidFill>
              </a:rPr>
              <a:t>Viktor Zerkin</a:t>
            </a:r>
          </a:p>
          <a:p>
            <a:pPr algn="ctr" eaLnBrk="1" hangingPunct="1">
              <a:buFontTx/>
              <a:buNone/>
            </a:pPr>
            <a:r>
              <a:rPr lang="en-GB" altLang="en-US" sz="1600" baseline="0">
                <a:solidFill>
                  <a:srgbClr val="0000FF"/>
                </a:solidFill>
              </a:rPr>
              <a:t>International Atomic Energy Agency, Nuclear Data Section</a:t>
            </a:r>
            <a:endParaRPr lang="en-US" altLang="en-US" sz="1600" baseline="0">
              <a:solidFill>
                <a:srgbClr val="0000FF"/>
              </a:solidFill>
            </a:endParaRPr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849313" y="6386932"/>
            <a:ext cx="7777162" cy="477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GB" altLang="en-US" sz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WPEC </a:t>
            </a:r>
            <a:r>
              <a:rPr lang="en-GB" altLang="en-US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Subgroup-38 Meeting, NNDC, BNL, USA</a:t>
            </a:r>
            <a:endParaRPr lang="en-GB" altLang="en-US" sz="1200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GB" altLang="en-US" sz="12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Brookhaven, 29-31 October </a:t>
            </a:r>
            <a:r>
              <a:rPr lang="en-GB" altLang="en-US" sz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GB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9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aseline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827088" y="333375"/>
            <a:ext cx="73437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600" b="1" baseline="0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5. Concluding remarks</a:t>
            </a:r>
            <a:endParaRPr lang="en-GB" sz="3600" b="1" baseline="0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39552" y="1349884"/>
            <a:ext cx="8136904" cy="3508653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54013" indent="-354013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095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0938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Schema and translation program should have an option to generate single GND file from one ENDF-6 file which may include many materials, sub-libraries and libraries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Problem of MT-MF vs. MF-MF should be discussed and fixed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Errors in the endf2gnd translation program should be fixed as time </a:t>
            </a: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permits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Data display and plotting is not operational with Microsoft </a:t>
            </a:r>
            <a:r>
              <a:rPr lang="en-GB" sz="2400" baseline="0" smtClean="0">
                <a:solidFill>
                  <a:srgbClr val="0000FF"/>
                </a:solidFill>
                <a:latin typeface="Calibri" pitchFamily="34" charset="0"/>
              </a:rPr>
              <a:t>Internet Explorer</a:t>
            </a:r>
            <a:endParaRPr lang="en-GB" sz="2400" baseline="0" dirty="0" smtClean="0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619250" y="2565400"/>
            <a:ext cx="58324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algn="l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sz="4800" b="1" baseline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Thank you</a:t>
            </a: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0" y="6643688"/>
            <a:ext cx="91440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800" baseline="0"/>
              <a:t>Citing of the materials of this presentation should be done with proper acknowledgement of the IAEA and author.</a:t>
            </a:r>
          </a:p>
        </p:txBody>
      </p:sp>
      <p:cxnSp>
        <p:nvCxnSpPr>
          <p:cNvPr id="4" name="Straight Connector 2"/>
          <p:cNvCxnSpPr>
            <a:cxnSpLocks noChangeShapeType="1"/>
          </p:cNvCxnSpPr>
          <p:nvPr/>
        </p:nvCxnSpPr>
        <p:spPr bwMode="auto">
          <a:xfrm>
            <a:off x="0" y="6642100"/>
            <a:ext cx="9144000" cy="0"/>
          </a:xfrm>
          <a:prstGeom prst="line">
            <a:avLst/>
          </a:prstGeom>
          <a:noFill/>
          <a:ln w="31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aseline="0"/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684213" y="1412776"/>
            <a:ext cx="7200155" cy="28623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54013" indent="-354013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095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0938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800" baseline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Tasks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800" baseline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Implementation: MAT to GND by Fudge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800" baseline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Errors and feed back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800" baseline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Problems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800" baseline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Concluding remarks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84213" y="635217"/>
            <a:ext cx="40513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defRPr/>
            </a:pPr>
            <a:r>
              <a:rPr lang="en-US" sz="3600" b="1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Topics:</a:t>
            </a:r>
            <a:endParaRPr lang="en-GB" sz="3600" b="1" baseline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188640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GB" sz="4000" b="1" baseline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 Tasks</a:t>
            </a:r>
            <a:endParaRPr lang="en-GB" sz="4000" b="1" baseline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59532" y="1340767"/>
            <a:ext cx="8604956" cy="29238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54013" indent="-354013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095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0938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To implement online ENDF-6 data translation </a:t>
            </a:r>
            <a:r>
              <a:rPr lang="en-GB" sz="2400" baseline="0" dirty="0">
                <a:solidFill>
                  <a:srgbClr val="0000FF"/>
                </a:solidFill>
                <a:latin typeface="Calibri" pitchFamily="34" charset="0"/>
              </a:rPr>
              <a:t>to GND </a:t>
            </a: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/>
            </a:r>
            <a:b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</a:b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under ENDF retrieval system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To make evaluated data in GND format available for Web users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To find out general problems if any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To find mistakes and unfinished features in translation program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Provide users’ feedback to </a:t>
            </a:r>
            <a:r>
              <a:rPr lang="en-GB" sz="2400" baseline="0" dirty="0">
                <a:solidFill>
                  <a:srgbClr val="0000FF"/>
                </a:solidFill>
                <a:latin typeface="Calibri" pitchFamily="34" charset="0"/>
              </a:rPr>
              <a:t>translation program </a:t>
            </a: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developers (LLNL)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-47162" y="25235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GB" sz="4000" b="1" baseline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Implementation</a:t>
            </a:r>
            <a:endParaRPr lang="en-GB" sz="4000" b="1" baseline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403648" y="692696"/>
            <a:ext cx="650054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54013" indent="-354013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095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0938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NNDC:	http://www.nndc.bnl.gov/endf</a:t>
            </a:r>
          </a:p>
          <a:p>
            <a:pPr marL="0" indent="0" eaLnBrk="1" hangingPunct="1">
              <a:spcBef>
                <a:spcPts val="0"/>
              </a:spcBef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IAEA: 	http://www-nds.iaea.org/endf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394384" y="1825063"/>
            <a:ext cx="1152128" cy="30777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ja-JP" sz="1400" baseline="0" dirty="0" smtClean="0">
                <a:latin typeface="Calibri" pitchFamily="34" charset="0"/>
                <a:ea typeface="MS PGothic" pitchFamily="34" charset="-128"/>
              </a:rPr>
              <a:t>ENDF-6 file</a:t>
            </a:r>
            <a:endParaRPr lang="en-GB" altLang="ja-JP" sz="1400" baseline="0" dirty="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9" name="Line 27"/>
          <p:cNvSpPr>
            <a:spLocks noChangeShapeType="1"/>
          </p:cNvSpPr>
          <p:nvPr/>
        </p:nvSpPr>
        <p:spPr bwMode="auto">
          <a:xfrm>
            <a:off x="5978178" y="2132840"/>
            <a:ext cx="0" cy="43211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" name="AutoShape 35"/>
          <p:cNvSpPr>
            <a:spLocks noChangeArrowheads="1"/>
          </p:cNvSpPr>
          <p:nvPr/>
        </p:nvSpPr>
        <p:spPr bwMode="auto">
          <a:xfrm>
            <a:off x="5072935" y="2564950"/>
            <a:ext cx="1800200" cy="36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00" tIns="12700" rIns="12700" bIns="12700"/>
          <a:lstStyle>
            <a:lvl1pPr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300"/>
              </a:spcBef>
            </a:pPr>
            <a:r>
              <a:rPr lang="en-GB" altLang="en-US" sz="1400" baseline="0" dirty="0" smtClean="0">
                <a:solidFill>
                  <a:srgbClr val="0000FF"/>
                </a:solidFill>
                <a:latin typeface="Calibri" pitchFamily="34" charset="0"/>
              </a:rPr>
              <a:t>fudge/bin/rePrint.py</a:t>
            </a:r>
            <a:endParaRPr lang="en-GB" altLang="en-US" sz="1400" baseline="0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000927" y="3347318"/>
            <a:ext cx="977251" cy="30777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ja-JP" sz="1400" baseline="0" dirty="0" smtClean="0">
                <a:latin typeface="Calibri" pitchFamily="34" charset="0"/>
                <a:ea typeface="MS PGothic" pitchFamily="34" charset="-128"/>
              </a:rPr>
              <a:t>.endf6.xml</a:t>
            </a:r>
            <a:endParaRPr lang="en-GB" altLang="ja-JP" sz="1400" baseline="0" dirty="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2" name="Line 27"/>
          <p:cNvSpPr>
            <a:spLocks noChangeShapeType="1"/>
          </p:cNvSpPr>
          <p:nvPr/>
        </p:nvSpPr>
        <p:spPr bwMode="auto">
          <a:xfrm>
            <a:off x="5504983" y="2924990"/>
            <a:ext cx="0" cy="43211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" name="AutoShape 35"/>
          <p:cNvSpPr>
            <a:spLocks noChangeArrowheads="1"/>
          </p:cNvSpPr>
          <p:nvPr/>
        </p:nvSpPr>
        <p:spPr bwMode="auto">
          <a:xfrm>
            <a:off x="4136831" y="4087205"/>
            <a:ext cx="1841347" cy="360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00" tIns="12700" rIns="12700" bIns="12700"/>
          <a:lstStyle>
            <a:lvl1pPr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300"/>
              </a:spcBef>
            </a:pPr>
            <a:r>
              <a:rPr lang="en-GB" altLang="en-US" sz="1400" baseline="0" dirty="0" err="1" smtClean="0">
                <a:solidFill>
                  <a:srgbClr val="0000FF"/>
                </a:solidFill>
                <a:latin typeface="Calibri" pitchFamily="34" charset="0"/>
              </a:rPr>
              <a:t>xsltproc</a:t>
            </a:r>
            <a:endParaRPr lang="en-GB" altLang="en-US" sz="1400" baseline="0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4" name="Line 27"/>
          <p:cNvSpPr>
            <a:spLocks noChangeShapeType="1"/>
          </p:cNvSpPr>
          <p:nvPr/>
        </p:nvSpPr>
        <p:spPr bwMode="auto">
          <a:xfrm>
            <a:off x="5504983" y="3660760"/>
            <a:ext cx="0" cy="43211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136831" y="3347317"/>
            <a:ext cx="744458" cy="30777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ja-JP" sz="1400" baseline="0" dirty="0" smtClean="0">
                <a:latin typeface="Calibri" pitchFamily="34" charset="0"/>
                <a:ea typeface="MS PGothic" pitchFamily="34" charset="-128"/>
              </a:rPr>
              <a:t>gnd.xsl</a:t>
            </a:r>
            <a:endParaRPr lang="en-GB" altLang="ja-JP" sz="1400" baseline="0" dirty="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4524838" y="3655095"/>
            <a:ext cx="0" cy="43211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" name="Line 27"/>
          <p:cNvSpPr>
            <a:spLocks noChangeShapeType="1"/>
          </p:cNvSpPr>
          <p:nvPr/>
        </p:nvSpPr>
        <p:spPr bwMode="auto">
          <a:xfrm>
            <a:off x="5057504" y="4447245"/>
            <a:ext cx="0" cy="43211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4349575" y="4879354"/>
            <a:ext cx="1415858" cy="30777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ja-JP" sz="1400" baseline="0" dirty="0" smtClean="0">
                <a:latin typeface="Calibri" pitchFamily="34" charset="0"/>
                <a:ea typeface="MS PGothic" pitchFamily="34" charset="-128"/>
              </a:rPr>
              <a:t>.endf6.xml.html</a:t>
            </a:r>
            <a:endParaRPr lang="en-GB" altLang="ja-JP" sz="1400" baseline="0" dirty="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5911175" y="4879355"/>
            <a:ext cx="1139393" cy="30777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ja-JP" sz="1400" baseline="0" dirty="0" smtClean="0">
                <a:latin typeface="Calibri" pitchFamily="34" charset="0"/>
                <a:ea typeface="MS PGothic" pitchFamily="34" charset="-128"/>
              </a:rPr>
              <a:t>Other files</a:t>
            </a:r>
            <a:endParaRPr lang="en-GB" altLang="ja-JP" sz="1400" baseline="0" dirty="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21" name="Line 27"/>
          <p:cNvSpPr>
            <a:spLocks noChangeShapeType="1"/>
          </p:cNvSpPr>
          <p:nvPr/>
        </p:nvSpPr>
        <p:spPr bwMode="auto">
          <a:xfrm>
            <a:off x="6330488" y="2924991"/>
            <a:ext cx="0" cy="1954364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" name="AutoShape 73"/>
          <p:cNvSpPr>
            <a:spLocks noChangeArrowheads="1"/>
          </p:cNvSpPr>
          <p:nvPr/>
        </p:nvSpPr>
        <p:spPr bwMode="auto">
          <a:xfrm>
            <a:off x="1469877" y="1738206"/>
            <a:ext cx="792088" cy="526293"/>
          </a:xfrm>
          <a:prstGeom prst="can">
            <a:avLst>
              <a:gd name="adj" fmla="val 20232"/>
            </a:avLst>
          </a:prstGeom>
          <a:solidFill>
            <a:schemeClr val="bg1"/>
          </a:solidFill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tIns="90000" anchor="ctr"/>
          <a:lstStyle>
            <a:lvl1pPr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1200"/>
              </a:lnSpc>
            </a:pPr>
            <a:r>
              <a:rPr lang="en-GB" altLang="en-US" sz="1400" baseline="0" dirty="0" smtClean="0">
                <a:solidFill>
                  <a:srgbClr val="0000FF"/>
                </a:solidFill>
                <a:latin typeface="Calibri" panose="020F0502020204030204" pitchFamily="34" charset="0"/>
              </a:rPr>
              <a:t>ENDF</a:t>
            </a:r>
            <a:br>
              <a:rPr lang="en-GB" altLang="en-US" sz="1400" baseline="0" dirty="0" smtClean="0">
                <a:solidFill>
                  <a:srgbClr val="0000FF"/>
                </a:solidFill>
                <a:latin typeface="Calibri" panose="020F0502020204030204" pitchFamily="34" charset="0"/>
              </a:rPr>
            </a:br>
            <a:r>
              <a:rPr lang="en-GB" altLang="en-US" sz="1400" baseline="0" dirty="0" smtClean="0">
                <a:solidFill>
                  <a:srgbClr val="0000FF"/>
                </a:solidFill>
                <a:latin typeface="Calibri" panose="020F0502020204030204" pitchFamily="34" charset="0"/>
              </a:rPr>
              <a:t>database</a:t>
            </a:r>
            <a:endParaRPr lang="en-GB" altLang="en-US" sz="1400" baseline="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AutoShape 35"/>
          <p:cNvSpPr>
            <a:spLocks noChangeArrowheads="1"/>
          </p:cNvSpPr>
          <p:nvPr/>
        </p:nvSpPr>
        <p:spPr bwMode="auto">
          <a:xfrm>
            <a:off x="2767986" y="1693403"/>
            <a:ext cx="1368845" cy="57109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700" tIns="12700" rIns="12700" bIns="12700"/>
          <a:lstStyle>
            <a:lvl1pPr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300"/>
              </a:spcBef>
            </a:pPr>
            <a:r>
              <a:rPr lang="en-GB" altLang="en-US" sz="1400" baseline="0" dirty="0" smtClean="0">
                <a:solidFill>
                  <a:srgbClr val="0000FF"/>
                </a:solidFill>
                <a:latin typeface="Calibri" pitchFamily="34" charset="0"/>
              </a:rPr>
              <a:t>ENDF Web Retrieval System</a:t>
            </a:r>
            <a:endParaRPr lang="en-GB" altLang="en-US" sz="1400" baseline="0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5" name="Line 27"/>
          <p:cNvSpPr>
            <a:spLocks noChangeShapeType="1"/>
          </p:cNvSpPr>
          <p:nvPr/>
        </p:nvSpPr>
        <p:spPr bwMode="auto">
          <a:xfrm>
            <a:off x="2261965" y="2001353"/>
            <a:ext cx="504056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4156193" y="1978951"/>
            <a:ext cx="1238191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27" name="Straight Arrow Connector 3"/>
          <p:cNvCxnSpPr>
            <a:cxnSpLocks noChangeShapeType="1"/>
          </p:cNvCxnSpPr>
          <p:nvPr/>
        </p:nvCxnSpPr>
        <p:spPr bwMode="auto">
          <a:xfrm>
            <a:off x="5057504" y="5187132"/>
            <a:ext cx="0" cy="474058"/>
          </a:xfrm>
          <a:prstGeom prst="straightConnector1">
            <a:avLst/>
          </a:prstGeom>
          <a:noFill/>
          <a:ln w="15875" algn="ctr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Arrow Connector 3"/>
          <p:cNvCxnSpPr>
            <a:cxnSpLocks noChangeShapeType="1"/>
          </p:cNvCxnSpPr>
          <p:nvPr/>
        </p:nvCxnSpPr>
        <p:spPr bwMode="auto">
          <a:xfrm>
            <a:off x="6340047" y="5187132"/>
            <a:ext cx="0" cy="474058"/>
          </a:xfrm>
          <a:prstGeom prst="straightConnector1">
            <a:avLst/>
          </a:prstGeom>
          <a:noFill/>
          <a:ln w="15875" algn="ctr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Arrow Connector 3"/>
          <p:cNvCxnSpPr>
            <a:cxnSpLocks noChangeShapeType="1"/>
          </p:cNvCxnSpPr>
          <p:nvPr/>
        </p:nvCxnSpPr>
        <p:spPr bwMode="auto">
          <a:xfrm>
            <a:off x="3444211" y="2264499"/>
            <a:ext cx="8197" cy="3396691"/>
          </a:xfrm>
          <a:prstGeom prst="straightConnector1">
            <a:avLst/>
          </a:prstGeom>
          <a:noFill/>
          <a:ln w="15875" algn="ctr">
            <a:solidFill>
              <a:srgbClr val="0000FF"/>
            </a:solidFill>
            <a:round/>
            <a:headEnd type="arrow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Connector 30"/>
          <p:cNvCxnSpPr/>
          <p:nvPr/>
        </p:nvCxnSpPr>
        <p:spPr bwMode="auto">
          <a:xfrm>
            <a:off x="2195736" y="5661190"/>
            <a:ext cx="51845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4277061" y="6122494"/>
            <a:ext cx="10477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aseline="0" dirty="0" smtClean="0">
                <a:solidFill>
                  <a:srgbClr val="0000FF"/>
                </a:solidFill>
                <a:latin typeface="Calibri" pitchFamily="34" charset="0"/>
              </a:rPr>
              <a:t>Users</a:t>
            </a:r>
            <a:endParaRPr lang="en-GB" altLang="en-US" sz="1600" baseline="0" dirty="0">
              <a:solidFill>
                <a:srgbClr val="0000FF"/>
              </a:solidFill>
              <a:latin typeface="Calibri" pitchFamily="34" charset="0"/>
            </a:endParaRPr>
          </a:p>
        </p:txBody>
      </p:sp>
      <p:cxnSp>
        <p:nvCxnSpPr>
          <p:cNvPr id="37" name="Straight Arrow Connector 3"/>
          <p:cNvCxnSpPr>
            <a:cxnSpLocks noChangeShapeType="1"/>
          </p:cNvCxnSpPr>
          <p:nvPr/>
        </p:nvCxnSpPr>
        <p:spPr bwMode="auto">
          <a:xfrm>
            <a:off x="4788026" y="5673636"/>
            <a:ext cx="0" cy="474058"/>
          </a:xfrm>
          <a:prstGeom prst="straightConnector1">
            <a:avLst/>
          </a:prstGeom>
          <a:noFill/>
          <a:ln w="15875" algn="ctr">
            <a:solidFill>
              <a:srgbClr val="0000FF"/>
            </a:solidFill>
            <a:round/>
            <a:headEnd type="arrow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7380312" y="5472024"/>
            <a:ext cx="10477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baseline="0" dirty="0" smtClean="0">
                <a:solidFill>
                  <a:srgbClr val="0000FF"/>
                </a:solidFill>
                <a:latin typeface="Calibri" pitchFamily="34" charset="0"/>
              </a:rPr>
              <a:t>Internet</a:t>
            </a:r>
            <a:endParaRPr lang="en-GB" altLang="en-US" sz="1600" baseline="0" dirty="0">
              <a:solidFill>
                <a:srgbClr val="0000FF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70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GB" sz="3200" b="1" baseline="0" dirty="0" smtClean="0">
                <a:solidFill>
                  <a:srgbClr val="FF19C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Retrieval steps</a:t>
            </a:r>
            <a:endParaRPr lang="en-GB" sz="3200" b="1" baseline="0" dirty="0">
              <a:solidFill>
                <a:srgbClr val="FF19C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32817"/>
            <a:ext cx="29241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FF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18928"/>
            <a:ext cx="86772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FF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2828"/>
            <a:ext cx="5570220" cy="2987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FF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3"/>
          <p:cNvCxnSpPr>
            <a:cxnSpLocks noChangeShapeType="1"/>
          </p:cNvCxnSpPr>
          <p:nvPr/>
        </p:nvCxnSpPr>
        <p:spPr bwMode="auto">
          <a:xfrm>
            <a:off x="1785615" y="1124744"/>
            <a:ext cx="0" cy="894184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3"/>
          <p:cNvCxnSpPr>
            <a:cxnSpLocks noChangeShapeType="1"/>
          </p:cNvCxnSpPr>
          <p:nvPr/>
        </p:nvCxnSpPr>
        <p:spPr bwMode="auto">
          <a:xfrm>
            <a:off x="1331640" y="3124437"/>
            <a:ext cx="0" cy="698391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3"/>
          <p:cNvCxnSpPr>
            <a:cxnSpLocks noChangeShapeType="1"/>
          </p:cNvCxnSpPr>
          <p:nvPr/>
        </p:nvCxnSpPr>
        <p:spPr bwMode="auto">
          <a:xfrm flipH="1">
            <a:off x="5364088" y="1729218"/>
            <a:ext cx="360040" cy="349195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706362" y="1484784"/>
            <a:ext cx="1529934" cy="279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baseline="0" dirty="0" smtClean="0">
                <a:solidFill>
                  <a:srgbClr val="FF0000"/>
                </a:solidFill>
                <a:latin typeface="Calibri" pitchFamily="34" charset="0"/>
              </a:rPr>
              <a:t>Extended View</a:t>
            </a:r>
            <a:endParaRPr lang="en-GB" altLang="en-US" sz="1600" baseline="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19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92696"/>
            <a:ext cx="457307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FF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53702"/>
            <a:ext cx="4345372" cy="479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FF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684" y="3570823"/>
            <a:ext cx="3891147" cy="32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FF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GB" sz="3200" b="1" baseline="0" dirty="0" smtClean="0">
                <a:solidFill>
                  <a:srgbClr val="FF19C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Display GND output via html</a:t>
            </a:r>
            <a:endParaRPr lang="en-GB" sz="3200" b="1" baseline="0" dirty="0">
              <a:solidFill>
                <a:srgbClr val="FF19C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853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GB" sz="3200" b="1" baseline="0" dirty="0" smtClean="0">
                <a:solidFill>
                  <a:srgbClr val="FF19C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Display gnd.coval.xml via web browser</a:t>
            </a:r>
            <a:endParaRPr lang="en-GB" sz="3200" b="1" baseline="0" dirty="0">
              <a:solidFill>
                <a:srgbClr val="FF19C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851" y="623005"/>
            <a:ext cx="7056784" cy="619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FF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026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-47162" y="25235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GB" sz="4000" b="1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en-GB" sz="4000" b="1" baseline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Errors and feedback</a:t>
            </a:r>
            <a:endParaRPr lang="en-GB" sz="4000" b="1" baseline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62" y="637223"/>
            <a:ext cx="4648200" cy="241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FF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62" y="3588220"/>
            <a:ext cx="8862060" cy="2072640"/>
          </a:xfrm>
          <a:prstGeom prst="rect">
            <a:avLst/>
          </a:prstGeom>
          <a:noFill/>
          <a:ln w="9525" cap="flat" cmpd="sng" algn="ctr">
            <a:solidFill>
              <a:srgbClr val="0000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150562" y="3308751"/>
            <a:ext cx="1529934" cy="2794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baseline="0" dirty="0" err="1" smtClean="0">
                <a:solidFill>
                  <a:srgbClr val="0000FF"/>
                </a:solidFill>
                <a:latin typeface="Calibri" pitchFamily="34" charset="0"/>
              </a:rPr>
              <a:t>gnd_cmd.err</a:t>
            </a:r>
            <a:endParaRPr lang="en-GB" altLang="en-US" sz="1600" baseline="0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166350" y="5695132"/>
            <a:ext cx="1529934" cy="2794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baseline="0" dirty="0" err="1" smtClean="0">
                <a:solidFill>
                  <a:srgbClr val="0000FF"/>
                </a:solidFill>
                <a:latin typeface="Calibri" pitchFamily="34" charset="0"/>
              </a:rPr>
              <a:t>gnd_cmd.ttout</a:t>
            </a:r>
            <a:endParaRPr lang="en-GB" altLang="en-US" sz="1600" baseline="0" dirty="0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974599"/>
            <a:ext cx="6393180" cy="830580"/>
          </a:xfrm>
          <a:prstGeom prst="rect">
            <a:avLst/>
          </a:prstGeom>
          <a:noFill/>
          <a:ln w="9525" cap="flat" cmpd="sng" algn="ctr">
            <a:solidFill>
              <a:srgbClr val="0000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740" y="2450783"/>
            <a:ext cx="3238500" cy="601980"/>
          </a:xfrm>
          <a:prstGeom prst="rect">
            <a:avLst/>
          </a:prstGeom>
          <a:noFill/>
          <a:ln w="9525" cap="flat" cmpd="sng" algn="ctr">
            <a:solidFill>
              <a:srgbClr val="0000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</p:pic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5764740" y="2171316"/>
            <a:ext cx="1529934" cy="2794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FF"/>
            </a:solidFill>
          </a:ln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600" baseline="0" dirty="0" smtClean="0">
                <a:solidFill>
                  <a:srgbClr val="0000FF"/>
                </a:solidFill>
                <a:latin typeface="Calibri" pitchFamily="34" charset="0"/>
              </a:rPr>
              <a:t>gnd_cmd.log</a:t>
            </a:r>
            <a:endParaRPr lang="en-GB" altLang="en-US" sz="1600" baseline="0" dirty="0">
              <a:solidFill>
                <a:srgbClr val="0000FF"/>
              </a:solidFill>
              <a:latin typeface="Calibri" pitchFamily="34" charset="0"/>
            </a:endParaRPr>
          </a:p>
        </p:txBody>
      </p:sp>
      <p:cxnSp>
        <p:nvCxnSpPr>
          <p:cNvPr id="40" name="Straight Arrow Connector 3"/>
          <p:cNvCxnSpPr>
            <a:cxnSpLocks noChangeShapeType="1"/>
          </p:cNvCxnSpPr>
          <p:nvPr/>
        </p:nvCxnSpPr>
        <p:spPr bwMode="auto">
          <a:xfrm flipH="1" flipV="1">
            <a:off x="1986557" y="2976965"/>
            <a:ext cx="353195" cy="269906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Straight Arrow Connector 3"/>
          <p:cNvCxnSpPr>
            <a:cxnSpLocks noChangeShapeType="1"/>
          </p:cNvCxnSpPr>
          <p:nvPr/>
        </p:nvCxnSpPr>
        <p:spPr bwMode="auto">
          <a:xfrm flipH="1" flipV="1">
            <a:off x="2771802" y="2963471"/>
            <a:ext cx="100804" cy="283400"/>
          </a:xfrm>
          <a:prstGeom prst="straightConnector1">
            <a:avLst/>
          </a:prstGeom>
          <a:noFill/>
          <a:ln w="1587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2247927" y="3173759"/>
            <a:ext cx="104775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aseline="0" dirty="0" smtClean="0">
                <a:solidFill>
                  <a:srgbClr val="FF0000"/>
                </a:solidFill>
                <a:latin typeface="Calibri" pitchFamily="34" charset="0"/>
              </a:rPr>
              <a:t>Feedback</a:t>
            </a:r>
            <a:endParaRPr lang="en-GB" altLang="en-US" sz="1600" baseline="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83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188640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GB" sz="4000" b="1" baseline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4. Problems</a:t>
            </a:r>
            <a:endParaRPr lang="en-GB" sz="4000" b="1" baseline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25760" y="1349884"/>
            <a:ext cx="8892480" cy="44627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54013" indent="-354013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0955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0938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Translation ENDF to GND works only for </a:t>
            </a:r>
            <a:r>
              <a:rPr lang="en-GB" sz="2400" u="sng" baseline="0" dirty="0" smtClean="0">
                <a:latin typeface="Calibri" pitchFamily="34" charset="0"/>
              </a:rPr>
              <a:t>ONE material</a:t>
            </a: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 in input file. (Legal ENDF-6 data file can contain several materials from several sub-libraries and even libraries)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Translation program produces </a:t>
            </a:r>
            <a:r>
              <a:rPr lang="en-GB" sz="2400" u="sng" baseline="0" dirty="0" smtClean="0">
                <a:latin typeface="Calibri" pitchFamily="34" charset="0"/>
              </a:rPr>
              <a:t>TWO output XML files</a:t>
            </a: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: data file and covariance file. Schema and translation program should have an option to generate single GND file from one ENDF-6 file.</a:t>
            </a:r>
            <a:b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</a:b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(</a:t>
            </a:r>
            <a:r>
              <a:rPr lang="en-GB" sz="2400" baseline="0" dirty="0" smtClean="0">
                <a:solidFill>
                  <a:srgbClr val="C00000"/>
                </a:solidFill>
                <a:latin typeface="Calibri" pitchFamily="34" charset="0"/>
              </a:rPr>
              <a:t>Discussion point: </a:t>
            </a: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this problem might be inherited from the decision to store data in schema MAT-</a:t>
            </a:r>
            <a:r>
              <a:rPr lang="en-GB" sz="2400" baseline="0" dirty="0" smtClean="0">
                <a:latin typeface="Calibri" pitchFamily="34" charset="0"/>
              </a:rPr>
              <a:t>MT-MF</a:t>
            </a: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 as it is done in ENDL, but not MAT-</a:t>
            </a:r>
            <a:r>
              <a:rPr lang="en-GB" sz="2400" baseline="0" dirty="0" smtClean="0">
                <a:solidFill>
                  <a:srgbClr val="FF0000"/>
                </a:solidFill>
                <a:latin typeface="Calibri" pitchFamily="34" charset="0"/>
              </a:rPr>
              <a:t>MF-MT</a:t>
            </a: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 as it is done in ENDF)</a:t>
            </a:r>
          </a:p>
          <a:p>
            <a:pPr algn="l" eaLnBrk="1" hangingPunct="1">
              <a:spcBef>
                <a:spcPts val="1200"/>
              </a:spcBef>
              <a:buFontTx/>
              <a:buAutoNum type="arabicPeriod"/>
              <a:defRPr/>
            </a:pPr>
            <a:r>
              <a:rPr lang="en-GB" sz="2400" baseline="0" dirty="0" smtClean="0">
                <a:solidFill>
                  <a:srgbClr val="0000FF"/>
                </a:solidFill>
                <a:latin typeface="Calibri" pitchFamily="34" charset="0"/>
              </a:rPr>
              <a:t>Translation program fails on PEN file (i.e. ENDF-6 file from PREPRO chain including FIXUP)</a:t>
            </a:r>
          </a:p>
        </p:txBody>
      </p:sp>
    </p:spTree>
    <p:extLst>
      <p:ext uri="{BB962C8B-B14F-4D97-AF65-F5344CB8AC3E}">
        <p14:creationId xmlns:p14="http://schemas.microsoft.com/office/powerpoint/2010/main" val="96404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18279</TotalTime>
  <Words>252</Words>
  <Application>Microsoft Office PowerPoint</Application>
  <PresentationFormat>On-screen Show (4:3)</PresentationFormat>
  <Paragraphs>51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 Design</vt:lpstr>
      <vt:lpstr>Translation ENDF-6 data to GND  under ENDF Web retrieval system:  implementation and problems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ZERKIN, Viktor</dc:creator>
  <cp:lastModifiedBy>TRKOV, Andrej</cp:lastModifiedBy>
  <cp:revision>366</cp:revision>
  <cp:lastPrinted>2014-10-28T11:50:39Z</cp:lastPrinted>
  <dcterms:created xsi:type="dcterms:W3CDTF">2010-05-07T12:05:25Z</dcterms:created>
  <dcterms:modified xsi:type="dcterms:W3CDTF">2014-10-28T15:52:40Z</dcterms:modified>
</cp:coreProperties>
</file>